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4097C50-68CB-45BE-8F0F-4232BDAA9243}" type="datetimeFigureOut">
              <a:rPr lang="en-US" smtClean="0"/>
              <a:t>8/7/2023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804BCE1-B6FF-4508-B824-DE68A3F5F136}" type="slidenum">
              <a:rPr lang="en-US" smtClean="0"/>
              <a:t>‹#›</a:t>
            </a:fld>
            <a:endParaRPr lang="en-US"/>
          </a:p>
        </p:txBody>
      </p:sp>
    </p:spTree>
    <p:extLst>
      <p:ext uri="{BB962C8B-B14F-4D97-AF65-F5344CB8AC3E}">
        <p14:creationId xmlns:p14="http://schemas.microsoft.com/office/powerpoint/2010/main" val="3027952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097C50-68CB-45BE-8F0F-4232BDAA9243}" type="datetimeFigureOut">
              <a:rPr lang="en-US" smtClean="0"/>
              <a:t>8/7/2023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04BCE1-B6FF-4508-B824-DE68A3F5F136}" type="slidenum">
              <a:rPr lang="en-US" smtClean="0"/>
              <a:t>‹#›</a:t>
            </a:fld>
            <a:endParaRPr lang="en-US"/>
          </a:p>
        </p:txBody>
      </p:sp>
    </p:spTree>
    <p:extLst>
      <p:ext uri="{BB962C8B-B14F-4D97-AF65-F5344CB8AC3E}">
        <p14:creationId xmlns:p14="http://schemas.microsoft.com/office/powerpoint/2010/main" val="2035764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4097C50-68CB-45BE-8F0F-4232BDAA9243}"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04BCE1-B6FF-4508-B824-DE68A3F5F136}" type="slidenum">
              <a:rPr lang="en-US" smtClean="0"/>
              <a:t>‹#›</a:t>
            </a:fld>
            <a:endParaRPr lang="en-US"/>
          </a:p>
        </p:txBody>
      </p:sp>
    </p:spTree>
    <p:extLst>
      <p:ext uri="{BB962C8B-B14F-4D97-AF65-F5344CB8AC3E}">
        <p14:creationId xmlns:p14="http://schemas.microsoft.com/office/powerpoint/2010/main" val="3223098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4097C50-68CB-45BE-8F0F-4232BDAA9243}"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04BCE1-B6FF-4508-B824-DE68A3F5F136}" type="slidenum">
              <a:rPr lang="en-US" smtClean="0"/>
              <a:t>‹#›</a:t>
            </a:fld>
            <a:endParaRPr lang="en-US"/>
          </a:p>
        </p:txBody>
      </p:sp>
    </p:spTree>
    <p:extLst>
      <p:ext uri="{BB962C8B-B14F-4D97-AF65-F5344CB8AC3E}">
        <p14:creationId xmlns:p14="http://schemas.microsoft.com/office/powerpoint/2010/main" val="21097711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097C50-68CB-45BE-8F0F-4232BDAA9243}"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04BCE1-B6FF-4508-B824-DE68A3F5F136}" type="slidenum">
              <a:rPr lang="en-US" smtClean="0"/>
              <a:t>‹#›</a:t>
            </a:fld>
            <a:endParaRPr lang="en-US"/>
          </a:p>
        </p:txBody>
      </p:sp>
    </p:spTree>
    <p:extLst>
      <p:ext uri="{BB962C8B-B14F-4D97-AF65-F5344CB8AC3E}">
        <p14:creationId xmlns:p14="http://schemas.microsoft.com/office/powerpoint/2010/main" val="2393718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4097C50-68CB-45BE-8F0F-4232BDAA9243}" type="datetimeFigureOut">
              <a:rPr lang="en-US" smtClean="0"/>
              <a:t>8/7/2023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04BCE1-B6FF-4508-B824-DE68A3F5F136}" type="slidenum">
              <a:rPr lang="en-US" smtClean="0"/>
              <a:t>‹#›</a:t>
            </a:fld>
            <a:endParaRPr lang="en-US"/>
          </a:p>
        </p:txBody>
      </p:sp>
    </p:spTree>
    <p:extLst>
      <p:ext uri="{BB962C8B-B14F-4D97-AF65-F5344CB8AC3E}">
        <p14:creationId xmlns:p14="http://schemas.microsoft.com/office/powerpoint/2010/main" val="4133550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4097C50-68CB-45BE-8F0F-4232BDAA9243}" type="datetimeFigureOut">
              <a:rPr lang="en-US" smtClean="0"/>
              <a:t>8/7/2023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B804BCE1-B6FF-4508-B824-DE68A3F5F136}" type="slidenum">
              <a:rPr lang="en-US" smtClean="0"/>
              <a:t>‹#›</a:t>
            </a:fld>
            <a:endParaRPr lang="en-US"/>
          </a:p>
        </p:txBody>
      </p:sp>
    </p:spTree>
    <p:extLst>
      <p:ext uri="{BB962C8B-B14F-4D97-AF65-F5344CB8AC3E}">
        <p14:creationId xmlns:p14="http://schemas.microsoft.com/office/powerpoint/2010/main" val="3824014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4097C50-68CB-45BE-8F0F-4232BDAA9243}"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4BCE1-B6FF-4508-B824-DE68A3F5F136}" type="slidenum">
              <a:rPr lang="en-US" smtClean="0"/>
              <a:t>‹#›</a:t>
            </a:fld>
            <a:endParaRPr lang="en-US"/>
          </a:p>
        </p:txBody>
      </p:sp>
    </p:spTree>
    <p:extLst>
      <p:ext uri="{BB962C8B-B14F-4D97-AF65-F5344CB8AC3E}">
        <p14:creationId xmlns:p14="http://schemas.microsoft.com/office/powerpoint/2010/main" val="2692274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4097C50-68CB-45BE-8F0F-4232BDAA9243}"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04BCE1-B6FF-4508-B824-DE68A3F5F136}" type="slidenum">
              <a:rPr lang="en-US" smtClean="0"/>
              <a:t>‹#›</a:t>
            </a:fld>
            <a:endParaRPr lang="en-US"/>
          </a:p>
        </p:txBody>
      </p:sp>
    </p:spTree>
    <p:extLst>
      <p:ext uri="{BB962C8B-B14F-4D97-AF65-F5344CB8AC3E}">
        <p14:creationId xmlns:p14="http://schemas.microsoft.com/office/powerpoint/2010/main" val="1009928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097C50-68CB-45BE-8F0F-4232BDAA9243}"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4BCE1-B6FF-4508-B824-DE68A3F5F136}" type="slidenum">
              <a:rPr lang="en-US" smtClean="0"/>
              <a:t>‹#›</a:t>
            </a:fld>
            <a:endParaRPr lang="en-US"/>
          </a:p>
        </p:txBody>
      </p:sp>
    </p:spTree>
    <p:extLst>
      <p:ext uri="{BB962C8B-B14F-4D97-AF65-F5344CB8AC3E}">
        <p14:creationId xmlns:p14="http://schemas.microsoft.com/office/powerpoint/2010/main" val="1363044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097C50-68CB-45BE-8F0F-4232BDAA9243}"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04BCE1-B6FF-4508-B824-DE68A3F5F136}" type="slidenum">
              <a:rPr lang="en-US" smtClean="0"/>
              <a:t>‹#›</a:t>
            </a:fld>
            <a:endParaRPr lang="en-US"/>
          </a:p>
        </p:txBody>
      </p:sp>
    </p:spTree>
    <p:extLst>
      <p:ext uri="{BB962C8B-B14F-4D97-AF65-F5344CB8AC3E}">
        <p14:creationId xmlns:p14="http://schemas.microsoft.com/office/powerpoint/2010/main" val="2946632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097C50-68CB-45BE-8F0F-4232BDAA9243}" type="datetimeFigureOut">
              <a:rPr lang="en-US" smtClean="0"/>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4BCE1-B6FF-4508-B824-DE68A3F5F136}" type="slidenum">
              <a:rPr lang="en-US" smtClean="0"/>
              <a:t>‹#›</a:t>
            </a:fld>
            <a:endParaRPr lang="en-US"/>
          </a:p>
        </p:txBody>
      </p:sp>
    </p:spTree>
    <p:extLst>
      <p:ext uri="{BB962C8B-B14F-4D97-AF65-F5344CB8AC3E}">
        <p14:creationId xmlns:p14="http://schemas.microsoft.com/office/powerpoint/2010/main" val="68159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097C50-68CB-45BE-8F0F-4232BDAA9243}" type="datetimeFigureOut">
              <a:rPr lang="en-US" smtClean="0"/>
              <a:t>8/7/2023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04BCE1-B6FF-4508-B824-DE68A3F5F136}" type="slidenum">
              <a:rPr lang="en-US" smtClean="0"/>
              <a:t>‹#›</a:t>
            </a:fld>
            <a:endParaRPr lang="en-US"/>
          </a:p>
        </p:txBody>
      </p:sp>
    </p:spTree>
    <p:extLst>
      <p:ext uri="{BB962C8B-B14F-4D97-AF65-F5344CB8AC3E}">
        <p14:creationId xmlns:p14="http://schemas.microsoft.com/office/powerpoint/2010/main" val="3157687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097C50-68CB-45BE-8F0F-4232BDAA9243}" type="datetimeFigureOut">
              <a:rPr lang="en-US" smtClean="0"/>
              <a:t>8/7/2023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04BCE1-B6FF-4508-B824-DE68A3F5F136}" type="slidenum">
              <a:rPr lang="en-US" smtClean="0"/>
              <a:t>‹#›</a:t>
            </a:fld>
            <a:endParaRPr lang="en-US"/>
          </a:p>
        </p:txBody>
      </p:sp>
    </p:spTree>
    <p:extLst>
      <p:ext uri="{BB962C8B-B14F-4D97-AF65-F5344CB8AC3E}">
        <p14:creationId xmlns:p14="http://schemas.microsoft.com/office/powerpoint/2010/main" val="4150326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097C50-68CB-45BE-8F0F-4232BDAA9243}" type="datetimeFigureOut">
              <a:rPr lang="en-US" smtClean="0"/>
              <a:t>8/7/2023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804BCE1-B6FF-4508-B824-DE68A3F5F136}" type="slidenum">
              <a:rPr lang="en-US" smtClean="0"/>
              <a:t>‹#›</a:t>
            </a:fld>
            <a:endParaRPr lang="en-US"/>
          </a:p>
        </p:txBody>
      </p:sp>
    </p:spTree>
    <p:extLst>
      <p:ext uri="{BB962C8B-B14F-4D97-AF65-F5344CB8AC3E}">
        <p14:creationId xmlns:p14="http://schemas.microsoft.com/office/powerpoint/2010/main" val="2359585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097C50-68CB-45BE-8F0F-4232BDAA9243}" type="datetimeFigureOut">
              <a:rPr lang="en-US" smtClean="0"/>
              <a:t>8/7/2023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04BCE1-B6FF-4508-B824-DE68A3F5F136}" type="slidenum">
              <a:rPr lang="en-US" smtClean="0"/>
              <a:t>‹#›</a:t>
            </a:fld>
            <a:endParaRPr lang="en-US"/>
          </a:p>
        </p:txBody>
      </p:sp>
    </p:spTree>
    <p:extLst>
      <p:ext uri="{BB962C8B-B14F-4D97-AF65-F5344CB8AC3E}">
        <p14:creationId xmlns:p14="http://schemas.microsoft.com/office/powerpoint/2010/main" val="102924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097C50-68CB-45BE-8F0F-4232BDAA9243}" type="datetimeFigureOut">
              <a:rPr lang="en-US" smtClean="0"/>
              <a:t>8/7/2023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04BCE1-B6FF-4508-B824-DE68A3F5F136}" type="slidenum">
              <a:rPr lang="en-US" smtClean="0"/>
              <a:t>‹#›</a:t>
            </a:fld>
            <a:endParaRPr lang="en-US"/>
          </a:p>
        </p:txBody>
      </p:sp>
    </p:spTree>
    <p:extLst>
      <p:ext uri="{BB962C8B-B14F-4D97-AF65-F5344CB8AC3E}">
        <p14:creationId xmlns:p14="http://schemas.microsoft.com/office/powerpoint/2010/main" val="4261744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4097C50-68CB-45BE-8F0F-4232BDAA9243}" type="datetimeFigureOut">
              <a:rPr lang="en-US" smtClean="0"/>
              <a:t>8/7/2023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804BCE1-B6FF-4508-B824-DE68A3F5F136}" type="slidenum">
              <a:rPr lang="en-US" smtClean="0"/>
              <a:t>‹#›</a:t>
            </a:fld>
            <a:endParaRPr lang="en-US"/>
          </a:p>
        </p:txBody>
      </p:sp>
    </p:spTree>
    <p:extLst>
      <p:ext uri="{BB962C8B-B14F-4D97-AF65-F5344CB8AC3E}">
        <p14:creationId xmlns:p14="http://schemas.microsoft.com/office/powerpoint/2010/main" val="144411038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smtClean="0"/>
              <a:t>Expression </a:t>
            </a:r>
            <a:r>
              <a:rPr lang="en-US" sz="4800" b="1" dirty="0"/>
              <a:t>Classification from Facial Images </a:t>
            </a:r>
          </a:p>
        </p:txBody>
      </p:sp>
      <p:sp>
        <p:nvSpPr>
          <p:cNvPr id="3" name="Subtitle 2"/>
          <p:cNvSpPr>
            <a:spLocks noGrp="1"/>
          </p:cNvSpPr>
          <p:nvPr>
            <p:ph type="subTitle" idx="1"/>
          </p:nvPr>
        </p:nvSpPr>
        <p:spPr/>
        <p:txBody>
          <a:bodyPr>
            <a:normAutofit fontScale="77500" lnSpcReduction="20000"/>
          </a:bodyPr>
          <a:lstStyle/>
          <a:p>
            <a:r>
              <a:rPr lang="en-US" dirty="0" smtClean="0"/>
              <a:t>Group Members</a:t>
            </a:r>
          </a:p>
          <a:p>
            <a:r>
              <a:rPr lang="en-US" dirty="0" smtClean="0"/>
              <a:t>Mr. Sadaqat Hussain Wazir</a:t>
            </a:r>
          </a:p>
          <a:p>
            <a:r>
              <a:rPr lang="en-US" dirty="0" smtClean="0"/>
              <a:t>Mr. </a:t>
            </a:r>
            <a:r>
              <a:rPr lang="en-US" dirty="0" err="1" smtClean="0"/>
              <a:t>Abid</a:t>
            </a:r>
            <a:r>
              <a:rPr lang="en-US" dirty="0" smtClean="0"/>
              <a:t> Hussain</a:t>
            </a:r>
            <a:endParaRPr lang="en-US" dirty="0"/>
          </a:p>
        </p:txBody>
      </p:sp>
    </p:spTree>
    <p:extLst>
      <p:ext uri="{BB962C8B-B14F-4D97-AF65-F5344CB8AC3E}">
        <p14:creationId xmlns:p14="http://schemas.microsoft.com/office/powerpoint/2010/main" val="18705366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Aim</a:t>
            </a:r>
            <a:endParaRPr lang="en-US" b="1" dirty="0"/>
          </a:p>
        </p:txBody>
      </p:sp>
      <p:sp>
        <p:nvSpPr>
          <p:cNvPr id="3" name="Content Placeholder 2"/>
          <p:cNvSpPr>
            <a:spLocks noGrp="1"/>
          </p:cNvSpPr>
          <p:nvPr>
            <p:ph idx="1"/>
          </p:nvPr>
        </p:nvSpPr>
        <p:spPr/>
        <p:txBody>
          <a:bodyPr/>
          <a:lstStyle/>
          <a:p>
            <a:r>
              <a:rPr lang="en-US" dirty="0"/>
              <a:t>The aim of Expression Classification from Facial Images </a:t>
            </a:r>
            <a:r>
              <a:rPr lang="en-US" dirty="0" smtClean="0"/>
              <a:t>to </a:t>
            </a:r>
            <a:r>
              <a:rPr lang="en-US" dirty="0"/>
              <a:t>develop a robust and accurate system for expression classification from facial images. </a:t>
            </a:r>
            <a:endParaRPr lang="en-US" dirty="0" smtClean="0"/>
          </a:p>
          <a:p>
            <a:r>
              <a:rPr lang="en-US" dirty="0" smtClean="0"/>
              <a:t>Facial </a:t>
            </a:r>
            <a:r>
              <a:rPr lang="en-US" dirty="0"/>
              <a:t>expressions are essential cues for understanding human emotions and </a:t>
            </a:r>
            <a:r>
              <a:rPr lang="en-US" dirty="0" smtClean="0"/>
              <a:t>intentions</a:t>
            </a:r>
          </a:p>
          <a:p>
            <a:r>
              <a:rPr lang="en-US" dirty="0" smtClean="0"/>
              <a:t>making </a:t>
            </a:r>
            <a:r>
              <a:rPr lang="en-US" dirty="0"/>
              <a:t>their automatic recognition a valuable tool in various fields, including human-computer interaction, virtual reality, and psychology</a:t>
            </a:r>
            <a:r>
              <a:rPr lang="en-US" dirty="0" smtClean="0"/>
              <a:t>.</a:t>
            </a:r>
            <a:endParaRPr lang="en-US" dirty="0"/>
          </a:p>
        </p:txBody>
      </p:sp>
    </p:spTree>
    <p:extLst>
      <p:ext uri="{BB962C8B-B14F-4D97-AF65-F5344CB8AC3E}">
        <p14:creationId xmlns:p14="http://schemas.microsoft.com/office/powerpoint/2010/main" val="36386764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Introduction</a:t>
            </a:r>
            <a:endParaRPr lang="en-US" b="1" dirty="0"/>
          </a:p>
        </p:txBody>
      </p:sp>
      <p:sp>
        <p:nvSpPr>
          <p:cNvPr id="3" name="Content Placeholder 2"/>
          <p:cNvSpPr>
            <a:spLocks noGrp="1"/>
          </p:cNvSpPr>
          <p:nvPr>
            <p:ph idx="1"/>
          </p:nvPr>
        </p:nvSpPr>
        <p:spPr/>
        <p:txBody>
          <a:bodyPr/>
          <a:lstStyle/>
          <a:p>
            <a:r>
              <a:rPr lang="en-US" dirty="0"/>
              <a:t>Facial expressions convey a wide range of emotions such as happiness, sadness, anger, fear, surprise, and disgust. </a:t>
            </a:r>
            <a:endParaRPr lang="en-US" dirty="0" smtClean="0"/>
          </a:p>
          <a:p>
            <a:r>
              <a:rPr lang="en-US" dirty="0" smtClean="0"/>
              <a:t>Recognizing </a:t>
            </a:r>
            <a:r>
              <a:rPr lang="en-US" dirty="0"/>
              <a:t>and classifying these expressions from facial images is a complex task due to variations in lighting, pose, occlusion, and individual differences. </a:t>
            </a:r>
            <a:endParaRPr lang="en-US" dirty="0" smtClean="0"/>
          </a:p>
          <a:p>
            <a:r>
              <a:rPr lang="en-US" dirty="0" smtClean="0"/>
              <a:t> </a:t>
            </a:r>
            <a:r>
              <a:rPr lang="en-US" dirty="0"/>
              <a:t>focuses on developing a deep learning-based solution to accurately classify facial expressions.</a:t>
            </a:r>
          </a:p>
        </p:txBody>
      </p:sp>
    </p:spTree>
    <p:extLst>
      <p:ext uri="{BB962C8B-B14F-4D97-AF65-F5344CB8AC3E}">
        <p14:creationId xmlns:p14="http://schemas.microsoft.com/office/powerpoint/2010/main" val="241833010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Advanced Deep Learning Models</a:t>
            </a:r>
            <a:endParaRPr lang="en-US" b="1" dirty="0"/>
          </a:p>
        </p:txBody>
      </p:sp>
      <p:sp>
        <p:nvSpPr>
          <p:cNvPr id="3" name="Content Placeholder 2"/>
          <p:cNvSpPr>
            <a:spLocks noGrp="1"/>
          </p:cNvSpPr>
          <p:nvPr>
            <p:ph idx="1"/>
          </p:nvPr>
        </p:nvSpPr>
        <p:spPr/>
        <p:txBody>
          <a:bodyPr/>
          <a:lstStyle/>
          <a:p>
            <a:r>
              <a:rPr lang="en-US" dirty="0"/>
              <a:t>M</a:t>
            </a:r>
            <a:r>
              <a:rPr lang="en-US" dirty="0" smtClean="0"/>
              <a:t>ethods </a:t>
            </a:r>
            <a:r>
              <a:rPr lang="en-US" dirty="0"/>
              <a:t>in facial expression recognition. It covers various techniques, including traditional methods like feature-based </a:t>
            </a:r>
            <a:r>
              <a:rPr lang="en-US" dirty="0" smtClean="0"/>
              <a:t>approaches</a:t>
            </a:r>
            <a:r>
              <a:rPr lang="en-US" dirty="0"/>
              <a:t>.</a:t>
            </a:r>
            <a:endParaRPr lang="en-US" dirty="0" smtClean="0"/>
          </a:p>
          <a:p>
            <a:r>
              <a:rPr lang="en-US" dirty="0" smtClean="0"/>
              <a:t>As well as recent advancements </a:t>
            </a:r>
            <a:r>
              <a:rPr lang="en-US" dirty="0"/>
              <a:t>using deep learning models like Convolutional Neural Networks (CNNs</a:t>
            </a:r>
            <a:r>
              <a:rPr lang="en-US" dirty="0" smtClean="0"/>
              <a:t>),</a:t>
            </a:r>
          </a:p>
          <a:p>
            <a:r>
              <a:rPr lang="en-US" dirty="0" smtClean="0"/>
              <a:t>Recurrent </a:t>
            </a:r>
            <a:r>
              <a:rPr lang="en-US" dirty="0"/>
              <a:t>Neural Networks (RNNs</a:t>
            </a:r>
            <a:r>
              <a:rPr lang="en-US" dirty="0" smtClean="0"/>
              <a:t>)</a:t>
            </a:r>
          </a:p>
          <a:p>
            <a:r>
              <a:rPr lang="en-US" dirty="0" smtClean="0"/>
              <a:t>Transformers</a:t>
            </a:r>
            <a:r>
              <a:rPr lang="en-US" dirty="0"/>
              <a:t>.</a:t>
            </a:r>
          </a:p>
        </p:txBody>
      </p:sp>
    </p:spTree>
    <p:extLst>
      <p:ext uri="{BB962C8B-B14F-4D97-AF65-F5344CB8AC3E}">
        <p14:creationId xmlns:p14="http://schemas.microsoft.com/office/powerpoint/2010/main" val="16634822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Methodology</a:t>
            </a:r>
            <a:endParaRPr lang="en-US" dirty="0"/>
          </a:p>
        </p:txBody>
      </p:sp>
      <p:sp>
        <p:nvSpPr>
          <p:cNvPr id="3" name="Content Placeholder 2"/>
          <p:cNvSpPr>
            <a:spLocks noGrp="1"/>
          </p:cNvSpPr>
          <p:nvPr>
            <p:ph idx="1"/>
          </p:nvPr>
        </p:nvSpPr>
        <p:spPr/>
        <p:txBody>
          <a:bodyPr/>
          <a:lstStyle/>
          <a:p>
            <a:r>
              <a:rPr lang="en-US" dirty="0"/>
              <a:t>The proposed methodology is based on deep learning techniques. It involves preprocessing steps, such as face detection and alignment, to ensure the input images are suitable for the expression classification model. The main model architecture is a combination of CNN and RNN layers, which allows the system to capture both spatial and temporal dependencies in the facial expressions.</a:t>
            </a:r>
          </a:p>
        </p:txBody>
      </p:sp>
    </p:spTree>
    <p:extLst>
      <p:ext uri="{BB962C8B-B14F-4D97-AF65-F5344CB8AC3E}">
        <p14:creationId xmlns:p14="http://schemas.microsoft.com/office/powerpoint/2010/main" val="10721656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Implementation:</a:t>
            </a:r>
            <a:endParaRPr lang="en-US" dirty="0"/>
          </a:p>
        </p:txBody>
      </p:sp>
      <p:sp>
        <p:nvSpPr>
          <p:cNvPr id="3" name="Content Placeholder 2"/>
          <p:cNvSpPr>
            <a:spLocks noGrp="1"/>
          </p:cNvSpPr>
          <p:nvPr>
            <p:ph idx="1"/>
          </p:nvPr>
        </p:nvSpPr>
        <p:spPr>
          <a:xfrm>
            <a:off x="1154954" y="2603500"/>
            <a:ext cx="8825659" cy="2489610"/>
          </a:xfrm>
        </p:spPr>
        <p:txBody>
          <a:bodyPr/>
          <a:lstStyle/>
          <a:p>
            <a:r>
              <a:rPr lang="en-US" dirty="0"/>
              <a:t>I</a:t>
            </a:r>
            <a:r>
              <a:rPr lang="en-US" dirty="0" smtClean="0"/>
              <a:t>mplementation</a:t>
            </a:r>
            <a:r>
              <a:rPr lang="en-US" dirty="0"/>
              <a:t>, including the programming language, deep learning framework (e.g., </a:t>
            </a:r>
            <a:r>
              <a:rPr lang="en-US" dirty="0" err="1"/>
              <a:t>TensorFlow</a:t>
            </a:r>
            <a:r>
              <a:rPr lang="en-US" dirty="0"/>
              <a:t>, </a:t>
            </a:r>
            <a:r>
              <a:rPr lang="en-US" dirty="0" err="1" smtClean="0"/>
              <a:t>ReLU</a:t>
            </a:r>
            <a:r>
              <a:rPr lang="en-US" dirty="0" smtClean="0"/>
              <a:t>), </a:t>
            </a:r>
            <a:r>
              <a:rPr lang="en-US" dirty="0"/>
              <a:t>and hardware used for training and testing the model. </a:t>
            </a:r>
            <a:endParaRPr lang="en-US" dirty="0" smtClean="0"/>
          </a:p>
          <a:p>
            <a:r>
              <a:rPr lang="en-US" dirty="0" smtClean="0"/>
              <a:t>It </a:t>
            </a:r>
            <a:r>
              <a:rPr lang="en-US" dirty="0"/>
              <a:t>discusses </a:t>
            </a:r>
            <a:r>
              <a:rPr lang="en-US" dirty="0" smtClean="0"/>
              <a:t>hyper parameter </a:t>
            </a:r>
            <a:r>
              <a:rPr lang="en-US" dirty="0"/>
              <a:t>settings, training procedures, and any optimization techniques applied</a:t>
            </a:r>
          </a:p>
        </p:txBody>
      </p:sp>
    </p:spTree>
    <p:extLst>
      <p:ext uri="{BB962C8B-B14F-4D97-AF65-F5344CB8AC3E}">
        <p14:creationId xmlns:p14="http://schemas.microsoft.com/office/powerpoint/2010/main" val="42170357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Evaluation</a:t>
            </a:r>
            <a:endParaRPr lang="en-US" b="1" dirty="0"/>
          </a:p>
        </p:txBody>
      </p:sp>
      <p:sp>
        <p:nvSpPr>
          <p:cNvPr id="3" name="Content Placeholder 2"/>
          <p:cNvSpPr>
            <a:spLocks noGrp="1"/>
          </p:cNvSpPr>
          <p:nvPr>
            <p:ph idx="1"/>
          </p:nvPr>
        </p:nvSpPr>
        <p:spPr/>
        <p:txBody>
          <a:bodyPr/>
          <a:lstStyle/>
          <a:p>
            <a:r>
              <a:rPr lang="en-US" dirty="0"/>
              <a:t>To assess the performance of the developed expression classification system, various evaluation metrics are used, such as </a:t>
            </a:r>
            <a:endParaRPr lang="en-US" dirty="0" smtClean="0"/>
          </a:p>
          <a:p>
            <a:r>
              <a:rPr lang="en-US" dirty="0" smtClean="0"/>
              <a:t>accuracy</a:t>
            </a:r>
          </a:p>
          <a:p>
            <a:r>
              <a:rPr lang="en-US" dirty="0" smtClean="0"/>
              <a:t>precision</a:t>
            </a:r>
          </a:p>
          <a:p>
            <a:r>
              <a:rPr lang="en-US" dirty="0" smtClean="0"/>
              <a:t>recall</a:t>
            </a:r>
          </a:p>
          <a:p>
            <a:r>
              <a:rPr lang="en-US" dirty="0" smtClean="0"/>
              <a:t>F1 </a:t>
            </a:r>
            <a:r>
              <a:rPr lang="en-US" dirty="0"/>
              <a:t>score. </a:t>
            </a:r>
            <a:endParaRPr lang="en-US" dirty="0" smtClean="0"/>
          </a:p>
          <a:p>
            <a:r>
              <a:rPr lang="en-US" dirty="0" smtClean="0"/>
              <a:t>The </a:t>
            </a:r>
            <a:r>
              <a:rPr lang="en-US" dirty="0"/>
              <a:t>model's performance is compared against baselines and state-of-the-art methods to determine its effectiveness.</a:t>
            </a:r>
          </a:p>
        </p:txBody>
      </p:sp>
    </p:spTree>
    <p:extLst>
      <p:ext uri="{BB962C8B-B14F-4D97-AF65-F5344CB8AC3E}">
        <p14:creationId xmlns:p14="http://schemas.microsoft.com/office/powerpoint/2010/main" val="26996563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Result</a:t>
            </a:r>
            <a:endParaRPr lang="en-US" b="1" dirty="0"/>
          </a:p>
        </p:txBody>
      </p:sp>
      <p:sp>
        <p:nvSpPr>
          <p:cNvPr id="3" name="Content Placeholder 2"/>
          <p:cNvSpPr>
            <a:spLocks noGrp="1"/>
          </p:cNvSpPr>
          <p:nvPr>
            <p:ph idx="1"/>
          </p:nvPr>
        </p:nvSpPr>
        <p:spPr/>
        <p:txBody>
          <a:bodyPr/>
          <a:lstStyle/>
          <a:p>
            <a:r>
              <a:rPr lang="en-US" dirty="0" smtClean="0"/>
              <a:t>The </a:t>
            </a:r>
            <a:r>
              <a:rPr lang="en-US" dirty="0"/>
              <a:t>quantitative and qualitative results of the expression classification system. </a:t>
            </a:r>
            <a:endParaRPr lang="en-US" dirty="0" smtClean="0"/>
          </a:p>
          <a:p>
            <a:r>
              <a:rPr lang="en-US" dirty="0" smtClean="0"/>
              <a:t>It </a:t>
            </a:r>
            <a:r>
              <a:rPr lang="en-US" dirty="0"/>
              <a:t>includes confusion matrices, accuracy scores, and sample predictions on unseen data</a:t>
            </a:r>
            <a:r>
              <a:rPr lang="en-US" dirty="0" smtClean="0"/>
              <a:t>.</a:t>
            </a:r>
          </a:p>
          <a:p>
            <a:r>
              <a:rPr lang="en-US" dirty="0" smtClean="0"/>
              <a:t> </a:t>
            </a:r>
            <a:r>
              <a:rPr lang="en-US" dirty="0"/>
              <a:t>Additionally, any potential challenges or limitations encountered during the </a:t>
            </a:r>
            <a:r>
              <a:rPr lang="en-US" dirty="0" smtClean="0"/>
              <a:t>evaluation.</a:t>
            </a:r>
            <a:endParaRPr lang="en-US" dirty="0"/>
          </a:p>
        </p:txBody>
      </p:sp>
    </p:spTree>
    <p:extLst>
      <p:ext uri="{BB962C8B-B14F-4D97-AF65-F5344CB8AC3E}">
        <p14:creationId xmlns:p14="http://schemas.microsoft.com/office/powerpoint/2010/main" val="36158292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Happy Learning </a:t>
            </a:r>
            <a:endParaRPr lang="en-US" b="1" dirty="0"/>
          </a:p>
        </p:txBody>
      </p:sp>
      <p:sp>
        <p:nvSpPr>
          <p:cNvPr id="3" name="Content Placeholder 2"/>
          <p:cNvSpPr>
            <a:spLocks noGrp="1"/>
          </p:cNvSpPr>
          <p:nvPr>
            <p:ph idx="1"/>
          </p:nvPr>
        </p:nvSpPr>
        <p:spPr/>
        <p:txBody>
          <a:bodyPr/>
          <a:lstStyle/>
          <a:p>
            <a:pPr algn="ctr"/>
            <a:r>
              <a:rPr lang="en-US" dirty="0" smtClean="0"/>
              <a:t>Thank you</a:t>
            </a:r>
            <a:endParaRPr lang="en-US" dirty="0"/>
          </a:p>
        </p:txBody>
      </p:sp>
    </p:spTree>
    <p:extLst>
      <p:ext uri="{BB962C8B-B14F-4D97-AF65-F5344CB8AC3E}">
        <p14:creationId xmlns:p14="http://schemas.microsoft.com/office/powerpoint/2010/main" val="13190408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60</TotalTime>
  <Words>374</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 Boardroom</vt:lpstr>
      <vt:lpstr>Expression Classification from Facial Images </vt:lpstr>
      <vt:lpstr>Aim</vt:lpstr>
      <vt:lpstr>Introduction</vt:lpstr>
      <vt:lpstr>Advanced Deep Learning Models</vt:lpstr>
      <vt:lpstr>Methodology</vt:lpstr>
      <vt:lpstr>Implementation:</vt:lpstr>
      <vt:lpstr>Evaluation</vt:lpstr>
      <vt:lpstr>Result</vt:lpstr>
      <vt:lpstr>Happy Learning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Sadaqat</dc:creator>
  <cp:lastModifiedBy>Sadaqat</cp:lastModifiedBy>
  <cp:revision>13</cp:revision>
  <dcterms:created xsi:type="dcterms:W3CDTF">2023-08-07T03:41:17Z</dcterms:created>
  <dcterms:modified xsi:type="dcterms:W3CDTF">2023-08-07T04:41:37Z</dcterms:modified>
</cp:coreProperties>
</file>