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8229600" cx="14630400"/>
  <p:notesSz cx="8229600" cy="146304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7.xml"/><Relationship Id="rId22" Type="http://schemas.openxmlformats.org/officeDocument/2006/relationships/font" Target="fonts/Roboto-bold.fntdata"/><Relationship Id="rId10" Type="http://schemas.openxmlformats.org/officeDocument/2006/relationships/slide" Target="slides/slide6.xml"/><Relationship Id="rId21" Type="http://schemas.openxmlformats.org/officeDocument/2006/relationships/font" Target="fonts/Roboto-regular.fntdata"/><Relationship Id="rId13" Type="http://schemas.openxmlformats.org/officeDocument/2006/relationships/slide" Target="slides/slide9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8.xml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 processing workflow is a multi-step process that takes raw text data and transforms it into a format that can be effectively stored, searched, and retrieved.</a:t>
            </a:r>
            <a:br>
              <a:rPr lang="en-US"/>
            </a:br>
            <a:br>
              <a:rPr lang="en-US"/>
            </a:br>
            <a:r>
              <a:rPr lang="en-US"/>
              <a:t>The first step is to extract the raw text from the source data. This could involve scraping web pages, parsing documents, or extracting text from other formats.</a:t>
            </a:r>
            <a:br>
              <a:rPr lang="en-US"/>
            </a:br>
            <a:br>
              <a:rPr lang="en-US"/>
            </a:br>
            <a:r>
              <a:rPr lang="en-US"/>
              <a:t>Next, we clean and preprocess the raw text. This may include tasks like removing formatting, correcting spelling and grammar, and normalizing the text.</a:t>
            </a:r>
            <a:br>
              <a:rPr lang="en-US"/>
            </a:br>
            <a:br>
              <a:rPr lang="en-US"/>
            </a:br>
            <a:r>
              <a:rPr lang="en-US"/>
              <a:t>After cleaning, we split the text into smaller, more manageable chunks. This helps with storage and makes the data easier to work with.</a:t>
            </a:r>
            <a:br>
              <a:rPr lang="en-US"/>
            </a:br>
            <a:br>
              <a:rPr lang="en-US"/>
            </a:br>
            <a:r>
              <a:rPr lang="en-US"/>
              <a:t>The final step before storage is to generate embeddings for each text chunk. Embeddings are numerical representations of the text that capture the semantic meaning and relationships between words.</a:t>
            </a:r>
            <a:br>
              <a:rPr lang="en-US"/>
            </a:br>
            <a:br>
              <a:rPr lang="en-US"/>
            </a:br>
            <a:r>
              <a:rPr lang="en-US"/>
              <a:t>The overall process involves extraction, cleaning, chunking, embedding, storing, searching, and retrieving the data. We'll cover the full workflow in more detail as we go through the presentation.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5" name="Google Shape;16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" name="Google Shape;53;p1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7" name="Google Shape;57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1" name="Google Shape;61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 master">
  <p:cSld name="Slide 14 mast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" name="Google Shape;65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36.png"/><Relationship Id="rId5" Type="http://schemas.openxmlformats.org/officeDocument/2006/relationships/image" Target="../media/image16.png"/><Relationship Id="rId6" Type="http://schemas.openxmlformats.org/officeDocument/2006/relationships/image" Target="../media/image3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37.png"/><Relationship Id="rId6" Type="http://schemas.openxmlformats.org/officeDocument/2006/relationships/image" Target="../media/image31.png"/><Relationship Id="rId7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/>
          <p:nvPr/>
        </p:nvSpPr>
        <p:spPr>
          <a:xfrm>
            <a:off x="793790" y="1347788"/>
            <a:ext cx="7556421" cy="2835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MultiSource AI:A Web Application for Question Answering from Various Sources</a:t>
            </a:r>
            <a:endParaRPr b="0" i="0" sz="4450" u="none" cap="none" strike="noStrike"/>
          </a:p>
        </p:txBody>
      </p:sp>
      <p:sp>
        <p:nvSpPr>
          <p:cNvPr id="74" name="Google Shape;74;p17"/>
          <p:cNvSpPr/>
          <p:nvPr/>
        </p:nvSpPr>
        <p:spPr>
          <a:xfrm>
            <a:off x="793790" y="4523065"/>
            <a:ext cx="75564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MultiSource AI answers user queries by extracting data from different sources. Sources include PDFs, website URLs, YouTube videos, and images.</a:t>
            </a:r>
            <a:endParaRPr b="0" i="0" sz="1750" u="none" cap="none" strike="noStrike"/>
          </a:p>
        </p:txBody>
      </p:sp>
      <p:sp>
        <p:nvSpPr>
          <p:cNvPr id="75" name="Google Shape;75;p17"/>
          <p:cNvSpPr/>
          <p:nvPr/>
        </p:nvSpPr>
        <p:spPr>
          <a:xfrm>
            <a:off x="793790" y="5866924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76" name="Google Shape;76;p17"/>
          <p:cNvSpPr/>
          <p:nvPr/>
        </p:nvSpPr>
        <p:spPr>
          <a:xfrm>
            <a:off x="793790" y="6501884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4D4D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7" name="Google Shape;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410" y="6509504"/>
            <a:ext cx="347663" cy="34766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/>
          <p:nvPr/>
        </p:nvSpPr>
        <p:spPr>
          <a:xfrm>
            <a:off x="1270040" y="6484977"/>
            <a:ext cx="955358" cy="3968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"/>
              <a:buNone/>
            </a:pPr>
            <a:r>
              <a:rPr b="1" i="0" lang="en-US" sz="220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by Abid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>
            <a:off x="768906" y="604123"/>
            <a:ext cx="6327815" cy="6865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300"/>
              <a:buFont typeface="Roboto Slab"/>
              <a:buNone/>
            </a:pPr>
            <a:r>
              <a:rPr b="0" i="0" lang="en-US" sz="43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Application Screenshots</a:t>
            </a:r>
            <a:endParaRPr b="0" i="0" sz="4300" u="none" cap="none" strike="noStrike"/>
          </a:p>
        </p:txBody>
      </p:sp>
      <p:pic>
        <p:nvPicPr>
          <p:cNvPr descr="preencoded.png" id="244" name="Google Shape;2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906" y="1729978"/>
            <a:ext cx="13092589" cy="6108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7"/>
          <p:cNvSpPr/>
          <p:nvPr/>
        </p:nvSpPr>
        <p:spPr>
          <a:xfrm>
            <a:off x="766882" y="602456"/>
            <a:ext cx="6309955" cy="684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1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300"/>
              <a:buFont typeface="Roboto Slab"/>
              <a:buNone/>
            </a:pPr>
            <a:r>
              <a:rPr b="0" i="0" lang="en-US" sz="43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Application Screenshots</a:t>
            </a:r>
            <a:endParaRPr b="0" i="0" sz="4300" u="none" cap="none" strike="noStrike"/>
          </a:p>
        </p:txBody>
      </p:sp>
      <p:pic>
        <p:nvPicPr>
          <p:cNvPr descr="preencoded.png" id="251" name="Google Shape;2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882" y="1725335"/>
            <a:ext cx="13096637" cy="61354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/>
          <p:nvPr/>
        </p:nvSpPr>
        <p:spPr>
          <a:xfrm>
            <a:off x="766167" y="601980"/>
            <a:ext cx="6304478" cy="684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1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300"/>
              <a:buFont typeface="Roboto Slab"/>
              <a:buNone/>
            </a:pPr>
            <a:r>
              <a:rPr b="0" i="0" lang="en-US" sz="43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Application Screenshots</a:t>
            </a:r>
            <a:endParaRPr b="0" i="0" sz="4300" u="none" cap="none" strike="noStrike"/>
          </a:p>
        </p:txBody>
      </p:sp>
      <p:pic>
        <p:nvPicPr>
          <p:cNvPr descr="preencoded.png" id="258" name="Google Shape;2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6167" y="1723906"/>
            <a:ext cx="13098066" cy="6142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9"/>
          <p:cNvSpPr/>
          <p:nvPr/>
        </p:nvSpPr>
        <p:spPr>
          <a:xfrm>
            <a:off x="764858" y="600908"/>
            <a:ext cx="6293525" cy="682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41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300"/>
              <a:buFont typeface="Roboto Slab"/>
              <a:buNone/>
            </a:pPr>
            <a:r>
              <a:rPr b="0" i="0" lang="en-US" sz="43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Application Screenshots</a:t>
            </a:r>
            <a:endParaRPr b="0" i="0" sz="4300" u="none" cap="none" strike="noStrike"/>
          </a:p>
        </p:txBody>
      </p:sp>
      <p:pic>
        <p:nvPicPr>
          <p:cNvPr descr="preencoded.png" id="265" name="Google Shape;26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858" y="1720810"/>
            <a:ext cx="13100685" cy="615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/>
          <p:nvPr/>
        </p:nvSpPr>
        <p:spPr>
          <a:xfrm>
            <a:off x="793790" y="3274100"/>
            <a:ext cx="7556421" cy="9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6150"/>
              <a:buFont typeface="Roboto Slab"/>
              <a:buNone/>
            </a:pPr>
            <a:r>
              <a:rPr b="0" i="0" lang="en-US" sz="61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Thank You…</a:t>
            </a:r>
            <a:endParaRPr b="0" i="0" sz="6150" u="none" cap="none" strike="noStrike"/>
          </a:p>
        </p:txBody>
      </p:sp>
      <p:sp>
        <p:nvSpPr>
          <p:cNvPr id="273" name="Google Shape;273;p30"/>
          <p:cNvSpPr/>
          <p:nvPr/>
        </p:nvSpPr>
        <p:spPr>
          <a:xfrm>
            <a:off x="793790" y="459247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/>
          <p:nvPr/>
        </p:nvSpPr>
        <p:spPr>
          <a:xfrm>
            <a:off x="793790" y="1627108"/>
            <a:ext cx="732032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Introducing MultiSource AI</a:t>
            </a:r>
            <a:endParaRPr b="0" i="0" sz="4450" u="none" cap="none" strike="noStrike"/>
          </a:p>
        </p:txBody>
      </p:sp>
      <p:sp>
        <p:nvSpPr>
          <p:cNvPr id="85" name="Google Shape;85;p18"/>
          <p:cNvSpPr/>
          <p:nvPr/>
        </p:nvSpPr>
        <p:spPr>
          <a:xfrm>
            <a:off x="793790" y="278951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86" name="Google Shape;86;p18"/>
          <p:cNvSpPr/>
          <p:nvPr/>
        </p:nvSpPr>
        <p:spPr>
          <a:xfrm>
            <a:off x="793790" y="3634383"/>
            <a:ext cx="3670816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Intelligent Web Application</a:t>
            </a:r>
            <a:endParaRPr b="0" i="0" sz="2200" u="none" cap="none" strike="noStrike"/>
          </a:p>
        </p:txBody>
      </p:sp>
      <p:sp>
        <p:nvSpPr>
          <p:cNvPr id="87" name="Google Shape;87;p18"/>
          <p:cNvSpPr/>
          <p:nvPr/>
        </p:nvSpPr>
        <p:spPr>
          <a:xfrm>
            <a:off x="793790" y="421552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MultiSource AI is designed to answer user queries effectively.</a:t>
            </a:r>
            <a:endParaRPr b="0" i="0" sz="1750" u="none" cap="none" strike="noStrike"/>
          </a:p>
        </p:txBody>
      </p:sp>
      <p:sp>
        <p:nvSpPr>
          <p:cNvPr id="88" name="Google Shape;88;p18"/>
          <p:cNvSpPr/>
          <p:nvPr/>
        </p:nvSpPr>
        <p:spPr>
          <a:xfrm>
            <a:off x="793790" y="4782503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It can take multiple files at a time.</a:t>
            </a:r>
            <a:endParaRPr b="0" i="0" sz="1750" u="none" cap="none" strike="noStrike"/>
          </a:p>
        </p:txBody>
      </p:sp>
      <p:sp>
        <p:nvSpPr>
          <p:cNvPr id="89" name="Google Shape;89;p18"/>
          <p:cNvSpPr/>
          <p:nvPr/>
        </p:nvSpPr>
        <p:spPr>
          <a:xfrm>
            <a:off x="793790" y="534947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It can save a lot of time for the users.</a:t>
            </a:r>
            <a:endParaRPr b="0" i="0" sz="1750" u="none" cap="none" strike="noStrike"/>
          </a:p>
        </p:txBody>
      </p:sp>
      <p:sp>
        <p:nvSpPr>
          <p:cNvPr id="90" name="Google Shape;90;p18"/>
          <p:cNvSpPr/>
          <p:nvPr/>
        </p:nvSpPr>
        <p:spPr>
          <a:xfrm>
            <a:off x="7599521" y="363438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Multi-Source Data</a:t>
            </a:r>
            <a:endParaRPr b="0" i="0" sz="2200" u="none" cap="none" strike="noStrike"/>
          </a:p>
        </p:txBody>
      </p:sp>
      <p:sp>
        <p:nvSpPr>
          <p:cNvPr id="91" name="Google Shape;91;p18"/>
          <p:cNvSpPr/>
          <p:nvPr/>
        </p:nvSpPr>
        <p:spPr>
          <a:xfrm>
            <a:off x="7599521" y="421552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PDF Documents</a:t>
            </a:r>
            <a:endParaRPr b="0" i="0" sz="1750" u="none" cap="none" strike="noStrike"/>
          </a:p>
        </p:txBody>
      </p:sp>
      <p:sp>
        <p:nvSpPr>
          <p:cNvPr id="92" name="Google Shape;92;p18"/>
          <p:cNvSpPr/>
          <p:nvPr/>
        </p:nvSpPr>
        <p:spPr>
          <a:xfrm>
            <a:off x="7599521" y="4657725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Website URLs</a:t>
            </a:r>
            <a:endParaRPr b="0" i="0" sz="1750" u="none" cap="none" strike="noStrike"/>
          </a:p>
        </p:txBody>
      </p:sp>
      <p:sp>
        <p:nvSpPr>
          <p:cNvPr id="93" name="Google Shape;93;p18"/>
          <p:cNvSpPr/>
          <p:nvPr/>
        </p:nvSpPr>
        <p:spPr>
          <a:xfrm>
            <a:off x="7599521" y="5099923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YouTube Videos</a:t>
            </a:r>
            <a:endParaRPr b="0" i="0" sz="1750" u="none" cap="none" strike="noStrike"/>
          </a:p>
        </p:txBody>
      </p:sp>
      <p:sp>
        <p:nvSpPr>
          <p:cNvPr id="94" name="Google Shape;94;p18"/>
          <p:cNvSpPr/>
          <p:nvPr/>
        </p:nvSpPr>
        <p:spPr>
          <a:xfrm>
            <a:off x="7599521" y="5542121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Images (OCR)</a:t>
            </a:r>
            <a:endParaRPr b="0" i="0" sz="1750" u="none" cap="none" strike="noStrike"/>
          </a:p>
        </p:txBody>
      </p:sp>
      <p:sp>
        <p:nvSpPr>
          <p:cNvPr id="95" name="Google Shape;95;p18"/>
          <p:cNvSpPr/>
          <p:nvPr/>
        </p:nvSpPr>
        <p:spPr>
          <a:xfrm>
            <a:off x="793790" y="6239470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System Architecture</a:t>
            </a:r>
            <a:endParaRPr b="0" i="0" sz="4450" u="none" cap="none" strike="noStrike"/>
          </a:p>
        </p:txBody>
      </p:sp>
      <p:pic>
        <p:nvPicPr>
          <p:cNvPr descr="preencoded.png"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917502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Data Ingestion</a:t>
            </a:r>
            <a:endParaRPr b="0" i="0" sz="2200" u="none" cap="none" strike="noStrike"/>
          </a:p>
        </p:txBody>
      </p:sp>
      <p:sp>
        <p:nvSpPr>
          <p:cNvPr id="104" name="Google Shape;104;p19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Collects data from different sources.</a:t>
            </a:r>
            <a:endParaRPr b="0" i="0" sz="1750" u="none" cap="none" strike="noStrike"/>
          </a:p>
        </p:txBody>
      </p:sp>
      <p:pic>
        <p:nvPicPr>
          <p:cNvPr descr="preencoded.png" id="105" name="Google Shape;10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278386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Text Processing</a:t>
            </a:r>
            <a:endParaRPr b="0" i="0" sz="2200" u="none" cap="none" strike="noStrike"/>
          </a:p>
        </p:txBody>
      </p:sp>
      <p:sp>
        <p:nvSpPr>
          <p:cNvPr id="107" name="Google Shape;107;p19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Cleans and chunks extracted text.</a:t>
            </a:r>
            <a:endParaRPr b="0" i="0" sz="1750" u="none" cap="none" strike="noStrike"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4639270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/>
          <p:nvPr/>
        </p:nvSpPr>
        <p:spPr>
          <a:xfrm>
            <a:off x="2268022" y="4866084"/>
            <a:ext cx="297191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Vector Storage (FAISS)</a:t>
            </a:r>
            <a:endParaRPr b="0" i="0" sz="2200" u="none" cap="none" strike="noStrike"/>
          </a:p>
        </p:txBody>
      </p:sp>
      <p:sp>
        <p:nvSpPr>
          <p:cNvPr id="110" name="Google Shape;110;p19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Stores text embeddings efficiently.</a:t>
            </a:r>
            <a:endParaRPr b="0" i="0" sz="1750" u="none" cap="none" strike="noStrike"/>
          </a:p>
        </p:txBody>
      </p:sp>
      <p:pic>
        <p:nvPicPr>
          <p:cNvPr descr="preencoded.png" id="111" name="Google Shape;111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6000155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2268022" y="6226969"/>
            <a:ext cx="395942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Generative AI (Gemini Model)</a:t>
            </a:r>
            <a:endParaRPr b="0" i="0" sz="2200" u="none" cap="none" strike="noStrike"/>
          </a:p>
        </p:txBody>
      </p:sp>
      <p:sp>
        <p:nvSpPr>
          <p:cNvPr id="113" name="Google Shape;113;p19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Powers question answering.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/>
          <p:nvPr/>
        </p:nvSpPr>
        <p:spPr>
          <a:xfrm>
            <a:off x="793790" y="981432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Key Technologies</a:t>
            </a:r>
            <a:endParaRPr b="0" i="0" sz="4450" u="none" cap="none" strike="noStrike"/>
          </a:p>
        </p:txBody>
      </p:sp>
      <p:sp>
        <p:nvSpPr>
          <p:cNvPr id="120" name="Google Shape;120;p20"/>
          <p:cNvSpPr/>
          <p:nvPr/>
        </p:nvSpPr>
        <p:spPr>
          <a:xfrm>
            <a:off x="793790" y="2030373"/>
            <a:ext cx="13042821" cy="5217795"/>
          </a:xfrm>
          <a:prstGeom prst="roundRect">
            <a:avLst>
              <a:gd fmla="val 652" name="adj"/>
            </a:avLst>
          </a:prstGeom>
          <a:noFill/>
          <a:ln cap="flat" cmpd="sng" w="9525">
            <a:solidFill>
              <a:srgbClr val="FFFFFF">
                <a:alpha val="2392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/>
          <p:nvPr/>
        </p:nvSpPr>
        <p:spPr>
          <a:xfrm>
            <a:off x="801410" y="2037993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0"/>
          <p:cNvSpPr/>
          <p:nvPr/>
        </p:nvSpPr>
        <p:spPr>
          <a:xfrm>
            <a:off x="1028224" y="2181701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Streamlit</a:t>
            </a:r>
            <a:endParaRPr b="0" i="0" sz="1750" u="none" cap="none" strike="noStrike"/>
          </a:p>
        </p:txBody>
      </p:sp>
      <p:sp>
        <p:nvSpPr>
          <p:cNvPr id="123" name="Google Shape;123;p20"/>
          <p:cNvSpPr/>
          <p:nvPr/>
        </p:nvSpPr>
        <p:spPr>
          <a:xfrm>
            <a:off x="7545824" y="2181701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Web Application</a:t>
            </a:r>
            <a:endParaRPr b="0" i="0" sz="1750" u="none" cap="none" strike="noStrike"/>
          </a:p>
        </p:txBody>
      </p:sp>
      <p:sp>
        <p:nvSpPr>
          <p:cNvPr id="124" name="Google Shape;124;p20"/>
          <p:cNvSpPr/>
          <p:nvPr/>
        </p:nvSpPr>
        <p:spPr>
          <a:xfrm>
            <a:off x="801410" y="2688312"/>
            <a:ext cx="130275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/>
          <p:nvPr/>
        </p:nvSpPr>
        <p:spPr>
          <a:xfrm>
            <a:off x="1028224" y="2832021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Langchain</a:t>
            </a:r>
            <a:endParaRPr b="0" i="0" sz="1750" u="none" cap="none" strike="noStrike"/>
          </a:p>
        </p:txBody>
      </p:sp>
      <p:sp>
        <p:nvSpPr>
          <p:cNvPr id="126" name="Google Shape;126;p20"/>
          <p:cNvSpPr/>
          <p:nvPr/>
        </p:nvSpPr>
        <p:spPr>
          <a:xfrm>
            <a:off x="7545824" y="2832021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Text Processing</a:t>
            </a:r>
            <a:endParaRPr b="0" i="0" sz="1750" u="none" cap="none" strike="noStrike"/>
          </a:p>
        </p:txBody>
      </p:sp>
      <p:sp>
        <p:nvSpPr>
          <p:cNvPr id="127" name="Google Shape;127;p20"/>
          <p:cNvSpPr/>
          <p:nvPr/>
        </p:nvSpPr>
        <p:spPr>
          <a:xfrm>
            <a:off x="801410" y="3338632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0"/>
          <p:cNvSpPr/>
          <p:nvPr/>
        </p:nvSpPr>
        <p:spPr>
          <a:xfrm>
            <a:off x="1028224" y="3482340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FAISS</a:t>
            </a:r>
            <a:endParaRPr b="0" i="0" sz="1750" u="none" cap="none" strike="noStrike"/>
          </a:p>
        </p:txBody>
      </p:sp>
      <p:sp>
        <p:nvSpPr>
          <p:cNvPr id="129" name="Google Shape;129;p20"/>
          <p:cNvSpPr/>
          <p:nvPr/>
        </p:nvSpPr>
        <p:spPr>
          <a:xfrm>
            <a:off x="7545824" y="3482340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Vector Database</a:t>
            </a:r>
            <a:endParaRPr b="0" i="0" sz="1750" u="none" cap="none" strike="noStrike"/>
          </a:p>
        </p:txBody>
      </p:sp>
      <p:sp>
        <p:nvSpPr>
          <p:cNvPr id="130" name="Google Shape;130;p20"/>
          <p:cNvSpPr/>
          <p:nvPr/>
        </p:nvSpPr>
        <p:spPr>
          <a:xfrm>
            <a:off x="801410" y="3988951"/>
            <a:ext cx="130275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1028224" y="4132659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Google Generative AI</a:t>
            </a:r>
            <a:endParaRPr b="0" i="0" sz="1750" u="none" cap="none" strike="noStrike"/>
          </a:p>
        </p:txBody>
      </p:sp>
      <p:sp>
        <p:nvSpPr>
          <p:cNvPr id="132" name="Google Shape;132;p20"/>
          <p:cNvSpPr/>
          <p:nvPr/>
        </p:nvSpPr>
        <p:spPr>
          <a:xfrm>
            <a:off x="7545824" y="4132659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Embeddings &amp; Chat Model</a:t>
            </a:r>
            <a:endParaRPr b="0" i="0" sz="1750" u="none" cap="none" strike="noStrike"/>
          </a:p>
        </p:txBody>
      </p:sp>
      <p:sp>
        <p:nvSpPr>
          <p:cNvPr id="133" name="Google Shape;133;p20"/>
          <p:cNvSpPr/>
          <p:nvPr/>
        </p:nvSpPr>
        <p:spPr>
          <a:xfrm>
            <a:off x="801410" y="4639270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1028224" y="4782979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PyPDF2</a:t>
            </a:r>
            <a:endParaRPr b="0" i="0" sz="1750" u="none" cap="none" strike="noStrike"/>
          </a:p>
        </p:txBody>
      </p:sp>
      <p:sp>
        <p:nvSpPr>
          <p:cNvPr id="135" name="Google Shape;135;p20"/>
          <p:cNvSpPr/>
          <p:nvPr/>
        </p:nvSpPr>
        <p:spPr>
          <a:xfrm>
            <a:off x="7545824" y="4782979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PDF Text Extraction</a:t>
            </a:r>
            <a:endParaRPr b="0" i="0" sz="1750" u="none" cap="none" strike="noStrike"/>
          </a:p>
        </p:txBody>
      </p:sp>
      <p:sp>
        <p:nvSpPr>
          <p:cNvPr id="136" name="Google Shape;136;p20"/>
          <p:cNvSpPr/>
          <p:nvPr/>
        </p:nvSpPr>
        <p:spPr>
          <a:xfrm>
            <a:off x="801410" y="5289590"/>
            <a:ext cx="130275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>
            <a:off x="1028224" y="5433298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BeautifulSoup</a:t>
            </a:r>
            <a:endParaRPr b="0" i="0" sz="1750" u="none" cap="none" strike="noStrike"/>
          </a:p>
        </p:txBody>
      </p:sp>
      <p:sp>
        <p:nvSpPr>
          <p:cNvPr id="138" name="Google Shape;138;p20"/>
          <p:cNvSpPr/>
          <p:nvPr/>
        </p:nvSpPr>
        <p:spPr>
          <a:xfrm>
            <a:off x="7545824" y="5433298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Website Scraping</a:t>
            </a:r>
            <a:endParaRPr b="0" i="0" sz="1750" u="none" cap="none" strike="noStrike"/>
          </a:p>
        </p:txBody>
      </p:sp>
      <p:sp>
        <p:nvSpPr>
          <p:cNvPr id="139" name="Google Shape;139;p20"/>
          <p:cNvSpPr/>
          <p:nvPr/>
        </p:nvSpPr>
        <p:spPr>
          <a:xfrm>
            <a:off x="801410" y="5939909"/>
            <a:ext cx="13027581" cy="650319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0"/>
          <p:cNvSpPr/>
          <p:nvPr/>
        </p:nvSpPr>
        <p:spPr>
          <a:xfrm>
            <a:off x="1028224" y="6083618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YouTubeTranscriptAPI</a:t>
            </a:r>
            <a:endParaRPr b="0" i="0" sz="1750" u="none" cap="none" strike="noStrike"/>
          </a:p>
        </p:txBody>
      </p:sp>
      <p:sp>
        <p:nvSpPr>
          <p:cNvPr id="141" name="Google Shape;141;p20"/>
          <p:cNvSpPr/>
          <p:nvPr/>
        </p:nvSpPr>
        <p:spPr>
          <a:xfrm>
            <a:off x="7545824" y="6083618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YouTube Transcripts</a:t>
            </a:r>
            <a:endParaRPr b="0" i="0" sz="1750" u="none" cap="none" strike="noStrike"/>
          </a:p>
        </p:txBody>
      </p:sp>
      <p:sp>
        <p:nvSpPr>
          <p:cNvPr id="142" name="Google Shape;142;p20"/>
          <p:cNvSpPr/>
          <p:nvPr/>
        </p:nvSpPr>
        <p:spPr>
          <a:xfrm>
            <a:off x="801410" y="6590228"/>
            <a:ext cx="13027581" cy="650319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1028224" y="6733937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pytesseract </a:t>
            </a:r>
            <a:endParaRPr b="0" i="0" sz="1750" u="none" cap="none" strike="noStrike"/>
          </a:p>
        </p:txBody>
      </p:sp>
      <p:sp>
        <p:nvSpPr>
          <p:cNvPr id="144" name="Google Shape;144;p20"/>
          <p:cNvSpPr/>
          <p:nvPr/>
        </p:nvSpPr>
        <p:spPr>
          <a:xfrm>
            <a:off x="7545824" y="6733937"/>
            <a:ext cx="605635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OCR from Images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793790" y="661749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Implemented Functional Modules</a:t>
            </a:r>
            <a:endParaRPr b="0" i="0" sz="4450" u="none" cap="none" strike="noStrike"/>
          </a:p>
        </p:txBody>
      </p:sp>
      <p:sp>
        <p:nvSpPr>
          <p:cNvPr id="152" name="Google Shape;152;p21"/>
          <p:cNvSpPr/>
          <p:nvPr/>
        </p:nvSpPr>
        <p:spPr>
          <a:xfrm>
            <a:off x="793790" y="2419469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53" name="Google Shape;153;p21"/>
          <p:cNvSpPr/>
          <p:nvPr/>
        </p:nvSpPr>
        <p:spPr>
          <a:xfrm>
            <a:off x="793790" y="3037522"/>
            <a:ext cx="7556421" cy="807958"/>
          </a:xfrm>
          <a:prstGeom prst="roundRect">
            <a:avLst>
              <a:gd fmla="val 4211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1"/>
          <p:cNvSpPr/>
          <p:nvPr/>
        </p:nvSpPr>
        <p:spPr>
          <a:xfrm>
            <a:off x="1020604" y="3264337"/>
            <a:ext cx="430518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PDF Text Extraction - PdfReader</a:t>
            </a:r>
            <a:endParaRPr b="0" i="0" sz="2200" u="none" cap="none" strike="noStrike"/>
          </a:p>
        </p:txBody>
      </p:sp>
      <p:sp>
        <p:nvSpPr>
          <p:cNvPr id="155" name="Google Shape;155;p21"/>
          <p:cNvSpPr/>
          <p:nvPr/>
        </p:nvSpPr>
        <p:spPr>
          <a:xfrm>
            <a:off x="793790" y="4072295"/>
            <a:ext cx="7556421" cy="807958"/>
          </a:xfrm>
          <a:prstGeom prst="roundRect">
            <a:avLst>
              <a:gd fmla="val 4211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1"/>
          <p:cNvSpPr/>
          <p:nvPr/>
        </p:nvSpPr>
        <p:spPr>
          <a:xfrm>
            <a:off x="1020604" y="4299109"/>
            <a:ext cx="539853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Website Content Scraper - BeautifulSoup</a:t>
            </a:r>
            <a:endParaRPr b="0" i="0" sz="2200" u="none" cap="none" strike="noStrike"/>
          </a:p>
        </p:txBody>
      </p:sp>
      <p:sp>
        <p:nvSpPr>
          <p:cNvPr id="157" name="Google Shape;157;p21"/>
          <p:cNvSpPr/>
          <p:nvPr/>
        </p:nvSpPr>
        <p:spPr>
          <a:xfrm>
            <a:off x="793790" y="5107067"/>
            <a:ext cx="7556421" cy="807958"/>
          </a:xfrm>
          <a:prstGeom prst="roundRect">
            <a:avLst>
              <a:gd fmla="val 4211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020604" y="5333881"/>
            <a:ext cx="702802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YouTube Transcript Fetcher - YouTubeTranscriptApi</a:t>
            </a:r>
            <a:endParaRPr b="0" i="0" sz="2200" u="none" cap="none" strike="noStrike"/>
          </a:p>
        </p:txBody>
      </p:sp>
      <p:sp>
        <p:nvSpPr>
          <p:cNvPr id="159" name="Google Shape;159;p21"/>
          <p:cNvSpPr/>
          <p:nvPr/>
        </p:nvSpPr>
        <p:spPr>
          <a:xfrm>
            <a:off x="793790" y="6141839"/>
            <a:ext cx="7556421" cy="807958"/>
          </a:xfrm>
          <a:prstGeom prst="roundRect">
            <a:avLst>
              <a:gd fmla="val 4211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1020604" y="6368653"/>
            <a:ext cx="482024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Image Text Processing - pytesseract</a:t>
            </a:r>
            <a:endParaRPr b="0" i="0" sz="2200" u="none" cap="none" strike="noStrike"/>
          </a:p>
        </p:txBody>
      </p:sp>
      <p:sp>
        <p:nvSpPr>
          <p:cNvPr id="161" name="Google Shape;161;p21"/>
          <p:cNvSpPr/>
          <p:nvPr/>
        </p:nvSpPr>
        <p:spPr>
          <a:xfrm>
            <a:off x="793790" y="7204948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/>
          <p:nvPr/>
        </p:nvSpPr>
        <p:spPr>
          <a:xfrm>
            <a:off x="793790" y="1035844"/>
            <a:ext cx="707862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Data Processing Workflow</a:t>
            </a:r>
            <a:endParaRPr b="0" i="0" sz="4450" u="none" cap="none" strike="noStrike"/>
          </a:p>
        </p:txBody>
      </p:sp>
      <p:sp>
        <p:nvSpPr>
          <p:cNvPr id="168" name="Google Shape;168;p22"/>
          <p:cNvSpPr/>
          <p:nvPr/>
        </p:nvSpPr>
        <p:spPr>
          <a:xfrm>
            <a:off x="793790" y="219825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69" name="Google Shape;169;p22"/>
          <p:cNvSpPr/>
          <p:nvPr/>
        </p:nvSpPr>
        <p:spPr>
          <a:xfrm>
            <a:off x="793790" y="2816304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70" name="Google Shape;170;p22"/>
          <p:cNvSpPr/>
          <p:nvPr/>
        </p:nvSpPr>
        <p:spPr>
          <a:xfrm>
            <a:off x="793790" y="4695944"/>
            <a:ext cx="13042821" cy="30480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/>
          <p:nvPr/>
        </p:nvSpPr>
        <p:spPr>
          <a:xfrm>
            <a:off x="2876669" y="4015502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2636758" y="444079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2721828" y="448329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1</a:t>
            </a:r>
            <a:endParaRPr b="0" i="0" sz="2650" u="none" cap="none" strike="noStrike"/>
          </a:p>
        </p:txBody>
      </p:sp>
      <p:sp>
        <p:nvSpPr>
          <p:cNvPr id="174" name="Google Shape;174;p22"/>
          <p:cNvSpPr/>
          <p:nvPr/>
        </p:nvSpPr>
        <p:spPr>
          <a:xfrm>
            <a:off x="1474351" y="34343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Extract Raw Text</a:t>
            </a:r>
            <a:endParaRPr b="0" i="0" sz="2200" u="none" cap="none" strike="noStrike"/>
          </a:p>
        </p:txBody>
      </p:sp>
      <p:sp>
        <p:nvSpPr>
          <p:cNvPr id="175" name="Google Shape;175;p22"/>
          <p:cNvSpPr/>
          <p:nvPr/>
        </p:nvSpPr>
        <p:spPr>
          <a:xfrm>
            <a:off x="5088255" y="4695944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4848344" y="444079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4933414" y="448329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r>
            <a:endParaRPr b="0" i="0" sz="2650" u="none" cap="none" strike="noStrike"/>
          </a:p>
        </p:txBody>
      </p:sp>
      <p:sp>
        <p:nvSpPr>
          <p:cNvPr id="178" name="Google Shape;178;p22"/>
          <p:cNvSpPr/>
          <p:nvPr/>
        </p:nvSpPr>
        <p:spPr>
          <a:xfrm>
            <a:off x="3685937" y="560320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Clean the data</a:t>
            </a:r>
            <a:endParaRPr b="0" i="0" sz="2200" u="none" cap="none" strike="noStrike"/>
          </a:p>
        </p:txBody>
      </p:sp>
      <p:sp>
        <p:nvSpPr>
          <p:cNvPr id="179" name="Google Shape;179;p22"/>
          <p:cNvSpPr/>
          <p:nvPr/>
        </p:nvSpPr>
        <p:spPr>
          <a:xfrm>
            <a:off x="7299841" y="4015502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7059930" y="444079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7145000" y="448329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3</a:t>
            </a:r>
            <a:endParaRPr b="0" i="0" sz="2650" u="none" cap="none" strike="noStrike"/>
          </a:p>
        </p:txBody>
      </p:sp>
      <p:sp>
        <p:nvSpPr>
          <p:cNvPr id="182" name="Google Shape;182;p22"/>
          <p:cNvSpPr/>
          <p:nvPr/>
        </p:nvSpPr>
        <p:spPr>
          <a:xfrm>
            <a:off x="5897523" y="34343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Split into Chunks</a:t>
            </a:r>
            <a:endParaRPr b="0" i="0" sz="2200" u="none" cap="none" strike="noStrike"/>
          </a:p>
        </p:txBody>
      </p:sp>
      <p:sp>
        <p:nvSpPr>
          <p:cNvPr id="183" name="Google Shape;183;p22"/>
          <p:cNvSpPr/>
          <p:nvPr/>
        </p:nvSpPr>
        <p:spPr>
          <a:xfrm>
            <a:off x="9511427" y="4695944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9271516" y="444079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9356586" y="448329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4</a:t>
            </a:r>
            <a:endParaRPr b="0" i="0" sz="2650" u="none" cap="none" strike="noStrike"/>
          </a:p>
        </p:txBody>
      </p:sp>
      <p:sp>
        <p:nvSpPr>
          <p:cNvPr id="186" name="Google Shape;186;p22"/>
          <p:cNvSpPr/>
          <p:nvPr/>
        </p:nvSpPr>
        <p:spPr>
          <a:xfrm>
            <a:off x="8056364" y="5603200"/>
            <a:ext cx="294072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Generate Embeddings</a:t>
            </a:r>
            <a:endParaRPr b="0" i="0" sz="2200" u="none" cap="none" strike="noStrike"/>
          </a:p>
        </p:txBody>
      </p:sp>
      <p:sp>
        <p:nvSpPr>
          <p:cNvPr id="187" name="Google Shape;187;p22"/>
          <p:cNvSpPr/>
          <p:nvPr/>
        </p:nvSpPr>
        <p:spPr>
          <a:xfrm>
            <a:off x="11723013" y="4015502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585F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11483102" y="4440793"/>
            <a:ext cx="510302" cy="510302"/>
          </a:xfrm>
          <a:prstGeom prst="roundRect">
            <a:avLst>
              <a:gd fmla="val 6667" name="adj"/>
            </a:avLst>
          </a:prstGeom>
          <a:solidFill>
            <a:srgbClr val="3F46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11568172" y="448329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650"/>
              <a:buFont typeface="Roboto Slab"/>
              <a:buNone/>
            </a:pPr>
            <a:r>
              <a:rPr b="0" i="0" lang="en-US" sz="26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5</a:t>
            </a:r>
            <a:endParaRPr b="0" i="0" sz="2650" u="none" cap="none" strike="noStrike"/>
          </a:p>
        </p:txBody>
      </p:sp>
      <p:sp>
        <p:nvSpPr>
          <p:cNvPr id="190" name="Google Shape;190;p22"/>
          <p:cNvSpPr/>
          <p:nvPr/>
        </p:nvSpPr>
        <p:spPr>
          <a:xfrm>
            <a:off x="10245566" y="3434358"/>
            <a:ext cx="298537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Store Embedded Texts</a:t>
            </a:r>
            <a:endParaRPr b="0" i="0" sz="2200" u="none" cap="none" strike="noStrike"/>
          </a:p>
        </p:txBody>
      </p:sp>
      <p:sp>
        <p:nvSpPr>
          <p:cNvPr id="191" name="Google Shape;191;p22"/>
          <p:cNvSpPr/>
          <p:nvPr/>
        </p:nvSpPr>
        <p:spPr>
          <a:xfrm>
            <a:off x="793790" y="621268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192" name="Google Shape;192;p22"/>
          <p:cNvSpPr/>
          <p:nvPr/>
        </p:nvSpPr>
        <p:spPr>
          <a:xfrm>
            <a:off x="793790" y="683073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3"/>
          <p:cNvSpPr/>
          <p:nvPr/>
        </p:nvSpPr>
        <p:spPr>
          <a:xfrm>
            <a:off x="709136" y="557213"/>
            <a:ext cx="6213991" cy="6331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16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50"/>
              <a:buFont typeface="Roboto Slab"/>
              <a:buNone/>
            </a:pPr>
            <a:r>
              <a:rPr b="0" i="0" lang="en-US" sz="39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Question Answering Flow</a:t>
            </a:r>
            <a:endParaRPr b="0" i="0" sz="3950" u="none" cap="none" strike="noStrike"/>
          </a:p>
        </p:txBody>
      </p:sp>
      <p:pic>
        <p:nvPicPr>
          <p:cNvPr descr="preencoded.png"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136" y="1595557"/>
            <a:ext cx="1013103" cy="121574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/>
          <p:nvPr/>
        </p:nvSpPr>
        <p:spPr>
          <a:xfrm>
            <a:off x="2026087" y="1798082"/>
            <a:ext cx="2532817" cy="3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50"/>
              <a:buFont typeface="Roboto Slab"/>
              <a:buNone/>
            </a:pPr>
            <a:r>
              <a:rPr b="0" i="0" lang="en-US" sz="19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User Question</a:t>
            </a:r>
            <a:endParaRPr b="0" i="0" sz="1950" u="none" cap="none" strike="noStrike"/>
          </a:p>
        </p:txBody>
      </p:sp>
      <p:sp>
        <p:nvSpPr>
          <p:cNvPr id="201" name="Google Shape;201;p23"/>
          <p:cNvSpPr/>
          <p:nvPr/>
        </p:nvSpPr>
        <p:spPr>
          <a:xfrm>
            <a:off x="2026087" y="2236113"/>
            <a:ext cx="11895177" cy="32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user submits a question.</a:t>
            </a:r>
            <a:endParaRPr b="0" i="0" sz="1550" u="none" cap="none" strike="noStrike"/>
          </a:p>
        </p:txBody>
      </p:sp>
      <p:pic>
        <p:nvPicPr>
          <p:cNvPr descr="preencoded.png" id="202" name="Google Shape;202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9136" y="2811304"/>
            <a:ext cx="1013103" cy="1215747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3"/>
          <p:cNvSpPr/>
          <p:nvPr/>
        </p:nvSpPr>
        <p:spPr>
          <a:xfrm>
            <a:off x="2026087" y="3013829"/>
            <a:ext cx="2532817" cy="3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50"/>
              <a:buFont typeface="Roboto Slab"/>
              <a:buNone/>
            </a:pPr>
            <a:r>
              <a:rPr b="0" i="0" lang="en-US" sz="19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Similarity Search</a:t>
            </a:r>
            <a:endParaRPr b="0" i="0" sz="1950" u="none" cap="none" strike="noStrike"/>
          </a:p>
        </p:txBody>
      </p:sp>
      <p:sp>
        <p:nvSpPr>
          <p:cNvPr id="204" name="Google Shape;204;p23"/>
          <p:cNvSpPr/>
          <p:nvPr/>
        </p:nvSpPr>
        <p:spPr>
          <a:xfrm>
            <a:off x="2026087" y="3451860"/>
            <a:ext cx="11895177" cy="32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Find relevant text chunks.</a:t>
            </a:r>
            <a:endParaRPr b="0" i="0" sz="1550" u="none" cap="none" strike="noStrike"/>
          </a:p>
        </p:txBody>
      </p:sp>
      <p:pic>
        <p:nvPicPr>
          <p:cNvPr descr="preencoded.png" id="205" name="Google Shape;205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9136" y="4027051"/>
            <a:ext cx="1013103" cy="121574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3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50"/>
              <a:buFont typeface="Roboto Slab"/>
              <a:buNone/>
            </a:pPr>
            <a:r>
              <a:rPr b="0" i="0" lang="en-US" sz="19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Retrieve Chunks</a:t>
            </a:r>
            <a:endParaRPr b="0" i="0" sz="1950" u="none" cap="none" strike="noStrike"/>
          </a:p>
        </p:txBody>
      </p:sp>
      <p:sp>
        <p:nvSpPr>
          <p:cNvPr id="207" name="Google Shape;207;p23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Load relevant documents.</a:t>
            </a:r>
            <a:endParaRPr b="0" i="0" sz="1550" u="none" cap="none" strike="noStrike"/>
          </a:p>
        </p:txBody>
      </p:sp>
      <p:pic>
        <p:nvPicPr>
          <p:cNvPr descr="preencoded.png" id="208" name="Google Shape;208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136" y="5242798"/>
            <a:ext cx="1013103" cy="1215747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3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50"/>
              <a:buFont typeface="Roboto Slab"/>
              <a:buNone/>
            </a:pPr>
            <a:r>
              <a:rPr b="0" i="0" lang="en-US" sz="19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Pass to QA Chain</a:t>
            </a:r>
            <a:endParaRPr b="0" i="0" sz="1950" u="none" cap="none" strike="noStrike"/>
          </a:p>
        </p:txBody>
      </p:sp>
      <p:sp>
        <p:nvSpPr>
          <p:cNvPr id="210" name="Google Shape;210;p23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Use Gemini model.</a:t>
            </a:r>
            <a:endParaRPr b="0" i="0" sz="1550" u="none" cap="none" strike="noStrike"/>
          </a:p>
        </p:txBody>
      </p:sp>
      <p:pic>
        <p:nvPicPr>
          <p:cNvPr descr="preencoded.png" id="211" name="Google Shape;211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9136" y="6458545"/>
            <a:ext cx="1013103" cy="1215747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950"/>
              <a:buFont typeface="Roboto Slab"/>
              <a:buNone/>
            </a:pPr>
            <a:r>
              <a:rPr b="0" i="0" lang="en-US" sz="195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Output Answer</a:t>
            </a:r>
            <a:endParaRPr b="0" i="0" sz="1950" u="none" cap="none" strike="noStrike"/>
          </a:p>
        </p:txBody>
      </p:sp>
      <p:sp>
        <p:nvSpPr>
          <p:cNvPr id="213" name="Google Shape;213;p23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516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Display the generated answer.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9" name="Google Shape;2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4"/>
          <p:cNvSpPr/>
          <p:nvPr/>
        </p:nvSpPr>
        <p:spPr>
          <a:xfrm>
            <a:off x="793790" y="1543407"/>
            <a:ext cx="611909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450"/>
              <a:buFont typeface="Roboto Slab"/>
              <a:buNone/>
            </a:pPr>
            <a:r>
              <a:rPr b="0" i="0" lang="en-US" sz="44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Key Features Highlight</a:t>
            </a:r>
            <a:endParaRPr b="0" i="0" sz="4450" u="none" cap="none" strike="noStrike"/>
          </a:p>
        </p:txBody>
      </p:sp>
      <p:pic>
        <p:nvPicPr>
          <p:cNvPr descr="preencoded.png" id="221" name="Google Shape;22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2592348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/>
          <p:nvPr/>
        </p:nvSpPr>
        <p:spPr>
          <a:xfrm>
            <a:off x="793790" y="338613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Multi-source</a:t>
            </a:r>
            <a:endParaRPr b="0" i="0" sz="2200" u="none" cap="none" strike="noStrike"/>
          </a:p>
        </p:txBody>
      </p:sp>
      <p:pic>
        <p:nvPicPr>
          <p:cNvPr descr="preencoded.png" id="223" name="Google Shape;22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2021" y="2592348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/>
          <p:nvPr/>
        </p:nvSpPr>
        <p:spPr>
          <a:xfrm>
            <a:off x="4742021" y="338613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Real-time</a:t>
            </a:r>
            <a:endParaRPr b="0" i="0" sz="2200" u="none" cap="none" strike="noStrike"/>
          </a:p>
        </p:txBody>
      </p:sp>
      <p:pic>
        <p:nvPicPr>
          <p:cNvPr descr="preencoded.png" id="225" name="Google Shape;225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3790" y="442091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/>
          <p:nvPr/>
        </p:nvSpPr>
        <p:spPr>
          <a:xfrm>
            <a:off x="793790" y="521469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User-friendly</a:t>
            </a:r>
            <a:endParaRPr b="0" i="0" sz="2200" u="none" cap="none" strike="noStrike"/>
          </a:p>
        </p:txBody>
      </p:sp>
      <p:pic>
        <p:nvPicPr>
          <p:cNvPr descr="preencoded.png" id="227" name="Google Shape;227;p2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42021" y="442091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4"/>
          <p:cNvSpPr/>
          <p:nvPr/>
        </p:nvSpPr>
        <p:spPr>
          <a:xfrm>
            <a:off x="4742021" y="521469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2200"/>
              <a:buFont typeface="Roboto Slab"/>
              <a:buNone/>
            </a:pPr>
            <a:r>
              <a:rPr b="0" i="0" lang="en-US" sz="2200" u="none" cap="none" strike="noStrike">
                <a:solidFill>
                  <a:srgbClr val="D6E5EF"/>
                </a:solidFill>
                <a:latin typeface="Roboto Slab"/>
                <a:ea typeface="Roboto Slab"/>
                <a:cs typeface="Roboto Slab"/>
                <a:sym typeface="Roboto Slab"/>
              </a:rPr>
              <a:t>Time Saver</a:t>
            </a:r>
            <a:endParaRPr b="0" i="0" sz="2200" u="none" cap="none" strike="noStrike"/>
          </a:p>
        </p:txBody>
      </p:sp>
      <p:sp>
        <p:nvSpPr>
          <p:cNvPr id="229" name="Google Shape;229;p24"/>
          <p:cNvSpPr/>
          <p:nvPr/>
        </p:nvSpPr>
        <p:spPr>
          <a:xfrm>
            <a:off x="4742021" y="5705118"/>
            <a:ext cx="36081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230" name="Google Shape;230;p24"/>
          <p:cNvSpPr/>
          <p:nvPr/>
        </p:nvSpPr>
        <p:spPr>
          <a:xfrm>
            <a:off x="793790" y="6323171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5"/>
          <p:cNvSpPr/>
          <p:nvPr/>
        </p:nvSpPr>
        <p:spPr>
          <a:xfrm>
            <a:off x="762714" y="599242"/>
            <a:ext cx="6277094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82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4250"/>
              <a:buFont typeface="Roboto Slab"/>
              <a:buNone/>
            </a:pPr>
            <a:r>
              <a:rPr b="0" i="0" lang="en-US" sz="425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Application Screenshots</a:t>
            </a:r>
            <a:endParaRPr b="0" i="0" sz="4250" u="none" cap="none" strike="noStrike"/>
          </a:p>
        </p:txBody>
      </p:sp>
      <p:pic>
        <p:nvPicPr>
          <p:cNvPr descr="preencoded.png" id="237" name="Google Shape;2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714" y="1716167"/>
            <a:ext cx="13104971" cy="618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