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6" r:id="rId5"/>
    <p:sldId id="262" r:id="rId6"/>
    <p:sldId id="263" r:id="rId7"/>
    <p:sldId id="264" r:id="rId8"/>
    <p:sldId id="267" r:id="rId9"/>
    <p:sldId id="268" r:id="rId10"/>
    <p:sldId id="261" r:id="rId11"/>
    <p:sldId id="269" r:id="rId12"/>
    <p:sldId id="278" r:id="rId13"/>
    <p:sldId id="270" r:id="rId14"/>
    <p:sldId id="279" r:id="rId15"/>
    <p:sldId id="272" r:id="rId16"/>
    <p:sldId id="273" r:id="rId17"/>
    <p:sldId id="274" r:id="rId18"/>
    <p:sldId id="275" r:id="rId19"/>
    <p:sldId id="27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378B3-758A-46C8-BB72-3F9AB439ABA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E4B6A-F886-4457-AE59-3C96D9BC1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378B3-758A-46C8-BB72-3F9AB439ABA4}" type="datetimeFigureOut">
              <a:rPr lang="en-US" smtClean="0"/>
              <a:pPr/>
              <a:t>12/13/2016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E4B6A-F886-4457-AE59-3C96D9BC1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1"/>
            <a:ext cx="7772400" cy="1828799"/>
          </a:xfrm>
        </p:spPr>
        <p:txBody>
          <a:bodyPr>
            <a:normAutofit/>
          </a:bodyPr>
          <a:lstStyle/>
          <a:p>
            <a:r>
              <a:rPr lang="en-US" sz="4800" u="sng" dirty="0" smtClean="0"/>
              <a:t>LEARNING  OBJECTIVE</a:t>
            </a:r>
            <a:endParaRPr lang="en-US" sz="4800" u="sng" dirty="0"/>
          </a:p>
        </p:txBody>
      </p:sp>
      <p:sp>
        <p:nvSpPr>
          <p:cNvPr id="5" name="Subtitle 4"/>
          <p:cNvSpPr>
            <a:spLocks noGrp="1"/>
          </p:cNvSpPr>
          <p:nvPr>
            <p:ph type="subTitle" idx="1"/>
          </p:nvPr>
        </p:nvSpPr>
        <p:spPr>
          <a:xfrm>
            <a:off x="1295400" y="2438400"/>
            <a:ext cx="6477000" cy="3200400"/>
          </a:xfrm>
        </p:spPr>
        <p:txBody>
          <a:bodyPr>
            <a:normAutofit/>
          </a:bodyPr>
          <a:lstStyle/>
          <a:p>
            <a:r>
              <a:rPr lang="en-US" sz="5400" dirty="0" smtClean="0">
                <a:solidFill>
                  <a:schemeClr val="tx1"/>
                </a:solidFill>
              </a:rPr>
              <a:t>Client Server</a:t>
            </a:r>
          </a:p>
          <a:p>
            <a:r>
              <a:rPr lang="en-US" sz="5400" dirty="0" smtClean="0">
                <a:solidFill>
                  <a:schemeClr val="tx1"/>
                </a:solidFill>
              </a:rPr>
              <a:t>Architecture</a:t>
            </a:r>
            <a:endParaRPr lang="en-US" sz="5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smtClean="0"/>
              <a:t>EXAMPLE</a:t>
            </a:r>
            <a:endParaRPr lang="en-US" sz="5400" u="sng" dirty="0"/>
          </a:p>
        </p:txBody>
      </p:sp>
      <p:sp>
        <p:nvSpPr>
          <p:cNvPr id="3" name="Content Placeholder 2"/>
          <p:cNvSpPr>
            <a:spLocks noGrp="1"/>
          </p:cNvSpPr>
          <p:nvPr>
            <p:ph idx="1"/>
          </p:nvPr>
        </p:nvSpPr>
        <p:spPr/>
        <p:txBody>
          <a:bodyPr>
            <a:normAutofit fontScale="92500" lnSpcReduction="20000"/>
          </a:bodyPr>
          <a:lstStyle/>
          <a:p>
            <a:r>
              <a:rPr lang="en-US" dirty="0" smtClean="0"/>
              <a:t>A man was visiting his friend’s town in his car.</a:t>
            </a:r>
          </a:p>
          <a:p>
            <a:pPr>
              <a:buNone/>
            </a:pPr>
            <a:r>
              <a:rPr lang="en-US" dirty="0" smtClean="0"/>
              <a:t>The man had a handheld computer(client).</a:t>
            </a:r>
          </a:p>
          <a:p>
            <a:pPr>
              <a:buNone/>
            </a:pPr>
            <a:r>
              <a:rPr lang="en-US" dirty="0" smtClean="0"/>
              <a:t>He knew his didn’t know his friend’s address. So he sent a wireless message(request) to the nearest “address server” by his handheld computer to enquire his friend’s address. The message first came to the base station . The base station forwarded that message through landline to area network where  the server is located. After some processing , LAN sent back that friends address(service) to the man.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t>ONE-TIER CLIENT SERVER</a:t>
            </a:r>
            <a:endParaRPr lang="en-US"/>
          </a:p>
        </p:txBody>
      </p:sp>
      <p:sp>
        <p:nvSpPr>
          <p:cNvPr id="3" name="Content Placeholder 2"/>
          <p:cNvSpPr>
            <a:spLocks noGrp="1"/>
          </p:cNvSpPr>
          <p:nvPr>
            <p:ph idx="1"/>
          </p:nvPr>
        </p:nvSpPr>
        <p:spPr/>
        <p:txBody>
          <a:bodyPr/>
          <a:lstStyle/>
          <a:p>
            <a:pPr lvl="0"/>
            <a:r>
              <a:rPr/>
              <a:t>One tier architecture  involves putting all of the reuired components for the software application or technology on a single server or platform. One-tier architecture is also known as single tier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OF ONE-TIER ARCHITECTURE</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Request  </a:t>
            </a:r>
          </a:p>
          <a:p>
            <a:pPr>
              <a:buNone/>
            </a:pPr>
            <a:r>
              <a:rPr lang="en-US" dirty="0" smtClean="0"/>
              <a:t>                                Service</a:t>
            </a:r>
          </a:p>
        </p:txBody>
      </p:sp>
      <p:sp>
        <p:nvSpPr>
          <p:cNvPr id="4" name="Rectangle 3"/>
          <p:cNvSpPr/>
          <p:nvPr/>
        </p:nvSpPr>
        <p:spPr>
          <a:xfrm>
            <a:off x="990600" y="2514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24384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Server</a:t>
            </a:r>
            <a:endParaRPr lang="en-US" sz="3200" dirty="0">
              <a:solidFill>
                <a:schemeClr val="tx1"/>
              </a:solidFill>
            </a:endParaRPr>
          </a:p>
        </p:txBody>
      </p:sp>
      <p:cxnSp>
        <p:nvCxnSpPr>
          <p:cNvPr id="9" name="Straight Arrow Connector 8"/>
          <p:cNvCxnSpPr/>
          <p:nvPr/>
        </p:nvCxnSpPr>
        <p:spPr>
          <a:xfrm>
            <a:off x="3048000" y="2665412"/>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048000" y="32004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43000" y="2743200"/>
            <a:ext cx="1676400" cy="584775"/>
          </a:xfrm>
          <a:prstGeom prst="rect">
            <a:avLst/>
          </a:prstGeom>
          <a:noFill/>
        </p:spPr>
        <p:txBody>
          <a:bodyPr wrap="square" rtlCol="0">
            <a:spAutoFit/>
          </a:bodyPr>
          <a:lstStyle/>
          <a:p>
            <a:r>
              <a:rPr lang="en-US" sz="3200" dirty="0" smtClean="0"/>
              <a:t>Client</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a:t>TWO-TIER CLIENT SERVER ARCHITECTURE</a:t>
            </a:r>
            <a:endParaRPr lang="en-US"/>
          </a:p>
        </p:txBody>
      </p:sp>
      <p:sp>
        <p:nvSpPr>
          <p:cNvPr id="3" name="Content Placeholder 2"/>
          <p:cNvSpPr>
            <a:spLocks noGrp="1"/>
          </p:cNvSpPr>
          <p:nvPr>
            <p:ph idx="1"/>
          </p:nvPr>
        </p:nvSpPr>
        <p:spPr/>
        <p:txBody>
          <a:bodyPr/>
          <a:lstStyle/>
          <a:p>
            <a:pPr lvl="0"/>
            <a:r>
              <a:rPr/>
              <a:t>The simplest way to connect clients and servers is a two-tier architecture as shown in fig. in a two-tier architecture,any client can get service from any server by initating a request over the network.With two-tier client-server architecture,the user interface is located in the user's desktop and the services are usually supported by a machines that can service many clients.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OF TWO-TIER ARCHITECTURE </a:t>
            </a:r>
            <a:endParaRPr lang="en-US" dirty="0"/>
          </a:p>
        </p:txBody>
      </p:sp>
      <p:sp>
        <p:nvSpPr>
          <p:cNvPr id="3" name="Content Placeholder 2"/>
          <p:cNvSpPr>
            <a:spLocks noGrp="1"/>
          </p:cNvSpPr>
          <p:nvPr>
            <p:ph idx="1"/>
          </p:nvPr>
        </p:nvSpPr>
        <p:spPr/>
        <p:txBody>
          <a:bodyPr/>
          <a:lstStyle/>
          <a:p>
            <a:pPr>
              <a:buNone/>
            </a:pPr>
            <a:endParaRPr lang="en-US" dirty="0"/>
          </a:p>
        </p:txBody>
      </p:sp>
      <p:sp>
        <p:nvSpPr>
          <p:cNvPr id="6" name="Rectangle 5"/>
          <p:cNvSpPr/>
          <p:nvPr/>
        </p:nvSpPr>
        <p:spPr>
          <a:xfrm>
            <a:off x="609600" y="22860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Server 1</a:t>
            </a:r>
            <a:endParaRPr lang="en-US" sz="3200" dirty="0">
              <a:solidFill>
                <a:schemeClr val="tx1"/>
              </a:solidFill>
            </a:endParaRPr>
          </a:p>
        </p:txBody>
      </p:sp>
      <p:sp>
        <p:nvSpPr>
          <p:cNvPr id="9" name="Rectangle 8"/>
          <p:cNvSpPr/>
          <p:nvPr/>
        </p:nvSpPr>
        <p:spPr>
          <a:xfrm>
            <a:off x="3048000" y="22860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Server</a:t>
            </a:r>
            <a:r>
              <a:rPr lang="en-US" sz="3200" dirty="0" smtClean="0"/>
              <a:t> 2</a:t>
            </a:r>
            <a:endParaRPr lang="en-US" sz="3200" dirty="0"/>
          </a:p>
        </p:txBody>
      </p:sp>
      <p:sp>
        <p:nvSpPr>
          <p:cNvPr id="10" name="Rectangle 9"/>
          <p:cNvSpPr/>
          <p:nvPr/>
        </p:nvSpPr>
        <p:spPr>
          <a:xfrm>
            <a:off x="6248400" y="22860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9600" y="51816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72200" y="51816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5400000" flipH="1" flipV="1">
            <a:off x="381000" y="40386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76400" y="2971800"/>
            <a:ext cx="51816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51816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rot="16200000" flipV="1">
            <a:off x="6057900" y="4000500"/>
            <a:ext cx="2133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a:t>THREE-TIER CLIENT SERVER ARCHITECTURE</a:t>
            </a:r>
            <a:endParaRPr lang="en-US"/>
          </a:p>
        </p:txBody>
      </p:sp>
      <p:sp>
        <p:nvSpPr>
          <p:cNvPr id="3" name="Content Placeholder 2"/>
          <p:cNvSpPr>
            <a:spLocks noGrp="1"/>
          </p:cNvSpPr>
          <p:nvPr>
            <p:ph idx="1"/>
          </p:nvPr>
        </p:nvSpPr>
        <p:spPr/>
        <p:txBody>
          <a:bodyPr/>
          <a:lstStyle/>
          <a:p>
            <a:pPr lvl="0"/>
            <a:r>
              <a:rPr/>
              <a:t>The three-tier architecture overcomes the imp. limitations of the two-tier architecture .In the three-tier architecture,a middleware was added between the user system interface client environment and the server environment as shown in fig.The middleware keeps track of all server locations.It also translate clients requests into server understandable.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t>ADVANTAGES OF CLIENT-SERVER </a:t>
            </a:r>
            <a:endParaRPr lang="en-US"/>
          </a:p>
        </p:txBody>
      </p:sp>
      <p:sp>
        <p:nvSpPr>
          <p:cNvPr id="3" name="Content Placeholder 2"/>
          <p:cNvSpPr>
            <a:spLocks noGrp="1"/>
          </p:cNvSpPr>
          <p:nvPr>
            <p:ph idx="1"/>
          </p:nvPr>
        </p:nvSpPr>
        <p:spPr/>
        <p:txBody>
          <a:bodyPr/>
          <a:lstStyle/>
          <a:p>
            <a:pPr lvl="0"/>
            <a:r>
              <a:rPr/>
              <a:t>The cliet-server software arhitecture is a versatile,message-based and modular infrastructure that is intended to improve usability, flexbility, interoperability and scalability as compared to centralized,mainframe,time sharing computing.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a:t>DISADVANTAGES OF CLIENT SERVER</a:t>
            </a:r>
            <a:endParaRPr lang="en-US"/>
          </a:p>
        </p:txBody>
      </p:sp>
      <p:sp>
        <p:nvSpPr>
          <p:cNvPr id="3" name="Content Placeholder 2"/>
          <p:cNvSpPr>
            <a:spLocks noGrp="1"/>
          </p:cNvSpPr>
          <p:nvPr>
            <p:ph idx="1"/>
          </p:nvPr>
        </p:nvSpPr>
        <p:spPr/>
        <p:txBody>
          <a:bodyPr>
            <a:normAutofit fontScale="92500" lnSpcReduction="10000"/>
          </a:bodyPr>
          <a:lstStyle/>
          <a:p>
            <a:pPr lvl="0"/>
            <a:r>
              <a:rPr/>
              <a:t>Security-In a monolithic application,implementation of security is very easy.But in a client server based development a lot of flexbility is provided and a client can connect from anywhere.This makes it easy for hackers to break into the system.Therefore,ensuring security in client-server system is very challenging.</a:t>
            </a:r>
          </a:p>
          <a:p>
            <a:pPr lvl="0"/>
            <a:r>
              <a:rPr/>
              <a:t>Server can  be bottlenecks because many clients might try to connect to a server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a:t>DISADVANTAGES OF CLIENT SERVER......</a:t>
            </a:r>
            <a:endParaRPr lang="en-US"/>
          </a:p>
        </p:txBody>
      </p:sp>
      <p:sp>
        <p:nvSpPr>
          <p:cNvPr id="3" name="Content Placeholder 2"/>
          <p:cNvSpPr>
            <a:spLocks noGrp="1"/>
          </p:cNvSpPr>
          <p:nvPr>
            <p:ph idx="1"/>
          </p:nvPr>
        </p:nvSpPr>
        <p:spPr/>
        <p:txBody>
          <a:bodyPr>
            <a:normAutofit lnSpcReduction="10000"/>
          </a:bodyPr>
          <a:lstStyle/>
          <a:p>
            <a:pPr lvl="0"/>
            <a:r>
              <a:rPr/>
              <a:t>the same time .This problem aries due to the flexbility given that any client can connect any time required.</a:t>
            </a:r>
          </a:p>
          <a:p>
            <a:pPr lvl="0"/>
            <a:r>
              <a:rPr/>
              <a:t>Compatibility-Clients and servers may not compatible to each other since the client and server components may be manufactured by different.</a:t>
            </a:r>
          </a:p>
          <a:p>
            <a:pPr lvl="0"/>
            <a:r>
              <a:rPr/>
              <a:t>Inconsistency-Replication of servers is a problem as it can make data inconsistent.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REFERENCE:</a:t>
            </a:r>
            <a:endParaRPr lang="en-US" sz="5400" dirty="0"/>
          </a:p>
        </p:txBody>
      </p:sp>
      <p:sp>
        <p:nvSpPr>
          <p:cNvPr id="3" name="Content Placeholder 2"/>
          <p:cNvSpPr>
            <a:spLocks noGrp="1"/>
          </p:cNvSpPr>
          <p:nvPr>
            <p:ph idx="1"/>
          </p:nvPr>
        </p:nvSpPr>
        <p:spPr/>
        <p:txBody>
          <a:bodyPr/>
          <a:lstStyle/>
          <a:p>
            <a:r>
              <a:rPr lang="en-US" dirty="0" smtClean="0"/>
              <a:t>Peter B. Galvin</a:t>
            </a:r>
          </a:p>
          <a:p>
            <a:r>
              <a:rPr lang="en-US" dirty="0" err="1" smtClean="0"/>
              <a:t>wikipedia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smtClean="0"/>
              <a:t>INTRODUCTION</a:t>
            </a:r>
            <a:endParaRPr lang="en-US" sz="5400" u="sng" dirty="0"/>
          </a:p>
        </p:txBody>
      </p:sp>
      <p:sp>
        <p:nvSpPr>
          <p:cNvPr id="3" name="Content Placeholder 2"/>
          <p:cNvSpPr>
            <a:spLocks noGrp="1"/>
          </p:cNvSpPr>
          <p:nvPr>
            <p:ph idx="1"/>
          </p:nvPr>
        </p:nvSpPr>
        <p:spPr/>
        <p:txBody>
          <a:bodyPr>
            <a:normAutofit fontScale="92500"/>
          </a:bodyPr>
          <a:lstStyle/>
          <a:p>
            <a:pPr>
              <a:buNone/>
            </a:pPr>
            <a:r>
              <a:rPr lang="en-US" dirty="0" smtClean="0"/>
              <a:t>A client is basically a consumer of service and</a:t>
            </a:r>
          </a:p>
          <a:p>
            <a:pPr>
              <a:buNone/>
            </a:pPr>
            <a:r>
              <a:rPr lang="en-US" dirty="0" smtClean="0"/>
              <a:t>Server is a provider of services . A client requests </a:t>
            </a:r>
          </a:p>
          <a:p>
            <a:pPr>
              <a:buNone/>
            </a:pPr>
            <a:r>
              <a:rPr lang="en-US" dirty="0" smtClean="0"/>
              <a:t>some service from the server and  the server provides the required services to the client.</a:t>
            </a:r>
          </a:p>
          <a:p>
            <a:pPr>
              <a:buNone/>
            </a:pPr>
            <a:r>
              <a:rPr lang="en-US" dirty="0" smtClean="0"/>
              <a:t>Client and server are usually software components running on independent </a:t>
            </a:r>
            <a:r>
              <a:rPr lang="en-US" dirty="0" err="1" smtClean="0"/>
              <a:t>machines.Even</a:t>
            </a:r>
            <a:r>
              <a:rPr lang="en-US" dirty="0" smtClean="0"/>
              <a:t> a single machine can sometimes  acts as a client and at other times a server depending on the </a:t>
            </a:r>
            <a:r>
              <a:rPr lang="en-US" dirty="0" err="1" smtClean="0"/>
              <a:t>situtations</a:t>
            </a: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THANK YOU!!</a:t>
            </a:r>
            <a:endParaRPr lang="en-US" sz="8000"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normAutofit fontScale="90000"/>
          </a:bodyPr>
          <a:lstStyle/>
          <a:p>
            <a:r>
              <a:rPr lang="en-US" sz="5400" u="sng" dirty="0" smtClean="0"/>
              <a:t>FIG. OF CLIENT-SERVER MODEL</a:t>
            </a:r>
            <a:endParaRPr lang="en-US" sz="5400" u="sng" dirty="0"/>
          </a:p>
        </p:txBody>
      </p:sp>
      <p:sp>
        <p:nvSpPr>
          <p:cNvPr id="3" name="Content Placeholder 2"/>
          <p:cNvSpPr>
            <a:spLocks noGrp="1"/>
          </p:cNvSpPr>
          <p:nvPr>
            <p:ph idx="1"/>
          </p:nvPr>
        </p:nvSpPr>
        <p:spPr/>
        <p:txBody>
          <a:bodyPr>
            <a:normAutofit/>
          </a:bodyPr>
          <a:lstStyle/>
          <a:p>
            <a:pPr>
              <a:buNone/>
            </a:pPr>
            <a:r>
              <a:rPr lang="en-US" sz="1800" dirty="0" smtClean="0"/>
              <a:t>                                                                               </a:t>
            </a:r>
          </a:p>
          <a:p>
            <a:endParaRPr lang="en-US" sz="1800" dirty="0" smtClean="0"/>
          </a:p>
          <a:p>
            <a:pPr>
              <a:buNone/>
            </a:pPr>
            <a:r>
              <a:rPr lang="en-US" sz="1800" dirty="0" smtClean="0"/>
              <a:t>                                                            </a:t>
            </a:r>
            <a:r>
              <a:rPr lang="en-US" sz="2400" dirty="0" smtClean="0"/>
              <a:t>Request</a:t>
            </a:r>
          </a:p>
          <a:p>
            <a:pPr>
              <a:buNone/>
            </a:pPr>
            <a:r>
              <a:rPr lang="en-US" sz="2400" dirty="0" smtClean="0"/>
              <a:t>                                                            </a:t>
            </a:r>
          </a:p>
          <a:p>
            <a:endParaRPr lang="en-US" sz="2400" dirty="0" smtClean="0"/>
          </a:p>
          <a:p>
            <a:pPr>
              <a:buNone/>
            </a:pPr>
            <a:r>
              <a:rPr lang="en-US" sz="2400" dirty="0" smtClean="0"/>
              <a:t>                                                     Service</a:t>
            </a:r>
          </a:p>
          <a:p>
            <a:endParaRPr lang="en-US" sz="1800" dirty="0"/>
          </a:p>
        </p:txBody>
      </p:sp>
      <p:sp>
        <p:nvSpPr>
          <p:cNvPr id="5" name="Rectangle 4"/>
          <p:cNvSpPr/>
          <p:nvPr/>
        </p:nvSpPr>
        <p:spPr>
          <a:xfrm>
            <a:off x="762000" y="2514600"/>
            <a:ext cx="3124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Client</a:t>
            </a:r>
            <a:endParaRPr lang="en-US" sz="3200" dirty="0"/>
          </a:p>
        </p:txBody>
      </p:sp>
      <p:sp>
        <p:nvSpPr>
          <p:cNvPr id="7" name="Rectangle 6"/>
          <p:cNvSpPr/>
          <p:nvPr/>
        </p:nvSpPr>
        <p:spPr>
          <a:xfrm>
            <a:off x="5943600" y="2514600"/>
            <a:ext cx="2590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Server</a:t>
            </a:r>
            <a:endParaRPr lang="en-US" sz="3200" dirty="0"/>
          </a:p>
        </p:txBody>
      </p:sp>
      <p:cxnSp>
        <p:nvCxnSpPr>
          <p:cNvPr id="9" name="Elbow Connector 8"/>
          <p:cNvCxnSpPr/>
          <p:nvPr/>
        </p:nvCxnSpPr>
        <p:spPr>
          <a:xfrm>
            <a:off x="3962400" y="2743200"/>
            <a:ext cx="19050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3886200" y="3581400"/>
            <a:ext cx="20574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t>CLIENT SERVER ARCHITECTURE.....</a:t>
            </a:r>
            <a:endParaRPr lang="en-US"/>
          </a:p>
        </p:txBody>
      </p:sp>
      <p:sp>
        <p:nvSpPr>
          <p:cNvPr id="3" name="Content Placeholder 2"/>
          <p:cNvSpPr>
            <a:spLocks noGrp="1"/>
          </p:cNvSpPr>
          <p:nvPr>
            <p:ph idx="1"/>
          </p:nvPr>
        </p:nvSpPr>
        <p:spPr/>
        <p:txBody>
          <a:bodyPr/>
          <a:lstStyle/>
          <a:p>
            <a:pPr lvl="0"/>
            <a:r>
              <a:rPr/>
              <a:t>The client server architecture is based on hardware and software components that interacts to form system. This includes three components:</a:t>
            </a:r>
          </a:p>
          <a:p>
            <a:pPr lvl="0"/>
            <a:r>
              <a:rPr/>
              <a:t>Client</a:t>
            </a:r>
          </a:p>
          <a:p>
            <a:pPr lvl="0"/>
            <a:r>
              <a:rPr/>
              <a:t>Server</a:t>
            </a:r>
          </a:p>
          <a:p>
            <a:pPr lvl="0"/>
            <a:r>
              <a:rPr/>
              <a:t>Communication middleware</a:t>
            </a:r>
          </a:p>
          <a:p>
            <a:pPr lvl="0"/>
            <a:endParaRPr/>
          </a:p>
          <a:p>
            <a:pPr lvl="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5400" u="sng" dirty="0" smtClean="0"/>
              <a:t>CLIENT SERVER ARCHITECTURE…</a:t>
            </a:r>
            <a:br>
              <a:rPr lang="en-US" sz="5400" u="sng" dirty="0" smtClean="0"/>
            </a:br>
            <a:endParaRPr lang="en-US" sz="5400" u="sng" dirty="0"/>
          </a:p>
        </p:txBody>
      </p:sp>
      <p:sp>
        <p:nvSpPr>
          <p:cNvPr id="3" name="Content Placeholder 2"/>
          <p:cNvSpPr>
            <a:spLocks noGrp="1"/>
          </p:cNvSpPr>
          <p:nvPr>
            <p:ph idx="1"/>
          </p:nvPr>
        </p:nvSpPr>
        <p:spPr>
          <a:xfrm>
            <a:off x="457200" y="1981200"/>
            <a:ext cx="8229600" cy="4144963"/>
          </a:xfrm>
        </p:spPr>
        <p:txBody>
          <a:bodyPr>
            <a:normAutofit/>
          </a:bodyPr>
          <a:lstStyle/>
          <a:p>
            <a:r>
              <a:rPr lang="en-US" sz="4800" dirty="0" smtClean="0"/>
              <a:t>Client:</a:t>
            </a:r>
          </a:p>
          <a:p>
            <a:pPr>
              <a:buNone/>
            </a:pPr>
            <a:r>
              <a:rPr lang="en-US" dirty="0" smtClean="0"/>
              <a:t>The client is any computer process that requests</a:t>
            </a:r>
          </a:p>
          <a:p>
            <a:pPr>
              <a:buNone/>
            </a:pPr>
            <a:r>
              <a:rPr lang="en-US" dirty="0" smtClean="0"/>
              <a:t>Services from the server. The client is also known as the front-end-application, reflecting the fact that the end user usually interacts with the client process.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u="sng" dirty="0" smtClean="0"/>
              <a:t>CLIENT SERVER ARCHITECTURE….</a:t>
            </a:r>
            <a:endParaRPr lang="en-US" sz="5400" u="sng" dirty="0"/>
          </a:p>
        </p:txBody>
      </p:sp>
      <p:sp>
        <p:nvSpPr>
          <p:cNvPr id="3" name="Content Placeholder 2"/>
          <p:cNvSpPr>
            <a:spLocks noGrp="1"/>
          </p:cNvSpPr>
          <p:nvPr>
            <p:ph idx="1"/>
          </p:nvPr>
        </p:nvSpPr>
        <p:spPr>
          <a:xfrm>
            <a:off x="609600" y="1905000"/>
            <a:ext cx="8077200" cy="4221163"/>
          </a:xfrm>
        </p:spPr>
        <p:txBody>
          <a:bodyPr>
            <a:normAutofit/>
          </a:bodyPr>
          <a:lstStyle/>
          <a:p>
            <a:r>
              <a:rPr lang="en-US" sz="4400" dirty="0" smtClean="0"/>
              <a:t>Server:</a:t>
            </a:r>
          </a:p>
          <a:p>
            <a:pPr>
              <a:buNone/>
            </a:pPr>
            <a:r>
              <a:rPr lang="en-US" dirty="0" smtClean="0"/>
              <a:t>The server is any computer process providing services to the clients . The server is also known as the back-end-</a:t>
            </a:r>
            <a:r>
              <a:rPr lang="en-US" dirty="0" err="1" smtClean="0"/>
              <a:t>applicaion</a:t>
            </a:r>
            <a:r>
              <a:rPr lang="en-US" dirty="0" smtClean="0"/>
              <a:t> , reflecting</a:t>
            </a:r>
          </a:p>
          <a:p>
            <a:pPr>
              <a:buNone/>
            </a:pPr>
            <a:r>
              <a:rPr lang="en-US" dirty="0" smtClean="0"/>
              <a:t>The fact that the server process provides the background services for the client process.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554162"/>
          </a:xfrm>
        </p:spPr>
        <p:txBody>
          <a:bodyPr>
            <a:normAutofit fontScale="90000"/>
          </a:bodyPr>
          <a:lstStyle/>
          <a:p>
            <a:r>
              <a:rPr lang="en-US" sz="5400" u="sng" dirty="0" smtClean="0"/>
              <a:t>CLIENT SERVER</a:t>
            </a:r>
            <a:br>
              <a:rPr lang="en-US" sz="5400" u="sng" dirty="0" smtClean="0"/>
            </a:br>
            <a:r>
              <a:rPr lang="en-US" sz="5400" u="sng" dirty="0" smtClean="0"/>
              <a:t> ARCHITECTURE…</a:t>
            </a:r>
            <a:br>
              <a:rPr lang="en-US" sz="5400" u="sng" dirty="0" smtClean="0"/>
            </a:br>
            <a:endParaRPr lang="en-US" sz="5400" u="sng" dirty="0"/>
          </a:p>
        </p:txBody>
      </p:sp>
      <p:sp>
        <p:nvSpPr>
          <p:cNvPr id="3" name="Content Placeholder 2"/>
          <p:cNvSpPr>
            <a:spLocks noGrp="1"/>
          </p:cNvSpPr>
          <p:nvPr>
            <p:ph idx="1"/>
          </p:nvPr>
        </p:nvSpPr>
        <p:spPr>
          <a:xfrm>
            <a:off x="685800" y="1905000"/>
            <a:ext cx="8001000" cy="4221163"/>
          </a:xfrm>
        </p:spPr>
        <p:txBody>
          <a:bodyPr>
            <a:normAutofit lnSpcReduction="10000"/>
          </a:bodyPr>
          <a:lstStyle/>
          <a:p>
            <a:r>
              <a:rPr lang="en-US" sz="4400" dirty="0" smtClean="0"/>
              <a:t>Communication  middleware:</a:t>
            </a:r>
          </a:p>
          <a:p>
            <a:pPr>
              <a:buNone/>
            </a:pPr>
            <a:r>
              <a:rPr lang="en-US" dirty="0" smtClean="0"/>
              <a:t> It is any computer process through which clients and servers communicate . The communication middleware , also known as middleware or the communications layers,</a:t>
            </a:r>
          </a:p>
          <a:p>
            <a:pPr>
              <a:buNone/>
            </a:pPr>
            <a:r>
              <a:rPr lang="en-US" dirty="0" smtClean="0"/>
              <a:t>Is mode up  of several layers of software that aid the transmission of data and control information  between clients and servers.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t>POPULAR MIDDLEWARE</a:t>
            </a:r>
            <a:endParaRPr lang="en-US"/>
          </a:p>
        </p:txBody>
      </p:sp>
      <p:sp>
        <p:nvSpPr>
          <p:cNvPr id="3" name="Content Placeholder 2"/>
          <p:cNvSpPr>
            <a:spLocks noGrp="1"/>
          </p:cNvSpPr>
          <p:nvPr>
            <p:ph idx="1"/>
          </p:nvPr>
        </p:nvSpPr>
        <p:spPr/>
        <p:txBody>
          <a:bodyPr>
            <a:normAutofit lnSpcReduction="10000"/>
          </a:bodyPr>
          <a:lstStyle/>
          <a:p>
            <a:pPr lvl="0"/>
            <a:r>
              <a:rPr/>
              <a:t>Two popular middleware standards are:</a:t>
            </a:r>
          </a:p>
          <a:p>
            <a:pPr lvl="0"/>
            <a:r>
              <a:rPr/>
              <a:t>CORBA(Common Object Request Broker </a:t>
            </a:r>
            <a:r>
              <a:rPr smtClean="0"/>
              <a:t>Architecture)</a:t>
            </a:r>
            <a:r>
              <a:rPr lang="en-US" dirty="0" smtClean="0"/>
              <a:t>The </a:t>
            </a:r>
            <a:r>
              <a:rPr lang="en-US" dirty="0" smtClean="0"/>
              <a:t>Common Object Request Broker Architecture (</a:t>
            </a:r>
            <a:r>
              <a:rPr lang="en-US" b="1" dirty="0" smtClean="0"/>
              <a:t>CORBA</a:t>
            </a:r>
            <a:r>
              <a:rPr lang="en-US" dirty="0" smtClean="0"/>
              <a:t>) is a standard defined by the Object Management Group (OMG) designed to facilitate the communication of systems that are deployed on diverse platforms.</a:t>
            </a:r>
            <a:endParaRPr/>
          </a:p>
          <a:p>
            <a:pPr lvl="0"/>
            <a:r>
              <a:rPr/>
              <a:t>COM/DCOM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t>POPULAR MIDDLEWARE......</a:t>
            </a:r>
            <a:endParaRPr lang="en-US"/>
          </a:p>
        </p:txBody>
      </p:sp>
      <p:sp>
        <p:nvSpPr>
          <p:cNvPr id="3" name="Content Placeholder 2"/>
          <p:cNvSpPr>
            <a:spLocks noGrp="1"/>
          </p:cNvSpPr>
          <p:nvPr>
            <p:ph idx="1"/>
          </p:nvPr>
        </p:nvSpPr>
        <p:spPr/>
        <p:txBody>
          <a:bodyPr>
            <a:normAutofit fontScale="92500" lnSpcReduction="10000"/>
          </a:bodyPr>
          <a:lstStyle/>
          <a:p>
            <a:pPr lvl="0"/>
            <a:r>
              <a:rPr/>
              <a:t>CORBA is being promoted by Object Management Group(OMG),a consortium of a large num. of computer industries such as IBM,HP,Digital etc.Actually OMG is not a standards body,they only try to promote de facto standards.They just try to popularize good solutions with the hope that if they become highly Popular they would automatically become standard.</a:t>
            </a:r>
          </a:p>
          <a:p>
            <a:pPr lvl="0"/>
            <a:r>
              <a:rPr/>
              <a:t>COM/DCOM is being promoted by Microsoft alone.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807</Words>
  <Application>Microsoft Office PowerPoint</Application>
  <PresentationFormat>On-screen Show (4:3)</PresentationFormat>
  <Paragraphs>73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LEARNING  OBJECTIVE</vt:lpstr>
      <vt:lpstr>INTRODUCTION</vt:lpstr>
      <vt:lpstr>FIG. OF CLIENT-SERVER MODEL</vt:lpstr>
      <vt:lpstr>CLIENT SERVER ARCHITECTURE.....</vt:lpstr>
      <vt:lpstr>CLIENT SERVER ARCHITECTURE… </vt:lpstr>
      <vt:lpstr>CLIENT SERVER ARCHITECTURE….</vt:lpstr>
      <vt:lpstr>CLIENT SERVER  ARCHITECTURE… </vt:lpstr>
      <vt:lpstr>POPULAR MIDDLEWARE</vt:lpstr>
      <vt:lpstr>POPULAR MIDDLEWARE......</vt:lpstr>
      <vt:lpstr>EXAMPLE</vt:lpstr>
      <vt:lpstr>ONE-TIER CLIENT SERVER</vt:lpstr>
      <vt:lpstr>FIG. OF ONE-TIER ARCHITECTURE</vt:lpstr>
      <vt:lpstr>TWO-TIER CLIENT SERVER ARCHITECTURE</vt:lpstr>
      <vt:lpstr>FIG. OF TWO-TIER ARCHITECTURE </vt:lpstr>
      <vt:lpstr>THREE-TIER CLIENT SERVER ARCHITECTURE</vt:lpstr>
      <vt:lpstr>ADVANTAGES OF CLIENT-SERVER </vt:lpstr>
      <vt:lpstr>DISADVANTAGES OF CLIENT SERVER</vt:lpstr>
      <vt:lpstr>DISADVANTAGES OF CLIENT SERVER......</vt:lpstr>
      <vt:lpstr> REFERENCE:</vt:lpstr>
      <vt:lpstr>THANK YOU!!</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 Digvijay Autonoums College,Rajnandgaon(C.G.)</dc:title>
  <dc:creator>Sushil</dc:creator>
  <cp:lastModifiedBy>kk</cp:lastModifiedBy>
  <cp:revision>21</cp:revision>
  <dcterms:created xsi:type="dcterms:W3CDTF">2013-10-10T09:25:49Z</dcterms:created>
  <dcterms:modified xsi:type="dcterms:W3CDTF">2016-12-13T16:57:56Z</dcterms:modified>
</cp:coreProperties>
</file>