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C1F56-7DFD-4113-81BD-61C079F394BE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3B44E-A44B-4CAD-BCDC-4C4D524E9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26/2/2013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http://sam.juniv.edu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26/2/2013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http://sam.juniv.edu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26/2/2013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http://sam.juniv.edu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26/2/2013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http://sam.juniv.edu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26/2/2013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http://sam.juniv.edu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26/2/2013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http://sam.juniv.edu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26/2/2013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http://sam.juniv.edu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26/2/2013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http://sam.juniv.edu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26/2/2013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http://sam.juniv.edu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en-US" smtClean="0"/>
              <a:t>26/2/2013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http://sam.juniv.edu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26/2/2013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http://sam.juniv.edu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26/2/2013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http://sam.juniv.edu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 Protocols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#Lecture05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7/0</a:t>
            </a:r>
            <a:r>
              <a:rPr lang="en-US" dirty="0" smtClean="0"/>
              <a:t>2/2019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433531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857" y="1752600"/>
            <a:ext cx="8729743" cy="41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524000"/>
            <a:ext cx="562715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 smtClean="0"/>
              <a:t>IP Subnet Addressing</a:t>
            </a:r>
          </a:p>
          <a:p>
            <a:r>
              <a:rPr lang="en-US" dirty="0" smtClean="0"/>
              <a:t>IP Subnet Mask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38" y="3429000"/>
            <a:ext cx="909366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 smtClean="0"/>
              <a:t>a host can dynamically discover the MAC-layer address corresponding to a particular IP network-layer address.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Address Resolution Protocol (ARP)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00400"/>
            <a:ext cx="7848600" cy="347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IP software on host 1 builds an Ethernet frame addressed to </a:t>
            </a:r>
            <a:r>
              <a:rPr lang="en-US" i="1" dirty="0" smtClean="0">
                <a:solidFill>
                  <a:srgbClr val="FF0000"/>
                </a:solidFill>
              </a:rPr>
              <a:t>E2</a:t>
            </a:r>
          </a:p>
          <a:p>
            <a:pPr algn="just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puts the IP packet (addressed to 192.31.65.5) in the payload field, and dumps it onto the Ethernet.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The Ethernet board of host 2 detects this frame, recognizes it as a frame for itself, scoops it up, and causes an interrupt.</a:t>
            </a:r>
          </a:p>
          <a:p>
            <a:pPr algn="just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Ethernet driver extracts the IP packet from the payload and passes it to the IP software, which sees that it is correctly addressed and processes it.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Reverse Address Resolution Protocol (RARP) is used to map MAC-layer addresses to IP addresses.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 smtClean="0"/>
              <a:t>Interior Gateway Protocols (IGPs): ex- RIP</a:t>
            </a:r>
          </a:p>
          <a:p>
            <a:r>
              <a:rPr lang="en-US" dirty="0" smtClean="0"/>
              <a:t>exterior gateway protocol: ex-OSPF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Internet Routing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1676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RIP Characteristics</a:t>
            </a:r>
          </a:p>
          <a:p>
            <a:pPr marL="688975" lvl="1" indent="-225425">
              <a:buFontTx/>
              <a:buChar char="–"/>
            </a:pPr>
            <a:r>
              <a:rPr lang="en-US" dirty="0" smtClean="0"/>
              <a:t>	</a:t>
            </a:r>
            <a:r>
              <a:rPr lang="en-US" sz="2400" dirty="0" smtClean="0"/>
              <a:t>A </a:t>
            </a:r>
            <a:r>
              <a:rPr lang="en-US" sz="2400" dirty="0" err="1" smtClean="0"/>
              <a:t>classful</a:t>
            </a:r>
            <a:r>
              <a:rPr lang="en-US" sz="2400" dirty="0" smtClean="0"/>
              <a:t>, Distance Vector (DV) routing protocol</a:t>
            </a:r>
          </a:p>
          <a:p>
            <a:pPr marL="688975" lvl="1" indent="-225425">
              <a:buFontTx/>
              <a:buChar char="–"/>
            </a:pPr>
            <a:r>
              <a:rPr lang="en-US" sz="2400" dirty="0" smtClean="0"/>
              <a:t>	Metric =  hop count</a:t>
            </a:r>
          </a:p>
          <a:p>
            <a:pPr marL="688975" lvl="1" indent="-225425">
              <a:buFontTx/>
              <a:buChar char="–"/>
            </a:pPr>
            <a:r>
              <a:rPr lang="en-US" sz="2400" dirty="0" smtClean="0"/>
              <a:t>	Routes with a hop count &gt; 15 are unreachable</a:t>
            </a:r>
          </a:p>
          <a:p>
            <a:pPr marL="688975" lvl="1" indent="-225425">
              <a:buFontTx/>
              <a:buChar char="–"/>
            </a:pPr>
            <a:r>
              <a:rPr lang="en-US" sz="2400" dirty="0" smtClean="0"/>
              <a:t>	Updates are broadcast every 30 seconds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38100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Bellman-Ford routing algorithm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 the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Ford-Fulkerson algorithm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47800"/>
            <a:ext cx="5943600" cy="4865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Distance Vector Routing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6009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protocols were first developed in the mid-1970s</a:t>
            </a:r>
          </a:p>
          <a:p>
            <a:pPr algn="just"/>
            <a:r>
              <a:rPr lang="en-US" sz="2000" dirty="0" smtClean="0"/>
              <a:t>Defense Advanced Research Projects Agency (DARPA) became interested in establishing a packet-switched network that would facilitate communication between dissimilar computer systems at research institutions.</a:t>
            </a:r>
          </a:p>
          <a:p>
            <a:r>
              <a:rPr lang="en-US" sz="2000" dirty="0" smtClean="0"/>
              <a:t>TCP/IP later was included with Berkeley Software Distribution (BSD) UNIX and has since become the foundation on which the Internet and the World Wide Web (WWW) are based.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Dikjstra’s</a:t>
            </a:r>
            <a:r>
              <a:rPr lang="en-US" dirty="0" smtClean="0"/>
              <a:t> algorithm also known as the shortest path first (SPF) algorithm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Assignment: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Code the algorithm in C/JAVA/C</a:t>
            </a:r>
            <a:r>
              <a:rPr lang="en-US" dirty="0" smtClean="0">
                <a:solidFill>
                  <a:srgbClr val="FF0000"/>
                </a:solidFill>
              </a:rPr>
              <a:t>++/C#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Link-State Routing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network-layer Internet protocol that provides message packets to report errors and other information regarding IP packet processing back to the source. ICMP is documented in RFC 792.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ICMPs generate several kinds of useful messages: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Destination Unreachable,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Echo Request and Reply,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Redirect,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Time Exceeded, and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Router Advertisement and Router Solicitation.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Internet Control Message Protocol (ICMP)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Destination-unreachable messages include four basic types: network unreachable, host unreachable, protocol unreachable, and port unreachable.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just"/>
            <a:r>
              <a:rPr lang="en-US" sz="3100" i="1" dirty="0" smtClean="0">
                <a:solidFill>
                  <a:schemeClr val="tx2">
                    <a:lumMod val="75000"/>
                  </a:schemeClr>
                </a:solidFill>
              </a:rPr>
              <a:t>Network-unreachable messages usually mean that a 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</a:rPr>
              <a:t>failure has occurred in the routing or addressing of a packet. </a:t>
            </a:r>
            <a:endParaRPr lang="en-US" sz="31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buNone/>
            </a:pPr>
            <a:endParaRPr lang="en-US" sz="31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en-US" sz="3100" i="1" dirty="0" smtClean="0">
                <a:solidFill>
                  <a:schemeClr val="tx2">
                    <a:lumMod val="75000"/>
                  </a:schemeClr>
                </a:solidFill>
              </a:rPr>
              <a:t>Host-unreachable messages usually 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</a:rPr>
              <a:t>indicates delivery failure, such as a wrong subnet mask. </a:t>
            </a:r>
            <a:endParaRPr lang="en-US" sz="31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en-US" sz="31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en-US" sz="3100" i="1" dirty="0" smtClean="0">
                <a:solidFill>
                  <a:schemeClr val="tx2">
                    <a:lumMod val="75000"/>
                  </a:schemeClr>
                </a:solidFill>
              </a:rPr>
              <a:t>Protocol-unreachable messages generally 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</a:rPr>
              <a:t>mean that the destination does not support the upper-layer protocol specified in the packet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>
              <a:buNone/>
            </a:pPr>
            <a:endParaRPr lang="en-US" sz="31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en-US" sz="3100" i="1" dirty="0" smtClean="0">
                <a:solidFill>
                  <a:schemeClr val="tx2">
                    <a:lumMod val="75000"/>
                  </a:schemeClr>
                </a:solidFill>
              </a:rPr>
              <a:t>Port-unreachable messages imply that the TCP socket or port is not available.</a:t>
            </a:r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ICMP….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IDRP uses Router-Advertisement and Router-Solicitation messages to discover the addresses of routers on directly attached subnets.</a:t>
            </a:r>
          </a:p>
          <a:p>
            <a:pPr algn="just"/>
            <a:r>
              <a:rPr lang="en-US" sz="2400" dirty="0" smtClean="0"/>
              <a:t>Each router periodically multicasts Router-Advertisement messages from each of its interfaces.</a:t>
            </a:r>
          </a:p>
          <a:p>
            <a:pPr algn="just"/>
            <a:r>
              <a:rPr lang="en-US" sz="2400" dirty="0" smtClean="0"/>
              <a:t>Hosts then discover addresses of routers on directly attached subnets by listening for these messages.</a:t>
            </a:r>
          </a:p>
          <a:p>
            <a:pPr algn="just"/>
            <a:r>
              <a:rPr lang="en-US" sz="2400" dirty="0" smtClean="0"/>
              <a:t>Hosts can use Router-Solicitation messages to request immediate advertisements rather than waiting for unsolicited messages.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ICMP Router-Discovery Protocol (IDRP)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Internet Protocol Suite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143000"/>
            <a:ext cx="5791200" cy="552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Internet Protocol (IP) is a network-layer (Layer 3) protocol</a:t>
            </a:r>
          </a:p>
          <a:p>
            <a:r>
              <a:rPr lang="en-US" dirty="0" smtClean="0"/>
              <a:t>contains addressing information and some control information that enables packets to be routed.</a:t>
            </a:r>
          </a:p>
          <a:p>
            <a:r>
              <a:rPr lang="en-US" dirty="0" smtClean="0"/>
              <a:t>IP is documented in RFC 791</a:t>
            </a:r>
          </a:p>
          <a:p>
            <a:r>
              <a:rPr lang="en-US" dirty="0" smtClean="0"/>
              <a:t>IP has two primary responsibilities:</a:t>
            </a:r>
          </a:p>
          <a:p>
            <a:pPr>
              <a:buNone/>
            </a:pPr>
            <a:r>
              <a:rPr lang="en-US" dirty="0" smtClean="0"/>
              <a:t>		-</a:t>
            </a:r>
            <a:r>
              <a:rPr lang="en-US" sz="2200" dirty="0" smtClean="0">
                <a:solidFill>
                  <a:srgbClr val="FF0000"/>
                </a:solidFill>
              </a:rPr>
              <a:t>providing connectionless, best-effort delivery of </a:t>
            </a:r>
            <a:r>
              <a:rPr lang="en-US" sz="2200" dirty="0" err="1" smtClean="0">
                <a:solidFill>
                  <a:srgbClr val="FF0000"/>
                </a:solidFill>
              </a:rPr>
              <a:t>datagrams</a:t>
            </a:r>
            <a:r>
              <a:rPr lang="en-US" sz="2200" dirty="0" smtClean="0">
                <a:solidFill>
                  <a:srgbClr val="FF0000"/>
                </a:solidFill>
              </a:rPr>
              <a:t> through an  internetwork;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		- providing fragmentation and reassembly of </a:t>
            </a:r>
            <a:r>
              <a:rPr lang="en-US" sz="2200" dirty="0" err="1" smtClean="0">
                <a:solidFill>
                  <a:srgbClr val="FF0000"/>
                </a:solidFill>
              </a:rPr>
              <a:t>datagrams</a:t>
            </a:r>
            <a:r>
              <a:rPr lang="en-US" sz="2200" dirty="0" smtClean="0">
                <a:solidFill>
                  <a:srgbClr val="FF0000"/>
                </a:solidFill>
              </a:rPr>
              <a:t> to support data links with different maximum transmission unit (MTU) sizes.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IP….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IP packet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143000"/>
            <a:ext cx="6086475" cy="55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IP packet…..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458200" cy="5104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Header Checksum—Helps ensure IP header integrity.</a:t>
            </a:r>
          </a:p>
          <a:p>
            <a:r>
              <a:rPr lang="en-US" dirty="0" smtClean="0"/>
              <a:t>S</a:t>
            </a:r>
            <a:r>
              <a:rPr lang="en-US" i="1" dirty="0" smtClean="0"/>
              <a:t>ource Address—Specifies the sending node.</a:t>
            </a:r>
          </a:p>
          <a:p>
            <a:r>
              <a:rPr lang="en-US" i="1" dirty="0" smtClean="0"/>
              <a:t>Destination Address—Specifies the receiving node.</a:t>
            </a:r>
          </a:p>
          <a:p>
            <a:r>
              <a:rPr lang="en-US" i="1" dirty="0" smtClean="0"/>
              <a:t>Options—Allows IP to support various options, such as security.</a:t>
            </a:r>
          </a:p>
          <a:p>
            <a:r>
              <a:rPr lang="en-US" i="1" dirty="0" smtClean="0"/>
              <a:t>Data—Contains upper-layer information.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IP packet…..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Addressing</a:t>
            </a:r>
          </a:p>
          <a:p>
            <a:r>
              <a:rPr lang="en-US" dirty="0" smtClean="0"/>
              <a:t>IP Address Format</a:t>
            </a:r>
          </a:p>
          <a:p>
            <a:r>
              <a:rPr lang="en-US" dirty="0" smtClean="0"/>
              <a:t>IP Address Classes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782643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</TotalTime>
  <Words>573</Words>
  <Application>Microsoft Office PowerPoint</Application>
  <PresentationFormat>On-screen Show (4:3)</PresentationFormat>
  <Paragraphs>74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Internet Protocols</vt:lpstr>
      <vt:lpstr>Background</vt:lpstr>
      <vt:lpstr>Internet Protocol Suite</vt:lpstr>
      <vt:lpstr>IP….</vt:lpstr>
      <vt:lpstr>IP packet</vt:lpstr>
      <vt:lpstr>IP packet…..</vt:lpstr>
      <vt:lpstr>IP packet…..</vt:lpstr>
      <vt:lpstr>Slide 8</vt:lpstr>
      <vt:lpstr>Slide 9</vt:lpstr>
      <vt:lpstr>Slide 10</vt:lpstr>
      <vt:lpstr>Slide 11</vt:lpstr>
      <vt:lpstr>Slide 12</vt:lpstr>
      <vt:lpstr>Slide 13</vt:lpstr>
      <vt:lpstr>Address Resolution Protocol (ARP)</vt:lpstr>
      <vt:lpstr>Slide 15</vt:lpstr>
      <vt:lpstr>Internet Routing</vt:lpstr>
      <vt:lpstr>RIP</vt:lpstr>
      <vt:lpstr>Slide 18</vt:lpstr>
      <vt:lpstr>Distance Vector Routing</vt:lpstr>
      <vt:lpstr>Link-State Routing</vt:lpstr>
      <vt:lpstr>Internet Control Message Protocol (ICMP)</vt:lpstr>
      <vt:lpstr>ICMP….</vt:lpstr>
      <vt:lpstr>ICMP Router-Discovery Protocol (IDRP)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Protocols</dc:title>
  <dc:creator>sam</dc:creator>
  <cp:lastModifiedBy>CSE LAB-2</cp:lastModifiedBy>
  <cp:revision>14</cp:revision>
  <dcterms:created xsi:type="dcterms:W3CDTF">2006-08-16T00:00:00Z</dcterms:created>
  <dcterms:modified xsi:type="dcterms:W3CDTF">2019-02-07T12:04:41Z</dcterms:modified>
</cp:coreProperties>
</file>