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6" r:id="rId2"/>
    <p:sldId id="257"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6" r:id="rId19"/>
    <p:sldId id="258" r:id="rId20"/>
    <p:sldId id="259" r:id="rId21"/>
    <p:sldId id="260" r:id="rId22"/>
    <p:sldId id="261" r:id="rId23"/>
    <p:sldId id="278" r:id="rId24"/>
    <p:sldId id="279" r:id="rId25"/>
    <p:sldId id="280" r:id="rId26"/>
    <p:sldId id="281" r:id="rId27"/>
    <p:sldId id="282" r:id="rId28"/>
    <p:sldId id="283" r:id="rId29"/>
    <p:sldId id="284" r:id="rId30"/>
    <p:sldId id="285" r:id="rId31"/>
  </p:sldIdLst>
  <p:sldSz cx="9144000" cy="6858000" type="screen4x3"/>
  <p:notesSz cx="7053263"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5938"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95738" y="0"/>
            <a:ext cx="3055937" cy="465138"/>
          </a:xfrm>
          <a:prstGeom prst="rect">
            <a:avLst/>
          </a:prstGeom>
        </p:spPr>
        <p:txBody>
          <a:bodyPr vert="horz" lIns="91440" tIns="45720" rIns="91440" bIns="45720" rtlCol="0"/>
          <a:lstStyle>
            <a:lvl1pPr algn="r">
              <a:defRPr sz="1200"/>
            </a:lvl1pPr>
          </a:lstStyle>
          <a:p>
            <a:fld id="{C79B8406-BF73-4874-B09E-3E91901826B1}" type="datetimeFigureOut">
              <a:rPr lang="en-US" smtClean="0"/>
              <a:t>6/26/2019</a:t>
            </a:fld>
            <a:endParaRPr lang="en-US"/>
          </a:p>
        </p:txBody>
      </p:sp>
      <p:sp>
        <p:nvSpPr>
          <p:cNvPr id="4" name="Footer Placeholder 3"/>
          <p:cNvSpPr>
            <a:spLocks noGrp="1"/>
          </p:cNvSpPr>
          <p:nvPr>
            <p:ph type="ftr" sz="quarter" idx="2"/>
          </p:nvPr>
        </p:nvSpPr>
        <p:spPr>
          <a:xfrm>
            <a:off x="0" y="8842375"/>
            <a:ext cx="3055938"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95738" y="8842375"/>
            <a:ext cx="3055937" cy="465138"/>
          </a:xfrm>
          <a:prstGeom prst="rect">
            <a:avLst/>
          </a:prstGeom>
        </p:spPr>
        <p:txBody>
          <a:bodyPr vert="horz" lIns="91440" tIns="45720" rIns="91440" bIns="45720" rtlCol="0" anchor="b"/>
          <a:lstStyle>
            <a:lvl1pPr algn="r">
              <a:defRPr sz="1200"/>
            </a:lvl1pPr>
          </a:lstStyle>
          <a:p>
            <a:fld id="{5DF21F35-40B5-49CA-9EEA-347723EB452F}"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3995217" y="0"/>
            <a:ext cx="3056414" cy="465455"/>
          </a:xfrm>
          <a:prstGeom prst="rect">
            <a:avLst/>
          </a:prstGeom>
        </p:spPr>
        <p:txBody>
          <a:bodyPr vert="horz" lIns="93497" tIns="46749" rIns="93497" bIns="46749" rtlCol="0"/>
          <a:lstStyle>
            <a:lvl1pPr algn="r">
              <a:defRPr sz="1200"/>
            </a:lvl1pPr>
          </a:lstStyle>
          <a:p>
            <a:fld id="{33BD9969-7F3B-4BC0-A6FB-75AE24D5A7FD}" type="datetimeFigureOut">
              <a:rPr lang="en-US" smtClean="0"/>
              <a:pPr/>
              <a:t>6/26/2019</a:t>
            </a:fld>
            <a:endParaRPr lang="en-US"/>
          </a:p>
        </p:txBody>
      </p:sp>
      <p:sp>
        <p:nvSpPr>
          <p:cNvPr id="4" name="Slide Image Placeholder 3"/>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705327" y="4421823"/>
            <a:ext cx="5642610" cy="4189095"/>
          </a:xfrm>
          <a:prstGeom prst="rect">
            <a:avLst/>
          </a:prstGeom>
        </p:spPr>
        <p:txBody>
          <a:bodyPr vert="horz" lIns="93497" tIns="46749" rIns="93497" bIns="467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56414" cy="465455"/>
          </a:xfrm>
          <a:prstGeom prst="rect">
            <a:avLst/>
          </a:prstGeom>
        </p:spPr>
        <p:txBody>
          <a:bodyPr vert="horz" lIns="93497" tIns="46749" rIns="93497" bIns="46749"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842029"/>
            <a:ext cx="3056414" cy="465455"/>
          </a:xfrm>
          <a:prstGeom prst="rect">
            <a:avLst/>
          </a:prstGeom>
        </p:spPr>
        <p:txBody>
          <a:bodyPr vert="horz" lIns="93497" tIns="46749" rIns="93497" bIns="46749" rtlCol="0" anchor="b"/>
          <a:lstStyle>
            <a:lvl1pPr algn="r">
              <a:defRPr sz="1200"/>
            </a:lvl1pPr>
          </a:lstStyle>
          <a:p>
            <a:fld id="{44D9CB4C-5D5F-4886-839B-7A985D4ACA4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t>12/03/2013</a:t>
            </a:r>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12/03/2013</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12/03/2013</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12/03/2013</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t>12/03/2013</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12/03/2013</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t>12/03/2013</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12/03/2013</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12/03/2013</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12/03/2013</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12/03/2013</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12/03/2013</a:t>
            </a: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pcpro.co.uk/reviews/servers/369607/dell-poweredge-t110-ii" TargetMode="External"/><Relationship Id="rId2" Type="http://schemas.openxmlformats.org/officeDocument/2006/relationships/hyperlink" Target="http://www.pcpro.co.uk/reviews/servers/377572/fujitsu-primergy-tx100-s3p" TargetMode="External"/><Relationship Id="rId1" Type="http://schemas.openxmlformats.org/officeDocument/2006/relationships/slideLayout" Target="../slideLayouts/slideLayout2.xml"/><Relationship Id="rId4" Type="http://schemas.openxmlformats.org/officeDocument/2006/relationships/hyperlink" Target="http://www.webopedia.com/TERM/S/server.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trends.builtwith.com/shop/Ascentium-Commerce-Serv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07</a:t>
            </a:r>
            <a:endParaRPr lang="en-US" dirty="0"/>
          </a:p>
        </p:txBody>
      </p:sp>
      <p:sp>
        <p:nvSpPr>
          <p:cNvPr id="3" name="Subtitle 2"/>
          <p:cNvSpPr>
            <a:spLocks noGrp="1"/>
          </p:cNvSpPr>
          <p:nvPr>
            <p:ph type="subTitle" idx="1"/>
          </p:nvPr>
        </p:nvSpPr>
        <p:spPr/>
        <p:txBody>
          <a:bodyPr/>
          <a:lstStyle/>
          <a:p>
            <a:r>
              <a:rPr lang="en-US" dirty="0" smtClean="0"/>
              <a:t>Internet &amp; Internet Technologies</a:t>
            </a:r>
          </a:p>
          <a:p>
            <a:r>
              <a:rPr lang="en-US" dirty="0" smtClean="0"/>
              <a:t>SERVER CATEGORIES</a:t>
            </a:r>
            <a:endParaRPr lang="en-US" dirty="0"/>
          </a:p>
        </p:txBody>
      </p:sp>
      <p:sp>
        <p:nvSpPr>
          <p:cNvPr id="4" name="Date Placeholder 3"/>
          <p:cNvSpPr>
            <a:spLocks noGrp="1"/>
          </p:cNvSpPr>
          <p:nvPr>
            <p:ph type="dt" sz="half" idx="10"/>
          </p:nvPr>
        </p:nvSpPr>
        <p:spPr/>
        <p:txBody>
          <a:bodyPr/>
          <a:lstStyle/>
          <a:p>
            <a:r>
              <a:rPr lang="en-US" dirty="0" smtClean="0"/>
              <a:t>07/02/2019</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Types (Contd..)</a:t>
            </a:r>
            <a:endParaRPr lang="en-US" dirty="0"/>
          </a:p>
        </p:txBody>
      </p:sp>
      <p:sp>
        <p:nvSpPr>
          <p:cNvPr id="3" name="Content Placeholder 2"/>
          <p:cNvSpPr>
            <a:spLocks noGrp="1"/>
          </p:cNvSpPr>
          <p:nvPr>
            <p:ph idx="1"/>
          </p:nvPr>
        </p:nvSpPr>
        <p:spPr/>
        <p:txBody>
          <a:bodyPr>
            <a:normAutofit fontScale="92500" lnSpcReduction="20000"/>
          </a:bodyPr>
          <a:lstStyle/>
          <a:p>
            <a:pPr algn="just" fontAlgn="base"/>
            <a:r>
              <a:rPr lang="en-US" i="1" dirty="0" smtClean="0"/>
              <a:t>virtual server: </a:t>
            </a:r>
            <a:r>
              <a:rPr lang="en-US" dirty="0" smtClean="0"/>
              <a:t>A server, usually a Web server, that shares computer resources with other virtual servers. In this context, the </a:t>
            </a:r>
            <a:r>
              <a:rPr lang="en-US" i="1" dirty="0" smtClean="0"/>
              <a:t>virtual</a:t>
            </a:r>
            <a:r>
              <a:rPr lang="en-US" dirty="0" smtClean="0"/>
              <a:t> part simply means that it is not a dedicated server -- that is, the entire computer is not dedicated to running the server software.</a:t>
            </a:r>
          </a:p>
          <a:p>
            <a:pPr algn="just" fontAlgn="base"/>
            <a:r>
              <a:rPr lang="en-US" dirty="0" smtClean="0"/>
              <a:t>Virtual Web servers are a very popular way of providing low-cost web hosting services. Instead of requiring a separate computer for each server, dozens of virtual servers can co-reside on the same computer. In most cases, performance is not affected and each web site behaves as if it is being served by a dedicated server. However, if too many virtual servers reside on the same computer, or if one virtual server starts hogging resources, Web pages will be delivered more slowly.</a:t>
            </a:r>
          </a:p>
          <a:p>
            <a:endParaRPr lang="en-US" i="1" dirty="0" smtClean="0"/>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server mirroring</a:t>
            </a:r>
            <a:endParaRPr lang="en-US" dirty="0"/>
          </a:p>
        </p:txBody>
      </p:sp>
      <p:sp>
        <p:nvSpPr>
          <p:cNvPr id="3" name="Content Placeholder 2"/>
          <p:cNvSpPr>
            <a:spLocks noGrp="1"/>
          </p:cNvSpPr>
          <p:nvPr>
            <p:ph idx="1"/>
          </p:nvPr>
        </p:nvSpPr>
        <p:spPr/>
        <p:txBody>
          <a:bodyPr>
            <a:normAutofit lnSpcReduction="10000"/>
          </a:bodyPr>
          <a:lstStyle/>
          <a:p>
            <a:pPr algn="just" fontAlgn="base"/>
            <a:r>
              <a:rPr lang="en-US" dirty="0" smtClean="0"/>
              <a:t>Utilizing a backup server that duplicates all the processes and transactions of the primary server. If, for any reason, the primary server fails, the backup server can immediately take its place without any down </a:t>
            </a:r>
            <a:r>
              <a:rPr lang="en-US" i="1" dirty="0" smtClean="0"/>
              <a:t>-time.</a:t>
            </a:r>
            <a:endParaRPr lang="en-US" dirty="0" smtClean="0"/>
          </a:p>
          <a:p>
            <a:pPr algn="just" fontAlgn="base"/>
            <a:r>
              <a:rPr lang="en-US" dirty="0" smtClean="0"/>
              <a:t>Server mirroring is an expensive but effective strategy for achieving fault tolerance. It's expensive because each server must be mirrored by an identical server whose only purpose is to be there in the event of a failure. A less expensive technique that is becoming more and more popular is clustering.</a:t>
            </a:r>
          </a:p>
          <a:p>
            <a:pPr>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member server</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As defined by Microsoft, in Active Directory server roles, computers that function as servers within a domain can have one of two roles: member server or domain controller. A member server is a computer that runs an operating system in the Windows 2000 Server family or the Windows Server 2003 family, belongs to a domain, and is not a domain controller. Member servers typically function as the following types of servers: file servers, application servers, database servers, Web servers, certificate servers, firewalls and remote-access servers.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server farm</a:t>
            </a:r>
            <a:endParaRPr lang="en-US" dirty="0"/>
          </a:p>
        </p:txBody>
      </p:sp>
      <p:sp>
        <p:nvSpPr>
          <p:cNvPr id="3" name="Content Placeholder 2"/>
          <p:cNvSpPr>
            <a:spLocks noGrp="1"/>
          </p:cNvSpPr>
          <p:nvPr>
            <p:ph idx="1"/>
          </p:nvPr>
        </p:nvSpPr>
        <p:spPr/>
        <p:txBody>
          <a:bodyPr>
            <a:noAutofit/>
          </a:bodyPr>
          <a:lstStyle/>
          <a:p>
            <a:pPr algn="just" fontAlgn="base"/>
            <a:r>
              <a:rPr lang="en-US" sz="1800" dirty="0" smtClean="0"/>
              <a:t>Also referred to as </a:t>
            </a:r>
            <a:r>
              <a:rPr lang="en-US" sz="1800" i="1" dirty="0" smtClean="0"/>
              <a:t>server cluster</a:t>
            </a:r>
            <a:r>
              <a:rPr lang="en-US" sz="1800" dirty="0" smtClean="0"/>
              <a:t>, </a:t>
            </a:r>
            <a:r>
              <a:rPr lang="en-US" sz="1800" i="1" dirty="0" smtClean="0"/>
              <a:t>computer farm</a:t>
            </a:r>
            <a:r>
              <a:rPr lang="en-US" sz="1800" dirty="0" smtClean="0"/>
              <a:t> or </a:t>
            </a:r>
            <a:r>
              <a:rPr lang="en-US" sz="1800" i="1" dirty="0" smtClean="0"/>
              <a:t>ranch</a:t>
            </a:r>
            <a:r>
              <a:rPr lang="en-US" sz="1800" dirty="0" smtClean="0"/>
              <a:t>. A </a:t>
            </a:r>
            <a:r>
              <a:rPr lang="en-US" sz="1800" i="1" dirty="0" smtClean="0"/>
              <a:t>server farm</a:t>
            </a:r>
            <a:r>
              <a:rPr lang="en-US" sz="1800" dirty="0" smtClean="0"/>
              <a:t> is a group of networked servers that are housed in one location. A server farm streamlines internal processes by distributing the workload between the individual components of the farm and expedites computing processes by harnessing the power of multiple servers. The farms rely on load-balancing software that accomplishes such tasks as tracking demand for processing power from different machines, prioritizing the tasks and scheduling and rescheduling them depending on priority and demand that users put on the network. When one server in the farm fails, another can step in as a backup.</a:t>
            </a:r>
          </a:p>
          <a:p>
            <a:pPr algn="just" fontAlgn="base"/>
            <a:r>
              <a:rPr lang="en-US" sz="1800" dirty="0" smtClean="0"/>
              <a:t>Combining servers and processing power into a single entity has been relatively common for many years in research and academic institutions. Today, more and more companies are utilizing server farms as a way of handling the enormous amount of computerization of tasks and services that they require.</a:t>
            </a:r>
          </a:p>
          <a:p>
            <a:pPr algn="just" fontAlgn="base"/>
            <a:r>
              <a:rPr lang="en-US" sz="1800" dirty="0" smtClean="0"/>
              <a:t>A </a:t>
            </a:r>
            <a:r>
              <a:rPr lang="en-US" sz="1800" i="1" dirty="0" smtClean="0"/>
              <a:t>Web server farm</a:t>
            </a:r>
            <a:r>
              <a:rPr lang="en-US" sz="1800" dirty="0" smtClean="0"/>
              <a:t>, or </a:t>
            </a:r>
            <a:r>
              <a:rPr lang="en-US" sz="1800" i="1" dirty="0" smtClean="0"/>
              <a:t>Web farm</a:t>
            </a:r>
            <a:r>
              <a:rPr lang="en-US" sz="1800" dirty="0" smtClean="0"/>
              <a:t>, refers to either a Web site that runs off of more than one server or an ISP that provides Web hosting services using multiple servers.</a:t>
            </a:r>
          </a:p>
          <a:p>
            <a:pPr algn="just">
              <a:buNone/>
            </a:pPr>
            <a:endParaRPr lang="en-US" sz="20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application server</a:t>
            </a:r>
            <a:endParaRPr lang="en-US" dirty="0"/>
          </a:p>
        </p:txBody>
      </p:sp>
      <p:sp>
        <p:nvSpPr>
          <p:cNvPr id="3" name="Content Placeholder 2"/>
          <p:cNvSpPr>
            <a:spLocks noGrp="1"/>
          </p:cNvSpPr>
          <p:nvPr>
            <p:ph idx="1"/>
          </p:nvPr>
        </p:nvSpPr>
        <p:spPr/>
        <p:txBody>
          <a:bodyPr>
            <a:normAutofit/>
          </a:bodyPr>
          <a:lstStyle/>
          <a:p>
            <a:pPr algn="just" fontAlgn="base"/>
            <a:r>
              <a:rPr lang="en-US" dirty="0" smtClean="0"/>
              <a:t>Also called an </a:t>
            </a:r>
            <a:r>
              <a:rPr lang="en-US" i="1" dirty="0" err="1" smtClean="0"/>
              <a:t>appserver</a:t>
            </a:r>
            <a:r>
              <a:rPr lang="en-US" dirty="0" smtClean="0"/>
              <a:t>, and application server is a program that handles all application operations between users and an organization's backend business applications or databases.</a:t>
            </a:r>
          </a:p>
          <a:p>
            <a:pPr algn="just" fontAlgn="base"/>
            <a:r>
              <a:rPr lang="en-US" dirty="0" smtClean="0"/>
              <a:t>An application server is typically used for complex transaction-based applications. To support high-end needs, an application server has to have built-in redundancy, monitor for high-availability, high-performance distributed application services and support for complex database access.</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Mostly used Server</a:t>
            </a:r>
            <a:endParaRPr lang="en-US" dirty="0"/>
          </a:p>
        </p:txBody>
      </p:sp>
      <p:sp>
        <p:nvSpPr>
          <p:cNvPr id="3" name="Content Placeholder 2"/>
          <p:cNvSpPr>
            <a:spLocks noGrp="1"/>
          </p:cNvSpPr>
          <p:nvPr>
            <p:ph idx="1"/>
          </p:nvPr>
        </p:nvSpPr>
        <p:spPr/>
        <p:txBody>
          <a:bodyPr>
            <a:normAutofit/>
          </a:bodyPr>
          <a:lstStyle/>
          <a:p>
            <a:pPr algn="just"/>
            <a:r>
              <a:rPr lang="en-US" b="1" dirty="0" smtClean="0"/>
              <a:t>Proxy Servers: </a:t>
            </a:r>
            <a:r>
              <a:rPr lang="en-US" dirty="0" smtClean="0"/>
              <a:t>Proxy servers sit between a client program (typically a Web browser) and an external server (typically another server on the Web) to filter requests, improve performance, and share connections.</a:t>
            </a:r>
          </a:p>
          <a:p>
            <a:pPr algn="just"/>
            <a:r>
              <a:rPr lang="en-US" b="1" dirty="0" smtClean="0"/>
              <a:t>Mail Server: </a:t>
            </a:r>
            <a:r>
              <a:rPr lang="en-US" dirty="0" smtClean="0"/>
              <a:t>Almost as ubiquitous and crucial as Web servers, mail servers move and store mail over corporate networks (via LANs and WANs) and across the Internet.</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Mostly used Server (Contd..)</a:t>
            </a:r>
            <a:endParaRPr lang="en-US" dirty="0"/>
          </a:p>
        </p:txBody>
      </p:sp>
      <p:sp>
        <p:nvSpPr>
          <p:cNvPr id="3" name="Content Placeholder 2"/>
          <p:cNvSpPr>
            <a:spLocks noGrp="1"/>
          </p:cNvSpPr>
          <p:nvPr>
            <p:ph idx="1"/>
          </p:nvPr>
        </p:nvSpPr>
        <p:spPr>
          <a:xfrm>
            <a:off x="609600" y="1524000"/>
            <a:ext cx="7620000" cy="4953000"/>
          </a:xfrm>
        </p:spPr>
        <p:txBody>
          <a:bodyPr>
            <a:noAutofit/>
          </a:bodyPr>
          <a:lstStyle/>
          <a:p>
            <a:pPr algn="just" fontAlgn="base"/>
            <a:r>
              <a:rPr lang="en-US" sz="2400" b="1" dirty="0" smtClean="0"/>
              <a:t>Server Platforms: </a:t>
            </a:r>
            <a:r>
              <a:rPr lang="en-US" sz="2400" dirty="0" smtClean="0"/>
              <a:t>A term often used synonymously with operating system, a platform is the underlying hardware or software for a system and is thus the engine that drives the server.</a:t>
            </a:r>
          </a:p>
          <a:p>
            <a:pPr algn="just" fontAlgn="base"/>
            <a:r>
              <a:rPr lang="en-US" sz="2400" b="1" dirty="0" smtClean="0"/>
              <a:t>Web Servers</a:t>
            </a:r>
            <a:r>
              <a:rPr lang="en-US" sz="2400" dirty="0" smtClean="0"/>
              <a:t>: At its core, a Web server serves static content to a Web browser by loading a file from a disk and serving it across the network to a user's Web browser. This entire exchange is mediated by the browser and server talking to each other using HTTP.</a:t>
            </a:r>
          </a:p>
          <a:p>
            <a:pPr algn="just" fontAlgn="base"/>
            <a:r>
              <a:rPr lang="en-US" sz="2400" b="1" dirty="0" smtClean="0"/>
              <a:t>Application Servers: </a:t>
            </a:r>
            <a:r>
              <a:rPr lang="en-US" sz="2400" dirty="0" smtClean="0"/>
              <a:t>Sometimes referred to as a type of middleware, application servers occupy a large chunk of computing territory between database servers and the end user, and they often connect the two.</a:t>
            </a:r>
          </a:p>
          <a:p>
            <a:pPr>
              <a:buNone/>
            </a:pPr>
            <a:endParaRPr lang="en-US" sz="11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Mostly used Server (Contd..)</a:t>
            </a:r>
            <a:endParaRPr lang="en-US" dirty="0"/>
          </a:p>
        </p:txBody>
      </p:sp>
      <p:sp>
        <p:nvSpPr>
          <p:cNvPr id="3" name="Content Placeholder 2"/>
          <p:cNvSpPr>
            <a:spLocks noGrp="1"/>
          </p:cNvSpPr>
          <p:nvPr>
            <p:ph idx="1"/>
          </p:nvPr>
        </p:nvSpPr>
        <p:spPr/>
        <p:txBody>
          <a:bodyPr>
            <a:normAutofit lnSpcReduction="10000"/>
          </a:bodyPr>
          <a:lstStyle/>
          <a:p>
            <a:pPr algn="just" fontAlgn="base"/>
            <a:r>
              <a:rPr lang="en-US" b="1" dirty="0" smtClean="0"/>
              <a:t>Real-Time Communication Servers: </a:t>
            </a:r>
            <a:r>
              <a:rPr lang="en-US" dirty="0" smtClean="0"/>
              <a:t>Real-time communication servers, formerly known as chat servers or IRC (</a:t>
            </a:r>
            <a:r>
              <a:rPr lang="en-US" smtClean="0"/>
              <a:t>Internet Relay Chat)</a:t>
            </a:r>
            <a:r>
              <a:rPr lang="en-US" dirty="0" smtClean="0"/>
              <a:t> Servers, and still sometimes referred to as instant messaging (IM) servers, enable large numbers users to exchange information near instantaneously.</a:t>
            </a:r>
          </a:p>
          <a:p>
            <a:pPr algn="just" fontAlgn="base"/>
            <a:r>
              <a:rPr lang="en-US" b="1" dirty="0" smtClean="0"/>
              <a:t>FTP Servers : </a:t>
            </a:r>
            <a:r>
              <a:rPr lang="en-US" dirty="0" smtClean="0"/>
              <a:t>One of the oldest of the Internet services, File Transfer Protocol makes it possible to move one or more files securely between computers while providing file security and organization as well as transfer control.</a:t>
            </a:r>
          </a:p>
          <a:p>
            <a:pPr>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Mostly used Server (Contd..)</a:t>
            </a:r>
            <a:endParaRPr lang="en-US" dirty="0"/>
          </a:p>
        </p:txBody>
      </p:sp>
      <p:sp>
        <p:nvSpPr>
          <p:cNvPr id="3" name="Content Placeholder 2"/>
          <p:cNvSpPr>
            <a:spLocks noGrp="1"/>
          </p:cNvSpPr>
          <p:nvPr>
            <p:ph idx="1"/>
          </p:nvPr>
        </p:nvSpPr>
        <p:spPr/>
        <p:txBody>
          <a:bodyPr>
            <a:normAutofit fontScale="47500" lnSpcReduction="20000"/>
          </a:bodyPr>
          <a:lstStyle/>
          <a:p>
            <a:pPr algn="just" fontAlgn="base"/>
            <a:r>
              <a:rPr lang="en-US" sz="4000" b="1" dirty="0" smtClean="0"/>
              <a:t>Collaboration Servers: </a:t>
            </a:r>
            <a:r>
              <a:rPr lang="en-US" sz="4000" dirty="0" smtClean="0"/>
              <a:t>In many ways, collaboration software, once called 'groupware,' demonstrates the original power of the Web. Collaboration software designed to enable users to collaborate, regardless of location, via the Internet or a corporate intranet and to work together in a virtual atmosphere.</a:t>
            </a:r>
          </a:p>
          <a:p>
            <a:pPr algn="just" fontAlgn="base"/>
            <a:r>
              <a:rPr lang="en-US" sz="4000" b="1" dirty="0" smtClean="0"/>
              <a:t>List Servers: </a:t>
            </a:r>
            <a:r>
              <a:rPr lang="en-US" sz="4000" dirty="0" smtClean="0"/>
              <a:t>List servers offer a way to better manage mailing lists, whether they be interactive discussions open to the public or one-way lists that deliver announcements, newsletters or advertising.</a:t>
            </a:r>
          </a:p>
          <a:p>
            <a:pPr algn="just" fontAlgn="base"/>
            <a:r>
              <a:rPr lang="en-US" sz="4000" b="1" dirty="0" smtClean="0"/>
              <a:t>Telnet Servers: </a:t>
            </a:r>
            <a:r>
              <a:rPr lang="en-US" sz="4000" dirty="0" smtClean="0"/>
              <a:t>A Telnet server enables users to log on to a host computer and perform tasks as if they're working on the remote computer itself. </a:t>
            </a:r>
          </a:p>
          <a:p>
            <a:pPr algn="just" fontAlgn="base"/>
            <a:r>
              <a:rPr lang="en-US" sz="4000" b="1" dirty="0" smtClean="0"/>
              <a:t>Open Source Servers: </a:t>
            </a:r>
            <a:r>
              <a:rPr lang="en-US" sz="4000" dirty="0" smtClean="0"/>
              <a:t>From your underlying open source server operating system to the server software that help you get your job done, open source software is a critical part of many IT infrastructures.</a:t>
            </a:r>
          </a:p>
          <a:p>
            <a:pPr algn="just" fontAlgn="base"/>
            <a:r>
              <a:rPr lang="en-US" sz="4000" b="1" dirty="0" smtClean="0"/>
              <a:t>Virtual Servers: </a:t>
            </a:r>
            <a:r>
              <a:rPr lang="en-US" sz="4000" dirty="0" smtClean="0"/>
              <a:t>In 2009, the number of virtual servers deployed exceeded the number of physical servers. Today, server virtualization has become near ubiquitous in the data center. From hypervisors to hybrid clouds, ServerWatch looks at the latest virtualization technology trends.</a:t>
            </a:r>
            <a:endParaRPr lang="en-US" sz="3800" dirty="0" smtClean="0"/>
          </a:p>
          <a:p>
            <a:pPr>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Popular Server Products</a:t>
            </a:r>
            <a:endParaRPr lang="en-US" dirty="0"/>
          </a:p>
        </p:txBody>
      </p:sp>
      <p:sp>
        <p:nvSpPr>
          <p:cNvPr id="3" name="Content Placeholder 2"/>
          <p:cNvSpPr>
            <a:spLocks noGrp="1"/>
          </p:cNvSpPr>
          <p:nvPr>
            <p:ph idx="1"/>
          </p:nvPr>
        </p:nvSpPr>
        <p:spPr/>
        <p:txBody>
          <a:bodyPr/>
          <a:lstStyle/>
          <a:p>
            <a:r>
              <a:rPr lang="en-US" dirty="0" smtClean="0">
                <a:solidFill>
                  <a:schemeClr val="tx2">
                    <a:lumMod val="75000"/>
                  </a:schemeClr>
                </a:solidFill>
              </a:rPr>
              <a:t>Intel® Servers and </a:t>
            </a:r>
            <a:r>
              <a:rPr lang="en-US" b="1" dirty="0" smtClean="0">
                <a:solidFill>
                  <a:schemeClr val="tx2">
                    <a:lumMod val="75000"/>
                  </a:schemeClr>
                </a:solidFill>
              </a:rPr>
              <a:t>Server Products</a:t>
            </a:r>
            <a:endParaRPr lang="en-US" dirty="0" smtClean="0">
              <a:solidFill>
                <a:schemeClr val="tx2">
                  <a:lumMod val="75000"/>
                </a:schemeClr>
              </a:solidFill>
            </a:endParaRPr>
          </a:p>
          <a:p>
            <a:r>
              <a:rPr lang="en-US" dirty="0" smtClean="0">
                <a:solidFill>
                  <a:schemeClr val="tx2">
                    <a:lumMod val="75000"/>
                  </a:schemeClr>
                </a:solidFill>
              </a:rPr>
              <a:t>Sun </a:t>
            </a:r>
            <a:r>
              <a:rPr lang="en-US" b="1" dirty="0" smtClean="0">
                <a:solidFill>
                  <a:schemeClr val="tx2">
                    <a:lumMod val="75000"/>
                  </a:schemeClr>
                </a:solidFill>
              </a:rPr>
              <a:t>Servers</a:t>
            </a:r>
            <a:endParaRPr lang="en-US" dirty="0" smtClean="0">
              <a:solidFill>
                <a:schemeClr val="tx2">
                  <a:lumMod val="75000"/>
                </a:schemeClr>
              </a:solidFill>
            </a:endParaRPr>
          </a:p>
          <a:p>
            <a:r>
              <a:rPr lang="en-US" dirty="0" smtClean="0">
                <a:solidFill>
                  <a:schemeClr val="tx2">
                    <a:lumMod val="75000"/>
                  </a:schemeClr>
                </a:solidFill>
              </a:rPr>
              <a:t>Servers and </a:t>
            </a:r>
            <a:r>
              <a:rPr lang="en-US" b="1" dirty="0" smtClean="0">
                <a:solidFill>
                  <a:schemeClr val="tx2">
                    <a:lumMod val="75000"/>
                  </a:schemeClr>
                </a:solidFill>
              </a:rPr>
              <a:t>Server products</a:t>
            </a:r>
            <a:r>
              <a:rPr lang="en-US" dirty="0" smtClean="0">
                <a:solidFill>
                  <a:schemeClr val="tx2">
                    <a:lumMod val="75000"/>
                  </a:schemeClr>
                </a:solidFill>
              </a:rPr>
              <a:t> from HP</a:t>
            </a:r>
          </a:p>
          <a:p>
            <a:r>
              <a:rPr lang="en-US" dirty="0" smtClean="0">
                <a:solidFill>
                  <a:schemeClr val="tx2">
                    <a:lumMod val="75000"/>
                  </a:schemeClr>
                </a:solidFill>
              </a:rPr>
              <a:t> Linux </a:t>
            </a:r>
            <a:r>
              <a:rPr lang="en-US" b="1" dirty="0" smtClean="0">
                <a:solidFill>
                  <a:schemeClr val="tx2">
                    <a:lumMod val="75000"/>
                  </a:schemeClr>
                </a:solidFill>
              </a:rPr>
              <a:t>server product</a:t>
            </a:r>
            <a:r>
              <a:rPr lang="en-US" dirty="0" smtClean="0">
                <a:solidFill>
                  <a:schemeClr val="tx2">
                    <a:lumMod val="75000"/>
                  </a:schemeClr>
                </a:solidFill>
              </a:rPr>
              <a:t> </a:t>
            </a:r>
          </a:p>
          <a:p>
            <a:r>
              <a:rPr lang="en-US" dirty="0" smtClean="0">
                <a:solidFill>
                  <a:schemeClr val="tx2">
                    <a:lumMod val="75000"/>
                  </a:schemeClr>
                </a:solidFill>
              </a:rPr>
              <a:t> Microsoft </a:t>
            </a:r>
            <a:r>
              <a:rPr lang="en-US" b="1" dirty="0" smtClean="0">
                <a:solidFill>
                  <a:schemeClr val="tx2">
                    <a:lumMod val="75000"/>
                  </a:schemeClr>
                </a:solidFill>
              </a:rPr>
              <a:t>Server Products</a:t>
            </a:r>
            <a:endParaRPr lang="en-US" dirty="0" smtClean="0">
              <a:solidFill>
                <a:schemeClr val="tx2">
                  <a:lumMod val="75000"/>
                </a:schemeClr>
              </a:solidFill>
            </a:endParaRPr>
          </a:p>
          <a:p>
            <a:pPr>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contents</a:t>
            </a:r>
            <a:endParaRPr lang="en-US" dirty="0"/>
          </a:p>
        </p:txBody>
      </p:sp>
      <p:sp>
        <p:nvSpPr>
          <p:cNvPr id="3" name="Content Placeholder 2"/>
          <p:cNvSpPr>
            <a:spLocks noGrp="1"/>
          </p:cNvSpPr>
          <p:nvPr>
            <p:ph idx="1"/>
          </p:nvPr>
        </p:nvSpPr>
        <p:spPr/>
        <p:txBody>
          <a:bodyPr/>
          <a:lstStyle/>
          <a:p>
            <a:r>
              <a:rPr lang="en-US" dirty="0" smtClean="0"/>
              <a:t>Server Implementation</a:t>
            </a:r>
          </a:p>
          <a:p>
            <a:r>
              <a:rPr lang="en-US" dirty="0" smtClean="0"/>
              <a:t>Content Servers</a:t>
            </a:r>
          </a:p>
          <a:p>
            <a:r>
              <a:rPr lang="en-US" dirty="0" smtClean="0"/>
              <a:t>Performance Servers</a:t>
            </a:r>
          </a:p>
          <a:p>
            <a:r>
              <a:rPr lang="en-US" dirty="0" smtClean="0"/>
              <a:t>Database Servers</a:t>
            </a:r>
          </a:p>
          <a:p>
            <a:r>
              <a:rPr lang="en-US" dirty="0" smtClean="0"/>
              <a:t>Mirrored Servers</a:t>
            </a:r>
          </a:p>
          <a:p>
            <a:r>
              <a:rPr lang="en-US" dirty="0" smtClean="0"/>
              <a:t>Popular Server Products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1143000"/>
          </a:xfrm>
        </p:spPr>
        <p:txBody>
          <a:bodyPr>
            <a:normAutofit fontScale="90000"/>
          </a:bodyPr>
          <a:lstStyle/>
          <a:p>
            <a:r>
              <a:rPr lang="en-US" dirty="0" smtClean="0">
                <a:solidFill>
                  <a:schemeClr val="tx2">
                    <a:lumMod val="75000"/>
                  </a:schemeClr>
                </a:solidFill>
              </a:rPr>
              <a:t>Intel® Servers and </a:t>
            </a:r>
            <a:r>
              <a:rPr lang="en-US" b="1" dirty="0" smtClean="0">
                <a:solidFill>
                  <a:schemeClr val="tx2">
                    <a:lumMod val="75000"/>
                  </a:schemeClr>
                </a:solidFill>
              </a:rPr>
              <a:t>Server Products</a:t>
            </a:r>
            <a:endParaRPr lang="en-US" dirty="0"/>
          </a:p>
        </p:txBody>
      </p:sp>
      <p:sp>
        <p:nvSpPr>
          <p:cNvPr id="3" name="Content Placeholder 2"/>
          <p:cNvSpPr>
            <a:spLocks noGrp="1"/>
          </p:cNvSpPr>
          <p:nvPr>
            <p:ph idx="1"/>
          </p:nvPr>
        </p:nvSpPr>
        <p:spPr>
          <a:xfrm>
            <a:off x="457200" y="1600200"/>
            <a:ext cx="8229600" cy="3962400"/>
          </a:xfrm>
        </p:spPr>
        <p:txBody>
          <a:bodyPr>
            <a:normAutofit fontScale="85000" lnSpcReduction="10000"/>
          </a:bodyPr>
          <a:lstStyle/>
          <a:p>
            <a:r>
              <a:rPr lang="en-US" dirty="0" smtClean="0"/>
              <a:t>Intel® Xeon® Processor E7-8800/4800/2800 Product Families</a:t>
            </a:r>
          </a:p>
          <a:p>
            <a:pPr algn="just">
              <a:buNone/>
            </a:pPr>
            <a:r>
              <a:rPr lang="en-US" dirty="0" smtClean="0"/>
              <a:t>These top-of-the-line processors deliver performance that is ideal for your most data-demanding workloads with improved scalability, and increased memory and I/O capacity, allowing you to handily adapt to changes in short-term business demands, and address requirements for longer-term business growth. Advanced reliability and security features work to maintain data integrity, accelerate encrypted transactions, and maximize the availability of mission-critical applications. The powerful and reliable Intel Xeon processor E7-8800/4800/2800 product families – flexibility for your business-critical solutions.</a:t>
            </a:r>
            <a:endParaRPr lang="en-US" dirty="0"/>
          </a:p>
        </p:txBody>
      </p:sp>
      <p:pic>
        <p:nvPicPr>
          <p:cNvPr id="1026" name="Picture 2" descr="Xeon Servers"/>
          <p:cNvPicPr>
            <a:picLocks noChangeAspect="1" noChangeArrowheads="1"/>
          </p:cNvPicPr>
          <p:nvPr/>
        </p:nvPicPr>
        <p:blipFill>
          <a:blip r:embed="rId2"/>
          <a:srcRect/>
          <a:stretch>
            <a:fillRect/>
          </a:stretch>
        </p:blipFill>
        <p:spPr bwMode="auto">
          <a:xfrm>
            <a:off x="6400799" y="5486400"/>
            <a:ext cx="2590798" cy="1295400"/>
          </a:xfrm>
          <a:prstGeom prst="rect">
            <a:avLst/>
          </a:prstGeom>
          <a:noFill/>
        </p:spPr>
      </p:pic>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Actual Views of server</a:t>
            </a:r>
            <a:endParaRPr lang="en-US" dirty="0"/>
          </a:p>
        </p:txBody>
      </p:sp>
      <p:pic>
        <p:nvPicPr>
          <p:cNvPr id="17410" name="Picture 2"/>
          <p:cNvPicPr>
            <a:picLocks noChangeAspect="1" noChangeArrowheads="1"/>
          </p:cNvPicPr>
          <p:nvPr/>
        </p:nvPicPr>
        <p:blipFill>
          <a:blip r:embed="rId2"/>
          <a:srcRect/>
          <a:stretch>
            <a:fillRect/>
          </a:stretch>
        </p:blipFill>
        <p:spPr bwMode="auto">
          <a:xfrm>
            <a:off x="609600" y="1600200"/>
            <a:ext cx="7553325" cy="34956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762000" y="228600"/>
            <a:ext cx="7391400" cy="608703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420063" y="304800"/>
            <a:ext cx="8723937" cy="62484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Sun Servers</a:t>
            </a:r>
            <a:endParaRPr lang="en-US" dirty="0"/>
          </a:p>
        </p:txBody>
      </p:sp>
      <p:sp>
        <p:nvSpPr>
          <p:cNvPr id="3" name="Content Placeholder 2"/>
          <p:cNvSpPr>
            <a:spLocks noGrp="1"/>
          </p:cNvSpPr>
          <p:nvPr>
            <p:ph idx="1"/>
          </p:nvPr>
        </p:nvSpPr>
        <p:spPr/>
        <p:txBody>
          <a:bodyPr>
            <a:normAutofit lnSpcReduction="10000"/>
          </a:bodyPr>
          <a:lstStyle/>
          <a:p>
            <a:r>
              <a:rPr lang="en-US" dirty="0" smtClean="0"/>
              <a:t>Oracle's servers are engineered to deliver record-breaking performance, simplified management, high availability, and cost-saving efficiencies.</a:t>
            </a:r>
          </a:p>
          <a:p>
            <a:r>
              <a:rPr lang="en-US" dirty="0" smtClean="0"/>
              <a:t> These industry-leading systems include built-in virtualization, cloud management and systems management, and are optimized to run Oracle Solaris, Oracle Linux, Oracle VM, and Oracle Enterprise Manager Ops Center.</a:t>
            </a:r>
          </a:p>
          <a:p>
            <a:r>
              <a:rPr lang="en-US" dirty="0" smtClean="0"/>
              <a:t> In addition, these servers support industry leading software for Oracle and non-Oracle applications and solutions.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SPARC Servers</a:t>
            </a:r>
          </a:p>
          <a:p>
            <a:r>
              <a:rPr lang="en-US" b="1" dirty="0" smtClean="0"/>
              <a:t>SPARC </a:t>
            </a:r>
            <a:r>
              <a:rPr lang="en-US" b="1" dirty="0" err="1" smtClean="0"/>
              <a:t>SuperCluster</a:t>
            </a:r>
            <a:endParaRPr lang="en-US" b="1" dirty="0" smtClean="0"/>
          </a:p>
          <a:p>
            <a:r>
              <a:rPr lang="en-US" b="1" dirty="0" smtClean="0"/>
              <a:t>Sun x86 Systems</a:t>
            </a:r>
          </a:p>
          <a:p>
            <a:r>
              <a:rPr lang="en-US" b="1" dirty="0" smtClean="0"/>
              <a:t>Sun Blade Servers</a:t>
            </a:r>
          </a:p>
          <a:p>
            <a:r>
              <a:rPr lang="en-US" b="1" dirty="0" smtClean="0"/>
              <a:t>Sun </a:t>
            </a:r>
            <a:r>
              <a:rPr lang="en-US" b="1" dirty="0" err="1" smtClean="0"/>
              <a:t>Netra</a:t>
            </a:r>
            <a:r>
              <a:rPr lang="en-US" b="1" dirty="0" smtClean="0"/>
              <a:t> Carrier-Grade Servers</a:t>
            </a:r>
          </a:p>
          <a:p>
            <a:pPr>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Servers</a:t>
            </a:r>
            <a:endParaRPr lang="en-US" dirty="0"/>
          </a:p>
        </p:txBody>
      </p:sp>
      <p:sp>
        <p:nvSpPr>
          <p:cNvPr id="3" name="Content Placeholder 2"/>
          <p:cNvSpPr>
            <a:spLocks noGrp="1"/>
          </p:cNvSpPr>
          <p:nvPr>
            <p:ph idx="1"/>
          </p:nvPr>
        </p:nvSpPr>
        <p:spPr/>
        <p:txBody>
          <a:bodyPr>
            <a:normAutofit/>
          </a:bodyPr>
          <a:lstStyle/>
          <a:p>
            <a:pPr fontAlgn="base"/>
            <a:r>
              <a:rPr lang="en-US" dirty="0" smtClean="0"/>
              <a:t>Reliability, Availability and Serviceability</a:t>
            </a:r>
          </a:p>
          <a:p>
            <a:pPr fontAlgn="base"/>
            <a:r>
              <a:rPr lang="en-US" dirty="0" smtClean="0"/>
              <a:t>Advanced Security</a:t>
            </a:r>
          </a:p>
          <a:p>
            <a:pPr fontAlgn="base"/>
            <a:r>
              <a:rPr lang="en-US" dirty="0" smtClean="0"/>
              <a:t>Cross-Platform Virtualization</a:t>
            </a:r>
          </a:p>
          <a:p>
            <a:pPr fontAlgn="base"/>
            <a:r>
              <a:rPr lang="en-US" dirty="0" smtClean="0"/>
              <a:t>Simplified Administration, Development and Systems Management</a:t>
            </a:r>
          </a:p>
          <a:p>
            <a:pPr fontAlgn="base"/>
            <a:r>
              <a:rPr lang="en-US" dirty="0" smtClean="0"/>
              <a:t>Interoperability with Other platforms</a:t>
            </a:r>
          </a:p>
          <a:p>
            <a:pPr fontAlgn="base"/>
            <a:r>
              <a:rPr lang="en-US" dirty="0" smtClean="0"/>
              <a:t>High Performance Computing</a:t>
            </a:r>
          </a:p>
          <a:p>
            <a:pPr fontAlgn="base"/>
            <a:r>
              <a:rPr lang="en-US" dirty="0" smtClean="0"/>
              <a:t>Modular Extensions for Advanced Capabilities</a:t>
            </a:r>
          </a:p>
          <a:p>
            <a:pPr fontAlgn="base"/>
            <a:r>
              <a:rPr lang="en-US" dirty="0" smtClean="0"/>
              <a:t>World-Class Support</a:t>
            </a:r>
          </a:p>
          <a:p>
            <a:pPr>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SUSE</a:t>
            </a:r>
          </a:p>
          <a:p>
            <a:r>
              <a:rPr lang="en-US" dirty="0" smtClean="0"/>
              <a:t>REDHAT</a:t>
            </a:r>
          </a:p>
          <a:p>
            <a:r>
              <a:rPr lang="en-US" dirty="0" smtClean="0"/>
              <a:t>UBUNTU</a:t>
            </a:r>
          </a:p>
          <a:p>
            <a:r>
              <a:rPr lang="en-US" dirty="0" smtClean="0"/>
              <a:t>DEBIAN</a:t>
            </a:r>
          </a:p>
          <a:p>
            <a:r>
              <a:rPr lang="en-US" dirty="0" smtClean="0"/>
              <a:t>SOLARIS</a:t>
            </a:r>
          </a:p>
          <a:p>
            <a:pPr>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algn="ctr"/>
            <a:r>
              <a:rPr lang="en-US" dirty="0" smtClean="0"/>
              <a:t>Microsoft Server</a:t>
            </a:r>
            <a:endParaRPr lang="en-US" dirty="0"/>
          </a:p>
        </p:txBody>
      </p:sp>
      <p:sp>
        <p:nvSpPr>
          <p:cNvPr id="3" name="Content Placeholder 2"/>
          <p:cNvSpPr>
            <a:spLocks noGrp="1"/>
          </p:cNvSpPr>
          <p:nvPr>
            <p:ph idx="1"/>
          </p:nvPr>
        </p:nvSpPr>
        <p:spPr>
          <a:xfrm>
            <a:off x="457200" y="1600201"/>
            <a:ext cx="8229600" cy="4191000"/>
          </a:xfrm>
        </p:spPr>
        <p:txBody>
          <a:bodyPr>
            <a:normAutofit fontScale="85000" lnSpcReduction="20000"/>
          </a:bodyPr>
          <a:lstStyle/>
          <a:p>
            <a:pPr fontAlgn="t"/>
            <a:r>
              <a:rPr lang="en-US" b="1" dirty="0" smtClean="0"/>
              <a:t>Products</a:t>
            </a:r>
          </a:p>
          <a:p>
            <a:pPr fontAlgn="t">
              <a:buNone/>
            </a:pPr>
            <a:endParaRPr lang="en-US" dirty="0" smtClean="0"/>
          </a:p>
          <a:p>
            <a:pPr fontAlgn="t"/>
            <a:r>
              <a:rPr lang="en-US" dirty="0" smtClean="0"/>
              <a:t>Windows Server 2012</a:t>
            </a:r>
          </a:p>
          <a:p>
            <a:pPr fontAlgn="t"/>
            <a:r>
              <a:rPr lang="en-US" dirty="0" smtClean="0"/>
              <a:t>Windows Server 2008 R2</a:t>
            </a:r>
          </a:p>
          <a:p>
            <a:pPr fontAlgn="t"/>
            <a:r>
              <a:rPr lang="en-US" dirty="0" smtClean="0"/>
              <a:t>Microsoft SQL Server 2008 R2</a:t>
            </a:r>
          </a:p>
          <a:p>
            <a:pPr fontAlgn="t"/>
            <a:r>
              <a:rPr lang="en-US" dirty="0" smtClean="0"/>
              <a:t>Windows Server 2003 R2</a:t>
            </a:r>
          </a:p>
          <a:p>
            <a:pPr fontAlgn="t"/>
            <a:r>
              <a:rPr lang="en-US" dirty="0" smtClean="0"/>
              <a:t>Windows HPC Server 2008</a:t>
            </a:r>
          </a:p>
          <a:p>
            <a:pPr fontAlgn="t"/>
            <a:r>
              <a:rPr lang="en-US" dirty="0" smtClean="0"/>
              <a:t>Microsoft Hyper-V Server</a:t>
            </a:r>
          </a:p>
          <a:p>
            <a:pPr fontAlgn="t"/>
            <a:r>
              <a:rPr lang="en-US" dirty="0" smtClean="0"/>
              <a:t>Windows Small Business Server 2008</a:t>
            </a:r>
          </a:p>
          <a:p>
            <a:pPr fontAlgn="t"/>
            <a:r>
              <a:rPr lang="en-US" dirty="0" smtClean="0"/>
              <a:t>Windows Home Server</a:t>
            </a:r>
          </a:p>
          <a:p>
            <a:pPr fontAlgn="t"/>
            <a:r>
              <a:rPr lang="en-US" dirty="0" smtClean="0"/>
              <a:t>Windows Small Business Server 2011 Standard</a:t>
            </a:r>
          </a:p>
          <a:p>
            <a:pPr fontAlgn="t"/>
            <a:r>
              <a:rPr lang="en-US" dirty="0" smtClean="0"/>
              <a:t>Windows Small Business Server 2011 Essentials</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a:xfrm>
            <a:off x="381000" y="2362200"/>
            <a:ext cx="8229600" cy="2819400"/>
          </a:xfrm>
        </p:spPr>
        <p:txBody>
          <a:bodyPr/>
          <a:lstStyle/>
          <a:p>
            <a:pPr algn="just"/>
            <a:r>
              <a:rPr lang="en-US" dirty="0" smtClean="0">
                <a:solidFill>
                  <a:schemeClr val="tx2">
                    <a:lumMod val="60000"/>
                    <a:lumOff val="40000"/>
                  </a:schemeClr>
                </a:solidFill>
              </a:rPr>
              <a:t>Give a clear comparison of various server products available in the markets with respect to cost and stability for small, medium and large organization.</a:t>
            </a:r>
          </a:p>
          <a:p>
            <a:pPr algn="just"/>
            <a:r>
              <a:rPr lang="en-US" u="sng" dirty="0" smtClean="0">
                <a:solidFill>
                  <a:srgbClr val="FF0000"/>
                </a:solidFill>
              </a:rPr>
              <a:t>Submission date: </a:t>
            </a:r>
            <a:r>
              <a:rPr lang="en-US" u="sng" dirty="0" smtClean="0">
                <a:solidFill>
                  <a:srgbClr val="FF0000"/>
                </a:solidFill>
              </a:rPr>
              <a:t>01</a:t>
            </a:r>
            <a:r>
              <a:rPr lang="en-US" u="sng" dirty="0" smtClean="0">
                <a:solidFill>
                  <a:srgbClr val="FF0000"/>
                </a:solidFill>
              </a:rPr>
              <a:t>/07/2019</a:t>
            </a:r>
            <a:endParaRPr lang="en-US" u="sng" dirty="0">
              <a:solidFill>
                <a:srgbClr val="FF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categories</a:t>
            </a:r>
            <a:endParaRPr lang="en-US" dirty="0"/>
          </a:p>
        </p:txBody>
      </p:sp>
      <p:sp>
        <p:nvSpPr>
          <p:cNvPr id="3" name="Content Placeholder 2"/>
          <p:cNvSpPr>
            <a:spLocks noGrp="1"/>
          </p:cNvSpPr>
          <p:nvPr>
            <p:ph idx="1"/>
          </p:nvPr>
        </p:nvSpPr>
        <p:spPr/>
        <p:txBody>
          <a:bodyPr/>
          <a:lstStyle/>
          <a:p>
            <a:pPr>
              <a:buNone/>
            </a:pPr>
            <a:r>
              <a:rPr lang="en-US" i="1" dirty="0" smtClean="0"/>
              <a:t>“Different servers do different jobs, from serving e-mail and video to protecting internal networks and hosting Web sites.”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5400"/>
            <a:ext cx="8229600" cy="1143000"/>
          </a:xfrm>
        </p:spPr>
        <p:txBody>
          <a:bodyPr>
            <a:noAutofit/>
          </a:bodyPr>
          <a:lstStyle/>
          <a:p>
            <a:pPr algn="ctr"/>
            <a:r>
              <a:rPr lang="en-US" sz="6000" dirty="0" smtClean="0">
                <a:solidFill>
                  <a:schemeClr val="tx2">
                    <a:lumMod val="60000"/>
                    <a:lumOff val="40000"/>
                  </a:schemeClr>
                </a:solidFill>
              </a:rPr>
              <a:t>Next Class</a:t>
            </a:r>
            <a:br>
              <a:rPr lang="en-US" sz="6000" dirty="0" smtClean="0">
                <a:solidFill>
                  <a:schemeClr val="tx2">
                    <a:lumMod val="60000"/>
                    <a:lumOff val="40000"/>
                  </a:schemeClr>
                </a:solidFill>
              </a:rPr>
            </a:br>
            <a:r>
              <a:rPr lang="en-US" sz="6000" dirty="0" smtClean="0">
                <a:solidFill>
                  <a:schemeClr val="tx2">
                    <a:lumMod val="60000"/>
                    <a:lumOff val="40000"/>
                  </a:schemeClr>
                </a:solidFill>
                <a:sym typeface="Wingdings" pitchFamily="2" charset="2"/>
              </a:rPr>
              <a:t></a:t>
            </a:r>
            <a:endParaRPr lang="en-US" sz="6000" dirty="0">
              <a:solidFill>
                <a:schemeClr val="tx2">
                  <a:lumMod val="60000"/>
                  <a:lumOff val="40000"/>
                </a:schemeClr>
              </a:solidFill>
            </a:endParaRPr>
          </a:p>
        </p:txBody>
      </p:sp>
      <p:sp>
        <p:nvSpPr>
          <p:cNvPr id="3" name="Content Placeholder 2"/>
          <p:cNvSpPr>
            <a:spLocks noGrp="1"/>
          </p:cNvSpPr>
          <p:nvPr>
            <p:ph idx="1"/>
          </p:nvPr>
        </p:nvSpPr>
        <p:spPr>
          <a:xfrm>
            <a:off x="381000" y="2590800"/>
            <a:ext cx="8229600" cy="3429000"/>
          </a:xfrm>
        </p:spPr>
        <p:txBody>
          <a:bodyPr/>
          <a:lstStyle/>
          <a:p>
            <a:r>
              <a:rPr lang="en-US" b="1" dirty="0" smtClean="0">
                <a:solidFill>
                  <a:srgbClr val="FFC000"/>
                </a:solidFill>
              </a:rPr>
              <a:t>Using the World Wide Web: </a:t>
            </a:r>
            <a:r>
              <a:rPr lang="en-US" dirty="0" smtClean="0">
                <a:solidFill>
                  <a:srgbClr val="FFC000"/>
                </a:solidFill>
              </a:rPr>
              <a:t>Evolution of the World Wide Web, </a:t>
            </a:r>
          </a:p>
          <a:p>
            <a:r>
              <a:rPr lang="en-US" dirty="0" smtClean="0">
                <a:solidFill>
                  <a:srgbClr val="FFC000"/>
                </a:solidFill>
              </a:rPr>
              <a:t>Web Browser Software, </a:t>
            </a:r>
          </a:p>
          <a:p>
            <a:r>
              <a:rPr lang="en-US" dirty="0" smtClean="0">
                <a:solidFill>
                  <a:srgbClr val="FFC000"/>
                </a:solidFill>
              </a:rPr>
              <a:t>Using Browsers to Access Web Pages,</a:t>
            </a:r>
          </a:p>
          <a:p>
            <a:r>
              <a:rPr lang="en-US" dirty="0" smtClean="0">
                <a:solidFill>
                  <a:srgbClr val="FFC000"/>
                </a:solidFill>
              </a:rPr>
              <a:t> Customizing your Browser,</a:t>
            </a:r>
          </a:p>
          <a:p>
            <a:r>
              <a:rPr lang="en-US" dirty="0" smtClean="0">
                <a:solidFill>
                  <a:srgbClr val="FFC000"/>
                </a:solidFill>
              </a:rPr>
              <a:t> Images &amp; Web Browsers,</a:t>
            </a:r>
          </a:p>
          <a:p>
            <a:r>
              <a:rPr lang="en-US" dirty="0" smtClean="0">
                <a:solidFill>
                  <a:srgbClr val="FFC000"/>
                </a:solidFill>
              </a:rPr>
              <a:t> Wireless Web Protocols</a:t>
            </a:r>
            <a:endParaRPr lang="en-US" dirty="0">
              <a:solidFill>
                <a:srgbClr val="FFC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Types</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smtClean="0"/>
              <a:t>pedestal server</a:t>
            </a:r>
          </a:p>
          <a:p>
            <a:pPr fontAlgn="base"/>
            <a:r>
              <a:rPr lang="en-US" dirty="0" smtClean="0"/>
              <a:t>staging server</a:t>
            </a:r>
          </a:p>
          <a:p>
            <a:pPr fontAlgn="base"/>
            <a:r>
              <a:rPr lang="en-US" dirty="0" smtClean="0"/>
              <a:t>commerce server</a:t>
            </a:r>
          </a:p>
          <a:p>
            <a:pPr fontAlgn="base"/>
            <a:r>
              <a:rPr lang="en-US" dirty="0" smtClean="0"/>
              <a:t>server blade</a:t>
            </a:r>
          </a:p>
          <a:p>
            <a:pPr fontAlgn="base"/>
            <a:r>
              <a:rPr lang="en-US" dirty="0" smtClean="0"/>
              <a:t>secure serve</a:t>
            </a:r>
          </a:p>
          <a:p>
            <a:pPr fontAlgn="base"/>
            <a:r>
              <a:rPr lang="en-US" dirty="0" smtClean="0"/>
              <a:t>dedicated serve</a:t>
            </a:r>
          </a:p>
          <a:p>
            <a:pPr fontAlgn="base"/>
            <a:r>
              <a:rPr lang="en-US" dirty="0" smtClean="0"/>
              <a:t>virtual server</a:t>
            </a:r>
          </a:p>
          <a:p>
            <a:pPr fontAlgn="base"/>
            <a:r>
              <a:rPr lang="en-US" dirty="0" smtClean="0"/>
              <a:t>server mirroring</a:t>
            </a:r>
          </a:p>
          <a:p>
            <a:pPr fontAlgn="base"/>
            <a:r>
              <a:rPr lang="en-US" dirty="0" smtClean="0"/>
              <a:t>member server</a:t>
            </a:r>
          </a:p>
          <a:p>
            <a:pPr fontAlgn="base"/>
            <a:r>
              <a:rPr lang="en-US" dirty="0" smtClean="0"/>
              <a:t>server farm</a:t>
            </a:r>
          </a:p>
          <a:p>
            <a:pPr fontAlgn="base"/>
            <a:r>
              <a:rPr lang="en-US" dirty="0" smtClean="0"/>
              <a:t>application server</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lstStyle/>
          <a:p>
            <a:r>
              <a:rPr lang="en-US" dirty="0" smtClean="0"/>
              <a:t>Server Types (Contd..)</a:t>
            </a:r>
            <a:endParaRPr lang="en-US" dirty="0"/>
          </a:p>
        </p:txBody>
      </p:sp>
      <p:sp>
        <p:nvSpPr>
          <p:cNvPr id="3" name="Content Placeholder 2"/>
          <p:cNvSpPr>
            <a:spLocks noGrp="1"/>
          </p:cNvSpPr>
          <p:nvPr>
            <p:ph idx="1"/>
          </p:nvPr>
        </p:nvSpPr>
        <p:spPr>
          <a:xfrm>
            <a:off x="457200" y="1600201"/>
            <a:ext cx="8229600" cy="3886200"/>
          </a:xfrm>
        </p:spPr>
        <p:txBody>
          <a:bodyPr>
            <a:normAutofit/>
          </a:bodyPr>
          <a:lstStyle/>
          <a:p>
            <a:r>
              <a:rPr lang="en-US" dirty="0" smtClean="0"/>
              <a:t>Pedestal server: A type of computer rack. It is box-like frame or a columnar support for a server and may include wheels for easy transportation. (Exp. </a:t>
            </a:r>
            <a:r>
              <a:rPr lang="en-US" b="1" dirty="0" smtClean="0">
                <a:hlinkClick r:id="rId2" tooltip="Fujitsu Primergy TX100 S3p"/>
              </a:rPr>
              <a:t>Fujitsu </a:t>
            </a:r>
            <a:r>
              <a:rPr lang="en-US" b="1" dirty="0" err="1" smtClean="0">
                <a:hlinkClick r:id="rId2" tooltip="Fujitsu Primergy TX100 S3p"/>
              </a:rPr>
              <a:t>Primergy</a:t>
            </a:r>
            <a:r>
              <a:rPr lang="en-US" b="1" dirty="0" smtClean="0">
                <a:hlinkClick r:id="rId2" tooltip="Fujitsu Primergy TX100 S3p"/>
              </a:rPr>
              <a:t> TX100 S3p</a:t>
            </a:r>
            <a:r>
              <a:rPr lang="en-US" b="1" dirty="0" smtClean="0"/>
              <a:t>, </a:t>
            </a:r>
            <a:r>
              <a:rPr lang="en-US" b="1" dirty="0" smtClean="0">
                <a:hlinkClick r:id="rId3"/>
              </a:rPr>
              <a:t>Dell </a:t>
            </a:r>
            <a:r>
              <a:rPr lang="en-US" b="1" dirty="0" err="1" smtClean="0">
                <a:hlinkClick r:id="rId3"/>
              </a:rPr>
              <a:t>PowerEdge</a:t>
            </a:r>
            <a:r>
              <a:rPr lang="en-US" b="1" dirty="0" smtClean="0">
                <a:hlinkClick r:id="rId3"/>
              </a:rPr>
              <a:t> T110 II</a:t>
            </a:r>
            <a:r>
              <a:rPr lang="en-US" dirty="0" smtClean="0"/>
              <a:t>)</a:t>
            </a:r>
          </a:p>
          <a:p>
            <a:r>
              <a:rPr lang="en-US" i="1" dirty="0" smtClean="0"/>
              <a:t>Staging server: </a:t>
            </a:r>
            <a:r>
              <a:rPr lang="en-US" dirty="0" smtClean="0"/>
              <a:t>A </a:t>
            </a:r>
            <a:r>
              <a:rPr lang="en-US" dirty="0" smtClean="0">
                <a:hlinkClick r:id="rId4"/>
              </a:rPr>
              <a:t>server</a:t>
            </a:r>
            <a:r>
              <a:rPr lang="en-US" dirty="0" smtClean="0"/>
              <a:t> used as a temporary stage to test new or revised Web pages before they are made live.</a:t>
            </a:r>
          </a:p>
          <a:p>
            <a:pPr>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4495800" cy="2514600"/>
          </a:xfrm>
        </p:spPr>
        <p:txBody>
          <a:bodyPr>
            <a:normAutofit fontScale="70000" lnSpcReduction="20000"/>
          </a:bodyPr>
          <a:lstStyle/>
          <a:p>
            <a:pPr algn="just">
              <a:buNone/>
            </a:pPr>
            <a:r>
              <a:rPr lang="en-US" i="1" dirty="0" smtClean="0"/>
              <a:t>commerce server: </a:t>
            </a:r>
            <a:r>
              <a:rPr lang="en-US" dirty="0" smtClean="0"/>
              <a:t>Web software that runs some of the main functions of an online storefront such as product display, online ordering, and inventory management. The software works in conjunction with online payment systems to process payments. ( Microsoft </a:t>
            </a:r>
            <a:r>
              <a:rPr lang="en-US" b="1" dirty="0" smtClean="0"/>
              <a:t>Commerce Server</a:t>
            </a:r>
            <a:r>
              <a:rPr lang="en-US" dirty="0" smtClean="0"/>
              <a:t> 2002, </a:t>
            </a:r>
            <a:r>
              <a:rPr lang="en-US" dirty="0" smtClean="0">
                <a:hlinkClick r:id="rId2"/>
              </a:rPr>
              <a:t>Ascentium </a:t>
            </a:r>
            <a:r>
              <a:rPr lang="en-US" b="1" dirty="0" smtClean="0">
                <a:hlinkClick r:id="rId2"/>
              </a:rPr>
              <a:t>Commerce Server</a:t>
            </a:r>
            <a:r>
              <a:rPr lang="en-US" dirty="0" smtClean="0"/>
              <a:t>)</a:t>
            </a:r>
            <a:endParaRPr lang="en-US" i="1" dirty="0" smtClean="0"/>
          </a:p>
          <a:p>
            <a:endParaRPr lang="en-US" dirty="0"/>
          </a:p>
        </p:txBody>
      </p:sp>
      <p:pic>
        <p:nvPicPr>
          <p:cNvPr id="19458" name="Picture 2" descr="Commerce Server architecture with callouts"/>
          <p:cNvPicPr>
            <a:picLocks noChangeAspect="1" noChangeArrowheads="1"/>
          </p:cNvPicPr>
          <p:nvPr/>
        </p:nvPicPr>
        <p:blipFill>
          <a:blip r:embed="rId3"/>
          <a:srcRect/>
          <a:stretch>
            <a:fillRect/>
          </a:stretch>
        </p:blipFill>
        <p:spPr bwMode="auto">
          <a:xfrm>
            <a:off x="5257800" y="304800"/>
            <a:ext cx="3429000" cy="6368144"/>
          </a:xfrm>
          <a:prstGeom prst="rect">
            <a:avLst/>
          </a:prstGeom>
          <a:noFill/>
        </p:spPr>
      </p:pic>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lstStyle/>
          <a:p>
            <a:r>
              <a:rPr lang="en-US" dirty="0" smtClean="0"/>
              <a:t>Server Types (Contd..)</a:t>
            </a:r>
            <a:endParaRPr lang="en-US" dirty="0"/>
          </a:p>
        </p:txBody>
      </p:sp>
      <p:sp>
        <p:nvSpPr>
          <p:cNvPr id="3" name="Content Placeholder 2"/>
          <p:cNvSpPr>
            <a:spLocks noGrp="1"/>
          </p:cNvSpPr>
          <p:nvPr>
            <p:ph idx="1"/>
          </p:nvPr>
        </p:nvSpPr>
        <p:spPr>
          <a:xfrm>
            <a:off x="457200" y="1600201"/>
            <a:ext cx="8229600" cy="2209800"/>
          </a:xfrm>
        </p:spPr>
        <p:txBody>
          <a:bodyPr>
            <a:normAutofit fontScale="92500" lnSpcReduction="10000"/>
          </a:bodyPr>
          <a:lstStyle/>
          <a:p>
            <a:pPr algn="just"/>
            <a:r>
              <a:rPr lang="en-US" i="1" dirty="0" smtClean="0"/>
              <a:t>server blade: </a:t>
            </a:r>
            <a:r>
              <a:rPr lang="en-US" dirty="0" smtClean="0"/>
              <a:t>A single circuit board populated with components such as processors, memory, and network connections that are usually found on multiple boards. Server blades are designed to slide into existing servers. Server blades are more cost-efficient, smaller and consume less power than traditional box-based servers. (Dell, Cisco)</a:t>
            </a:r>
            <a:endParaRPr lang="en-US" i="1" dirty="0" smtClean="0"/>
          </a:p>
          <a:p>
            <a:endParaRPr lang="en-US" dirty="0"/>
          </a:p>
        </p:txBody>
      </p:sp>
      <p:pic>
        <p:nvPicPr>
          <p:cNvPr id="23554" name="Picture 2" descr="https://encrypted-tbn2.gstatic.com/images?q=tbn:ANd9GcRrAS_E3vKmpUrUpwlu937WS4BR6NBtCc5ciA0ZEtaSUg10cATZyQ"/>
          <p:cNvPicPr>
            <a:picLocks noChangeAspect="1" noChangeArrowheads="1"/>
          </p:cNvPicPr>
          <p:nvPr/>
        </p:nvPicPr>
        <p:blipFill>
          <a:blip r:embed="rId2"/>
          <a:srcRect/>
          <a:stretch>
            <a:fillRect/>
          </a:stretch>
        </p:blipFill>
        <p:spPr bwMode="auto">
          <a:xfrm>
            <a:off x="1828800" y="3679693"/>
            <a:ext cx="4572000" cy="3178307"/>
          </a:xfrm>
          <a:prstGeom prst="rect">
            <a:avLst/>
          </a:prstGeom>
          <a:noFill/>
        </p:spPr>
      </p:pic>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Types (Contd..)</a:t>
            </a:r>
            <a:endParaRPr lang="en-US" dirty="0"/>
          </a:p>
        </p:txBody>
      </p:sp>
      <p:sp>
        <p:nvSpPr>
          <p:cNvPr id="3" name="Content Placeholder 2"/>
          <p:cNvSpPr>
            <a:spLocks noGrp="1"/>
          </p:cNvSpPr>
          <p:nvPr>
            <p:ph idx="1"/>
          </p:nvPr>
        </p:nvSpPr>
        <p:spPr/>
        <p:txBody>
          <a:bodyPr>
            <a:normAutofit/>
          </a:bodyPr>
          <a:lstStyle/>
          <a:p>
            <a:r>
              <a:rPr lang="en-US" i="1" dirty="0" smtClean="0"/>
              <a:t>secure server: </a:t>
            </a:r>
            <a:r>
              <a:rPr lang="en-US" dirty="0" smtClean="0"/>
              <a:t>A Web server that supports any of the major security protocols, like SSL, that encrypt and decrypt messages to protect them against third party tampering. Making purchases from a secure Web server ensures that a user's payment or personal information can be translated into a secret code that's difficult to crack. Major security protocols include SSL, SHTTP, PCT (Private Communication Technology), and IPSec.</a:t>
            </a:r>
            <a:endParaRPr lang="en-US" i="1" dirty="0" smtClean="0"/>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Types (Contd..)</a:t>
            </a:r>
            <a:endParaRPr lang="en-US" dirty="0"/>
          </a:p>
        </p:txBody>
      </p:sp>
      <p:sp>
        <p:nvSpPr>
          <p:cNvPr id="3" name="Content Placeholder 2"/>
          <p:cNvSpPr>
            <a:spLocks noGrp="1"/>
          </p:cNvSpPr>
          <p:nvPr>
            <p:ph idx="1"/>
          </p:nvPr>
        </p:nvSpPr>
        <p:spPr/>
        <p:txBody>
          <a:bodyPr>
            <a:normAutofit fontScale="92500" lnSpcReduction="10000"/>
          </a:bodyPr>
          <a:lstStyle/>
          <a:p>
            <a:pPr algn="just" fontAlgn="base"/>
            <a:r>
              <a:rPr lang="en-US" i="1" dirty="0" smtClean="0"/>
              <a:t>dedicated server: </a:t>
            </a:r>
            <a:r>
              <a:rPr lang="en-US" dirty="0" smtClean="0"/>
              <a:t>A </a:t>
            </a:r>
            <a:r>
              <a:rPr lang="en-US" i="1" dirty="0" smtClean="0"/>
              <a:t>dedicated server</a:t>
            </a:r>
            <a:r>
              <a:rPr lang="en-US" dirty="0" smtClean="0"/>
              <a:t> is a single computer in a network reserved for serving the needs of the network. For example, some networks require that one computer be set aside to manage communications between all the other computers. A dedicated server could also be a computer that manages printer resources. Note, however, that not all servers are dedicated. In some networks, it is possible for a computer to act as a server and perform other functions as well.</a:t>
            </a:r>
          </a:p>
          <a:p>
            <a:pPr algn="just" fontAlgn="base"/>
            <a:r>
              <a:rPr lang="en-US" dirty="0" smtClean="0"/>
              <a:t>In the Web hosting business, a dedicated server is typically a rented service. The user rents the server, software and an Internet connection from the Web host.</a:t>
            </a:r>
          </a:p>
          <a:p>
            <a:endParaRPr lang="en-US" i="1" dirty="0" smtClean="0"/>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144</TotalTime>
  <Words>633</Words>
  <Application>Microsoft Office PowerPoint</Application>
  <PresentationFormat>On-screen Show (4:3)</PresentationFormat>
  <Paragraphs>153</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Flow</vt:lpstr>
      <vt:lpstr>Lecture# 07</vt:lpstr>
      <vt:lpstr>Lecture contents</vt:lpstr>
      <vt:lpstr>Server categories</vt:lpstr>
      <vt:lpstr>Server Types</vt:lpstr>
      <vt:lpstr>Server Types (Contd..)</vt:lpstr>
      <vt:lpstr>Slide 6</vt:lpstr>
      <vt:lpstr>Server Types (Contd..)</vt:lpstr>
      <vt:lpstr>Server Types (Contd..)</vt:lpstr>
      <vt:lpstr>Server Types (Contd..)</vt:lpstr>
      <vt:lpstr>Server Types (Contd..)</vt:lpstr>
      <vt:lpstr>server mirroring</vt:lpstr>
      <vt:lpstr>member server</vt:lpstr>
      <vt:lpstr>server farm</vt:lpstr>
      <vt:lpstr>application server</vt:lpstr>
      <vt:lpstr>Mostly used Server</vt:lpstr>
      <vt:lpstr>Mostly used Server (Contd..)</vt:lpstr>
      <vt:lpstr>Mostly used Server (Contd..)</vt:lpstr>
      <vt:lpstr>Mostly used Server (Contd..)</vt:lpstr>
      <vt:lpstr>Popular Server Products</vt:lpstr>
      <vt:lpstr>Intel® Servers and Server Products</vt:lpstr>
      <vt:lpstr>Actual Views of server</vt:lpstr>
      <vt:lpstr>Slide 22</vt:lpstr>
      <vt:lpstr>Slide 23</vt:lpstr>
      <vt:lpstr>Sun Servers</vt:lpstr>
      <vt:lpstr>Slide 25</vt:lpstr>
      <vt:lpstr>Linux Servers</vt:lpstr>
      <vt:lpstr>Slide 27</vt:lpstr>
      <vt:lpstr>Microsoft Server</vt:lpstr>
      <vt:lpstr>Assignment</vt:lpstr>
      <vt:lpstr>Next Class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07</dc:title>
  <dc:creator>sam</dc:creator>
  <cp:lastModifiedBy>Ataullah</cp:lastModifiedBy>
  <cp:revision>23</cp:revision>
  <dcterms:created xsi:type="dcterms:W3CDTF">2006-08-16T00:00:00Z</dcterms:created>
  <dcterms:modified xsi:type="dcterms:W3CDTF">2019-06-26T08:51:50Z</dcterms:modified>
</cp:coreProperties>
</file>