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8" r:id="rId5"/>
    <p:sldId id="259" r:id="rId6"/>
    <p:sldId id="260" r:id="rId7"/>
    <p:sldId id="261" r:id="rId8"/>
    <p:sldId id="262" r:id="rId9"/>
    <p:sldId id="263" r:id="rId10"/>
    <p:sldId id="264" r:id="rId11"/>
    <p:sldId id="265" r:id="rId12"/>
    <p:sldId id="266" r:id="rId13"/>
    <p:sldId id="267" r:id="rId14"/>
    <p:sldId id="270" r:id="rId15"/>
    <p:sldId id="268"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regular-expressions.inf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en.wikipedia.org/wiki/Document_format" TargetMode="External"/><Relationship Id="rId13" Type="http://schemas.openxmlformats.org/officeDocument/2006/relationships/hyperlink" Target="http://en.wikipedia.org/wiki/Augmented_Backus%E2%80%93Naur_Form" TargetMode="External"/><Relationship Id="rId3" Type="http://schemas.openxmlformats.org/officeDocument/2006/relationships/hyperlink" Target="http://en.wikipedia.org/wiki/Metasyntax" TargetMode="External"/><Relationship Id="rId7" Type="http://schemas.openxmlformats.org/officeDocument/2006/relationships/hyperlink" Target="http://en.wikipedia.org/wiki/Programming_language" TargetMode="External"/><Relationship Id="rId12" Type="http://schemas.openxmlformats.org/officeDocument/2006/relationships/hyperlink" Target="http://en.wikipedia.org/wiki/Extended_Backus%E2%80%93Naur_Form" TargetMode="External"/><Relationship Id="rId2" Type="http://schemas.openxmlformats.org/officeDocument/2006/relationships/hyperlink" Target="http://en.wikipedia.org/wiki/Backus%E2%80%93Naur_Form" TargetMode="External"/><Relationship Id="rId1" Type="http://schemas.openxmlformats.org/officeDocument/2006/relationships/slideLayout" Target="../slideLayouts/slideLayout2.xml"/><Relationship Id="rId6" Type="http://schemas.openxmlformats.org/officeDocument/2006/relationships/hyperlink" Target="http://en.wikipedia.org/wiki/Formal_language" TargetMode="External"/><Relationship Id="rId11" Type="http://schemas.openxmlformats.org/officeDocument/2006/relationships/hyperlink" Target="http://en.wikipedia.org/wiki/Van_Wijngaarden_grammar" TargetMode="External"/><Relationship Id="rId5" Type="http://schemas.openxmlformats.org/officeDocument/2006/relationships/hyperlink" Target="http://en.wikipedia.org/wiki/Syntax" TargetMode="External"/><Relationship Id="rId10" Type="http://schemas.openxmlformats.org/officeDocument/2006/relationships/hyperlink" Target="http://en.wikipedia.org/wiki/Communication_protocol" TargetMode="External"/><Relationship Id="rId4" Type="http://schemas.openxmlformats.org/officeDocument/2006/relationships/hyperlink" Target="http://en.wikipedia.org/wiki/Context-free_grammar" TargetMode="External"/><Relationship Id="rId9" Type="http://schemas.openxmlformats.org/officeDocument/2006/relationships/hyperlink" Target="http://en.wikipedia.org/wiki/Instruction_s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nu.org/software/bison/" TargetMode="External"/><Relationship Id="rId2" Type="http://schemas.openxmlformats.org/officeDocument/2006/relationships/hyperlink" Target="http://en.wikipedia.org/wiki/Flex_lexical_analys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ebkit.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709"/>
            <a:ext cx="7772400" cy="1470025"/>
          </a:xfrm>
        </p:spPr>
        <p:txBody>
          <a:bodyPr/>
          <a:lstStyle/>
          <a:p>
            <a:r>
              <a:rPr lang="en-US" dirty="0" smtClean="0">
                <a:solidFill>
                  <a:schemeClr val="tx2">
                    <a:lumMod val="60000"/>
                    <a:lumOff val="40000"/>
                  </a:schemeClr>
                </a:solidFill>
              </a:rPr>
              <a:t>How Browser Works</a:t>
            </a:r>
            <a:endParaRPr lang="en-US" dirty="0">
              <a:solidFill>
                <a:schemeClr val="tx2">
                  <a:lumMod val="60000"/>
                  <a:lumOff val="40000"/>
                </a:schemeClr>
              </a:solidFill>
            </a:endParaRPr>
          </a:p>
        </p:txBody>
      </p:sp>
      <p:sp>
        <p:nvSpPr>
          <p:cNvPr id="3" name="Subtitle 2"/>
          <p:cNvSpPr>
            <a:spLocks noGrp="1"/>
          </p:cNvSpPr>
          <p:nvPr>
            <p:ph type="subTitle" idx="1"/>
          </p:nvPr>
        </p:nvSpPr>
        <p:spPr>
          <a:xfrm>
            <a:off x="1295400" y="1295400"/>
            <a:ext cx="6400800" cy="4724400"/>
          </a:xfrm>
        </p:spPr>
        <p:txBody>
          <a:bodyPr/>
          <a:lstStyle/>
          <a:p>
            <a:r>
              <a:rPr lang="en-US" dirty="0" smtClean="0">
                <a:solidFill>
                  <a:schemeClr val="accent5">
                    <a:lumMod val="50000"/>
                  </a:schemeClr>
                </a:solidFill>
              </a:rPr>
              <a:t>Introduction</a:t>
            </a:r>
          </a:p>
          <a:p>
            <a:r>
              <a:rPr lang="en-US" dirty="0" smtClean="0">
                <a:solidFill>
                  <a:schemeClr val="accent5">
                    <a:lumMod val="75000"/>
                  </a:schemeClr>
                </a:solidFill>
              </a:rPr>
              <a:t>Render engines</a:t>
            </a:r>
          </a:p>
          <a:p>
            <a:r>
              <a:rPr lang="en-US" dirty="0" smtClean="0">
                <a:solidFill>
                  <a:schemeClr val="accent5">
                    <a:lumMod val="60000"/>
                    <a:lumOff val="40000"/>
                  </a:schemeClr>
                </a:solidFill>
              </a:rPr>
              <a:t>Parsing</a:t>
            </a:r>
          </a:p>
          <a:p>
            <a:r>
              <a:rPr lang="en-US" dirty="0" smtClean="0">
                <a:solidFill>
                  <a:schemeClr val="accent5">
                    <a:lumMod val="75000"/>
                  </a:schemeClr>
                </a:solidFill>
              </a:rPr>
              <a:t>DOM tree Construction</a:t>
            </a:r>
          </a:p>
          <a:p>
            <a:r>
              <a:rPr lang="en-US" dirty="0" smtClean="0"/>
              <a:t>HTML Parsing</a:t>
            </a:r>
          </a:p>
          <a:p>
            <a:r>
              <a:rPr lang="en-US" dirty="0" smtClean="0"/>
              <a:t>CSS parsing</a:t>
            </a:r>
          </a:p>
          <a:p>
            <a:r>
              <a:rPr lang="en-US" dirty="0" smtClean="0"/>
              <a:t>Resources</a:t>
            </a:r>
          </a:p>
          <a:p>
            <a:endParaRPr lang="en-US" dirty="0"/>
          </a:p>
        </p:txBody>
      </p:sp>
    </p:spTree>
    <p:extLst>
      <p:ext uri="{BB962C8B-B14F-4D97-AF65-F5344CB8AC3E}">
        <p14:creationId xmlns="" xmlns:p14="http://schemas.microsoft.com/office/powerpoint/2010/main" val="1946592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Rendering Engine (</a:t>
            </a:r>
            <a:r>
              <a:rPr lang="en-US" b="1" dirty="0"/>
              <a:t>main </a:t>
            </a:r>
            <a:r>
              <a:rPr lang="en-US" b="1" dirty="0" smtClean="0"/>
              <a:t>flow</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The rendering engine will start getting the contents of the requested </a:t>
            </a:r>
            <a:r>
              <a:rPr lang="en-US" sz="2800" dirty="0" smtClean="0"/>
              <a:t>document </a:t>
            </a:r>
            <a:r>
              <a:rPr lang="en-US" sz="2800" dirty="0"/>
              <a:t>from the networking layer</a:t>
            </a:r>
            <a:r>
              <a:rPr lang="en-US" sz="2800" dirty="0" smtClean="0"/>
              <a:t>.</a:t>
            </a:r>
          </a:p>
          <a:p>
            <a:pPr marL="0" indent="0">
              <a:buNone/>
            </a:pPr>
            <a:endParaRPr lang="en-US" sz="2800" dirty="0"/>
          </a:p>
        </p:txBody>
      </p:sp>
      <p:pic>
        <p:nvPicPr>
          <p:cNvPr id="3074" name="Picture 2" descr="D:\Academic Doc\IIT Juniv\Class Materials\2.WebTechnology\Lecture Notes\flow.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 y="3048000"/>
            <a:ext cx="8399318" cy="12954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457200" y="4648200"/>
            <a:ext cx="4572000" cy="1477328"/>
          </a:xfrm>
          <a:prstGeom prst="rect">
            <a:avLst/>
          </a:prstGeom>
        </p:spPr>
        <p:txBody>
          <a:bodyPr>
            <a:spAutoFit/>
          </a:bodyPr>
          <a:lstStyle/>
          <a:p>
            <a:pPr algn="just"/>
            <a:r>
              <a:rPr lang="en-US" dirty="0"/>
              <a:t>The rendering engine will start parsing the HTML document and turn the tags to </a:t>
            </a:r>
            <a:r>
              <a:rPr lang="en-US" dirty="0">
                <a:solidFill>
                  <a:srgbClr val="FF0000"/>
                </a:solidFill>
              </a:rPr>
              <a:t>DOM </a:t>
            </a:r>
            <a:r>
              <a:rPr lang="en-US" dirty="0"/>
              <a:t>nodes in a tree called the "content tree". It will parse the style data, both in external CSS files and in style elements.</a:t>
            </a:r>
          </a:p>
        </p:txBody>
      </p:sp>
      <p:sp>
        <p:nvSpPr>
          <p:cNvPr id="5" name="Rectangle 4"/>
          <p:cNvSpPr/>
          <p:nvPr/>
        </p:nvSpPr>
        <p:spPr>
          <a:xfrm>
            <a:off x="5257800" y="4662055"/>
            <a:ext cx="3733800" cy="1200329"/>
          </a:xfrm>
          <a:prstGeom prst="rect">
            <a:avLst/>
          </a:prstGeom>
        </p:spPr>
        <p:txBody>
          <a:bodyPr wrap="square">
            <a:spAutoFit/>
          </a:bodyPr>
          <a:lstStyle/>
          <a:p>
            <a:pPr algn="just"/>
            <a:r>
              <a:rPr lang="en-US" dirty="0"/>
              <a:t>The styling information together with visual instructions in the HTML will be used to create another tree - the </a:t>
            </a:r>
            <a:r>
              <a:rPr lang="en-US" dirty="0">
                <a:solidFill>
                  <a:srgbClr val="FF0000"/>
                </a:solidFill>
              </a:rPr>
              <a:t>render tree</a:t>
            </a:r>
            <a:r>
              <a:rPr lang="en-US" dirty="0"/>
              <a:t>. </a:t>
            </a:r>
          </a:p>
        </p:txBody>
      </p:sp>
    </p:spTree>
    <p:extLst>
      <p:ext uri="{BB962C8B-B14F-4D97-AF65-F5344CB8AC3E}">
        <p14:creationId xmlns="" xmlns:p14="http://schemas.microsoft.com/office/powerpoint/2010/main" val="2873295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Webkit</a:t>
            </a:r>
            <a:r>
              <a:rPr lang="en-US" dirty="0" smtClean="0"/>
              <a:t> main flow</a:t>
            </a:r>
            <a:endParaRPr lang="en-US" dirty="0"/>
          </a:p>
        </p:txBody>
      </p:sp>
      <p:pic>
        <p:nvPicPr>
          <p:cNvPr id="4098" name="Picture 2" descr="D:\Academic Doc\IIT Juniv\Class Materials\2.WebTechnology\Lecture Notes\webkitflow.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610095" y="2028260"/>
            <a:ext cx="7923810" cy="366984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27996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Mozilla Gecko main Flow</a:t>
            </a:r>
            <a:endParaRPr lang="en-US" dirty="0"/>
          </a:p>
        </p:txBody>
      </p:sp>
      <p:pic>
        <p:nvPicPr>
          <p:cNvPr id="5122" name="Picture 2" descr="D:\Academic Doc\IIT Juniv\Class Materials\2.WebTechnology\Lecture Notes\image008.jp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914400" y="1981200"/>
            <a:ext cx="7677149" cy="35679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15102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a:t>
            </a:r>
            <a:endParaRPr lang="en-US" dirty="0"/>
          </a:p>
        </p:txBody>
      </p:sp>
      <p:sp>
        <p:nvSpPr>
          <p:cNvPr id="3" name="Content Placeholder 2"/>
          <p:cNvSpPr>
            <a:spLocks noGrp="1"/>
          </p:cNvSpPr>
          <p:nvPr>
            <p:ph idx="1"/>
          </p:nvPr>
        </p:nvSpPr>
        <p:spPr/>
        <p:txBody>
          <a:bodyPr>
            <a:normAutofit/>
          </a:bodyPr>
          <a:lstStyle/>
          <a:p>
            <a:pPr marL="0" indent="0" algn="just">
              <a:buNone/>
            </a:pPr>
            <a:r>
              <a:rPr lang="en-US" sz="2800" dirty="0"/>
              <a:t>Parsing a document means translating it to some structure that makes </a:t>
            </a:r>
            <a:r>
              <a:rPr lang="en-US" sz="2800" dirty="0" smtClean="0"/>
              <a:t>sense.</a:t>
            </a:r>
          </a:p>
          <a:p>
            <a:pPr algn="just">
              <a:buFont typeface="Wingdings" pitchFamily="2" charset="2"/>
              <a:buChar char="v"/>
            </a:pPr>
            <a:r>
              <a:rPr lang="en-US" sz="2800" i="1" dirty="0"/>
              <a:t>The result of parsing is usually a tree of nodes that represent the structure of the document. It is called a </a:t>
            </a:r>
            <a:r>
              <a:rPr lang="en-US" sz="2800" i="1" dirty="0">
                <a:solidFill>
                  <a:srgbClr val="FF0000"/>
                </a:solidFill>
              </a:rPr>
              <a:t>parse tree </a:t>
            </a:r>
            <a:r>
              <a:rPr lang="en-US" sz="2800" i="1" dirty="0"/>
              <a:t>or a </a:t>
            </a:r>
            <a:r>
              <a:rPr lang="en-US" sz="2800" i="1" dirty="0">
                <a:solidFill>
                  <a:srgbClr val="FF0000"/>
                </a:solidFill>
              </a:rPr>
              <a:t>syntax tree</a:t>
            </a:r>
            <a:r>
              <a:rPr lang="en-US" sz="2800" i="1" dirty="0" smtClean="0"/>
              <a:t>.</a:t>
            </a:r>
          </a:p>
          <a:p>
            <a:pPr marL="0" indent="0" algn="just">
              <a:buNone/>
            </a:pPr>
            <a:r>
              <a:rPr lang="en-US" sz="2800" i="1" dirty="0" smtClean="0"/>
              <a:t>Example: </a:t>
            </a:r>
            <a:r>
              <a:rPr lang="en-US" sz="2800" dirty="0" smtClean="0"/>
              <a:t>2 </a:t>
            </a:r>
            <a:r>
              <a:rPr lang="en-US" sz="2800" dirty="0"/>
              <a:t>+ 3 </a:t>
            </a:r>
            <a:r>
              <a:rPr lang="en-US" sz="2800" dirty="0" smtClean="0"/>
              <a:t>– 1</a:t>
            </a:r>
          </a:p>
          <a:p>
            <a:pPr marL="0" indent="0" algn="just">
              <a:buNone/>
            </a:pPr>
            <a:endParaRPr lang="en-US" sz="2800" i="1" dirty="0"/>
          </a:p>
        </p:txBody>
      </p:sp>
      <p:pic>
        <p:nvPicPr>
          <p:cNvPr id="6147" name="Picture 3" descr="D:\Academic Doc\IIT Juniv\Class Materials\2.WebTechnology\Lecture Notes\parsinf example.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00200" y="3886200"/>
            <a:ext cx="6685936" cy="2590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19074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marL="0" indent="0">
              <a:buNone/>
            </a:pPr>
            <a:r>
              <a:rPr lang="en-US" b="1" dirty="0"/>
              <a:t>Formal definitions for vocabulary and syntax</a:t>
            </a:r>
          </a:p>
          <a:p>
            <a:pPr marL="0" indent="0">
              <a:buNone/>
            </a:pPr>
            <a:r>
              <a:rPr lang="en-US" sz="2800" i="1" dirty="0"/>
              <a:t>Vocabulary is usually expressed by </a:t>
            </a:r>
            <a:r>
              <a:rPr lang="en-US" sz="2800" i="1" dirty="0">
                <a:hlinkClick r:id="rId2"/>
              </a:rPr>
              <a:t>regular </a:t>
            </a:r>
            <a:r>
              <a:rPr lang="en-US" sz="2800" i="1" dirty="0" smtClean="0">
                <a:hlinkClick r:id="rId2"/>
              </a:rPr>
              <a:t>expressions</a:t>
            </a:r>
            <a:endParaRPr lang="en-US" sz="2800" i="1" dirty="0" smtClean="0"/>
          </a:p>
          <a:p>
            <a:pPr marL="0" indent="0">
              <a:buNone/>
            </a:pPr>
            <a:endParaRPr lang="en-US" dirty="0" smtClean="0"/>
          </a:p>
          <a:p>
            <a:pPr marL="0" indent="0">
              <a:buNone/>
            </a:pPr>
            <a:r>
              <a:rPr lang="en-US" dirty="0" smtClean="0"/>
              <a:t>Example of regular expressions: </a:t>
            </a:r>
          </a:p>
          <a:p>
            <a:pPr marL="0" indent="0">
              <a:buNone/>
            </a:pPr>
            <a:r>
              <a:rPr lang="en-US" dirty="0" smtClean="0"/>
              <a:t>\</a:t>
            </a:r>
            <a:r>
              <a:rPr lang="en-US" dirty="0"/>
              <a:t>b[A-Z0-9._%+-]+@[A-Z0-9.-]+\.[A-Z]{2,4}\</a:t>
            </a:r>
            <a:r>
              <a:rPr lang="en-US" dirty="0" smtClean="0"/>
              <a:t>b</a:t>
            </a:r>
          </a:p>
          <a:p>
            <a:pPr marL="0" indent="0">
              <a:buNone/>
            </a:pPr>
            <a:r>
              <a:rPr lang="en-US" dirty="0" smtClean="0"/>
              <a:t>This regular expression can be used for getting email address is exact.</a:t>
            </a:r>
            <a:endParaRPr lang="en-US" dirty="0"/>
          </a:p>
        </p:txBody>
      </p:sp>
    </p:spTree>
    <p:extLst>
      <p:ext uri="{BB962C8B-B14F-4D97-AF65-F5344CB8AC3E}">
        <p14:creationId xmlns="" xmlns:p14="http://schemas.microsoft.com/office/powerpoint/2010/main" val="2769590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(Grammar)</a:t>
            </a:r>
            <a:endParaRPr lang="en-US" dirty="0"/>
          </a:p>
        </p:txBody>
      </p:sp>
      <p:sp>
        <p:nvSpPr>
          <p:cNvPr id="3" name="Content Placeholder 2"/>
          <p:cNvSpPr>
            <a:spLocks noGrp="1"/>
          </p:cNvSpPr>
          <p:nvPr>
            <p:ph idx="1"/>
          </p:nvPr>
        </p:nvSpPr>
        <p:spPr>
          <a:xfrm>
            <a:off x="457200" y="1600200"/>
            <a:ext cx="6581775" cy="4525963"/>
          </a:xfrm>
        </p:spPr>
        <p:txBody>
          <a:bodyPr>
            <a:normAutofit/>
          </a:bodyPr>
          <a:lstStyle/>
          <a:p>
            <a:pPr marL="0" indent="0">
              <a:buNone/>
            </a:pPr>
            <a:r>
              <a:rPr lang="en-US" dirty="0"/>
              <a:t>Parsing is based on the syntax rules the document </a:t>
            </a:r>
            <a:r>
              <a:rPr lang="en-US" dirty="0" smtClean="0"/>
              <a:t>obeys</a:t>
            </a:r>
          </a:p>
          <a:p>
            <a:pPr>
              <a:buFont typeface="Courier New" pitchFamily="49" charset="0"/>
              <a:buChar char="o"/>
            </a:pPr>
            <a:r>
              <a:rPr lang="en-US" b="1" dirty="0">
                <a:solidFill>
                  <a:schemeClr val="tx2">
                    <a:lumMod val="60000"/>
                    <a:lumOff val="40000"/>
                  </a:schemeClr>
                </a:solidFill>
              </a:rPr>
              <a:t>Parser - </a:t>
            </a:r>
            <a:r>
              <a:rPr lang="en-US" b="1" dirty="0" err="1">
                <a:solidFill>
                  <a:schemeClr val="tx2">
                    <a:lumMod val="60000"/>
                    <a:lumOff val="40000"/>
                  </a:schemeClr>
                </a:solidFill>
              </a:rPr>
              <a:t>Lexer</a:t>
            </a:r>
            <a:r>
              <a:rPr lang="en-US" b="1" dirty="0">
                <a:solidFill>
                  <a:schemeClr val="tx2">
                    <a:lumMod val="60000"/>
                    <a:lumOff val="40000"/>
                  </a:schemeClr>
                </a:solidFill>
              </a:rPr>
              <a:t> </a:t>
            </a:r>
            <a:r>
              <a:rPr lang="en-US" b="1" dirty="0" smtClean="0">
                <a:solidFill>
                  <a:schemeClr val="tx2">
                    <a:lumMod val="60000"/>
                    <a:lumOff val="40000"/>
                  </a:schemeClr>
                </a:solidFill>
              </a:rPr>
              <a:t>combination</a:t>
            </a:r>
          </a:p>
          <a:p>
            <a:pPr algn="just">
              <a:buFont typeface="Wingdings" pitchFamily="2" charset="2"/>
              <a:buChar char="ü"/>
            </a:pPr>
            <a:r>
              <a:rPr lang="en-US" dirty="0"/>
              <a:t>lexical analysis: </a:t>
            </a:r>
            <a:r>
              <a:rPr lang="en-US" sz="1900" dirty="0"/>
              <a:t>Lexical analysis is the process of breaking the input into tokens. </a:t>
            </a:r>
            <a:r>
              <a:rPr lang="en-US" sz="1900" dirty="0">
                <a:solidFill>
                  <a:srgbClr val="FF0000"/>
                </a:solidFill>
              </a:rPr>
              <a:t>Tokens are the language vocabulary</a:t>
            </a:r>
            <a:r>
              <a:rPr lang="en-US" sz="1900" dirty="0"/>
              <a:t> - the collection of valid building blocks. In human language it will consist of all the words that appear in the dictionary for that language. </a:t>
            </a:r>
            <a:endParaRPr lang="en-US" sz="1900" dirty="0" smtClean="0"/>
          </a:p>
          <a:p>
            <a:pPr algn="just">
              <a:buFont typeface="Wingdings" pitchFamily="2" charset="2"/>
              <a:buChar char="ü"/>
            </a:pPr>
            <a:r>
              <a:rPr lang="en-US" dirty="0"/>
              <a:t>syntax analysis: </a:t>
            </a:r>
            <a:r>
              <a:rPr lang="en-US" sz="1900" dirty="0"/>
              <a:t>Syntax analysis is the applying of the language </a:t>
            </a:r>
            <a:r>
              <a:rPr lang="en-US" sz="1900" dirty="0">
                <a:solidFill>
                  <a:srgbClr val="FF0000"/>
                </a:solidFill>
              </a:rPr>
              <a:t>syntax rules</a:t>
            </a:r>
            <a:r>
              <a:rPr lang="en-US" dirty="0"/>
              <a:t>. </a:t>
            </a:r>
            <a:endParaRPr lang="en-US" b="1" dirty="0"/>
          </a:p>
          <a:p>
            <a:pPr marL="0" indent="0">
              <a:buNone/>
            </a:pPr>
            <a:endParaRPr lang="en-US" dirty="0"/>
          </a:p>
        </p:txBody>
      </p:sp>
      <p:pic>
        <p:nvPicPr>
          <p:cNvPr id="7170" name="Picture 2" descr="D:\Academic Doc\IIT Juniv\Class Materials\2.WebTechnology\Lecture Notes\parser.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038975" y="1371600"/>
            <a:ext cx="1647825" cy="48945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56346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(Grammar)</a:t>
            </a:r>
          </a:p>
        </p:txBody>
      </p:sp>
      <p:sp>
        <p:nvSpPr>
          <p:cNvPr id="3" name="Content Placeholder 2"/>
          <p:cNvSpPr>
            <a:spLocks noGrp="1"/>
          </p:cNvSpPr>
          <p:nvPr>
            <p:ph idx="1"/>
          </p:nvPr>
        </p:nvSpPr>
        <p:spPr>
          <a:xfrm>
            <a:off x="457200" y="1600200"/>
            <a:ext cx="6172200" cy="4525963"/>
          </a:xfrm>
        </p:spPr>
        <p:txBody>
          <a:bodyPr/>
          <a:lstStyle/>
          <a:p>
            <a:pPr>
              <a:buFont typeface="Courier New" pitchFamily="49" charset="0"/>
              <a:buChar char="o"/>
            </a:pPr>
            <a:r>
              <a:rPr lang="en-US" b="1" dirty="0">
                <a:solidFill>
                  <a:schemeClr val="tx2">
                    <a:lumMod val="60000"/>
                    <a:lumOff val="40000"/>
                  </a:schemeClr>
                </a:solidFill>
              </a:rPr>
              <a:t>Translation</a:t>
            </a:r>
          </a:p>
          <a:p>
            <a:pPr marL="0" indent="0" algn="just">
              <a:buNone/>
            </a:pPr>
            <a:r>
              <a:rPr lang="en-US" sz="2000" dirty="0"/>
              <a:t>Parsing is often used in translation - transforming the input </a:t>
            </a:r>
            <a:r>
              <a:rPr lang="en-US" sz="2000" dirty="0" smtClean="0"/>
              <a:t>document </a:t>
            </a:r>
            <a:r>
              <a:rPr lang="en-US" sz="2000" dirty="0"/>
              <a:t>to another format</a:t>
            </a:r>
            <a:r>
              <a:rPr lang="en-US" sz="2000" dirty="0" smtClean="0"/>
              <a:t>.</a:t>
            </a:r>
          </a:p>
          <a:p>
            <a:pPr marL="0" indent="0" algn="just">
              <a:buNone/>
            </a:pPr>
            <a:endParaRPr lang="en-US" sz="2000" dirty="0" smtClean="0"/>
          </a:p>
          <a:p>
            <a:pPr marL="0" indent="0" algn="just">
              <a:buNone/>
            </a:pPr>
            <a:r>
              <a:rPr lang="en-US" sz="2000" dirty="0"/>
              <a:t>C</a:t>
            </a:r>
            <a:r>
              <a:rPr lang="en-US" sz="2000" dirty="0" smtClean="0"/>
              <a:t>ompilation </a:t>
            </a:r>
            <a:r>
              <a:rPr lang="en-US" sz="2000" dirty="0"/>
              <a:t>flow</a:t>
            </a:r>
          </a:p>
        </p:txBody>
      </p:sp>
      <p:pic>
        <p:nvPicPr>
          <p:cNvPr id="8194" name="Picture 2" descr="D:\Academic Doc\IIT Juniv\Class Materials\2.WebTechnology\Lecture Notes\compilation flow.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15200" y="1066800"/>
            <a:ext cx="1447800" cy="5568462"/>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ight Arrow 3"/>
          <p:cNvSpPr/>
          <p:nvPr/>
        </p:nvSpPr>
        <p:spPr>
          <a:xfrm>
            <a:off x="2362200" y="3276600"/>
            <a:ext cx="2819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775753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example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Vocabulary: Our language can include integers, plus signs and minus signs. </a:t>
            </a:r>
            <a:endParaRPr lang="en-US" dirty="0" smtClean="0"/>
          </a:p>
          <a:p>
            <a:pPr marL="0" indent="0">
              <a:buNone/>
            </a:pPr>
            <a:r>
              <a:rPr lang="en-US" dirty="0"/>
              <a:t>Syntax: </a:t>
            </a:r>
          </a:p>
          <a:p>
            <a:pPr marL="457200" indent="-457200" algn="just">
              <a:buFont typeface="+mj-lt"/>
              <a:buAutoNum type="arabicPeriod"/>
            </a:pPr>
            <a:r>
              <a:rPr lang="en-US" sz="2400" i="1" dirty="0"/>
              <a:t>The language syntax building blocks are expressions, terms and operations. </a:t>
            </a:r>
          </a:p>
          <a:p>
            <a:pPr marL="457200" indent="-457200" algn="just">
              <a:buFont typeface="+mj-lt"/>
              <a:buAutoNum type="arabicPeriod"/>
            </a:pPr>
            <a:r>
              <a:rPr lang="en-US" sz="2400" i="1" dirty="0"/>
              <a:t>Our language can include any number of expressions.</a:t>
            </a:r>
          </a:p>
          <a:p>
            <a:pPr marL="457200" indent="-457200" algn="just">
              <a:buFont typeface="+mj-lt"/>
              <a:buAutoNum type="arabicPeriod"/>
            </a:pPr>
            <a:r>
              <a:rPr lang="en-US" sz="2400" i="1" dirty="0"/>
              <a:t>An expression is defined as a "term" followed by an "operation" followed by another term</a:t>
            </a:r>
          </a:p>
          <a:p>
            <a:pPr marL="457200" indent="-457200" algn="just">
              <a:buFont typeface="+mj-lt"/>
              <a:buAutoNum type="arabicPeriod"/>
            </a:pPr>
            <a:r>
              <a:rPr lang="en-US" sz="2400" i="1" dirty="0"/>
              <a:t>An operation is a plus token or a minus token</a:t>
            </a:r>
          </a:p>
          <a:p>
            <a:pPr marL="457200" indent="-457200" algn="just">
              <a:buFont typeface="+mj-lt"/>
              <a:buAutoNum type="arabicPeriod"/>
            </a:pPr>
            <a:r>
              <a:rPr lang="en-US" sz="2400" i="1" dirty="0"/>
              <a:t>A term is an integer token or an expression</a:t>
            </a:r>
          </a:p>
          <a:p>
            <a:pPr marL="0" indent="0">
              <a:buNone/>
            </a:pPr>
            <a:endParaRPr lang="en-US" dirty="0"/>
          </a:p>
        </p:txBody>
      </p:sp>
    </p:spTree>
    <p:extLst>
      <p:ext uri="{BB962C8B-B14F-4D97-AF65-F5344CB8AC3E}">
        <p14:creationId xmlns="" xmlns:p14="http://schemas.microsoft.com/office/powerpoint/2010/main" val="3570308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Continue</a:t>
            </a:r>
            <a:endParaRPr lang="en-US" dirty="0"/>
          </a:p>
        </p:txBody>
      </p:sp>
      <p:sp>
        <p:nvSpPr>
          <p:cNvPr id="3" name="Content Placeholder 2"/>
          <p:cNvSpPr>
            <a:spLocks noGrp="1"/>
          </p:cNvSpPr>
          <p:nvPr>
            <p:ph idx="1"/>
          </p:nvPr>
        </p:nvSpPr>
        <p:spPr/>
        <p:txBody>
          <a:bodyPr>
            <a:normAutofit fontScale="70000" lnSpcReduction="20000"/>
          </a:bodyPr>
          <a:lstStyle/>
          <a:p>
            <a:r>
              <a:rPr lang="en-US" dirty="0"/>
              <a:t>Syntax is usually defined in a format called </a:t>
            </a:r>
            <a:r>
              <a:rPr lang="en-US" dirty="0" smtClean="0">
                <a:hlinkClick r:id="rId2"/>
              </a:rPr>
              <a:t>BNF</a:t>
            </a:r>
            <a:r>
              <a:rPr lang="en-US" dirty="0" smtClean="0"/>
              <a:t>.</a:t>
            </a:r>
          </a:p>
          <a:p>
            <a:pPr algn="just"/>
            <a:r>
              <a:rPr lang="en-US" dirty="0" smtClean="0"/>
              <a:t>BNF: </a:t>
            </a:r>
            <a:r>
              <a:rPr lang="en-US" b="1" dirty="0"/>
              <a:t>Backus–</a:t>
            </a:r>
            <a:r>
              <a:rPr lang="en-US" b="1" dirty="0" err="1"/>
              <a:t>Naur</a:t>
            </a:r>
            <a:r>
              <a:rPr lang="en-US" b="1" dirty="0"/>
              <a:t> </a:t>
            </a:r>
            <a:r>
              <a:rPr lang="en-US" b="1" dirty="0" smtClean="0"/>
              <a:t>Form </a:t>
            </a:r>
            <a:r>
              <a:rPr lang="en-US" dirty="0" smtClean="0"/>
              <a:t>is </a:t>
            </a:r>
            <a:r>
              <a:rPr lang="en-US" dirty="0"/>
              <a:t>one of the two </a:t>
            </a:r>
            <a:r>
              <a:rPr lang="en-US" dirty="0" smtClean="0"/>
              <a:t>main </a:t>
            </a:r>
            <a:r>
              <a:rPr lang="en-US" dirty="0">
                <a:hlinkClick r:id="rId3" tooltip="Metasyntax"/>
              </a:rPr>
              <a:t>notation techniques</a:t>
            </a:r>
            <a:r>
              <a:rPr lang="en-US" dirty="0"/>
              <a:t> for </a:t>
            </a:r>
            <a:r>
              <a:rPr lang="en-US" dirty="0">
                <a:hlinkClick r:id="rId4" tooltip="Context-free grammar"/>
              </a:rPr>
              <a:t>context-free grammars</a:t>
            </a:r>
            <a:r>
              <a:rPr lang="en-US" dirty="0"/>
              <a:t>, often used to describe the </a:t>
            </a:r>
            <a:r>
              <a:rPr lang="en-US" dirty="0">
                <a:hlinkClick r:id="rId5" tooltip="Syntax"/>
              </a:rPr>
              <a:t>syntax</a:t>
            </a:r>
            <a:r>
              <a:rPr lang="en-US" dirty="0"/>
              <a:t> of </a:t>
            </a:r>
            <a:r>
              <a:rPr lang="en-US" dirty="0">
                <a:hlinkClick r:id="rId6" tooltip="Formal language"/>
              </a:rPr>
              <a:t>languages</a:t>
            </a:r>
            <a:r>
              <a:rPr lang="en-US" dirty="0"/>
              <a:t> used in computing, such as computer </a:t>
            </a:r>
            <a:r>
              <a:rPr lang="en-US" dirty="0">
                <a:hlinkClick r:id="rId7" tooltip="Programming language"/>
              </a:rPr>
              <a:t>programming languages</a:t>
            </a:r>
            <a:r>
              <a:rPr lang="en-US" dirty="0"/>
              <a:t>, </a:t>
            </a:r>
            <a:r>
              <a:rPr lang="en-US" dirty="0">
                <a:hlinkClick r:id="rId8" tooltip="Document format"/>
              </a:rPr>
              <a:t>document formats</a:t>
            </a:r>
            <a:r>
              <a:rPr lang="en-US" dirty="0"/>
              <a:t>, </a:t>
            </a:r>
            <a:r>
              <a:rPr lang="en-US" dirty="0">
                <a:hlinkClick r:id="rId9" tooltip="Instruction set"/>
              </a:rPr>
              <a:t>instruction sets</a:t>
            </a:r>
            <a:r>
              <a:rPr lang="en-US" dirty="0"/>
              <a:t> and </a:t>
            </a:r>
            <a:r>
              <a:rPr lang="en-US" dirty="0">
                <a:hlinkClick r:id="rId10" tooltip="Communication protocol"/>
              </a:rPr>
              <a:t>communication protocol</a:t>
            </a:r>
            <a:r>
              <a:rPr lang="en-US" dirty="0"/>
              <a:t>; the other main technique for writing context-free grammars is the </a:t>
            </a:r>
            <a:r>
              <a:rPr lang="en-US" dirty="0">
                <a:hlinkClick r:id="rId11" tooltip="Van Wijngaarden grammar"/>
              </a:rPr>
              <a:t>van </a:t>
            </a:r>
            <a:r>
              <a:rPr lang="en-US" dirty="0" err="1">
                <a:hlinkClick r:id="rId11" tooltip="Van Wijngaarden grammar"/>
              </a:rPr>
              <a:t>Wijngaarden</a:t>
            </a:r>
            <a:r>
              <a:rPr lang="en-US" dirty="0">
                <a:hlinkClick r:id="rId11" tooltip="Van Wijngaarden grammar"/>
              </a:rPr>
              <a:t> form</a:t>
            </a:r>
            <a:r>
              <a:rPr lang="en-US" dirty="0"/>
              <a:t>. They are applied wherever exact descriptions of languages are needed: for instance, in official language specifications, in manuals, and in textbooks on programming language theory.</a:t>
            </a:r>
          </a:p>
          <a:p>
            <a:pPr algn="just"/>
            <a:r>
              <a:rPr lang="en-US" dirty="0"/>
              <a:t>Many extensions and variants of the original Backus–</a:t>
            </a:r>
            <a:r>
              <a:rPr lang="en-US" dirty="0" err="1"/>
              <a:t>Naur</a:t>
            </a:r>
            <a:r>
              <a:rPr lang="en-US" dirty="0"/>
              <a:t> notation are used; some are exactly defined, including </a:t>
            </a:r>
            <a:r>
              <a:rPr lang="en-US" i="1" dirty="0">
                <a:hlinkClick r:id="rId12" tooltip="Extended Backus–Naur Form"/>
              </a:rPr>
              <a:t>Extended Backus–</a:t>
            </a:r>
            <a:r>
              <a:rPr lang="en-US" i="1" dirty="0" err="1">
                <a:hlinkClick r:id="rId12" tooltip="Extended Backus–Naur Form"/>
              </a:rPr>
              <a:t>Naur</a:t>
            </a:r>
            <a:r>
              <a:rPr lang="en-US" i="1" dirty="0">
                <a:hlinkClick r:id="rId12" tooltip="Extended Backus–Naur Form"/>
              </a:rPr>
              <a:t> Form</a:t>
            </a:r>
            <a:r>
              <a:rPr lang="en-US" dirty="0"/>
              <a:t> (EBNF) and </a:t>
            </a:r>
            <a:r>
              <a:rPr lang="en-US" i="1" dirty="0">
                <a:hlinkClick r:id="rId13" tooltip="Augmented Backus–Naur Form"/>
              </a:rPr>
              <a:t>Augmented Backus–</a:t>
            </a:r>
            <a:r>
              <a:rPr lang="en-US" i="1" dirty="0" err="1">
                <a:hlinkClick r:id="rId13" tooltip="Augmented Backus–Naur Form"/>
              </a:rPr>
              <a:t>Naur</a:t>
            </a:r>
            <a:r>
              <a:rPr lang="en-US" i="1" dirty="0">
                <a:hlinkClick r:id="rId13" tooltip="Augmented Backus–Naur Form"/>
              </a:rPr>
              <a:t> Form</a:t>
            </a:r>
            <a:r>
              <a:rPr lang="en-US" dirty="0"/>
              <a:t> (ABNF).</a:t>
            </a:r>
          </a:p>
          <a:p>
            <a:endParaRPr lang="en-US" dirty="0"/>
          </a:p>
        </p:txBody>
      </p:sp>
    </p:spTree>
    <p:extLst>
      <p:ext uri="{BB962C8B-B14F-4D97-AF65-F5344CB8AC3E}">
        <p14:creationId xmlns="" xmlns:p14="http://schemas.microsoft.com/office/powerpoint/2010/main" val="2976895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BNF</a:t>
            </a:r>
            <a:endParaRPr lang="en-US" dirty="0"/>
          </a:p>
        </p:txBody>
      </p:sp>
      <p:sp>
        <p:nvSpPr>
          <p:cNvPr id="3" name="Content Placeholder 2"/>
          <p:cNvSpPr>
            <a:spLocks noGrp="1"/>
          </p:cNvSpPr>
          <p:nvPr>
            <p:ph idx="1"/>
          </p:nvPr>
        </p:nvSpPr>
        <p:spPr/>
        <p:txBody>
          <a:bodyPr>
            <a:normAutofit/>
          </a:bodyPr>
          <a:lstStyle/>
          <a:p>
            <a:r>
              <a:rPr lang="en-US" dirty="0"/>
              <a:t>As an example, consider this possible BNF for a U.S. postal address:</a:t>
            </a:r>
          </a:p>
          <a:p>
            <a:pPr marL="0" indent="0">
              <a:buNone/>
            </a:pPr>
            <a:endParaRPr lang="en-US" sz="1800" dirty="0" smtClean="0">
              <a:solidFill>
                <a:schemeClr val="accent1">
                  <a:lumMod val="75000"/>
                </a:schemeClr>
              </a:solidFill>
            </a:endParaRPr>
          </a:p>
          <a:p>
            <a:pPr marL="0" indent="0">
              <a:buNone/>
            </a:pPr>
            <a:endParaRPr lang="en-US" dirty="0"/>
          </a:p>
        </p:txBody>
      </p:sp>
      <p:sp>
        <p:nvSpPr>
          <p:cNvPr id="4" name="Rounded Rectangle 3"/>
          <p:cNvSpPr/>
          <p:nvPr/>
        </p:nvSpPr>
        <p:spPr>
          <a:xfrm>
            <a:off x="762000" y="3048000"/>
            <a:ext cx="7467600"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&lt;postal-address&gt; ::= &lt;name-part&gt; &lt;street-address&gt; &lt;zip-part&gt; </a:t>
            </a:r>
          </a:p>
          <a:p>
            <a:r>
              <a:rPr lang="en-US" dirty="0">
                <a:solidFill>
                  <a:schemeClr val="bg1"/>
                </a:solidFill>
              </a:rPr>
              <a:t>&lt;name-part&gt; ::= &lt;personal-part&gt; &lt;last-name&gt; &lt;opt-suffix-part&gt; &lt;EOL&gt; | &lt;personal-   part&gt; &lt;name-part&gt;</a:t>
            </a:r>
          </a:p>
          <a:p>
            <a:r>
              <a:rPr lang="en-US" dirty="0">
                <a:solidFill>
                  <a:schemeClr val="bg1"/>
                </a:solidFill>
              </a:rPr>
              <a:t> &lt;personal-part&gt; ::= &lt;first-name&gt; | &lt;initial&gt; "." </a:t>
            </a:r>
          </a:p>
          <a:p>
            <a:r>
              <a:rPr lang="en-US" dirty="0">
                <a:solidFill>
                  <a:schemeClr val="bg1"/>
                </a:solidFill>
              </a:rPr>
              <a:t>&lt;street-address&gt; ::= &lt;house-</a:t>
            </a:r>
            <a:r>
              <a:rPr lang="en-US" dirty="0" err="1">
                <a:solidFill>
                  <a:schemeClr val="bg1"/>
                </a:solidFill>
              </a:rPr>
              <a:t>num</a:t>
            </a:r>
            <a:r>
              <a:rPr lang="en-US" dirty="0">
                <a:solidFill>
                  <a:schemeClr val="bg1"/>
                </a:solidFill>
              </a:rPr>
              <a:t>&gt; &lt;street-name&gt; &lt;opt-apt-</a:t>
            </a:r>
            <a:r>
              <a:rPr lang="en-US" dirty="0" err="1">
                <a:solidFill>
                  <a:schemeClr val="bg1"/>
                </a:solidFill>
              </a:rPr>
              <a:t>num</a:t>
            </a:r>
            <a:r>
              <a:rPr lang="en-US" dirty="0">
                <a:solidFill>
                  <a:schemeClr val="bg1"/>
                </a:solidFill>
              </a:rPr>
              <a:t>&gt; &lt;EOL&gt; </a:t>
            </a:r>
          </a:p>
          <a:p>
            <a:r>
              <a:rPr lang="en-US" dirty="0">
                <a:solidFill>
                  <a:schemeClr val="bg1"/>
                </a:solidFill>
              </a:rPr>
              <a:t>&lt;zip-part&gt; ::= &lt;town-name&gt; "," &lt;state-code&gt; &lt;ZIP-code&gt; &lt;EOL&gt;</a:t>
            </a:r>
          </a:p>
          <a:p>
            <a:r>
              <a:rPr lang="en-US" dirty="0">
                <a:solidFill>
                  <a:schemeClr val="bg1"/>
                </a:solidFill>
              </a:rPr>
              <a:t> &lt;opt-suffix-part&gt; ::= "Sr." | "Jr." | &lt;roman-numeral&gt; | "" </a:t>
            </a:r>
          </a:p>
        </p:txBody>
      </p:sp>
    </p:spTree>
    <p:extLst>
      <p:ext uri="{BB962C8B-B14F-4D97-AF65-F5344CB8AC3E}">
        <p14:creationId xmlns="" xmlns:p14="http://schemas.microsoft.com/office/powerpoint/2010/main" val="619154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sz="2400" dirty="0" smtClean="0"/>
              <a:t>90% of web users uses the following Five popular </a:t>
            </a:r>
            <a:r>
              <a:rPr lang="en-US" sz="2400" dirty="0" smtClean="0"/>
              <a:t>browsers</a:t>
            </a:r>
            <a:r>
              <a:rPr lang="en-US" sz="2400" dirty="0" smtClean="0"/>
              <a:t>: </a:t>
            </a:r>
          </a:p>
          <a:p>
            <a:pPr marL="0" indent="0">
              <a:buNone/>
            </a:pPr>
            <a:r>
              <a:rPr lang="en-US" sz="2400" dirty="0" smtClean="0">
                <a:solidFill>
                  <a:schemeClr val="tx2">
                    <a:lumMod val="60000"/>
                    <a:lumOff val="40000"/>
                  </a:schemeClr>
                </a:solidFill>
              </a:rPr>
              <a:t>Internet Explorer</a:t>
            </a:r>
          </a:p>
          <a:p>
            <a:pPr marL="0" indent="0">
              <a:buNone/>
            </a:pPr>
            <a:r>
              <a:rPr lang="en-US" sz="2400" dirty="0" smtClean="0">
                <a:solidFill>
                  <a:schemeClr val="accent6">
                    <a:lumMod val="75000"/>
                  </a:schemeClr>
                </a:solidFill>
              </a:rPr>
              <a:t>Firefox</a:t>
            </a:r>
          </a:p>
          <a:p>
            <a:pPr marL="0" indent="0">
              <a:buNone/>
            </a:pPr>
            <a:r>
              <a:rPr lang="en-US" sz="2400" dirty="0" smtClean="0">
                <a:solidFill>
                  <a:schemeClr val="bg1">
                    <a:lumMod val="50000"/>
                  </a:schemeClr>
                </a:solidFill>
              </a:rPr>
              <a:t>Safari</a:t>
            </a:r>
          </a:p>
          <a:p>
            <a:pPr marL="0" indent="0">
              <a:buNone/>
            </a:pPr>
            <a:r>
              <a:rPr lang="en-US" sz="2400" dirty="0" smtClean="0">
                <a:solidFill>
                  <a:srgbClr val="00B050"/>
                </a:solidFill>
              </a:rPr>
              <a:t>Chrome</a:t>
            </a:r>
          </a:p>
          <a:p>
            <a:pPr marL="0" indent="0">
              <a:buNone/>
            </a:pPr>
            <a:r>
              <a:rPr lang="en-US" sz="2400" dirty="0" smtClean="0">
                <a:solidFill>
                  <a:srgbClr val="FF0000"/>
                </a:solidFill>
              </a:rPr>
              <a:t>Opera</a:t>
            </a:r>
          </a:p>
          <a:p>
            <a:pPr marL="0" indent="0">
              <a:buNone/>
            </a:pPr>
            <a:endParaRPr lang="en-US" dirty="0"/>
          </a:p>
        </p:txBody>
      </p:sp>
      <p:pic>
        <p:nvPicPr>
          <p:cNvPr id="1026" name="Picture 2" descr="E:\Downlaod from Internet\StatCounter-browser-ww-monthly-201108-201208(1).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14600" y="2509068"/>
            <a:ext cx="6516928" cy="38155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63489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t>Webkit</a:t>
            </a:r>
            <a:r>
              <a:rPr lang="en-US" dirty="0"/>
              <a:t> uses two well known parser generators </a:t>
            </a:r>
            <a:r>
              <a:rPr lang="en-US" dirty="0" smtClean="0"/>
              <a:t>–</a:t>
            </a:r>
          </a:p>
          <a:p>
            <a:r>
              <a:rPr lang="en-US" dirty="0" smtClean="0"/>
              <a:t> </a:t>
            </a:r>
            <a:r>
              <a:rPr lang="en-US" dirty="0" smtClean="0">
                <a:hlinkClick r:id="rId2"/>
              </a:rPr>
              <a:t>Flex</a:t>
            </a:r>
            <a:r>
              <a:rPr lang="en-US" baseline="30000" dirty="0" smtClean="0"/>
              <a:t>1 </a:t>
            </a:r>
            <a:r>
              <a:rPr lang="en-US" dirty="0"/>
              <a:t>for creating a </a:t>
            </a:r>
            <a:r>
              <a:rPr lang="en-US" dirty="0" err="1"/>
              <a:t>lexer</a:t>
            </a:r>
            <a:r>
              <a:rPr lang="en-US" dirty="0"/>
              <a:t> </a:t>
            </a:r>
            <a:endParaRPr lang="en-US" dirty="0" smtClean="0"/>
          </a:p>
          <a:p>
            <a:pPr algn="just"/>
            <a:r>
              <a:rPr lang="en-US" dirty="0" smtClean="0">
                <a:hlinkClick r:id="rId3"/>
              </a:rPr>
              <a:t>Bison</a:t>
            </a:r>
            <a:r>
              <a:rPr lang="en-US" baseline="30000" dirty="0" smtClean="0"/>
              <a:t>2</a:t>
            </a:r>
            <a:r>
              <a:rPr lang="en-US" dirty="0" smtClean="0"/>
              <a:t> </a:t>
            </a:r>
            <a:r>
              <a:rPr lang="en-US" dirty="0"/>
              <a:t>for creating a parser </a:t>
            </a:r>
            <a:r>
              <a:rPr lang="en-US" sz="1600" dirty="0"/>
              <a:t>(you might run into them with the names </a:t>
            </a:r>
            <a:r>
              <a:rPr lang="en-US" sz="1600" dirty="0" err="1">
                <a:solidFill>
                  <a:srgbClr val="FF0000"/>
                </a:solidFill>
              </a:rPr>
              <a:t>Lex</a:t>
            </a:r>
            <a:r>
              <a:rPr lang="en-US" sz="1600" dirty="0">
                <a:solidFill>
                  <a:srgbClr val="FF0000"/>
                </a:solidFill>
              </a:rPr>
              <a:t> </a:t>
            </a:r>
            <a:r>
              <a:rPr lang="en-US" sz="1600" dirty="0"/>
              <a:t>and </a:t>
            </a:r>
            <a:r>
              <a:rPr lang="en-US" sz="1600" dirty="0" err="1">
                <a:solidFill>
                  <a:srgbClr val="FF0000"/>
                </a:solidFill>
              </a:rPr>
              <a:t>Yacc</a:t>
            </a:r>
            <a:r>
              <a:rPr lang="en-US" sz="1600" dirty="0"/>
              <a:t>). </a:t>
            </a:r>
            <a:endParaRPr lang="en-US" sz="1600" dirty="0" smtClean="0"/>
          </a:p>
          <a:p>
            <a:pPr algn="just"/>
            <a:r>
              <a:rPr lang="en-US" dirty="0" smtClean="0"/>
              <a:t>Flex </a:t>
            </a:r>
            <a:r>
              <a:rPr lang="en-US" dirty="0"/>
              <a:t>input is a file containing regular expression definitions of the tokens. Bison's input is the language syntax rules in BNF format. </a:t>
            </a:r>
            <a:endParaRPr lang="en-US"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a:buAutoNum type="arabicPeriod"/>
            </a:pPr>
            <a:r>
              <a:rPr lang="en-US" sz="1700" dirty="0" smtClean="0">
                <a:hlinkClick r:id="rId2"/>
              </a:rPr>
              <a:t>http</a:t>
            </a:r>
            <a:r>
              <a:rPr lang="en-US" sz="1700" dirty="0">
                <a:hlinkClick r:id="rId2"/>
              </a:rPr>
              <a:t>://</a:t>
            </a:r>
            <a:r>
              <a:rPr lang="en-US" sz="1700" dirty="0" smtClean="0">
                <a:hlinkClick r:id="rId2"/>
              </a:rPr>
              <a:t>en.wikipedia.org/wiki/Flex_lexical_analyser</a:t>
            </a:r>
            <a:endParaRPr lang="en-US" sz="1700" dirty="0" smtClean="0"/>
          </a:p>
          <a:p>
            <a:pPr>
              <a:buAutoNum type="arabicPeriod"/>
            </a:pPr>
            <a:r>
              <a:rPr lang="en-US" sz="1700" dirty="0">
                <a:hlinkClick r:id="rId3"/>
              </a:rPr>
              <a:t>http://www.gnu.org/software/bison</a:t>
            </a:r>
            <a:r>
              <a:rPr lang="en-US" sz="1700" dirty="0" smtClean="0">
                <a:hlinkClick r:id="rId3"/>
              </a:rPr>
              <a:t>/</a:t>
            </a:r>
            <a:endParaRPr lang="en-US" sz="1700" dirty="0" smtClean="0"/>
          </a:p>
        </p:txBody>
      </p:sp>
    </p:spTree>
    <p:extLst>
      <p:ext uri="{BB962C8B-B14F-4D97-AF65-F5344CB8AC3E}">
        <p14:creationId xmlns="" xmlns:p14="http://schemas.microsoft.com/office/powerpoint/2010/main" val="1465731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DOM (Document Object Model)</a:t>
            </a:r>
            <a:endParaRPr lang="en-US" b="1" dirty="0">
              <a:solidFill>
                <a:schemeClr val="tx2">
                  <a:lumMod val="60000"/>
                  <a:lumOff val="40000"/>
                </a:schemeClr>
              </a:solidFill>
            </a:endParaRPr>
          </a:p>
        </p:txBody>
      </p:sp>
      <p:sp>
        <p:nvSpPr>
          <p:cNvPr id="3" name="Content Placeholder 2"/>
          <p:cNvSpPr>
            <a:spLocks noGrp="1"/>
          </p:cNvSpPr>
          <p:nvPr>
            <p:ph idx="1"/>
          </p:nvPr>
        </p:nvSpPr>
        <p:spPr/>
        <p:txBody>
          <a:bodyPr/>
          <a:lstStyle/>
          <a:p>
            <a:r>
              <a:rPr lang="en-US" dirty="0"/>
              <a:t>The output tree - the "parse tree" is a tree of DOM element and attribute nodes</a:t>
            </a:r>
            <a:r>
              <a:rPr lang="en-US" dirty="0" smtClean="0"/>
              <a:t>.</a:t>
            </a:r>
          </a:p>
          <a:p>
            <a:r>
              <a:rPr lang="en-US" dirty="0"/>
              <a:t>The DOM has an almost one-to-one relation to the </a:t>
            </a:r>
            <a:r>
              <a:rPr lang="en-US" dirty="0" smtClean="0"/>
              <a:t>markup.</a:t>
            </a:r>
          </a:p>
          <a:p>
            <a:pPr marL="0" indent="0">
              <a:buNone/>
            </a:pPr>
            <a:endParaRPr lang="en-US" dirty="0" smtClean="0"/>
          </a:p>
          <a:p>
            <a:pPr marL="0" indent="0">
              <a:buNone/>
            </a:pPr>
            <a:endParaRPr lang="en-US" dirty="0"/>
          </a:p>
        </p:txBody>
      </p:sp>
    </p:spTree>
    <p:extLst>
      <p:ext uri="{BB962C8B-B14F-4D97-AF65-F5344CB8AC3E}">
        <p14:creationId xmlns="" xmlns:p14="http://schemas.microsoft.com/office/powerpoint/2010/main" val="3427379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93"/>
            <a:ext cx="8229600" cy="1143000"/>
          </a:xfrm>
        </p:spPr>
        <p:txBody>
          <a:bodyPr/>
          <a:lstStyle/>
          <a:p>
            <a:r>
              <a:rPr lang="en-US" dirty="0" smtClean="0"/>
              <a:t>DOM Tree Construction</a:t>
            </a:r>
            <a:endParaRPr lang="en-US" dirty="0"/>
          </a:p>
        </p:txBody>
      </p:sp>
      <p:pic>
        <p:nvPicPr>
          <p:cNvPr id="10242" name="Picture 2" descr="D:\Academic Doc\IIT Juniv\Class Materials\2.WebTechnology\Lecture Notes\DOM tree.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047310" y="3810000"/>
            <a:ext cx="5344090" cy="292589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ounded Rectangle 4"/>
          <p:cNvSpPr/>
          <p:nvPr/>
        </p:nvSpPr>
        <p:spPr>
          <a:xfrm>
            <a:off x="609600" y="909607"/>
            <a:ext cx="7696200" cy="2725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p:cNvSpPr>
            <a:spLocks noChangeArrowheads="1"/>
          </p:cNvSpPr>
          <p:nvPr/>
        </p:nvSpPr>
        <p:spPr bwMode="auto">
          <a:xfrm>
            <a:off x="1066800" y="909607"/>
            <a:ext cx="3995004" cy="2554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Unicode MS"/>
                <a:cs typeface="Arial" pitchFamily="34" charset="0"/>
              </a:rPr>
              <a:t>&lt;html&gt;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solidFill>
                  <a:schemeClr val="bg1"/>
                </a:solidFill>
                <a:latin typeface="Arial Unicode MS"/>
                <a:cs typeface="Arial" pitchFamily="34" charset="0"/>
              </a:rPr>
              <a:t> </a:t>
            </a:r>
            <a:r>
              <a:rPr lang="en-US" sz="1600" b="1" dirty="0" smtClean="0">
                <a:solidFill>
                  <a:schemeClr val="bg1"/>
                </a:solidFill>
                <a:latin typeface="Arial Unicode MS"/>
                <a:cs typeface="Arial" pitchFamily="34" charset="0"/>
              </a:rPr>
              <a:t>       </a:t>
            </a:r>
            <a:r>
              <a:rPr kumimoji="0" lang="en-US" sz="1600" b="1" i="0" u="none" strike="noStrike" cap="none" normalizeH="0" baseline="0" dirty="0" smtClean="0">
                <a:ln>
                  <a:noFill/>
                </a:ln>
                <a:solidFill>
                  <a:schemeClr val="bg1"/>
                </a:solidFill>
                <a:effectLst/>
                <a:latin typeface="Arial Unicode MS"/>
                <a:cs typeface="Arial" pitchFamily="34" charset="0"/>
              </a:rPr>
              <a:t>&lt;body&gt;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Unicode MS"/>
                <a:cs typeface="Arial" pitchFamily="34" charset="0"/>
              </a:rPr>
              <a:t>                  &lt;p&gt;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Unicode MS"/>
                <a:cs typeface="Arial" pitchFamily="34" charset="0"/>
              </a:rPr>
              <a:t>                      Hello World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Unicode MS"/>
                <a:cs typeface="Arial" pitchFamily="34" charset="0"/>
              </a:rPr>
              <a:t>                 &lt;/p&gt;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Unicode MS"/>
                <a:cs typeface="Arial" pitchFamily="34" charset="0"/>
              </a:rPr>
              <a:t>                 &lt;div&gt;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Unicode MS"/>
                <a:cs typeface="Arial" pitchFamily="34" charset="0"/>
              </a:rPr>
              <a:t>                     &lt;</a:t>
            </a:r>
            <a:r>
              <a:rPr kumimoji="0" lang="en-US" sz="1600" b="1" i="0" u="none" strike="noStrike" cap="none" normalizeH="0" baseline="0" dirty="0" err="1" smtClean="0">
                <a:ln>
                  <a:noFill/>
                </a:ln>
                <a:solidFill>
                  <a:schemeClr val="bg1"/>
                </a:solidFill>
                <a:effectLst/>
                <a:latin typeface="Arial Unicode MS"/>
                <a:cs typeface="Arial" pitchFamily="34" charset="0"/>
              </a:rPr>
              <a:t>img</a:t>
            </a:r>
            <a:r>
              <a:rPr kumimoji="0" lang="en-US" sz="1600" b="1" i="0" u="none" strike="noStrike" cap="none" normalizeH="0" baseline="0" dirty="0" smtClean="0">
                <a:ln>
                  <a:noFill/>
                </a:ln>
                <a:solidFill>
                  <a:schemeClr val="bg1"/>
                </a:solidFill>
                <a:effectLst/>
                <a:latin typeface="Arial Unicode MS"/>
                <a:cs typeface="Arial" pitchFamily="34" charset="0"/>
              </a:rPr>
              <a:t> </a:t>
            </a:r>
            <a:r>
              <a:rPr kumimoji="0" lang="en-US" sz="1600" b="1" i="0" u="none" strike="noStrike" cap="none" normalizeH="0" baseline="0" dirty="0" err="1" smtClean="0">
                <a:ln>
                  <a:noFill/>
                </a:ln>
                <a:solidFill>
                  <a:schemeClr val="bg1"/>
                </a:solidFill>
                <a:effectLst/>
                <a:latin typeface="Arial Unicode MS"/>
                <a:cs typeface="Arial" pitchFamily="34" charset="0"/>
              </a:rPr>
              <a:t>src</a:t>
            </a:r>
            <a:r>
              <a:rPr kumimoji="0" lang="en-US" sz="1600" b="1" i="0" u="none" strike="noStrike" cap="none" normalizeH="0" baseline="0" dirty="0" smtClean="0">
                <a:ln>
                  <a:noFill/>
                </a:ln>
                <a:solidFill>
                  <a:schemeClr val="bg1"/>
                </a:solidFill>
                <a:effectLst/>
                <a:latin typeface="Arial Unicode MS"/>
                <a:cs typeface="Arial" pitchFamily="34" charset="0"/>
              </a:rPr>
              <a:t>="example.png"/&gt;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Unicode MS"/>
                <a:cs typeface="Arial" pitchFamily="34" charset="0"/>
              </a:rPr>
              <a:t>                 &lt;/div&gt;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Unicode MS"/>
                <a:cs typeface="Arial" pitchFamily="34" charset="0"/>
              </a:rPr>
              <a:t>        &lt;/body&gt;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Unicode MS"/>
                <a:cs typeface="Arial" pitchFamily="34" charset="0"/>
              </a:rPr>
              <a:t> &lt;/html&gt;</a:t>
            </a:r>
            <a:r>
              <a:rPr kumimoji="0" lang="en-US" sz="1600" b="1" i="0" u="none" strike="noStrike" cap="none" normalizeH="0" baseline="0" dirty="0" smtClean="0">
                <a:ln>
                  <a:noFill/>
                </a:ln>
                <a:solidFill>
                  <a:schemeClr val="bg1"/>
                </a:solidFill>
                <a:effectLst/>
                <a:latin typeface="Arial" pitchFamily="34" charset="0"/>
                <a:cs typeface="Arial" pitchFamily="34" charset="0"/>
              </a:rPr>
              <a:t> </a:t>
            </a:r>
          </a:p>
        </p:txBody>
      </p:sp>
    </p:spTree>
    <p:extLst>
      <p:ext uri="{BB962C8B-B14F-4D97-AF65-F5344CB8AC3E}">
        <p14:creationId xmlns="" xmlns:p14="http://schemas.microsoft.com/office/powerpoint/2010/main" val="3620719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Parsing </a:t>
            </a:r>
            <a:r>
              <a:rPr lang="en-US" b="1" dirty="0"/>
              <a:t>A</a:t>
            </a:r>
            <a:r>
              <a:rPr lang="en-US" b="1" dirty="0" smtClean="0"/>
              <a:t>lgorithm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HTML cannot be parsed using the regular top down or bottom up parsers. </a:t>
            </a:r>
            <a:endParaRPr lang="en-US" dirty="0" smtClean="0"/>
          </a:p>
          <a:p>
            <a:pPr marL="0" indent="0">
              <a:buNone/>
            </a:pPr>
            <a:r>
              <a:rPr lang="en-US" dirty="0"/>
              <a:t>The reasons are: </a:t>
            </a:r>
          </a:p>
          <a:p>
            <a:pPr algn="just"/>
            <a:r>
              <a:rPr lang="en-US" sz="2600" i="1" dirty="0">
                <a:solidFill>
                  <a:schemeClr val="tx2">
                    <a:lumMod val="75000"/>
                  </a:schemeClr>
                </a:solidFill>
              </a:rPr>
              <a:t>The forgiving nature of the language.</a:t>
            </a:r>
          </a:p>
          <a:p>
            <a:pPr algn="just"/>
            <a:r>
              <a:rPr lang="en-US" sz="2600" i="1" dirty="0">
                <a:solidFill>
                  <a:schemeClr val="tx2">
                    <a:lumMod val="75000"/>
                  </a:schemeClr>
                </a:solidFill>
              </a:rPr>
              <a:t>The fact that browsers have traditional error tolerance to support well known cases of invalid HTML.</a:t>
            </a:r>
          </a:p>
          <a:p>
            <a:pPr algn="just"/>
            <a:r>
              <a:rPr lang="en-US" sz="2600" i="1" dirty="0">
                <a:solidFill>
                  <a:schemeClr val="tx2">
                    <a:lumMod val="75000"/>
                  </a:schemeClr>
                </a:solidFill>
              </a:rPr>
              <a:t>The parsing process in reentrant. Usually the source doesn't change during parsing, but in HTML, script tags containing </a:t>
            </a:r>
            <a:r>
              <a:rPr lang="en-US" sz="2600" i="1" dirty="0" err="1">
                <a:solidFill>
                  <a:srgbClr val="FF0000"/>
                </a:solidFill>
              </a:rPr>
              <a:t>document.write</a:t>
            </a:r>
            <a:r>
              <a:rPr lang="en-US" sz="2600" i="1" dirty="0">
                <a:solidFill>
                  <a:srgbClr val="FF0000"/>
                </a:solidFill>
              </a:rPr>
              <a:t> </a:t>
            </a:r>
            <a:r>
              <a:rPr lang="en-US" sz="2600" i="1" dirty="0">
                <a:solidFill>
                  <a:schemeClr val="tx2">
                    <a:lumMod val="75000"/>
                  </a:schemeClr>
                </a:solidFill>
              </a:rPr>
              <a:t>can add extra tokens, so the parsing process actually modifies the input.</a:t>
            </a:r>
          </a:p>
          <a:p>
            <a:pPr marL="0" indent="0" algn="just">
              <a:buNone/>
            </a:pPr>
            <a:endParaRPr lang="en-US" sz="2600" dirty="0">
              <a:solidFill>
                <a:schemeClr val="tx2">
                  <a:lumMod val="60000"/>
                  <a:lumOff val="40000"/>
                </a:schemeClr>
              </a:solidFill>
            </a:endParaRPr>
          </a:p>
        </p:txBody>
      </p:sp>
    </p:spTree>
    <p:extLst>
      <p:ext uri="{BB962C8B-B14F-4D97-AF65-F5344CB8AC3E}">
        <p14:creationId xmlns="" xmlns:p14="http://schemas.microsoft.com/office/powerpoint/2010/main" val="1898425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Continue….PA</a:t>
            </a:r>
            <a:endParaRPr lang="en-US" dirty="0"/>
          </a:p>
        </p:txBody>
      </p:sp>
      <p:sp>
        <p:nvSpPr>
          <p:cNvPr id="3" name="Content Placeholder 2"/>
          <p:cNvSpPr>
            <a:spLocks noGrp="1"/>
          </p:cNvSpPr>
          <p:nvPr>
            <p:ph idx="1"/>
          </p:nvPr>
        </p:nvSpPr>
        <p:spPr/>
        <p:txBody>
          <a:bodyPr/>
          <a:lstStyle/>
          <a:p>
            <a:pPr marL="0" indent="0">
              <a:buNone/>
            </a:pPr>
            <a:r>
              <a:rPr lang="en-US" dirty="0"/>
              <a:t>The algorithm consists of two stages </a:t>
            </a:r>
            <a:r>
              <a:rPr lang="en-US" dirty="0" smtClean="0"/>
              <a:t>– </a:t>
            </a:r>
          </a:p>
          <a:p>
            <a:r>
              <a:rPr lang="en-US" dirty="0" smtClean="0">
                <a:solidFill>
                  <a:srgbClr val="FF0000"/>
                </a:solidFill>
              </a:rPr>
              <a:t>Tokenization</a:t>
            </a:r>
          </a:p>
          <a:p>
            <a:r>
              <a:rPr lang="en-US" dirty="0" smtClean="0">
                <a:solidFill>
                  <a:srgbClr val="FF0000"/>
                </a:solidFill>
              </a:rPr>
              <a:t>Tree construction</a:t>
            </a:r>
          </a:p>
          <a:p>
            <a:pPr marL="0" indent="0">
              <a:buNone/>
            </a:pPr>
            <a:endParaRPr lang="en-US" dirty="0">
              <a:solidFill>
                <a:srgbClr val="FF0000"/>
              </a:solidFill>
            </a:endParaRPr>
          </a:p>
        </p:txBody>
      </p:sp>
    </p:spTree>
    <p:extLst>
      <p:ext uri="{BB962C8B-B14F-4D97-AF65-F5344CB8AC3E}">
        <p14:creationId xmlns="" xmlns:p14="http://schemas.microsoft.com/office/powerpoint/2010/main" val="2464353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lumMod val="95000"/>
                    <a:lumOff val="5000"/>
                  </a:schemeClr>
                </a:solidFill>
              </a:rPr>
              <a:t>Tokenization</a:t>
            </a:r>
            <a:endParaRPr lang="en-US" dirty="0">
              <a:solidFill>
                <a:schemeClr val="tx1">
                  <a:lumMod val="95000"/>
                  <a:lumOff val="5000"/>
                </a:schemeClr>
              </a:solidFill>
            </a:endParaRPr>
          </a:p>
        </p:txBody>
      </p:sp>
      <p:sp>
        <p:nvSpPr>
          <p:cNvPr id="3" name="Content Placeholder 2"/>
          <p:cNvSpPr>
            <a:spLocks noGrp="1"/>
          </p:cNvSpPr>
          <p:nvPr>
            <p:ph idx="1"/>
          </p:nvPr>
        </p:nvSpPr>
        <p:spPr>
          <a:xfrm>
            <a:off x="457200" y="1600200"/>
            <a:ext cx="4191000" cy="4525963"/>
          </a:xfrm>
        </p:spPr>
        <p:txBody>
          <a:bodyPr>
            <a:normAutofit/>
          </a:bodyPr>
          <a:lstStyle/>
          <a:p>
            <a:pPr algn="just"/>
            <a:r>
              <a:rPr lang="en-US" sz="2000" b="1" i="1" dirty="0"/>
              <a:t>Tokenization is the lexical analysis, parsing the input into tokens. Among HTML tokens are start tags, end tags, attribute names and attribute values. </a:t>
            </a:r>
            <a:endParaRPr lang="en-US" sz="2000" b="1" i="1" dirty="0" smtClean="0"/>
          </a:p>
          <a:p>
            <a:pPr algn="just"/>
            <a:r>
              <a:rPr lang="en-US" sz="2000" b="1" i="1" dirty="0"/>
              <a:t>The </a:t>
            </a:r>
            <a:r>
              <a:rPr lang="en-US" sz="2000" b="1" i="1" dirty="0" err="1"/>
              <a:t>tokenizer</a:t>
            </a:r>
            <a:r>
              <a:rPr lang="en-US" sz="2000" b="1" i="1" dirty="0"/>
              <a:t> recognizes the token, gives it to the tree constructor, and consumes the next character for recognizing the next token, and so on until the end of the input. </a:t>
            </a:r>
          </a:p>
        </p:txBody>
      </p:sp>
      <p:pic>
        <p:nvPicPr>
          <p:cNvPr id="11266" name="Picture 2" descr="D:\Academic Doc\IIT Juniv\Class Materials\2.WebTechnology\Lecture Notes\tokenizatio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05400" y="1316182"/>
            <a:ext cx="3911600" cy="5080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27302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(Tokenization)</a:t>
            </a:r>
            <a:endParaRPr lang="en-US" dirty="0"/>
          </a:p>
        </p:txBody>
      </p:sp>
      <p:sp>
        <p:nvSpPr>
          <p:cNvPr id="4" name="Rounded Rectangle 3"/>
          <p:cNvSpPr/>
          <p:nvPr/>
        </p:nvSpPr>
        <p:spPr>
          <a:xfrm>
            <a:off x="228600" y="1295400"/>
            <a:ext cx="3020291"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p:cNvSpPr>
            <a:spLocks noChangeArrowheads="1"/>
          </p:cNvSpPr>
          <p:nvPr/>
        </p:nvSpPr>
        <p:spPr bwMode="auto">
          <a:xfrm>
            <a:off x="415636" y="1280636"/>
            <a:ext cx="2646218"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Unicode MS"/>
                <a:cs typeface="Arial" pitchFamily="34" charset="0"/>
              </a:rPr>
              <a:t>&lt;html&gt;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Unicode MS"/>
                <a:cs typeface="Arial" pitchFamily="34" charset="0"/>
              </a:rPr>
              <a:t>        &lt;body&gt;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Unicode MS"/>
                <a:cs typeface="Arial" pitchFamily="34" charset="0"/>
              </a:rPr>
              <a:t>                  Hello world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Unicode MS"/>
                <a:cs typeface="Arial" pitchFamily="34" charset="0"/>
              </a:rPr>
              <a:t>       &lt;/body&gt;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Unicode MS"/>
                <a:cs typeface="Arial" pitchFamily="34" charset="0"/>
              </a:rPr>
              <a:t>&lt;/html&gt;</a:t>
            </a:r>
            <a:r>
              <a:rPr kumimoji="0" lang="en-US" b="1" i="0" u="none" strike="noStrike" cap="none" normalizeH="0" baseline="0" dirty="0" smtClean="0">
                <a:ln>
                  <a:noFill/>
                </a:ln>
                <a:solidFill>
                  <a:schemeClr val="bg1"/>
                </a:solidFill>
                <a:effectLst/>
                <a:latin typeface="Arial" pitchFamily="34" charset="0"/>
                <a:cs typeface="Arial" pitchFamily="34" charset="0"/>
              </a:rPr>
              <a:t> </a:t>
            </a:r>
          </a:p>
        </p:txBody>
      </p:sp>
      <p:pic>
        <p:nvPicPr>
          <p:cNvPr id="12290" name="Picture 2" descr="D:\Academic Doc\IIT Juniv\Class Materials\2.WebTechnology\Lecture Notes\Tokenizing the example input.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828800" y="2757964"/>
            <a:ext cx="6666613" cy="4114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35942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Tree construction </a:t>
            </a:r>
            <a:r>
              <a:rPr lang="en-US" b="1" dirty="0" smtClean="0"/>
              <a:t>algorithm</a:t>
            </a:r>
            <a:endParaRPr lang="en-US" dirty="0"/>
          </a:p>
        </p:txBody>
      </p:sp>
      <p:pic>
        <p:nvPicPr>
          <p:cNvPr id="13314" name="Picture 2" descr="D:\Academic Doc\IIT Juniv\Class Materials\2.WebTechnology\Lecture Notes\tree construction of example html.gif"/>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743200" y="1219759"/>
            <a:ext cx="3886200" cy="561745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10742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to do</a:t>
            </a:r>
            <a:endParaRPr lang="en-US" dirty="0"/>
          </a:p>
        </p:txBody>
      </p:sp>
      <p:sp>
        <p:nvSpPr>
          <p:cNvPr id="3" name="Content Placeholder 2"/>
          <p:cNvSpPr>
            <a:spLocks noGrp="1"/>
          </p:cNvSpPr>
          <p:nvPr>
            <p:ph idx="1"/>
          </p:nvPr>
        </p:nvSpPr>
        <p:spPr>
          <a:xfrm>
            <a:off x="457200" y="1600201"/>
            <a:ext cx="8229600" cy="4191000"/>
          </a:xfrm>
        </p:spPr>
        <p:txBody>
          <a:bodyPr/>
          <a:lstStyle/>
          <a:p>
            <a:pPr>
              <a:buNone/>
            </a:pPr>
            <a:r>
              <a:rPr lang="en-US" b="1" dirty="0" smtClean="0">
                <a:solidFill>
                  <a:schemeClr val="tx2">
                    <a:lumMod val="60000"/>
                    <a:lumOff val="40000"/>
                  </a:schemeClr>
                </a:solidFill>
              </a:rPr>
              <a:t>A brief notes on:</a:t>
            </a:r>
          </a:p>
          <a:p>
            <a:r>
              <a:rPr lang="en-US" b="1" dirty="0" smtClean="0">
                <a:solidFill>
                  <a:schemeClr val="tx2">
                    <a:lumMod val="60000"/>
                    <a:lumOff val="40000"/>
                  </a:schemeClr>
                </a:solidFill>
              </a:rPr>
              <a:t>Web Browser Software, </a:t>
            </a:r>
          </a:p>
          <a:p>
            <a:r>
              <a:rPr lang="en-US" b="1" dirty="0" smtClean="0">
                <a:solidFill>
                  <a:schemeClr val="tx2">
                    <a:lumMod val="60000"/>
                    <a:lumOff val="40000"/>
                  </a:schemeClr>
                </a:solidFill>
              </a:rPr>
              <a:t>Using Browsers to Access Web Pages,</a:t>
            </a:r>
          </a:p>
          <a:p>
            <a:r>
              <a:rPr lang="en-US" b="1" dirty="0" smtClean="0">
                <a:solidFill>
                  <a:schemeClr val="tx2">
                    <a:lumMod val="60000"/>
                    <a:lumOff val="40000"/>
                  </a:schemeClr>
                </a:solidFill>
              </a:rPr>
              <a:t>Customizing your Browser, </a:t>
            </a:r>
          </a:p>
          <a:p>
            <a:r>
              <a:rPr lang="en-US" b="1" dirty="0" smtClean="0">
                <a:solidFill>
                  <a:schemeClr val="tx2">
                    <a:lumMod val="60000"/>
                    <a:lumOff val="40000"/>
                  </a:schemeClr>
                </a:solidFill>
              </a:rPr>
              <a:t>Images &amp; Web Browsers.</a:t>
            </a:r>
          </a:p>
          <a:p>
            <a:endParaRPr lang="en-US" dirty="0" smtClean="0">
              <a:solidFill>
                <a:srgbClr val="FF0000"/>
              </a:solidFill>
            </a:endParaRPr>
          </a:p>
          <a:p>
            <a:pPr>
              <a:buNone/>
            </a:pP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http://www.evolutionoftheweb.com/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 main Functionality</a:t>
            </a:r>
            <a:endParaRPr lang="en-US" dirty="0"/>
          </a:p>
        </p:txBody>
      </p:sp>
      <p:sp>
        <p:nvSpPr>
          <p:cNvPr id="3" name="Content Placeholder 2"/>
          <p:cNvSpPr>
            <a:spLocks noGrp="1"/>
          </p:cNvSpPr>
          <p:nvPr>
            <p:ph idx="1"/>
          </p:nvPr>
        </p:nvSpPr>
        <p:spPr/>
        <p:txBody>
          <a:bodyPr/>
          <a:lstStyle/>
          <a:p>
            <a:pPr algn="just"/>
            <a:r>
              <a:rPr lang="en-US" sz="2800" dirty="0" smtClean="0"/>
              <a:t>Present </a:t>
            </a:r>
            <a:r>
              <a:rPr lang="en-US" sz="2800" dirty="0"/>
              <a:t>the web </a:t>
            </a:r>
            <a:r>
              <a:rPr lang="en-US" sz="2800" dirty="0" smtClean="0"/>
              <a:t>resource</a:t>
            </a:r>
          </a:p>
          <a:p>
            <a:pPr algn="just"/>
            <a:r>
              <a:rPr lang="en-US" sz="2800" dirty="0"/>
              <a:t>R</a:t>
            </a:r>
            <a:r>
              <a:rPr lang="en-US" sz="2800" dirty="0" smtClean="0"/>
              <a:t>esource </a:t>
            </a:r>
            <a:r>
              <a:rPr lang="en-US" sz="2800" dirty="0"/>
              <a:t>is specified by the user using a </a:t>
            </a:r>
            <a:r>
              <a:rPr lang="en-US" sz="2800" dirty="0" smtClean="0"/>
              <a:t>URI</a:t>
            </a:r>
          </a:p>
          <a:p>
            <a:pPr algn="just"/>
            <a:r>
              <a:rPr lang="en-US" sz="2800" dirty="0"/>
              <a:t>browser interprets and displays HTML files is specified in the HTML and CSS </a:t>
            </a:r>
            <a:r>
              <a:rPr lang="en-US" sz="2800" dirty="0" smtClean="0"/>
              <a:t>specifications</a:t>
            </a:r>
          </a:p>
          <a:p>
            <a:pPr algn="just"/>
            <a:r>
              <a:rPr lang="en-US" sz="2800" dirty="0"/>
              <a:t>The location of the resource is specified by the user using a URI </a:t>
            </a:r>
            <a:r>
              <a:rPr lang="en-US" sz="2800" i="1" dirty="0"/>
              <a:t>(Uniform resource Identifier)</a:t>
            </a:r>
            <a:endParaRPr lang="en-US" sz="2800" i="1" dirty="0" smtClean="0"/>
          </a:p>
          <a:p>
            <a:pPr algn="just"/>
            <a:r>
              <a:rPr lang="en-US" sz="2800" dirty="0"/>
              <a:t>W3C (World Wide Web Consortium) organization, which is the standards organization for the web. </a:t>
            </a:r>
            <a:endParaRPr lang="en-US" sz="2800" dirty="0" smtClean="0"/>
          </a:p>
          <a:p>
            <a:pPr marL="0" indent="0">
              <a:buNone/>
            </a:pPr>
            <a:endParaRPr lang="en-US" dirty="0"/>
          </a:p>
        </p:txBody>
      </p:sp>
    </p:spTree>
    <p:extLst>
      <p:ext uri="{BB962C8B-B14F-4D97-AF65-F5344CB8AC3E}">
        <p14:creationId xmlns="" xmlns:p14="http://schemas.microsoft.com/office/powerpoint/2010/main" val="62403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Continue…..(Browsers' user interface)</a:t>
            </a:r>
          </a:p>
        </p:txBody>
      </p:sp>
      <p:sp>
        <p:nvSpPr>
          <p:cNvPr id="3" name="Content Placeholder 2"/>
          <p:cNvSpPr>
            <a:spLocks noGrp="1"/>
          </p:cNvSpPr>
          <p:nvPr>
            <p:ph idx="1"/>
          </p:nvPr>
        </p:nvSpPr>
        <p:spPr/>
        <p:txBody>
          <a:bodyPr/>
          <a:lstStyle/>
          <a:p>
            <a:r>
              <a:rPr lang="en-US" dirty="0"/>
              <a:t>Address bar for inserting the URI</a:t>
            </a:r>
          </a:p>
          <a:p>
            <a:r>
              <a:rPr lang="en-US" dirty="0"/>
              <a:t>Back and forward buttons</a:t>
            </a:r>
          </a:p>
          <a:p>
            <a:r>
              <a:rPr lang="en-US" dirty="0"/>
              <a:t>Bookmarking options</a:t>
            </a:r>
          </a:p>
          <a:p>
            <a:r>
              <a:rPr lang="en-US" dirty="0"/>
              <a:t>A refresh and stop buttons for refreshing and stopping the loading of current documents</a:t>
            </a:r>
          </a:p>
          <a:p>
            <a:r>
              <a:rPr lang="en-US" dirty="0"/>
              <a:t>Home </a:t>
            </a:r>
            <a:r>
              <a:rPr lang="en-US" dirty="0" smtClean="0"/>
              <a:t>button</a:t>
            </a:r>
            <a:endParaRPr lang="en-US" dirty="0"/>
          </a:p>
        </p:txBody>
      </p:sp>
    </p:spTree>
    <p:extLst>
      <p:ext uri="{BB962C8B-B14F-4D97-AF65-F5344CB8AC3E}">
        <p14:creationId xmlns="" xmlns:p14="http://schemas.microsoft.com/office/powerpoint/2010/main" val="2967248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Continue…(</a:t>
            </a:r>
            <a:r>
              <a:rPr lang="en-US" sz="3600" b="1" dirty="0" smtClean="0"/>
              <a:t>Browser's </a:t>
            </a:r>
            <a:r>
              <a:rPr lang="en-US" sz="3600" b="1" dirty="0"/>
              <a:t>high level </a:t>
            </a:r>
            <a:r>
              <a:rPr lang="en-US" sz="3600" b="1" dirty="0" smtClean="0"/>
              <a:t>structure</a:t>
            </a:r>
            <a:r>
              <a:rPr lang="en-US" sz="3600" dirty="0" smtClean="0"/>
              <a:t>)</a:t>
            </a:r>
            <a:endParaRPr lang="en-US" sz="3600" dirty="0"/>
          </a:p>
        </p:txBody>
      </p:sp>
      <p:pic>
        <p:nvPicPr>
          <p:cNvPr id="2052" name="Picture 4" descr="D:\Academic Doc\IIT Juniv\Class Materials\2.WebTechnology\Lecture Notes\layers.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914400" y="1524000"/>
            <a:ext cx="7467600" cy="50630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57359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Browser's high level structure</a:t>
            </a:r>
            <a:endParaRPr lang="en-US" dirty="0"/>
          </a:p>
        </p:txBody>
      </p:sp>
      <p:sp>
        <p:nvSpPr>
          <p:cNvPr id="3" name="Content Placeholder 2"/>
          <p:cNvSpPr>
            <a:spLocks noGrp="1"/>
          </p:cNvSpPr>
          <p:nvPr>
            <p:ph idx="1"/>
          </p:nvPr>
        </p:nvSpPr>
        <p:spPr>
          <a:xfrm>
            <a:off x="457200" y="1600200"/>
            <a:ext cx="8229600" cy="4800600"/>
          </a:xfrm>
        </p:spPr>
        <p:txBody>
          <a:bodyPr>
            <a:normAutofit fontScale="25000" lnSpcReduction="20000"/>
          </a:bodyPr>
          <a:lstStyle/>
          <a:p>
            <a:pPr marL="0" indent="0" algn="just">
              <a:buNone/>
            </a:pPr>
            <a:r>
              <a:rPr lang="en-US" sz="7200" dirty="0"/>
              <a:t>The browser's main components are </a:t>
            </a:r>
            <a:r>
              <a:rPr lang="en-US" sz="7200" dirty="0" smtClean="0"/>
              <a:t>: </a:t>
            </a:r>
            <a:endParaRPr lang="en-US" sz="7200" dirty="0"/>
          </a:p>
          <a:p>
            <a:pPr algn="just"/>
            <a:r>
              <a:rPr lang="en-US" sz="7200" b="1" dirty="0"/>
              <a:t>The user interface </a:t>
            </a:r>
            <a:r>
              <a:rPr lang="en-US" sz="7200" dirty="0"/>
              <a:t>- this includes the address bar, back/forward button, bookmarking menu etc. Every part of the browser display except the main window where you see the requested page.</a:t>
            </a:r>
          </a:p>
          <a:p>
            <a:pPr algn="just"/>
            <a:r>
              <a:rPr lang="en-US" sz="7200" b="1" dirty="0"/>
              <a:t>The browser engine </a:t>
            </a:r>
            <a:r>
              <a:rPr lang="en-US" sz="7200" dirty="0"/>
              <a:t>- </a:t>
            </a:r>
            <a:r>
              <a:rPr lang="en-US" sz="7200" dirty="0" err="1"/>
              <a:t>marshalls</a:t>
            </a:r>
            <a:r>
              <a:rPr lang="en-US" sz="7200" dirty="0"/>
              <a:t> the actions between the UI and the rendering engine.</a:t>
            </a:r>
          </a:p>
          <a:p>
            <a:pPr algn="just"/>
            <a:r>
              <a:rPr lang="en-US" sz="7200" b="1" dirty="0"/>
              <a:t>The rendering engine </a:t>
            </a:r>
            <a:r>
              <a:rPr lang="en-US" sz="7200" dirty="0"/>
              <a:t>- responsible for displaying the requested content. For example if the requested content is HTML, it is responsible for parsing the HTML and CSS and displaying the parsed content on the screen.</a:t>
            </a:r>
          </a:p>
          <a:p>
            <a:pPr algn="just"/>
            <a:r>
              <a:rPr lang="en-US" sz="7200" b="1" dirty="0"/>
              <a:t>Networking </a:t>
            </a:r>
            <a:r>
              <a:rPr lang="en-US" sz="7200" dirty="0"/>
              <a:t>- used for network calls, like HTTP requests. It has platform independent interface and underneath implementations for each platform.</a:t>
            </a:r>
          </a:p>
          <a:p>
            <a:pPr algn="just"/>
            <a:r>
              <a:rPr lang="en-US" sz="7200" b="1" dirty="0"/>
              <a:t>UI backend </a:t>
            </a:r>
            <a:r>
              <a:rPr lang="en-US" sz="7200" dirty="0"/>
              <a:t>- used for drawing basic widgets like combo boxes and windows. It exposes a generic interface that is not platform specific. Underneath it uses the operating system user interface methods.</a:t>
            </a:r>
          </a:p>
          <a:p>
            <a:pPr algn="just"/>
            <a:r>
              <a:rPr lang="en-US" sz="7200" b="1" dirty="0"/>
              <a:t>JavaScript interpreter</a:t>
            </a:r>
            <a:r>
              <a:rPr lang="en-US" sz="7200" dirty="0"/>
              <a:t>. Used to parse and execute the JavaScript code.</a:t>
            </a:r>
          </a:p>
          <a:p>
            <a:pPr algn="just"/>
            <a:r>
              <a:rPr lang="en-US" sz="7200" b="1" dirty="0"/>
              <a:t>Data storage</a:t>
            </a:r>
            <a:r>
              <a:rPr lang="en-US" sz="7200" dirty="0"/>
              <a:t>. This is a persistence layer. The browser needs to save all sorts of data on the hard disk, for examples, cookies. The new HTML specification (HTML5) defines 'web database' which is a complete (although light) database in the browser.</a:t>
            </a:r>
          </a:p>
          <a:p>
            <a:pPr marL="0" indent="0">
              <a:buNone/>
            </a:pPr>
            <a:endParaRPr lang="en-US" dirty="0"/>
          </a:p>
        </p:txBody>
      </p:sp>
    </p:spTree>
    <p:extLst>
      <p:ext uri="{BB962C8B-B14F-4D97-AF65-F5344CB8AC3E}">
        <p14:creationId xmlns="" xmlns:p14="http://schemas.microsoft.com/office/powerpoint/2010/main" val="2225265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Engines</a:t>
            </a:r>
            <a:endParaRPr lang="en-US" dirty="0"/>
          </a:p>
        </p:txBody>
      </p:sp>
      <p:sp>
        <p:nvSpPr>
          <p:cNvPr id="3" name="Content Placeholder 2"/>
          <p:cNvSpPr>
            <a:spLocks noGrp="1"/>
          </p:cNvSpPr>
          <p:nvPr>
            <p:ph idx="1"/>
          </p:nvPr>
        </p:nvSpPr>
        <p:spPr/>
        <p:txBody>
          <a:bodyPr/>
          <a:lstStyle/>
          <a:p>
            <a:pPr marL="0" indent="0" algn="just">
              <a:buNone/>
            </a:pPr>
            <a:r>
              <a:rPr lang="en-US" dirty="0"/>
              <a:t>The responsibility of the rendering engine </a:t>
            </a:r>
            <a:r>
              <a:rPr lang="en-US" dirty="0" smtClean="0"/>
              <a:t>is to  </a:t>
            </a:r>
            <a:r>
              <a:rPr lang="en-US" dirty="0"/>
              <a:t>display of the requested contents on the browser screen</a:t>
            </a:r>
            <a:r>
              <a:rPr lang="en-US" dirty="0" smtClean="0"/>
              <a:t>.</a:t>
            </a:r>
          </a:p>
          <a:p>
            <a:pPr marL="0" indent="0" algn="just">
              <a:buNone/>
            </a:pPr>
            <a:r>
              <a:rPr lang="en-US" dirty="0"/>
              <a:t>By default the rendering engine can </a:t>
            </a:r>
            <a:r>
              <a:rPr lang="en-US" dirty="0" smtClean="0"/>
              <a:t>display:</a:t>
            </a:r>
          </a:p>
          <a:p>
            <a:pPr algn="just"/>
            <a:r>
              <a:rPr lang="en-US" dirty="0" smtClean="0">
                <a:solidFill>
                  <a:schemeClr val="tx2">
                    <a:lumMod val="60000"/>
                    <a:lumOff val="40000"/>
                  </a:schemeClr>
                </a:solidFill>
              </a:rPr>
              <a:t>HTML contents</a:t>
            </a:r>
          </a:p>
          <a:p>
            <a:pPr algn="just"/>
            <a:r>
              <a:rPr lang="en-US" dirty="0" smtClean="0">
                <a:solidFill>
                  <a:schemeClr val="tx2">
                    <a:lumMod val="60000"/>
                    <a:lumOff val="40000"/>
                  </a:schemeClr>
                </a:solidFill>
              </a:rPr>
              <a:t>CSS</a:t>
            </a:r>
          </a:p>
          <a:p>
            <a:pPr algn="just"/>
            <a:r>
              <a:rPr lang="en-US" dirty="0" smtClean="0">
                <a:solidFill>
                  <a:schemeClr val="tx2">
                    <a:lumMod val="60000"/>
                    <a:lumOff val="40000"/>
                  </a:schemeClr>
                </a:solidFill>
              </a:rPr>
              <a:t>PDF</a:t>
            </a:r>
          </a:p>
          <a:p>
            <a:pPr algn="just"/>
            <a:r>
              <a:rPr lang="en-US" dirty="0" smtClean="0">
                <a:solidFill>
                  <a:schemeClr val="tx2">
                    <a:lumMod val="60000"/>
                    <a:lumOff val="40000"/>
                  </a:schemeClr>
                </a:solidFill>
              </a:rPr>
              <a:t>Images, </a:t>
            </a:r>
            <a:r>
              <a:rPr lang="en-US" dirty="0" err="1" smtClean="0">
                <a:solidFill>
                  <a:schemeClr val="tx2">
                    <a:lumMod val="60000"/>
                    <a:lumOff val="40000"/>
                  </a:schemeClr>
                </a:solidFill>
              </a:rPr>
              <a:t>etc</a:t>
            </a:r>
            <a:endParaRPr lang="en-US" dirty="0">
              <a:solidFill>
                <a:schemeClr val="tx2">
                  <a:lumMod val="60000"/>
                  <a:lumOff val="40000"/>
                </a:schemeClr>
              </a:solidFill>
            </a:endParaRPr>
          </a:p>
        </p:txBody>
      </p:sp>
    </p:spTree>
    <p:extLst>
      <p:ext uri="{BB962C8B-B14F-4D97-AF65-F5344CB8AC3E}">
        <p14:creationId xmlns="" xmlns:p14="http://schemas.microsoft.com/office/powerpoint/2010/main" val="820008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r>
              <a:rPr lang="en-US" sz="2800" dirty="0"/>
              <a:t>Firefox uses </a:t>
            </a:r>
            <a:r>
              <a:rPr lang="en-US" sz="2800" dirty="0">
                <a:solidFill>
                  <a:srgbClr val="FF0000"/>
                </a:solidFill>
              </a:rPr>
              <a:t>Gecko</a:t>
            </a:r>
            <a:r>
              <a:rPr lang="en-US" sz="2800" dirty="0"/>
              <a:t> - a "home made" Mozilla rendering engine. </a:t>
            </a:r>
            <a:endParaRPr lang="en-US" sz="2800" dirty="0" smtClean="0"/>
          </a:p>
          <a:p>
            <a:r>
              <a:rPr lang="en-US" sz="2800" dirty="0" smtClean="0"/>
              <a:t>Both </a:t>
            </a:r>
            <a:r>
              <a:rPr lang="en-US" sz="2800" dirty="0"/>
              <a:t>Safari and Chrome use </a:t>
            </a:r>
            <a:r>
              <a:rPr lang="en-US" sz="2800" dirty="0" err="1" smtClean="0">
                <a:solidFill>
                  <a:srgbClr val="FF0000"/>
                </a:solidFill>
              </a:rPr>
              <a:t>Webkit</a:t>
            </a:r>
            <a:r>
              <a:rPr lang="en-US" sz="2800" dirty="0" smtClean="0">
                <a:solidFill>
                  <a:srgbClr val="FF0000"/>
                </a:solidFill>
              </a:rPr>
              <a:t> (</a:t>
            </a:r>
            <a:r>
              <a:rPr lang="en-US" sz="2800" dirty="0">
                <a:hlinkClick r:id="rId2"/>
              </a:rPr>
              <a:t>webkit.org</a:t>
            </a:r>
            <a:r>
              <a:rPr lang="en-US" sz="2800" dirty="0" smtClean="0">
                <a:solidFill>
                  <a:srgbClr val="FF0000"/>
                </a:solidFill>
              </a:rPr>
              <a:t>)</a:t>
            </a:r>
            <a:r>
              <a:rPr lang="en-US" sz="2800" dirty="0" smtClean="0"/>
              <a:t>.</a:t>
            </a:r>
            <a:endParaRPr lang="en-US" sz="2800" dirty="0"/>
          </a:p>
        </p:txBody>
      </p:sp>
    </p:spTree>
    <p:extLst>
      <p:ext uri="{BB962C8B-B14F-4D97-AF65-F5344CB8AC3E}">
        <p14:creationId xmlns="" xmlns:p14="http://schemas.microsoft.com/office/powerpoint/2010/main" val="600304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1391</Words>
  <Application>Microsoft Office PowerPoint</Application>
  <PresentationFormat>On-screen Show (4:3)</PresentationFormat>
  <Paragraphs>147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How Browser Works</vt:lpstr>
      <vt:lpstr>Introduction</vt:lpstr>
      <vt:lpstr>Slide 3</vt:lpstr>
      <vt:lpstr>Browser’s main Functionality</vt:lpstr>
      <vt:lpstr>Continue…..(Browsers' user interface)</vt:lpstr>
      <vt:lpstr>Continue…(Browser's high level structure)</vt:lpstr>
      <vt:lpstr>Browser's high level structure</vt:lpstr>
      <vt:lpstr>Rendering Engines</vt:lpstr>
      <vt:lpstr>Continue…..</vt:lpstr>
      <vt:lpstr>Rendering Engine (main flow)</vt:lpstr>
      <vt:lpstr>Webkit main flow</vt:lpstr>
      <vt:lpstr>Mozilla Gecko main Flow</vt:lpstr>
      <vt:lpstr>Parsing</vt:lpstr>
      <vt:lpstr>Continue…</vt:lpstr>
      <vt:lpstr>Continue… (Grammar)</vt:lpstr>
      <vt:lpstr>Continue… (Grammar)</vt:lpstr>
      <vt:lpstr>Parsing example</vt:lpstr>
      <vt:lpstr>Continue</vt:lpstr>
      <vt:lpstr>Example of BNF</vt:lpstr>
      <vt:lpstr>Continue</vt:lpstr>
      <vt:lpstr>DOM (Document Object Model)</vt:lpstr>
      <vt:lpstr>DOM Tree Construction</vt:lpstr>
      <vt:lpstr>Parsing Algorithm</vt:lpstr>
      <vt:lpstr>Continue….PA</vt:lpstr>
      <vt:lpstr>Tokenization</vt:lpstr>
      <vt:lpstr>Example (Tokenization)</vt:lpstr>
      <vt:lpstr>Tree construction algorithm</vt:lpstr>
      <vt:lpstr>Work to do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Browser Works</dc:title>
  <dc:creator>sam</dc:creator>
  <cp:lastModifiedBy>CSE LAB-2</cp:lastModifiedBy>
  <cp:revision>17</cp:revision>
  <dcterms:created xsi:type="dcterms:W3CDTF">2006-08-16T00:00:00Z</dcterms:created>
  <dcterms:modified xsi:type="dcterms:W3CDTF">2019-02-07T11:52:14Z</dcterms:modified>
</cp:coreProperties>
</file>