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SNDCP" TargetMode="External"/><Relationship Id="rId3" Type="http://schemas.openxmlformats.org/officeDocument/2006/relationships/hyperlink" Target="http://en.wikipedia.org/wiki/Cisco_HDLC" TargetMode="External"/><Relationship Id="rId7" Type="http://schemas.openxmlformats.org/officeDocument/2006/relationships/hyperlink" Target="http://en.wikipedia.org/wiki/GPRS" TargetMode="External"/><Relationship Id="rId12" Type="http://schemas.openxmlformats.org/officeDocument/2006/relationships/hyperlink" Target="http://en.wikipedia.org/wiki/G.hn" TargetMode="External"/><Relationship Id="rId2" Type="http://schemas.openxmlformats.org/officeDocument/2006/relationships/hyperlink" Target="http://en.wikipedia.org/wiki/High-Level_Data_Link_Control" TargetMode="External"/><Relationship Id="rId1" Type="http://schemas.openxmlformats.org/officeDocument/2006/relationships/slideLayout" Target="../slideLayouts/slideLayout2.xml"/><Relationship Id="rId6" Type="http://schemas.openxmlformats.org/officeDocument/2006/relationships/hyperlink" Target="http://en.wikipedia.org/wiki/LAPM" TargetMode="External"/><Relationship Id="rId11" Type="http://schemas.openxmlformats.org/officeDocument/2006/relationships/hyperlink" Target="http://en.wikipedia.org/wiki/International_Telecommunication_Union" TargetMode="External"/><Relationship Id="rId5" Type="http://schemas.openxmlformats.org/officeDocument/2006/relationships/hyperlink" Target="http://en.wikipedia.org/wiki/Point-to-Point_Protocol" TargetMode="External"/><Relationship Id="rId10" Type="http://schemas.openxmlformats.org/officeDocument/2006/relationships/hyperlink" Target="http://en.wikipedia.org/wiki/ITU-T" TargetMode="External"/><Relationship Id="rId4" Type="http://schemas.openxmlformats.org/officeDocument/2006/relationships/hyperlink" Target="http://en.wikipedia.org/wiki/Modem" TargetMode="External"/><Relationship Id="rId9" Type="http://schemas.openxmlformats.org/officeDocument/2006/relationships/hyperlink" Target="http://en.wikipedia.org/wiki/Data_link_lay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n.wikipedia.org/wiki/Frame_check_sequ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ublib.boulder.ibm.com/infocenter/iseries/v5r4/topic/rzajt/rzajtbisynch.htm" TargetMode="External"/><Relationship Id="rId7" Type="http://schemas.openxmlformats.org/officeDocument/2006/relationships/hyperlink" Target="http://publib.boulder.ibm.com/infocenter/iseries/v5r4/topic/rzajt/rzajtrzajtx21con.htm" TargetMode="External"/><Relationship Id="rId2" Type="http://schemas.openxmlformats.org/officeDocument/2006/relationships/hyperlink" Target="http://publib.boulder.ibm.com/infocenter/iseries/v5r4/topic/rzajt/rzajtrzajtasync.htm" TargetMode="External"/><Relationship Id="rId1" Type="http://schemas.openxmlformats.org/officeDocument/2006/relationships/slideLayout" Target="../slideLayouts/slideLayout2.xml"/><Relationship Id="rId6" Type="http://schemas.openxmlformats.org/officeDocument/2006/relationships/hyperlink" Target="http://publib.boulder.ibm.com/infocenter/iseries/v5r4/topic/rzajt/rzajtrzajtx25con.htm" TargetMode="External"/><Relationship Id="rId5" Type="http://schemas.openxmlformats.org/officeDocument/2006/relationships/hyperlink" Target="http://publib.boulder.ibm.com/infocenter/iseries/v5r4/topic/rzajt/rzajtrzajtsdlccon.htm" TargetMode="External"/><Relationship Id="rId4" Type="http://schemas.openxmlformats.org/officeDocument/2006/relationships/hyperlink" Target="http://publib.boulder.ibm.com/infocenter/iseries/v5r4/topic/rzajt/rzajtrzajtfrcon.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IEEE_802.11" TargetMode="External"/><Relationship Id="rId13" Type="http://schemas.openxmlformats.org/officeDocument/2006/relationships/hyperlink" Target="http://en.wikipedia.org/wiki/CSMA/CA" TargetMode="External"/><Relationship Id="rId3" Type="http://schemas.openxmlformats.org/officeDocument/2006/relationships/hyperlink" Target="http://en.wikipedia.org/wiki/IEEE_802" TargetMode="External"/><Relationship Id="rId7" Type="http://schemas.openxmlformats.org/officeDocument/2006/relationships/hyperlink" Target="http://en.wikipedia.org/wiki/IEEE_802.5" TargetMode="External"/><Relationship Id="rId12" Type="http://schemas.openxmlformats.org/officeDocument/2006/relationships/hyperlink" Target="http://en.wikipedia.org/wiki/Ethernet_II_framing" TargetMode="External"/><Relationship Id="rId2" Type="http://schemas.openxmlformats.org/officeDocument/2006/relationships/hyperlink" Target="http://en.wikipedia.org/wiki/IEEE_802.2" TargetMode="External"/><Relationship Id="rId1" Type="http://schemas.openxmlformats.org/officeDocument/2006/relationships/slideLayout" Target="../slideLayouts/slideLayout2.xml"/><Relationship Id="rId6" Type="http://schemas.openxmlformats.org/officeDocument/2006/relationships/hyperlink" Target="http://en.wikipedia.org/wiki/EtherType" TargetMode="External"/><Relationship Id="rId11" Type="http://schemas.openxmlformats.org/officeDocument/2006/relationships/hyperlink" Target="http://en.wikipedia.org/wiki/Ethertype" TargetMode="External"/><Relationship Id="rId5" Type="http://schemas.openxmlformats.org/officeDocument/2006/relationships/hyperlink" Target="http://en.wikipedia.org/wiki/Ethernet" TargetMode="External"/><Relationship Id="rId10" Type="http://schemas.openxmlformats.org/officeDocument/2006/relationships/hyperlink" Target="http://en.wikipedia.org/wiki/Automatic_repeat_request" TargetMode="External"/><Relationship Id="rId4" Type="http://schemas.openxmlformats.org/officeDocument/2006/relationships/hyperlink" Target="http://en.wikipedia.org/wiki/IEEE_802.3" TargetMode="External"/><Relationship Id="rId9" Type="http://schemas.openxmlformats.org/officeDocument/2006/relationships/hyperlink" Target="http://en.wikipedia.org/wiki/Fiber_distributed_data_interf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LANs &amp; WANs</a:t>
            </a:r>
            <a:endParaRPr lang="en-US" dirty="0"/>
          </a:p>
        </p:txBody>
      </p:sp>
      <p:sp>
        <p:nvSpPr>
          <p:cNvPr id="3" name="Subtitle 2"/>
          <p:cNvSpPr>
            <a:spLocks noGrp="1"/>
          </p:cNvSpPr>
          <p:nvPr>
            <p:ph type="subTitle" idx="1"/>
          </p:nvPr>
        </p:nvSpPr>
        <p:spPr/>
        <p:txBody>
          <a:bodyPr/>
          <a:lstStyle/>
          <a:p>
            <a:r>
              <a:rPr lang="en-US" dirty="0" smtClean="0"/>
              <a:t>Internet &amp; Internet Technologies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a:buNone/>
            </a:pPr>
            <a:r>
              <a:rPr lang="en-US" b="1" dirty="0" smtClean="0"/>
              <a:t>HDLC(High-Level Data Link Control)</a:t>
            </a:r>
          </a:p>
          <a:p>
            <a:pPr algn="just"/>
            <a:r>
              <a:rPr lang="en-US" dirty="0" smtClean="0"/>
              <a:t>Some non-IEEE 802 protocols can be thought of as being split into MAC and LLC layers. For example, while </a:t>
            </a:r>
            <a:r>
              <a:rPr lang="en-US" dirty="0" smtClean="0">
                <a:hlinkClick r:id="rId2" tooltip="High-Level Data Link Control"/>
              </a:rPr>
              <a:t>HDLC</a:t>
            </a:r>
            <a:r>
              <a:rPr lang="en-US" dirty="0" smtClean="0"/>
              <a:t> specifies both MAC functions (framing of packets) and LLC functions (protocol multiplexing, flow control, detection, and error control through a retransmission of dropped packets when indicated), some protocols such as </a:t>
            </a:r>
            <a:r>
              <a:rPr lang="en-US" dirty="0" smtClean="0">
                <a:hlinkClick r:id="rId3" tooltip="Cisco HDLC"/>
              </a:rPr>
              <a:t>Cisco HDLC</a:t>
            </a:r>
            <a:r>
              <a:rPr lang="en-US" dirty="0" smtClean="0"/>
              <a:t> can use HDLC-like packet framing and their own LLC protocol.</a:t>
            </a:r>
          </a:p>
          <a:p>
            <a:pPr algn="just">
              <a:buNone/>
            </a:pPr>
            <a:r>
              <a:rPr lang="en-US" b="1" dirty="0" smtClean="0"/>
              <a:t>PPP and modems</a:t>
            </a:r>
          </a:p>
          <a:p>
            <a:pPr algn="just"/>
            <a:r>
              <a:rPr lang="en-US" dirty="0" smtClean="0"/>
              <a:t>Over telephone network </a:t>
            </a:r>
            <a:r>
              <a:rPr lang="en-US" dirty="0" smtClean="0">
                <a:hlinkClick r:id="rId4" tooltip="Modem"/>
              </a:rPr>
              <a:t>modems</a:t>
            </a:r>
            <a:r>
              <a:rPr lang="en-US" dirty="0" smtClean="0"/>
              <a:t>, </a:t>
            </a:r>
            <a:r>
              <a:rPr lang="en-US" dirty="0" smtClean="0">
                <a:hlinkClick r:id="rId5" tooltip="Point-to-Point Protocol"/>
              </a:rPr>
              <a:t>PPP</a:t>
            </a:r>
            <a:r>
              <a:rPr lang="en-US" dirty="0" smtClean="0"/>
              <a:t> (Point-to-point </a:t>
            </a:r>
            <a:r>
              <a:rPr lang="en-US" dirty="0" err="1" smtClean="0"/>
              <a:t>Protocal</a:t>
            </a:r>
            <a:r>
              <a:rPr lang="en-US" dirty="0" smtClean="0"/>
              <a:t>) link layer protocols can be considered as a LLC protocol, providing multiplexing, but it does not provide flow control and error management. In a telephone network, bit errors might be common, meaning that error management is crucial, but that is today provided by modern protocols. Today's modem protocols have inherited LLC features from the older </a:t>
            </a:r>
            <a:r>
              <a:rPr lang="en-US" dirty="0" smtClean="0">
                <a:hlinkClick r:id="rId6" tooltip="LAPM"/>
              </a:rPr>
              <a:t>LAPM</a:t>
            </a:r>
            <a:r>
              <a:rPr lang="en-US" dirty="0" smtClean="0"/>
              <a:t> link layer protocol, made for modem communication in old X.25 networks.</a:t>
            </a:r>
          </a:p>
          <a:p>
            <a:pPr algn="just">
              <a:buNone/>
            </a:pPr>
            <a:r>
              <a:rPr lang="en-US" b="1" dirty="0" smtClean="0"/>
              <a:t>Cellular systems</a:t>
            </a:r>
          </a:p>
          <a:p>
            <a:pPr algn="just"/>
            <a:r>
              <a:rPr lang="en-US" dirty="0" smtClean="0"/>
              <a:t>The </a:t>
            </a:r>
            <a:r>
              <a:rPr lang="en-US" dirty="0" smtClean="0">
                <a:hlinkClick r:id="rId7" tooltip="GPRS"/>
              </a:rPr>
              <a:t>GPRS</a:t>
            </a:r>
            <a:r>
              <a:rPr lang="en-US" dirty="0" smtClean="0"/>
              <a:t> (</a:t>
            </a:r>
            <a:r>
              <a:rPr lang="en-US" b="1" dirty="0" smtClean="0"/>
              <a:t>General packet radio service</a:t>
            </a:r>
            <a:r>
              <a:rPr lang="en-US" dirty="0" smtClean="0"/>
              <a:t>) LLC layer also does ciphering and deciphering of SN-PDU Sub Network Dependent Convergence Protocol (</a:t>
            </a:r>
            <a:r>
              <a:rPr lang="en-US" dirty="0" smtClean="0">
                <a:hlinkClick r:id="rId8" tooltip="SNDCP"/>
              </a:rPr>
              <a:t>SNDCP</a:t>
            </a:r>
            <a:r>
              <a:rPr lang="en-US" dirty="0" smtClean="0"/>
              <a:t>) packets. It also performs compression of NPDUs to make for efficient Data transmission.</a:t>
            </a:r>
          </a:p>
          <a:p>
            <a:pPr algn="just">
              <a:buNone/>
            </a:pPr>
            <a:r>
              <a:rPr lang="en-US" b="1" dirty="0" smtClean="0"/>
              <a:t>Power lines</a:t>
            </a:r>
          </a:p>
          <a:p>
            <a:pPr algn="just"/>
            <a:r>
              <a:rPr lang="en-US" dirty="0" smtClean="0"/>
              <a:t>Another example of a </a:t>
            </a:r>
            <a:r>
              <a:rPr lang="en-US" dirty="0" smtClean="0">
                <a:hlinkClick r:id="rId9" tooltip="Data link layer"/>
              </a:rPr>
              <a:t>data link layer</a:t>
            </a:r>
            <a:r>
              <a:rPr lang="en-US" dirty="0" smtClean="0"/>
              <a:t> which is split between LLC (for flow and error control) and MAC (for multiple access) is the </a:t>
            </a:r>
            <a:r>
              <a:rPr lang="en-US" dirty="0" smtClean="0">
                <a:hlinkClick r:id="rId10" tooltip="ITU-T"/>
              </a:rPr>
              <a:t>ITU-T</a:t>
            </a:r>
            <a:r>
              <a:rPr lang="en-US" dirty="0" smtClean="0"/>
              <a:t>( </a:t>
            </a:r>
            <a:r>
              <a:rPr lang="en-US" dirty="0" smtClean="0">
                <a:hlinkClick r:id="rId11" tooltip="International Telecommunication Union"/>
              </a:rPr>
              <a:t>International Telecommunication Union</a:t>
            </a:r>
            <a:r>
              <a:rPr lang="en-US" dirty="0" smtClean="0"/>
              <a:t>) </a:t>
            </a:r>
            <a:r>
              <a:rPr lang="en-US" dirty="0" smtClean="0">
                <a:hlinkClick r:id="rId12" tooltip="G.hn"/>
              </a:rPr>
              <a:t>G.hn</a:t>
            </a:r>
            <a:r>
              <a:rPr lang="en-US" dirty="0" smtClean="0"/>
              <a:t> standard, which provides high-speed local area networking over existing home wiring (power lines, phone lines and coaxial cables).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MAC</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Media access control</a:t>
            </a:r>
            <a:r>
              <a:rPr lang="en-US" dirty="0" smtClean="0"/>
              <a:t> (</a:t>
            </a:r>
            <a:r>
              <a:rPr lang="en-US" b="1" dirty="0" smtClean="0"/>
              <a:t>MAC</a:t>
            </a:r>
            <a:r>
              <a:rPr lang="en-US" dirty="0" smtClean="0"/>
              <a:t>) data communication protocol is a </a:t>
            </a:r>
            <a:r>
              <a:rPr lang="en-US" dirty="0" err="1" smtClean="0"/>
              <a:t>sublayer</a:t>
            </a:r>
            <a:r>
              <a:rPr lang="en-US" dirty="0" smtClean="0"/>
              <a:t> of the data link layer, which itself is layer 2. The MAC </a:t>
            </a:r>
            <a:r>
              <a:rPr lang="en-US" dirty="0" err="1" smtClean="0"/>
              <a:t>sublayer</a:t>
            </a:r>
            <a:r>
              <a:rPr lang="en-US" dirty="0" smtClean="0"/>
              <a:t> provides addressing and channel access control mechanisms that make it possible for several terminals or network nodes to communicate within a multiple access network that incorporates a shared medium, e.g. Ethernet. The hardware that implements the MAC is referred to as a </a:t>
            </a:r>
            <a:r>
              <a:rPr lang="en-US" i="1" dirty="0" smtClean="0"/>
              <a:t>medium access controller</a:t>
            </a:r>
            <a:r>
              <a:rPr lang="en-US" dirty="0" smtClean="0"/>
              <a:t>.</a:t>
            </a:r>
          </a:p>
          <a:p>
            <a:pPr algn="just"/>
            <a:r>
              <a:rPr lang="en-US" dirty="0" smtClean="0"/>
              <a:t>The MAC </a:t>
            </a:r>
            <a:r>
              <a:rPr lang="en-US" dirty="0" err="1" smtClean="0"/>
              <a:t>sublayer</a:t>
            </a:r>
            <a:r>
              <a:rPr lang="en-US" dirty="0" smtClean="0"/>
              <a:t> acts as an interface between the logical link control (LLC) </a:t>
            </a:r>
            <a:r>
              <a:rPr lang="en-US" dirty="0" err="1" smtClean="0"/>
              <a:t>sublayer</a:t>
            </a:r>
            <a:r>
              <a:rPr lang="en-US" dirty="0" smtClean="0"/>
              <a:t> and the network's physical layer. The MAC layer emulates a full-duplex logical communication channel in a multi-point network. This channel may provide </a:t>
            </a:r>
            <a:r>
              <a:rPr lang="en-US" dirty="0" err="1" smtClean="0"/>
              <a:t>unicast</a:t>
            </a:r>
            <a:r>
              <a:rPr lang="en-US" dirty="0" smtClean="0"/>
              <a:t>, multicast or broadcast communication service.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Functions performed in the MAC </a:t>
            </a:r>
            <a:r>
              <a:rPr lang="en-US" dirty="0" err="1" smtClean="0"/>
              <a:t>sublayer</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According to 802.3-2002 section 4.1.4, the functions required of a MAC are:</a:t>
            </a:r>
          </a:p>
          <a:p>
            <a:pPr algn="just"/>
            <a:r>
              <a:rPr lang="en-US" dirty="0" smtClean="0"/>
              <a:t>receive/transmit normal frames</a:t>
            </a:r>
          </a:p>
          <a:p>
            <a:pPr algn="just"/>
            <a:r>
              <a:rPr lang="en-US" dirty="0" smtClean="0"/>
              <a:t>half-duplex retransmission and </a:t>
            </a:r>
            <a:r>
              <a:rPr lang="en-US" dirty="0" err="1" smtClean="0"/>
              <a:t>backoff</a:t>
            </a:r>
            <a:r>
              <a:rPr lang="en-US" dirty="0" smtClean="0"/>
              <a:t> functions</a:t>
            </a:r>
          </a:p>
          <a:p>
            <a:pPr algn="just"/>
            <a:r>
              <a:rPr lang="en-US" dirty="0" smtClean="0"/>
              <a:t>append/check FCS (</a:t>
            </a:r>
            <a:r>
              <a:rPr lang="en-US" dirty="0" smtClean="0">
                <a:hlinkClick r:id="rId2" tooltip="Frame check sequence"/>
              </a:rPr>
              <a:t>frame check sequence</a:t>
            </a:r>
            <a:r>
              <a:rPr lang="en-US" dirty="0" smtClean="0"/>
              <a:t>)</a:t>
            </a:r>
          </a:p>
          <a:p>
            <a:pPr algn="just"/>
            <a:r>
              <a:rPr lang="en-US" dirty="0" smtClean="0"/>
              <a:t>Inter-frame gap enforcement</a:t>
            </a:r>
          </a:p>
          <a:p>
            <a:pPr algn="just"/>
            <a:r>
              <a:rPr lang="en-US" dirty="0" smtClean="0"/>
              <a:t>discard malformed frames</a:t>
            </a:r>
          </a:p>
          <a:p>
            <a:pPr algn="just"/>
            <a:r>
              <a:rPr lang="en-US" dirty="0" smtClean="0"/>
              <a:t>append(</a:t>
            </a:r>
            <a:r>
              <a:rPr lang="en-US" dirty="0" err="1" smtClean="0"/>
              <a:t>tx</a:t>
            </a:r>
            <a:r>
              <a:rPr lang="en-US" dirty="0" smtClean="0"/>
              <a:t>)/remove(</a:t>
            </a:r>
            <a:r>
              <a:rPr lang="en-US" dirty="0" err="1" smtClean="0"/>
              <a:t>rx</a:t>
            </a:r>
            <a:r>
              <a:rPr lang="en-US" dirty="0" smtClean="0"/>
              <a:t>) preamble, SFD, and padding</a:t>
            </a:r>
          </a:p>
          <a:p>
            <a:pPr algn="just"/>
            <a:r>
              <a:rPr lang="en-US" dirty="0" smtClean="0"/>
              <a:t>half-duplex compatibility: append(</a:t>
            </a:r>
            <a:r>
              <a:rPr lang="en-US" dirty="0" err="1" smtClean="0"/>
              <a:t>tx</a:t>
            </a:r>
            <a:r>
              <a:rPr lang="en-US" dirty="0" smtClean="0"/>
              <a:t>)/remove(</a:t>
            </a:r>
            <a:r>
              <a:rPr lang="en-US" dirty="0" err="1" smtClean="0"/>
              <a:t>rx</a:t>
            </a:r>
            <a:r>
              <a:rPr lang="en-US" dirty="0" smtClean="0"/>
              <a:t>) MAC address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groups of IEEE Standard</a:t>
            </a:r>
            <a:endParaRPr lang="en-US" dirty="0"/>
          </a:p>
        </p:txBody>
      </p:sp>
      <p:pic>
        <p:nvPicPr>
          <p:cNvPr id="21506" name="Picture 2"/>
          <p:cNvPicPr>
            <a:picLocks noChangeAspect="1" noChangeArrowheads="1"/>
          </p:cNvPicPr>
          <p:nvPr/>
        </p:nvPicPr>
        <p:blipFill>
          <a:blip r:embed="rId2"/>
          <a:srcRect/>
          <a:stretch>
            <a:fillRect/>
          </a:stretch>
        </p:blipFill>
        <p:spPr bwMode="auto">
          <a:xfrm>
            <a:off x="685800" y="2057400"/>
            <a:ext cx="7791871" cy="4448175"/>
          </a:xfrm>
          <a:prstGeom prst="rect">
            <a:avLst/>
          </a:prstGeom>
          <a:noFill/>
          <a:ln w="9525">
            <a:noFill/>
            <a:miter lim="800000"/>
            <a:headEnd/>
            <a:tailEnd/>
          </a:ln>
          <a:effectLst/>
        </p:spPr>
      </p:pic>
      <p:sp>
        <p:nvSpPr>
          <p:cNvPr id="5" name="Rectangle 4"/>
          <p:cNvSpPr/>
          <p:nvPr/>
        </p:nvSpPr>
        <p:spPr>
          <a:xfrm>
            <a:off x="4191000" y="3810000"/>
            <a:ext cx="3420121" cy="246221"/>
          </a:xfrm>
          <a:prstGeom prst="rect">
            <a:avLst/>
          </a:prstGeom>
        </p:spPr>
        <p:txBody>
          <a:bodyPr wrap="square">
            <a:spAutoFit/>
          </a:bodyPr>
          <a:lstStyle/>
          <a:p>
            <a:r>
              <a:rPr lang="en-US" sz="1000" b="1" dirty="0" smtClean="0"/>
              <a:t>distributed-queue dual-bus network</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Wide area network standards</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b="1" dirty="0" smtClean="0"/>
              <a:t>Wide area network standards</a:t>
            </a:r>
          </a:p>
          <a:p>
            <a:pPr algn="just">
              <a:buNone/>
            </a:pPr>
            <a:r>
              <a:rPr lang="en-US" dirty="0" smtClean="0"/>
              <a:t>A wide area network (WAN) is a data communications network designed to serve an area of hundreds or thousands of miles--for example, public and private packet-switching networks, and national telephone networks.</a:t>
            </a:r>
          </a:p>
          <a:p>
            <a:pPr algn="just">
              <a:buNone/>
            </a:pPr>
            <a:r>
              <a:rPr lang="en-US" dirty="0" smtClean="0"/>
              <a:t>These topics introduce the types of wide area networks that are supported by the </a:t>
            </a:r>
            <a:r>
              <a:rPr lang="en-US" dirty="0" err="1" smtClean="0"/>
              <a:t>iSeries</a:t>
            </a:r>
            <a:r>
              <a:rPr lang="en-US" dirty="0" smtClean="0"/>
              <a:t>™ system:</a:t>
            </a:r>
          </a:p>
          <a:p>
            <a:r>
              <a:rPr lang="en-US" dirty="0" smtClean="0">
                <a:hlinkClick r:id="rId2"/>
              </a:rPr>
              <a:t>Asynchronous communications</a:t>
            </a:r>
            <a:endParaRPr lang="en-US" dirty="0" smtClean="0"/>
          </a:p>
          <a:p>
            <a:r>
              <a:rPr lang="en-US" dirty="0" smtClean="0">
                <a:hlinkClick r:id="rId3"/>
              </a:rPr>
              <a:t>Binary synchronous communications</a:t>
            </a:r>
            <a:endParaRPr lang="en-US" dirty="0" smtClean="0"/>
          </a:p>
          <a:p>
            <a:r>
              <a:rPr lang="en-US" dirty="0" smtClean="0">
                <a:hlinkClick r:id="rId4"/>
              </a:rPr>
              <a:t>Frame relay</a:t>
            </a:r>
            <a:endParaRPr lang="en-US" dirty="0" smtClean="0"/>
          </a:p>
          <a:p>
            <a:r>
              <a:rPr lang="en-US" dirty="0" smtClean="0">
                <a:hlinkClick r:id="rId5"/>
              </a:rPr>
              <a:t>Synchronous data link control network</a:t>
            </a:r>
            <a:endParaRPr lang="en-US" dirty="0" smtClean="0"/>
          </a:p>
          <a:p>
            <a:r>
              <a:rPr lang="en-US" dirty="0" smtClean="0">
                <a:hlinkClick r:id="rId6"/>
              </a:rPr>
              <a:t>X.25 network</a:t>
            </a:r>
            <a:endParaRPr lang="en-US" dirty="0" smtClean="0"/>
          </a:p>
          <a:p>
            <a:r>
              <a:rPr lang="en-US" dirty="0" smtClean="0">
                <a:hlinkClick r:id="rId7"/>
              </a:rPr>
              <a:t>X.21 network</a:t>
            </a:r>
            <a:endParaRPr lang="en-US" dirty="0" smtClean="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IEEE 802.11 Standard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802.11 Standards</a:t>
            </a:r>
          </a:p>
          <a:p>
            <a:pPr algn="just"/>
            <a:r>
              <a:rPr lang="en-US" dirty="0" smtClean="0"/>
              <a:t>802.11 - The original WLAN standard</a:t>
            </a:r>
          </a:p>
          <a:p>
            <a:pPr algn="just"/>
            <a:r>
              <a:rPr lang="en-US" dirty="0" smtClean="0"/>
              <a:t>802.11a - High speed WLAN standard for 5GHz band, supports up to 54mbps</a:t>
            </a:r>
          </a:p>
          <a:p>
            <a:pPr algn="just"/>
            <a:r>
              <a:rPr lang="en-US" dirty="0" smtClean="0"/>
              <a:t>802.11b - WLAN Standard for 2.4GHz band, supports 11mbps</a:t>
            </a:r>
          </a:p>
          <a:p>
            <a:pPr algn="just"/>
            <a:r>
              <a:rPr lang="en-US" dirty="0" smtClean="0"/>
              <a:t>802.11e - Describes </a:t>
            </a:r>
            <a:r>
              <a:rPr lang="en-US" dirty="0" err="1" smtClean="0"/>
              <a:t>QoS</a:t>
            </a:r>
            <a:r>
              <a:rPr lang="en-US" dirty="0" smtClean="0"/>
              <a:t>, Quality of Service requirements for all IEEE WLAN radio interfaces</a:t>
            </a:r>
          </a:p>
          <a:p>
            <a:pPr algn="just"/>
            <a:r>
              <a:rPr lang="en-US" dirty="0" smtClean="0"/>
              <a:t>802.11f - Defines inter-access point communications to facilitate multiple vendor-distributed  WLAN networks</a:t>
            </a:r>
          </a:p>
          <a:p>
            <a:pPr algn="just"/>
            <a:r>
              <a:rPr lang="en-US" dirty="0" smtClean="0"/>
              <a:t>802.11g - Defines an additional modulation technique for 2.4 </a:t>
            </a:r>
            <a:r>
              <a:rPr lang="en-US" dirty="0" err="1" smtClean="0"/>
              <a:t>Ghz</a:t>
            </a:r>
            <a:r>
              <a:rPr lang="en-US" dirty="0" smtClean="0"/>
              <a:t> band. Intended to provide speeds up to 54 Mbps.</a:t>
            </a:r>
          </a:p>
          <a:p>
            <a:pPr algn="just"/>
            <a:r>
              <a:rPr lang="en-US" dirty="0" smtClean="0"/>
              <a:t>802.11h - Defines the spectrum management of the 5 </a:t>
            </a:r>
            <a:r>
              <a:rPr lang="en-US" dirty="0" err="1" smtClean="0"/>
              <a:t>Ghz</a:t>
            </a:r>
            <a:r>
              <a:rPr lang="en-US" dirty="0" smtClean="0"/>
              <a:t> band for use in Europe and in Asia Pacific.</a:t>
            </a:r>
          </a:p>
          <a:p>
            <a:pPr algn="just"/>
            <a:r>
              <a:rPr lang="en-US" dirty="0" smtClean="0"/>
              <a:t>802.11i - Address the current security weaknesses for both authentication and encryption protocols.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35480"/>
            <a:ext cx="8229600" cy="350520"/>
          </a:xfrm>
        </p:spPr>
        <p:txBody>
          <a:bodyPr>
            <a:normAutofit fontScale="77500" lnSpcReduction="20000"/>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04800" y="685800"/>
            <a:ext cx="8382000" cy="583625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802.11a Standard</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802.11a, is much faster than 802.11b, with a 54Mbps maximum data rate operates in the 5GHz frequency range and allows eight simultaneous channels.</a:t>
            </a:r>
          </a:p>
          <a:p>
            <a:pPr algn="just"/>
            <a:r>
              <a:rPr lang="en-US" dirty="0" smtClean="0"/>
              <a:t>802.11a uses Orthogonal Frequency Division Multiplexing (OFDM), an encoding scheme that offers benefits over spread spectrum in channel availability and data rate.</a:t>
            </a:r>
          </a:p>
          <a:p>
            <a:pPr algn="just"/>
            <a:r>
              <a:rPr lang="en-US" dirty="0" smtClean="0"/>
              <a:t>Channel availability is significant because the more independent channels that are available, the more scalable the wireless network becomes. 802.11a uses OFDM to define a total of 8 non-overlapping 20 MHz channels across the 2 lower bands. By comparison, 802.11b uses 3 non-overlapping channels.</a:t>
            </a:r>
          </a:p>
          <a:p>
            <a:pPr algn="just"/>
            <a:r>
              <a:rPr lang="en-US" dirty="0" smtClean="0"/>
              <a:t>All wireless LANs use unlicensed spectrum; therefore they're prone to interference and transmission errors. To reduce errors, both types of 802.11 automatically reduce the Physical layer data rate. </a:t>
            </a:r>
            <a:br>
              <a:rPr lang="en-US" dirty="0" smtClean="0"/>
            </a:br>
            <a:r>
              <a:rPr lang="en-US" dirty="0" smtClean="0"/>
              <a:t>IEEE 802.11b has three lower data rates (5.5, 2, and 1Mbit/sec), and 802.11a has seven (48, 36, 24, 18, 12, 9, and 6Mbits/sec). Higher (and more) data rates aren't 802.11a's only advantage. It also uses a higher frequency band, 5GHz, which is both wider and less crowded than the 2.4GHz band that 802.11b shares with cordless phones, microwave ovens, and Bluetooth devices</a:t>
            </a:r>
          </a:p>
          <a:p>
            <a:pPr algn="just">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802.11b Standard</a:t>
            </a:r>
            <a:endParaRPr lang="en-US" dirty="0"/>
          </a:p>
        </p:txBody>
      </p:sp>
      <p:sp>
        <p:nvSpPr>
          <p:cNvPr id="3" name="Content Placeholder 2"/>
          <p:cNvSpPr>
            <a:spLocks noGrp="1"/>
          </p:cNvSpPr>
          <p:nvPr>
            <p:ph idx="1"/>
          </p:nvPr>
        </p:nvSpPr>
        <p:spPr/>
        <p:txBody>
          <a:bodyPr>
            <a:normAutofit/>
          </a:bodyPr>
          <a:lstStyle/>
          <a:p>
            <a:pPr algn="just"/>
            <a:r>
              <a:rPr lang="en-US" dirty="0" smtClean="0"/>
              <a:t>With 802.11b WLANs, mobile users can get Ethernet levels of performance, throughput, and availability.</a:t>
            </a:r>
          </a:p>
          <a:p>
            <a:pPr algn="just"/>
            <a:r>
              <a:rPr lang="en-US" dirty="0" smtClean="0"/>
              <a:t>The basic architecture, features, and services of 802.11b are defined by the original 802.11 standard. The 802.11b specification affects only the physical layer, adding higher data rates and more robust connectivity.</a:t>
            </a:r>
          </a:p>
          <a:p>
            <a:pPr algn="just"/>
            <a:r>
              <a:rPr lang="en-US" dirty="0" smtClean="0"/>
              <a:t>The key contribution of the 802.11b addition to the wireless LAN standard was to standardize the physical layer support of two new speeds,5.5 Mbps and 11 Mbps.</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802.11g Standard</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Though 5GHz has many advantages, it also has problems. The most important of these is compatibility:</a:t>
            </a:r>
          </a:p>
          <a:p>
            <a:pPr algn="just"/>
            <a:r>
              <a:rPr lang="en-US" dirty="0" smtClean="0"/>
              <a:t>The different frequencies mean that 802.11a products aren't interoperable with the 802.11b base. To get around this, the IEEE developed 802.11g, which should extend the speed and range of 802.11b so that it's fully compatible with the older systems.</a:t>
            </a:r>
          </a:p>
          <a:p>
            <a:pPr algn="just"/>
            <a:r>
              <a:rPr lang="en-US" dirty="0" smtClean="0"/>
              <a:t>The standard operates entirely in the 2.4GHz frequency, but uses a minimum of two modes (both mandatory) with two optional modes [ Wireless Standards Up in the Air].</a:t>
            </a:r>
          </a:p>
          <a:p>
            <a:pPr algn="just"/>
            <a:r>
              <a:rPr lang="en-US" dirty="0" smtClean="0"/>
              <a:t>The obvious advantage of 802.11g is that it maintains compatibility with 802.11b (and 802.11b's worldwide acceptance) and also offers faster data rates comparable with 802.11a. The number of channels available, however, is not increased, since channels are a function of bandwidth, not radio signal modulation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IEEE LAN Standards</a:t>
            </a:r>
          </a:p>
          <a:p>
            <a:r>
              <a:rPr lang="en-US" dirty="0" smtClean="0"/>
              <a:t>WAN Standards</a:t>
            </a:r>
          </a:p>
          <a:p>
            <a:r>
              <a:rPr lang="en-US" dirty="0" smtClean="0"/>
              <a:t>Transmission Media</a:t>
            </a:r>
          </a:p>
          <a:p>
            <a:r>
              <a:rPr lang="en-US" dirty="0" smtClean="0"/>
              <a:t>Transmission Types.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IEEE LAN Standards</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IEEE LAN/MAN 802® Standards</a:t>
            </a:r>
          </a:p>
          <a:p>
            <a:pPr algn="just"/>
            <a:r>
              <a:rPr lang="en-US" dirty="0" smtClean="0"/>
              <a:t>Access the growing collection of IEEE 802® standards used worldwide.</a:t>
            </a:r>
          </a:p>
          <a:p>
            <a:pPr algn="just"/>
            <a:r>
              <a:rPr lang="en-US" dirty="0" smtClean="0"/>
              <a:t>750+ active, draft, and archived standards in personal, local and metropolitan area network interfaces for evolving wired, and wireless networking technologies</a:t>
            </a:r>
          </a:p>
          <a:p>
            <a:pPr algn="just"/>
            <a:r>
              <a:rPr lang="en-US" dirty="0" smtClean="0"/>
              <a:t>Robust search tools powered by the intuitive IEEE </a:t>
            </a:r>
            <a:r>
              <a:rPr lang="en-US" i="1" dirty="0" err="1" smtClean="0"/>
              <a:t>Xplore</a:t>
            </a:r>
            <a:r>
              <a:rPr lang="en-US" dirty="0" smtClean="0"/>
              <a:t> digital library</a:t>
            </a:r>
          </a:p>
          <a:p>
            <a:pPr algn="just"/>
            <a:r>
              <a:rPr lang="en-US" dirty="0" smtClean="0"/>
              <a:t>E-mail alerts and updates regarding new standards and drafts</a:t>
            </a:r>
          </a:p>
          <a:p>
            <a:pPr algn="just"/>
            <a:r>
              <a:rPr lang="en-US" dirty="0" smtClean="0"/>
              <a:t>IEEE Redline Versions of Standards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IEEE 802 standards are restricted to networks carrying variable-size packets</a:t>
            </a:r>
          </a:p>
          <a:p>
            <a:pPr algn="just">
              <a:buNone/>
            </a:pPr>
            <a:r>
              <a:rPr lang="en-US" sz="2400" i="1" dirty="0" smtClean="0">
                <a:solidFill>
                  <a:srgbClr val="FF0000"/>
                </a:solidFill>
              </a:rPr>
              <a:t>“By contrast, in </a:t>
            </a:r>
            <a:r>
              <a:rPr lang="en-US" sz="2400" i="1" dirty="0" smtClean="0"/>
              <a:t>cell relay</a:t>
            </a:r>
            <a:r>
              <a:rPr lang="en-US" sz="2400" i="1" dirty="0" smtClean="0">
                <a:solidFill>
                  <a:srgbClr val="FF0000"/>
                </a:solidFill>
              </a:rPr>
              <a:t> networks data is transmitted in short, uniformly sized units called cells. </a:t>
            </a:r>
            <a:r>
              <a:rPr lang="en-US" sz="2400" i="1" dirty="0" smtClean="0"/>
              <a:t>Isochronous</a:t>
            </a:r>
            <a:r>
              <a:rPr lang="en-US" sz="2400" i="1" dirty="0" smtClean="0">
                <a:solidFill>
                  <a:srgbClr val="FF0000"/>
                </a:solidFill>
              </a:rPr>
              <a:t> networks, where data is transmitted as a steady stream of octets, or groups of octets, at regular time intervals, are also out of the scope of this standard.”</a:t>
            </a:r>
            <a:endParaRPr lang="en-US" sz="2400" i="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smtClean="0"/>
              <a:t>cell relay</a:t>
            </a:r>
            <a:r>
              <a:rPr lang="en-US" sz="2000" dirty="0" smtClean="0"/>
              <a:t> refers to a method of statistically multiplexing small fixed-length packets, called "cells", to transport data between computers or kinds of network equipment. It is an unreliable, connection-oriented packet switched data communications protocol.</a:t>
            </a:r>
          </a:p>
          <a:p>
            <a:pPr algn="just"/>
            <a:r>
              <a:rPr lang="en-US" sz="2000" dirty="0" smtClean="0"/>
              <a:t>an </a:t>
            </a:r>
            <a:r>
              <a:rPr lang="en-US" sz="2000" b="1" dirty="0" smtClean="0"/>
              <a:t>isochronous signal</a:t>
            </a:r>
            <a:r>
              <a:rPr lang="en-US" sz="2000" dirty="0" smtClean="0"/>
              <a:t> is a signal in which the time interval separating any two significant instants is equal to the unit interval or a multiple of the unit interval. Variations in the time intervals are constrained within specified limits.</a:t>
            </a:r>
          </a:p>
          <a:p>
            <a:pPr algn="just"/>
            <a:r>
              <a:rPr lang="en-US" sz="2000" i="1" dirty="0" smtClean="0">
                <a:solidFill>
                  <a:srgbClr val="FF0000"/>
                </a:solidFill>
              </a:rPr>
              <a:t>"Isochronous" is a characteristic of one signal, while "synchronous" indicates a relationship between two or more signals.</a:t>
            </a:r>
            <a:endParaRPr lang="en-US" sz="2000" i="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smtClean="0"/>
              <a:t>The services and protocols specified in IEEE 802 map to the lower two layers (Data Link and Physical) of the seven layer </a:t>
            </a:r>
            <a:r>
              <a:rPr lang="en-US" sz="2000" dirty="0" smtClean="0">
                <a:solidFill>
                  <a:srgbClr val="FF0000"/>
                </a:solidFill>
              </a:rPr>
              <a:t>OSI</a:t>
            </a:r>
            <a:r>
              <a:rPr lang="en-US" sz="2000" dirty="0" smtClean="0"/>
              <a:t> networking reference model. In fact, IEEE 802 splits the OSI Data Link Layer into two sub-layers named</a:t>
            </a:r>
          </a:p>
          <a:p>
            <a:r>
              <a:rPr lang="en-US" sz="2000" dirty="0" smtClean="0"/>
              <a:t>LLC Sub-layer</a:t>
            </a:r>
          </a:p>
          <a:p>
            <a:r>
              <a:rPr lang="en-US" sz="2000" dirty="0" smtClean="0"/>
              <a:t>MAC Sub-layer</a:t>
            </a:r>
          </a:p>
          <a:p>
            <a:pPr algn="just">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LLC</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LLC </a:t>
            </a:r>
            <a:r>
              <a:rPr lang="en-US" dirty="0" err="1" smtClean="0"/>
              <a:t>sublayer</a:t>
            </a:r>
            <a:r>
              <a:rPr lang="en-US" dirty="0" smtClean="0"/>
              <a:t> is primarily concerned with:</a:t>
            </a:r>
          </a:p>
          <a:p>
            <a:pPr algn="just"/>
            <a:r>
              <a:rPr lang="en-US" dirty="0" smtClean="0"/>
              <a:t>Multiplexing protocols transmitted over the MAC layer (when transmitting) and decoding them (when receiving).</a:t>
            </a:r>
          </a:p>
          <a:p>
            <a:pPr algn="just"/>
            <a:r>
              <a:rPr lang="en-US" dirty="0" smtClean="0"/>
              <a:t>Providing node-to-node flow and error control</a:t>
            </a:r>
          </a:p>
          <a:p>
            <a:pPr algn="just">
              <a:buNone/>
            </a:pPr>
            <a:r>
              <a:rPr lang="en-US" dirty="0" smtClean="0"/>
              <a:t>In today's networks, flow control and error management is typically taken care of by a transport layer protocol such as the TCP protocol, or by some application layer protocol, in an end-to-end fashion, i.e. retransmission is done from source to end destination. This implies that the need for LLC sub-layer flow control and error management has reduced. LLC is consequently only a multiplexing feature in today's link layer protocols. An LLC header tells the data link layer what to do with a packet once a frame is received. It works like this: A host will receive a frame and look in the LLC header to find out to what protocol stack the packet is destined - for example, the IP protocol at the network layer or IPX (</a:t>
            </a:r>
            <a:r>
              <a:rPr lang="en-US" b="1" dirty="0" smtClean="0"/>
              <a:t>Internetwork Packet Exchange</a:t>
            </a:r>
            <a:r>
              <a:rPr lang="en-US" dirty="0" smtClean="0"/>
              <a:t>). However, today most non-IP network protocols are abandoned.</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examples</a:t>
            </a:r>
            <a:endParaRPr lang="en-US" dirty="0"/>
          </a:p>
        </p:txBody>
      </p:sp>
      <p:sp>
        <p:nvSpPr>
          <p:cNvPr id="3" name="Content Placeholder 2"/>
          <p:cNvSpPr>
            <a:spLocks noGrp="1"/>
          </p:cNvSpPr>
          <p:nvPr>
            <p:ph idx="1"/>
          </p:nvPr>
        </p:nvSpPr>
        <p:spPr>
          <a:xfrm>
            <a:off x="457200" y="1600201"/>
            <a:ext cx="8229600" cy="3124200"/>
          </a:xfrm>
        </p:spPr>
        <p:txBody>
          <a:bodyPr>
            <a:normAutofit lnSpcReduction="10000"/>
          </a:bodyPr>
          <a:lstStyle/>
          <a:p>
            <a:pPr algn="just"/>
            <a:r>
              <a:rPr lang="en-US" sz="2000" b="1" dirty="0" smtClean="0"/>
              <a:t>X.25</a:t>
            </a:r>
            <a:r>
              <a:rPr lang="en-US" sz="2000" dirty="0" smtClean="0"/>
              <a:t> is an ITU-T standard protocol suite for packet switched wide area network (WAN) communication. An X.25 WAN consists of packet-switching exchange (PSE) nodes as the networking hardware, and leased lines, plain old telephone service connections or ISDN connections as physical links. X.25 is a family of protocols that was popular during the 1980s with telecommunications companies and </a:t>
            </a:r>
            <a:r>
              <a:rPr lang="en-US" sz="2000" dirty="0" err="1" smtClean="0"/>
              <a:t>infinancial</a:t>
            </a:r>
            <a:r>
              <a:rPr lang="en-US" sz="2000" dirty="0" smtClean="0"/>
              <a:t> transaction systems such as automated teller machines. X.25 was originally defined by the International Telegraph and Telephone Consultative Committee (CCITT, now ITU-T) in a series of </a:t>
            </a:r>
            <a:r>
              <a:rPr lang="en-US" sz="2000" dirty="0" err="1" smtClean="0"/>
              <a:t>draftsand</a:t>
            </a:r>
            <a:r>
              <a:rPr lang="en-US" sz="2000" dirty="0" smtClean="0"/>
              <a:t> finalized in a publication known as </a:t>
            </a:r>
            <a:r>
              <a:rPr lang="en-US" sz="2000" i="1" dirty="0" smtClean="0"/>
              <a:t>The Orange Book</a:t>
            </a:r>
            <a:r>
              <a:rPr lang="en-US" sz="2000" dirty="0" smtClean="0"/>
              <a:t> in 1976.</a:t>
            </a:r>
            <a:endParaRPr lang="en-US" sz="2000" dirty="0"/>
          </a:p>
        </p:txBody>
      </p:sp>
      <p:pic>
        <p:nvPicPr>
          <p:cNvPr id="1026" name="Picture 2" descr="http://upload.wikimedia.org/wikipedia/commons/thumb/5/5c/X25-network-diagram-0a.svg/300px-X25-network-diagram-0a.svg.png"/>
          <p:cNvPicPr>
            <a:picLocks noChangeAspect="1" noChangeArrowheads="1"/>
          </p:cNvPicPr>
          <p:nvPr/>
        </p:nvPicPr>
        <p:blipFill>
          <a:blip r:embed="rId2"/>
          <a:srcRect/>
          <a:stretch>
            <a:fillRect/>
          </a:stretch>
        </p:blipFill>
        <p:spPr bwMode="auto">
          <a:xfrm>
            <a:off x="3962400" y="4114800"/>
            <a:ext cx="4114800" cy="290779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lgn="just">
              <a:buNone/>
            </a:pPr>
            <a:r>
              <a:rPr lang="en-US" sz="4200" b="1" dirty="0" smtClean="0"/>
              <a:t>Local area network (LAN) and metropolitan area network (MAN) protocols</a:t>
            </a:r>
          </a:p>
          <a:p>
            <a:pPr algn="just"/>
            <a:r>
              <a:rPr lang="en-US" sz="4200" dirty="0" smtClean="0"/>
              <a:t>The </a:t>
            </a:r>
            <a:r>
              <a:rPr lang="en-US" sz="4200" dirty="0" smtClean="0">
                <a:hlinkClick r:id="rId2" tooltip="IEEE 802.2"/>
              </a:rPr>
              <a:t>IEEE 802.2</a:t>
            </a:r>
            <a:r>
              <a:rPr lang="en-US" sz="4200" dirty="0" smtClean="0"/>
              <a:t> standard specifies LLC </a:t>
            </a:r>
            <a:r>
              <a:rPr lang="en-US" sz="4200" dirty="0" err="1" smtClean="0"/>
              <a:t>sublayer</a:t>
            </a:r>
            <a:r>
              <a:rPr lang="en-US" sz="4200" dirty="0" smtClean="0"/>
              <a:t> for all </a:t>
            </a:r>
            <a:r>
              <a:rPr lang="en-US" sz="4200" dirty="0" smtClean="0">
                <a:hlinkClick r:id="rId3" tooltip="IEEE 802"/>
              </a:rPr>
              <a:t>IEEE 802</a:t>
            </a:r>
            <a:r>
              <a:rPr lang="en-US" sz="4200" dirty="0" smtClean="0"/>
              <a:t> local area networks, such as </a:t>
            </a:r>
            <a:r>
              <a:rPr lang="en-US" sz="4200" dirty="0" smtClean="0">
                <a:hlinkClick r:id="rId4" tooltip="IEEE 802.3"/>
              </a:rPr>
              <a:t>IEEE 802.3</a:t>
            </a:r>
            <a:r>
              <a:rPr lang="en-US" sz="4200" dirty="0" smtClean="0"/>
              <a:t>/</a:t>
            </a:r>
            <a:r>
              <a:rPr lang="en-US" sz="4200" dirty="0" smtClean="0">
                <a:hlinkClick r:id="rId5" tooltip="Ethernet"/>
              </a:rPr>
              <a:t>Ethernet</a:t>
            </a:r>
            <a:r>
              <a:rPr lang="en-US" sz="4200" dirty="0" smtClean="0"/>
              <a:t> (if the </a:t>
            </a:r>
            <a:r>
              <a:rPr lang="en-US" sz="4200" dirty="0" err="1" smtClean="0">
                <a:hlinkClick r:id="rId6" tooltip="EtherType"/>
              </a:rPr>
              <a:t>EtherType</a:t>
            </a:r>
            <a:r>
              <a:rPr lang="en-US" sz="4200" dirty="0" smtClean="0"/>
              <a:t> field is used), </a:t>
            </a:r>
            <a:r>
              <a:rPr lang="en-US" sz="4200" dirty="0" smtClean="0">
                <a:hlinkClick r:id="rId7" tooltip="IEEE 802.5"/>
              </a:rPr>
              <a:t>IEEE 802.5</a:t>
            </a:r>
            <a:r>
              <a:rPr lang="en-US" sz="4200" dirty="0" smtClean="0"/>
              <a:t>, and </a:t>
            </a:r>
            <a:r>
              <a:rPr lang="en-US" sz="4200" dirty="0" smtClean="0">
                <a:hlinkClick r:id="rId8" tooltip="IEEE 802.11"/>
              </a:rPr>
              <a:t>IEEE 802.11</a:t>
            </a:r>
            <a:r>
              <a:rPr lang="en-US" sz="4200" dirty="0" smtClean="0"/>
              <a:t>, and in some non-IEEE 802 networks such as </a:t>
            </a:r>
            <a:r>
              <a:rPr lang="en-US" sz="4200" dirty="0" smtClean="0">
                <a:hlinkClick r:id="rId9" tooltip="Fiber distributed data interface"/>
              </a:rPr>
              <a:t>FDDI</a:t>
            </a:r>
            <a:r>
              <a:rPr lang="en-US" sz="4200" dirty="0" smtClean="0"/>
              <a:t>.</a:t>
            </a:r>
          </a:p>
          <a:p>
            <a:pPr algn="just">
              <a:buNone/>
            </a:pPr>
            <a:r>
              <a:rPr lang="en-US" sz="4200" b="1" dirty="0" smtClean="0"/>
              <a:t>Ethernet</a:t>
            </a:r>
          </a:p>
          <a:p>
            <a:pPr algn="just"/>
            <a:r>
              <a:rPr lang="en-US" sz="4200" dirty="0" smtClean="0"/>
              <a:t>Since bit errors are very rare in wired networks, Ethernet does not provide flow control or </a:t>
            </a:r>
            <a:r>
              <a:rPr lang="en-US" sz="4200" dirty="0" smtClean="0">
                <a:hlinkClick r:id="rId10" tooltip="Automatic repeat request"/>
              </a:rPr>
              <a:t>automatic repeat request</a:t>
            </a:r>
            <a:r>
              <a:rPr lang="en-US" sz="4200" dirty="0" smtClean="0"/>
              <a:t> (ARQ), meaning that incorrect packets are detected but only cancelled, not retransmitted (except in case of collisions detected by the CSMA/CD MAC layer protocol). Instead, retransmissions rely on higher layer protocols.</a:t>
            </a:r>
          </a:p>
          <a:p>
            <a:pPr algn="just"/>
            <a:r>
              <a:rPr lang="en-US" sz="4200" dirty="0" smtClean="0"/>
              <a:t>As the </a:t>
            </a:r>
            <a:r>
              <a:rPr lang="en-US" sz="4200" dirty="0" err="1" smtClean="0">
                <a:hlinkClick r:id="rId11" tooltip="Ethertype"/>
              </a:rPr>
              <a:t>Ethertype</a:t>
            </a:r>
            <a:r>
              <a:rPr lang="en-US" sz="4200" dirty="0" smtClean="0"/>
              <a:t> in an </a:t>
            </a:r>
            <a:r>
              <a:rPr lang="en-US" sz="4200" dirty="0" smtClean="0">
                <a:hlinkClick r:id="rId12" tooltip="Ethernet II framing"/>
              </a:rPr>
              <a:t>Ethernet II framing</a:t>
            </a:r>
            <a:r>
              <a:rPr lang="en-US" sz="4200" dirty="0" smtClean="0"/>
              <a:t> formatted frame is used to multiplex different protocols on top of the Ethernet MAC header it can be seen as LLC identifier. However, If Ethernet is used without </a:t>
            </a:r>
            <a:r>
              <a:rPr lang="en-US" sz="4200" dirty="0" err="1" smtClean="0"/>
              <a:t>EtherType</a:t>
            </a:r>
            <a:r>
              <a:rPr lang="en-US" sz="4200" dirty="0" smtClean="0"/>
              <a:t> field, Ethernet is considered as lacking LLC </a:t>
            </a:r>
            <a:r>
              <a:rPr lang="en-US" sz="4200" dirty="0" err="1" smtClean="0"/>
              <a:t>sublayer</a:t>
            </a:r>
            <a:r>
              <a:rPr lang="en-US" sz="4200" dirty="0" smtClean="0"/>
              <a:t>.</a:t>
            </a:r>
          </a:p>
          <a:p>
            <a:pPr algn="just">
              <a:buNone/>
            </a:pPr>
            <a:r>
              <a:rPr lang="en-US" sz="4200" b="1" dirty="0" smtClean="0"/>
              <a:t>Wireless LAN</a:t>
            </a:r>
          </a:p>
          <a:p>
            <a:pPr algn="just"/>
            <a:r>
              <a:rPr lang="en-US" sz="4200" dirty="0" smtClean="0"/>
              <a:t>In wireless communications, bit errors are very common. In wireless networks such as IEEE 802.11, flow control and error management is part of the </a:t>
            </a:r>
            <a:r>
              <a:rPr lang="en-US" sz="4200" dirty="0" smtClean="0">
                <a:hlinkClick r:id="rId13" tooltip="CSMA/CA"/>
              </a:rPr>
              <a:t>CSMA/CA</a:t>
            </a:r>
            <a:r>
              <a:rPr lang="en-US" sz="4200" dirty="0" smtClean="0"/>
              <a:t> MAC protocol, and not part of the LLC layer. The LLC </a:t>
            </a:r>
            <a:r>
              <a:rPr lang="en-US" sz="4200" dirty="0" err="1" smtClean="0"/>
              <a:t>sublayer</a:t>
            </a:r>
            <a:r>
              <a:rPr lang="en-US" sz="4200" dirty="0" smtClean="0"/>
              <a:t> follows the </a:t>
            </a:r>
            <a:r>
              <a:rPr lang="en-US" sz="4200" dirty="0" smtClean="0">
                <a:hlinkClick r:id="rId2" tooltip="IEEE 802.2"/>
              </a:rPr>
              <a:t>IEEE 802.2</a:t>
            </a:r>
            <a:r>
              <a:rPr lang="en-US" sz="4200" dirty="0" smtClean="0"/>
              <a:t> standard.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TotalTime>
  <Words>729</Words>
  <Application>Microsoft Office PowerPoint</Application>
  <PresentationFormat>On-screen Show (4:3)</PresentationFormat>
  <Paragraphs>91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LANs &amp; WANs</vt:lpstr>
      <vt:lpstr>Slide 2</vt:lpstr>
      <vt:lpstr>IEEE LAN Standards</vt:lpstr>
      <vt:lpstr>Slide 4</vt:lpstr>
      <vt:lpstr>Slide 5</vt:lpstr>
      <vt:lpstr>Slide 6</vt:lpstr>
      <vt:lpstr>LLC</vt:lpstr>
      <vt:lpstr>Application examples</vt:lpstr>
      <vt:lpstr>Slide 9</vt:lpstr>
      <vt:lpstr>Slide 10</vt:lpstr>
      <vt:lpstr>MAC</vt:lpstr>
      <vt:lpstr>Functions performed in the MAC sublayer</vt:lpstr>
      <vt:lpstr>Working groups of IEEE Standard</vt:lpstr>
      <vt:lpstr>Wide area network standards</vt:lpstr>
      <vt:lpstr>IEEE 802.11 Standard</vt:lpstr>
      <vt:lpstr>Slide 16</vt:lpstr>
      <vt:lpstr>802.11a Standard </vt:lpstr>
      <vt:lpstr>802.11b Standard</vt:lpstr>
      <vt:lpstr>802.11g Standard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&amp; WANs</dc:title>
  <dc:creator>sam</dc:creator>
  <cp:lastModifiedBy>CSE LAB-2</cp:lastModifiedBy>
  <cp:revision>10</cp:revision>
  <dcterms:created xsi:type="dcterms:W3CDTF">2006-08-16T00:00:00Z</dcterms:created>
  <dcterms:modified xsi:type="dcterms:W3CDTF">2019-02-07T11:44:07Z</dcterms:modified>
</cp:coreProperties>
</file>