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0" r:id="rId45"/>
    <p:sldId id="306" r:id="rId46"/>
    <p:sldId id="301" r:id="rId47"/>
    <p:sldId id="302" r:id="rId48"/>
    <p:sldId id="303" r:id="rId49"/>
    <p:sldId id="304" r:id="rId50"/>
    <p:sldId id="305" r:id="rId51"/>
    <p:sldId id="307" r:id="rId52"/>
    <p:sldId id="308" r:id="rId53"/>
    <p:sldId id="309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BACE-851A-40BB-8675-DC7F41EE034C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FCA6-8E0A-4662-993A-A32D29694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3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BACE-851A-40BB-8675-DC7F41EE034C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FCA6-8E0A-4662-993A-A32D29694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6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BACE-851A-40BB-8675-DC7F41EE034C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FCA6-8E0A-4662-993A-A32D29694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3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BACE-851A-40BB-8675-DC7F41EE034C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FCA6-8E0A-4662-993A-A32D29694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1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BACE-851A-40BB-8675-DC7F41EE034C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FCA6-8E0A-4662-993A-A32D29694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7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BACE-851A-40BB-8675-DC7F41EE034C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FCA6-8E0A-4662-993A-A32D29694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1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BACE-851A-40BB-8675-DC7F41EE034C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FCA6-8E0A-4662-993A-A32D29694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4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BACE-851A-40BB-8675-DC7F41EE034C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FCA6-8E0A-4662-993A-A32D29694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5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BACE-851A-40BB-8675-DC7F41EE034C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FCA6-8E0A-4662-993A-A32D29694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0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BACE-851A-40BB-8675-DC7F41EE034C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FCA6-8E0A-4662-993A-A32D29694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4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BACE-851A-40BB-8675-DC7F41EE034C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FCA6-8E0A-4662-993A-A32D29694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2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8BACE-851A-40BB-8675-DC7F41EE034C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FFCA6-8E0A-4662-993A-A32D29694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4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5264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 Black" panose="020B0A04020102020204" pitchFamily="34" charset="0"/>
                <a:ea typeface="ＭＳ Ｐゴシック" panose="020B0600070205080204" pitchFamily="34" charset="-128"/>
              </a:rPr>
              <a:t>von Neumann architecture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30014"/>
            <a:ext cx="9144000" cy="347472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 holds data, instructions.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 processing unit (CPU) fetches instructions from memory.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Separate CPU and memory distinguishes programmable computer.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CPU registers help out: program counter (PC), instruction register (IR), general-purpose registers, etc.</a:t>
            </a:r>
          </a:p>
        </p:txBody>
      </p:sp>
      <p:sp>
        <p:nvSpPr>
          <p:cNvPr id="4" name="Rectangle 3"/>
          <p:cNvSpPr/>
          <p:nvPr/>
        </p:nvSpPr>
        <p:spPr>
          <a:xfrm>
            <a:off x="410522" y="6191930"/>
            <a:ext cx="17713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</a:rPr>
              <a:t>© 2008 Wayne Wolf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5891" y="6084208"/>
            <a:ext cx="2531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Overheads for Computers as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Components 2nd ed.</a:t>
            </a:r>
          </a:p>
        </p:txBody>
      </p:sp>
    </p:spTree>
    <p:extLst>
      <p:ext uri="{BB962C8B-B14F-4D97-AF65-F5344CB8AC3E}">
        <p14:creationId xmlns:p14="http://schemas.microsoft.com/office/powerpoint/2010/main" val="728396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5891" y="6084208"/>
            <a:ext cx="2531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Overheads for Computers as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Components 2nd 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0522" y="6191930"/>
            <a:ext cx="17713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</a:rPr>
              <a:t>© 2008 Wayne Wolf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Multiple implementations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95400"/>
            <a:ext cx="8178800" cy="476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ea typeface="ＭＳ Ｐゴシック" panose="020B0600070205080204" pitchFamily="34" charset="-128"/>
              </a:rPr>
              <a:t>Successful architectures have several implementations: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varying clock speeds;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different bus widths;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different cache sizes;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etc.</a:t>
            </a:r>
            <a:endParaRPr 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4920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5891" y="6084208"/>
            <a:ext cx="2531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Overheads for Computers as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Components 2nd 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0522" y="6191930"/>
            <a:ext cx="17713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</a:rPr>
              <a:t>© 2008 Wayne Wolf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CPUs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95400"/>
            <a:ext cx="8178800" cy="476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ea typeface="ＭＳ Ｐゴシック" panose="020B0600070205080204" pitchFamily="34" charset="-128"/>
              </a:rPr>
              <a:t>Caches.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Memory management.</a:t>
            </a:r>
            <a:endParaRPr 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3002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5891" y="6084208"/>
            <a:ext cx="2531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Overheads for Computers as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Components 2nd 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0522" y="6191930"/>
            <a:ext cx="17713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</a:rPr>
              <a:t>© 2008 Wayne Wolf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Caches and CPUs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200" y="2743200"/>
            <a:ext cx="1676400" cy="16764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 rot="16200000">
            <a:off x="2476500" y="3162300"/>
            <a:ext cx="2133600" cy="8382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/>
              <a:t>cache</a:t>
            </a:r>
          </a:p>
          <a:p>
            <a:pPr algn="ctr"/>
            <a:r>
              <a:rPr lang="en-US"/>
              <a:t>controller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876800" y="2438400"/>
            <a:ext cx="1524000" cy="990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/>
              <a:t>cache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858000" y="2438400"/>
            <a:ext cx="1828800" cy="228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/>
              <a:t>main</a:t>
            </a:r>
          </a:p>
          <a:p>
            <a:pPr algn="ctr"/>
            <a:r>
              <a:rPr lang="en-US"/>
              <a:t>memory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25146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H="1">
            <a:off x="2514600" y="411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3962400" y="2667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3962400" y="37338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4419600" y="3124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4196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3962400" y="4419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4038600" y="2209800"/>
            <a:ext cx="690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data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4953000" y="4343400"/>
            <a:ext cx="690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data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724400" y="3733800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address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2438400" y="4267200"/>
            <a:ext cx="690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data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057400" y="2209800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address</a:t>
            </a:r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2514600" y="3048000"/>
            <a:ext cx="4343400" cy="609600"/>
            <a:chOff x="1584" y="1920"/>
            <a:chExt cx="2736" cy="384"/>
          </a:xfrm>
        </p:grpSpPr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1584" y="1920"/>
              <a:ext cx="38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2496" y="2304"/>
              <a:ext cx="182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V="1">
              <a:off x="2736" y="1920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2736" y="1920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28"/>
          <p:cNvGrpSpPr>
            <a:grpSpLocks/>
          </p:cNvGrpSpPr>
          <p:nvPr/>
        </p:nvGrpSpPr>
        <p:grpSpPr bwMode="auto">
          <a:xfrm>
            <a:off x="2514600" y="2743200"/>
            <a:ext cx="2362200" cy="1219200"/>
            <a:chOff x="1584" y="1728"/>
            <a:chExt cx="1488" cy="768"/>
          </a:xfrm>
        </p:grpSpPr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H="1">
              <a:off x="2496" y="1728"/>
              <a:ext cx="57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H="1">
              <a:off x="1584" y="2496"/>
              <a:ext cx="38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31"/>
          <p:cNvGrpSpPr>
            <a:grpSpLocks/>
          </p:cNvGrpSpPr>
          <p:nvPr/>
        </p:nvGrpSpPr>
        <p:grpSpPr bwMode="auto">
          <a:xfrm>
            <a:off x="2514600" y="3962400"/>
            <a:ext cx="4343400" cy="304800"/>
            <a:chOff x="1584" y="2496"/>
            <a:chExt cx="2736" cy="192"/>
          </a:xfrm>
        </p:grpSpPr>
        <p:sp>
          <p:nvSpPr>
            <p:cNvPr id="32" name="Line 29"/>
            <p:cNvSpPr>
              <a:spLocks noChangeShapeType="1"/>
            </p:cNvSpPr>
            <p:nvPr/>
          </p:nvSpPr>
          <p:spPr bwMode="auto">
            <a:xfrm flipH="1">
              <a:off x="2496" y="2688"/>
              <a:ext cx="182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H="1">
              <a:off x="1584" y="2496"/>
              <a:ext cx="38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874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5891" y="6084208"/>
            <a:ext cx="2531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Overheads for Computers as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Components 2nd 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0522" y="6191930"/>
            <a:ext cx="17713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</a:rPr>
              <a:t>© 2008 Wayne Wolf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Cache operation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95400"/>
            <a:ext cx="8178800" cy="476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ea typeface="ＭＳ Ｐゴシック" panose="020B0600070205080204" pitchFamily="34" charset="-128"/>
              </a:rPr>
              <a:t>Many main memory locations are mapped onto one cache entry.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May have caches for: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instructions;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data;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data + instructions (</a:t>
            </a:r>
            <a:r>
              <a:rPr 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unified</a:t>
            </a:r>
            <a:r>
              <a:rPr lang="en-US" smtClean="0">
                <a:ea typeface="ＭＳ Ｐゴシック" panose="020B0600070205080204" pitchFamily="34" charset="-128"/>
              </a:rPr>
              <a:t>).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Memory access time is no longer deterministic.</a:t>
            </a:r>
            <a:endParaRPr 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6882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5891" y="6084208"/>
            <a:ext cx="2531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Overheads for Computers as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Components 2nd 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0522" y="6191930"/>
            <a:ext cx="17713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</a:rPr>
              <a:t>© 2008 Wayne Wolf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Terms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95400"/>
            <a:ext cx="8178800" cy="476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Cache hit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required location is in cache.</a:t>
            </a:r>
          </a:p>
          <a:p>
            <a:r>
              <a:rPr lang="en-US" sz="36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Cache miss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required location is not in cache.</a:t>
            </a:r>
          </a:p>
          <a:p>
            <a:r>
              <a:rPr lang="en-US" sz="36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Working set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set of locations used by program in a time interval.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18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5891" y="6084208"/>
            <a:ext cx="2531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Overheads for Computers as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Components 2nd 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0522" y="6191930"/>
            <a:ext cx="17713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</a:rPr>
              <a:t>© 2008 Wayne Wolf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Types of misses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95400"/>
            <a:ext cx="8178800" cy="476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Compulsory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36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cold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 location has never been accessed.</a:t>
            </a:r>
          </a:p>
          <a:p>
            <a:r>
              <a:rPr lang="en-US" sz="36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Capacity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working set is too large.</a:t>
            </a:r>
          </a:p>
          <a:p>
            <a:r>
              <a:rPr lang="en-US" sz="36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Conflict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multiple locations in working set map to same cache entry.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143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5891" y="6084208"/>
            <a:ext cx="2531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Overheads for Computers as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Components 2nd 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0522" y="6191930"/>
            <a:ext cx="17713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</a:rPr>
              <a:t>© 2008 Wayne Wolf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Memory system performance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0"/>
            <a:ext cx="8178800" cy="476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 = cache hit rate.</a:t>
            </a:r>
          </a:p>
          <a:p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3600" baseline="-25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cache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cache access time,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3600" baseline="-25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main memory access time.</a:t>
            </a:r>
          </a:p>
          <a:p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Average memory access time:</a:t>
            </a:r>
          </a:p>
          <a:p>
            <a:pPr lvl="1"/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3600" baseline="-25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</a:t>
            </a:r>
            <a:r>
              <a:rPr lang="en-US" sz="3600" baseline="-25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cache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(1-h)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3600" baseline="-25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</a:t>
            </a:r>
            <a:endParaRPr lang="en-US" sz="3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526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5891" y="6084208"/>
            <a:ext cx="2531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Overheads for Computers as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Components 2nd 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0522" y="6191930"/>
            <a:ext cx="17713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</a:rPr>
              <a:t>© 2008 Wayne Wolf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Multiple levels of cache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47800" y="2590800"/>
            <a:ext cx="1676400" cy="16764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dirty="0"/>
              <a:t>CPU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886200" y="2971800"/>
            <a:ext cx="1524000" cy="990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/>
              <a:t>L1 cache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248400" y="2286000"/>
            <a:ext cx="1524000" cy="2362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/>
              <a:t>L2 cache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124200" y="3429000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486400" y="3429000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19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5891" y="6084208"/>
            <a:ext cx="2531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Overheads for Computers as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Components 2nd 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0522" y="6191930"/>
            <a:ext cx="17713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</a:rPr>
              <a:t>© 2008 Wayne Wolf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Multi-level cache access time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95400"/>
            <a:ext cx="8178800" cy="476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sz="3600" baseline="-25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cache hit rate.</a:t>
            </a:r>
          </a:p>
          <a:p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sz="3600" baseline="-25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rate for miss on L1, hit on L2.</a:t>
            </a:r>
          </a:p>
          <a:p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Average memory access time:</a:t>
            </a:r>
          </a:p>
          <a:p>
            <a:pPr lvl="1"/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3600" baseline="-25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h</a:t>
            </a:r>
            <a:r>
              <a:rPr lang="en-US" sz="3600" baseline="-25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3600" baseline="-25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(h</a:t>
            </a:r>
            <a:r>
              <a:rPr lang="en-US" sz="3600" baseline="-25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-h</a:t>
            </a:r>
            <a:r>
              <a:rPr lang="en-US" sz="3600" baseline="-25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)t</a:t>
            </a:r>
            <a:r>
              <a:rPr lang="en-US" sz="3600" baseline="-25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L2 + 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(1- h</a:t>
            </a:r>
            <a:r>
              <a:rPr lang="en-US" sz="3600" baseline="-25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-h</a:t>
            </a:r>
            <a:r>
              <a:rPr lang="en-US" sz="3600" baseline="-25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3600" baseline="-25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</a:t>
            </a:r>
            <a:endParaRPr lang="en-US" sz="36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78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5891" y="6084208"/>
            <a:ext cx="2531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Overheads for Computers as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Components 2nd 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0522" y="6191930"/>
            <a:ext cx="17713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</a:rPr>
              <a:t>© 2008 Wayne Wolf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Replacement policies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95400"/>
            <a:ext cx="8178800" cy="476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Replacement policy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strategy for choosing which cache entry to throw out to make room for a new memory location.</a:t>
            </a:r>
          </a:p>
          <a:p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 popular strategies:</a:t>
            </a:r>
          </a:p>
          <a:p>
            <a:pPr lvl="1"/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Random.</a:t>
            </a:r>
          </a:p>
          <a:p>
            <a:pPr lvl="1"/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Least-recently used (LRU).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56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5891" y="6084208"/>
            <a:ext cx="2531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Overheads for Computers as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Components 2nd 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0522" y="6191930"/>
            <a:ext cx="17713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</a:rPr>
              <a:t>© 2008 Wayne Wolf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58962" y="396875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Arial Black" panose="020B0A04020102020204" pitchFamily="34" charset="0"/>
                <a:ea typeface="ＭＳ Ｐゴシック" panose="020B0600070205080204" pitchFamily="34" charset="-128"/>
              </a:rPr>
              <a:t>CPU</a:t>
            </a:r>
            <a:r>
              <a:rPr lang="en-US" dirty="0" smtClean="0">
                <a:latin typeface="Arial Black" panose="020B0A04020102020204" pitchFamily="34" charset="0"/>
                <a:ea typeface="ＭＳ Ｐゴシック" panose="020B0600070205080204" pitchFamily="34" charset="-128"/>
              </a:rPr>
              <a:t> + memory</a:t>
            </a:r>
            <a:endParaRPr lang="en-US" dirty="0">
              <a:latin typeface="Arial Black" panose="020B0A040201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921162" y="1752600"/>
            <a:ext cx="2209800" cy="3581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/>
              <a:t>memory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502562" y="2514600"/>
            <a:ext cx="2286000" cy="2743200"/>
          </a:xfrm>
          <a:prstGeom prst="rect">
            <a:avLst/>
          </a:prstGeom>
          <a:solidFill>
            <a:srgbClr val="00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/>
              <a:t>CPU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807362" y="3048000"/>
            <a:ext cx="1600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/>
              <a:t>PC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6130962" y="29718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6130962" y="37338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6191287" y="2479675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address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267487" y="3241675"/>
            <a:ext cx="690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data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7807362" y="4114800"/>
            <a:ext cx="1600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/>
              <a:t>IR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3921162" y="4114800"/>
            <a:ext cx="22098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</a:rPr>
              <a:t>ADD r5,r1,r3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3067087" y="4156075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200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8264562" y="3048000"/>
            <a:ext cx="641350" cy="4572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200</a:t>
            </a: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H="1" flipV="1">
            <a:off x="6207162" y="3048000"/>
            <a:ext cx="1981200" cy="152400"/>
          </a:xfrm>
          <a:prstGeom prst="line">
            <a:avLst/>
          </a:prstGeom>
          <a:noFill/>
          <a:ln w="38100">
            <a:solidFill>
              <a:srgbClr val="FF0033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6130962" y="3886200"/>
            <a:ext cx="1828800" cy="304800"/>
          </a:xfrm>
          <a:prstGeom prst="line">
            <a:avLst/>
          </a:prstGeom>
          <a:noFill/>
          <a:ln w="38100">
            <a:solidFill>
              <a:srgbClr val="FF0033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7502562" y="4114800"/>
            <a:ext cx="22098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</a:rPr>
              <a:t>ADD r5,r1,r3</a:t>
            </a:r>
          </a:p>
        </p:txBody>
      </p:sp>
    </p:spTree>
    <p:extLst>
      <p:ext uri="{BB962C8B-B14F-4D97-AF65-F5344CB8AC3E}">
        <p14:creationId xmlns:p14="http://schemas.microsoft.com/office/powerpoint/2010/main" val="311788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utoUpdateAnimBg="0"/>
      <p:bldP spid="20" grpId="0" animBg="1"/>
      <p:bldP spid="21" grpId="0" animBg="1"/>
      <p:bldP spid="22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5891" y="6084208"/>
            <a:ext cx="2531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Overheads for Computers as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Components 2nd 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0522" y="6191930"/>
            <a:ext cx="17713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</a:rPr>
              <a:t>© 2008 Wayne Wolf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Cache organizations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95400"/>
            <a:ext cx="8178800" cy="476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Fully-associative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any memory location can be stored anywhere in the cache (almost never implemented).</a:t>
            </a:r>
          </a:p>
          <a:p>
            <a:r>
              <a:rPr lang="en-US" sz="36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Direct-mapped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each memory location maps onto exactly one cache entry.</a:t>
            </a:r>
          </a:p>
          <a:p>
            <a:r>
              <a:rPr lang="en-US" sz="36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N-way set-associative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each memory location can go into one of n sets.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803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5891" y="6084208"/>
            <a:ext cx="2531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Overheads for Computers as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Components 2nd 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0522" y="6191930"/>
            <a:ext cx="17713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</a:rPr>
              <a:t>© 2008 Wayne Wolf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Cache performance benefits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95400"/>
            <a:ext cx="8178800" cy="476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Keep frequently-accessed locations in fast cache.</a:t>
            </a:r>
          </a:p>
          <a:p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Cache retrieves more than one word at a time.</a:t>
            </a:r>
          </a:p>
          <a:p>
            <a:pPr lvl="1"/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Sequential accesses are faster after first access.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695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5891" y="6084208"/>
            <a:ext cx="2531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Overheads for Computers as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Components 2nd 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0522" y="6191930"/>
            <a:ext cx="17713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</a:rPr>
              <a:t>© 2008 Wayne Wolf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Direct-mapped cache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209800" y="1981200"/>
            <a:ext cx="838200" cy="1905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/>
              <a:t>valid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4343400" y="4876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b="1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 flipV="1">
            <a:off x="5638800" y="48768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33400" y="4267200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</a:rPr>
              <a:t>tag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524000" y="4267200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514600" y="4267200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</a:rPr>
              <a:t>offset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4572000" y="3886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45720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4251325" y="5603875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hit</a:t>
            </a: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5867400" y="3886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5867400" y="533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5486400" y="5562600"/>
            <a:ext cx="84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value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3048000" y="1981200"/>
            <a:ext cx="1752600" cy="1905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/>
              <a:t>tag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800600" y="1981200"/>
            <a:ext cx="3352800" cy="1905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/>
              <a:t>data</a:t>
            </a:r>
          </a:p>
        </p:txBody>
      </p:sp>
      <p:cxnSp>
        <p:nvCxnSpPr>
          <p:cNvPr id="21" name="AutoShape 19"/>
          <p:cNvCxnSpPr>
            <a:cxnSpLocks noChangeShapeType="1"/>
            <a:stCxn id="10" idx="2"/>
            <a:endCxn id="8" idx="2"/>
          </p:cNvCxnSpPr>
          <p:nvPr/>
        </p:nvCxnSpPr>
        <p:spPr bwMode="auto">
          <a:xfrm rot="16200000" flipH="1">
            <a:off x="2590800" y="3314700"/>
            <a:ext cx="190500" cy="3314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20"/>
          <p:cNvCxnSpPr>
            <a:cxnSpLocks noChangeShapeType="1"/>
            <a:stCxn id="12" idx="3"/>
            <a:endCxn id="9" idx="1"/>
          </p:cNvCxnSpPr>
          <p:nvPr/>
        </p:nvCxnSpPr>
        <p:spPr bwMode="auto">
          <a:xfrm>
            <a:off x="3505200" y="4572000"/>
            <a:ext cx="2246313" cy="533400"/>
          </a:xfrm>
          <a:prstGeom prst="bentConnector3">
            <a:avLst>
              <a:gd name="adj1" fmla="val 7074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1028700" y="2286000"/>
            <a:ext cx="7124700" cy="1981200"/>
            <a:chOff x="648" y="1440"/>
            <a:chExt cx="4488" cy="1248"/>
          </a:xfrm>
        </p:grpSpPr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1392" y="1440"/>
              <a:ext cx="52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</a:rPr>
                <a:t>1</a:t>
              </a:r>
              <a:endParaRPr lang="en-US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1920" y="1440"/>
              <a:ext cx="110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</a:rPr>
                <a:t>0xabcd</a:t>
              </a:r>
              <a:endParaRPr lang="en-US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3024" y="1440"/>
              <a:ext cx="211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</a:rPr>
                <a:t>byte byte byte ...</a:t>
              </a:r>
              <a:endParaRPr lang="en-US"/>
            </a:p>
          </p:txBody>
        </p:sp>
        <p:cxnSp>
          <p:nvCxnSpPr>
            <p:cNvPr id="27" name="AutoShape 24"/>
            <p:cNvCxnSpPr>
              <a:cxnSpLocks noChangeShapeType="1"/>
              <a:stCxn id="10" idx="0"/>
              <a:endCxn id="24" idx="1"/>
            </p:cNvCxnSpPr>
            <p:nvPr/>
          </p:nvCxnSpPr>
          <p:spPr bwMode="auto">
            <a:xfrm rot="-5400000">
              <a:off x="456" y="1752"/>
              <a:ext cx="1128" cy="744"/>
            </a:xfrm>
            <a:prstGeom prst="bentConnector2">
              <a:avLst/>
            </a:prstGeom>
            <a:noFill/>
            <a:ln w="28575">
              <a:solidFill>
                <a:srgbClr val="3366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" name="Group 28"/>
          <p:cNvGrpSpPr>
            <a:grpSpLocks/>
          </p:cNvGrpSpPr>
          <p:nvPr/>
        </p:nvGrpSpPr>
        <p:grpSpPr bwMode="auto">
          <a:xfrm>
            <a:off x="1028700" y="2667000"/>
            <a:ext cx="3543300" cy="2400300"/>
            <a:chOff x="648" y="1680"/>
            <a:chExt cx="2232" cy="1512"/>
          </a:xfrm>
        </p:grpSpPr>
        <p:cxnSp>
          <p:nvCxnSpPr>
            <p:cNvPr id="29" name="AutoShape 26"/>
            <p:cNvCxnSpPr>
              <a:cxnSpLocks noChangeShapeType="1"/>
              <a:stCxn id="10" idx="2"/>
              <a:endCxn id="8" idx="2"/>
            </p:cNvCxnSpPr>
            <p:nvPr/>
          </p:nvCxnSpPr>
          <p:spPr bwMode="auto">
            <a:xfrm rot="16200000" flipH="1">
              <a:off x="1632" y="2088"/>
              <a:ext cx="120" cy="2088"/>
            </a:xfrm>
            <a:prstGeom prst="bentConnector2">
              <a:avLst/>
            </a:prstGeom>
            <a:noFill/>
            <a:ln w="28575">
              <a:solidFill>
                <a:srgbClr val="3366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2880" y="1680"/>
              <a:ext cx="0" cy="1344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34"/>
          <p:cNvGrpSpPr>
            <a:grpSpLocks/>
          </p:cNvGrpSpPr>
          <p:nvPr/>
        </p:nvGrpSpPr>
        <p:grpSpPr bwMode="auto">
          <a:xfrm>
            <a:off x="3505200" y="2667000"/>
            <a:ext cx="2895600" cy="3352800"/>
            <a:chOff x="2208" y="1680"/>
            <a:chExt cx="1824" cy="2112"/>
          </a:xfrm>
        </p:grpSpPr>
        <p:cxnSp>
          <p:nvCxnSpPr>
            <p:cNvPr id="32" name="AutoShape 29"/>
            <p:cNvCxnSpPr>
              <a:cxnSpLocks noChangeShapeType="1"/>
            </p:cNvCxnSpPr>
            <p:nvPr/>
          </p:nvCxnSpPr>
          <p:spPr bwMode="auto">
            <a:xfrm>
              <a:off x="2208" y="2880"/>
              <a:ext cx="1415" cy="336"/>
            </a:xfrm>
            <a:prstGeom prst="bentConnector3">
              <a:avLst>
                <a:gd name="adj1" fmla="val 70741"/>
              </a:avLst>
            </a:prstGeom>
            <a:noFill/>
            <a:ln w="28575">
              <a:solidFill>
                <a:srgbClr val="3366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3" name="Group 33"/>
            <p:cNvGrpSpPr>
              <a:grpSpLocks/>
            </p:cNvGrpSpPr>
            <p:nvPr/>
          </p:nvGrpSpPr>
          <p:grpSpPr bwMode="auto">
            <a:xfrm>
              <a:off x="3408" y="1680"/>
              <a:ext cx="624" cy="2112"/>
              <a:chOff x="3408" y="1680"/>
              <a:chExt cx="624" cy="2112"/>
            </a:xfrm>
          </p:grpSpPr>
          <p:sp>
            <p:nvSpPr>
              <p:cNvPr id="34" name="Line 30"/>
              <p:cNvSpPr>
                <a:spLocks noChangeShapeType="1"/>
              </p:cNvSpPr>
              <p:nvPr/>
            </p:nvSpPr>
            <p:spPr bwMode="auto">
              <a:xfrm>
                <a:off x="3696" y="1680"/>
                <a:ext cx="0" cy="1392"/>
              </a:xfrm>
              <a:prstGeom prst="line">
                <a:avLst/>
              </a:prstGeom>
              <a:noFill/>
              <a:ln w="28575">
                <a:solidFill>
                  <a:srgbClr val="3366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3408" y="3552"/>
                <a:ext cx="624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byte</a:t>
                </a:r>
                <a:endParaRPr lang="en-US"/>
              </a:p>
            </p:txBody>
          </p:sp>
          <p:sp>
            <p:nvSpPr>
              <p:cNvPr id="36" name="Line 32"/>
              <p:cNvSpPr>
                <a:spLocks noChangeShapeType="1"/>
              </p:cNvSpPr>
              <p:nvPr/>
            </p:nvSpPr>
            <p:spPr bwMode="auto">
              <a:xfrm>
                <a:off x="3696" y="3360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3366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2209800" y="3200400"/>
            <a:ext cx="5943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</a:rPr>
              <a:t>cache block</a:t>
            </a:r>
          </a:p>
        </p:txBody>
      </p:sp>
    </p:spTree>
    <p:extLst>
      <p:ext uri="{BB962C8B-B14F-4D97-AF65-F5344CB8AC3E}">
        <p14:creationId xmlns:p14="http://schemas.microsoft.com/office/powerpoint/2010/main" val="148950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5891" y="6084208"/>
            <a:ext cx="2531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Overheads for Computers as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Components 2nd 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0522" y="6191930"/>
            <a:ext cx="17713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</a:rPr>
              <a:t>© 2008 Wayne Wolf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Write operations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95400"/>
            <a:ext cx="8178800" cy="476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Write-through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immediately copy write to main memory.</a:t>
            </a:r>
          </a:p>
          <a:p>
            <a:r>
              <a:rPr lang="en-US" sz="36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Write-back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write to main memory only when location is removed from cache.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862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5891" y="6084208"/>
            <a:ext cx="2531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Overheads for Computers as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Components 2nd 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0522" y="6191930"/>
            <a:ext cx="17713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</a:rPr>
              <a:t>© 2008 Wayne Wolf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Direct-mapped cache locations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95400"/>
            <a:ext cx="8178800" cy="476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Many locations map onto the same cache block.</a:t>
            </a:r>
          </a:p>
          <a:p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Conflict misses are easy to generate:</a:t>
            </a:r>
          </a:p>
          <a:p>
            <a:pPr lvl="1"/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 a[] uses locations 0, 1, 2, …</a:t>
            </a:r>
          </a:p>
          <a:p>
            <a:pPr lvl="1"/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 b[] uses locations 1024, 1025, 1026, …</a:t>
            </a:r>
          </a:p>
          <a:p>
            <a:pPr lvl="1"/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 a[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 + b[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 generates conflict misses.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842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5891" y="6084208"/>
            <a:ext cx="2531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Overheads for Computers as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Components 2nd 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0522" y="6191930"/>
            <a:ext cx="17713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</a:rPr>
              <a:t>© 2008 Wayne Wolf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Set-associative cache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885950"/>
            <a:ext cx="8178800" cy="628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set of direct-mapped caches: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47800" y="2743200"/>
            <a:ext cx="1371600" cy="1447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/>
              <a:t>Set 1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200400" y="2743200"/>
            <a:ext cx="1371600" cy="1447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/>
              <a:t>Set 2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791200" y="2743200"/>
            <a:ext cx="1371600" cy="1447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/>
              <a:t>Set n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953000" y="3276600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...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 flipV="1">
            <a:off x="4343400" y="4876800"/>
            <a:ext cx="914400" cy="4572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grpSp>
        <p:nvGrpSpPr>
          <p:cNvPr id="13" name="Group 13"/>
          <p:cNvGrpSpPr>
            <a:grpSpLocks/>
          </p:cNvGrpSpPr>
          <p:nvPr/>
        </p:nvGrpSpPr>
        <p:grpSpPr bwMode="auto">
          <a:xfrm rot="5400000">
            <a:off x="3086100" y="4762500"/>
            <a:ext cx="685800" cy="762000"/>
            <a:chOff x="1296" y="3120"/>
            <a:chExt cx="432" cy="480"/>
          </a:xfrm>
        </p:grpSpPr>
        <p:sp>
          <p:nvSpPr>
            <p:cNvPr id="14" name="Arc 9"/>
            <p:cNvSpPr>
              <a:spLocks/>
            </p:cNvSpPr>
            <p:nvPr/>
          </p:nvSpPr>
          <p:spPr bwMode="auto">
            <a:xfrm>
              <a:off x="1296" y="3120"/>
              <a:ext cx="43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15" name="Arc 10"/>
            <p:cNvSpPr>
              <a:spLocks/>
            </p:cNvSpPr>
            <p:nvPr/>
          </p:nvSpPr>
          <p:spPr bwMode="auto">
            <a:xfrm flipV="1">
              <a:off x="1296" y="3360"/>
              <a:ext cx="43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16" name="Arc 11"/>
            <p:cNvSpPr>
              <a:spLocks/>
            </p:cNvSpPr>
            <p:nvPr/>
          </p:nvSpPr>
          <p:spPr bwMode="auto">
            <a:xfrm>
              <a:off x="1296" y="3120"/>
              <a:ext cx="96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17" name="Arc 12"/>
            <p:cNvSpPr>
              <a:spLocks/>
            </p:cNvSpPr>
            <p:nvPr/>
          </p:nvSpPr>
          <p:spPr bwMode="auto">
            <a:xfrm flipV="1">
              <a:off x="1296" y="3360"/>
              <a:ext cx="96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</p:grp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1828800" y="41910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H="1">
            <a:off x="3429000" y="41910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H="1">
            <a:off x="3733800" y="4191000"/>
            <a:ext cx="2362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3429000" y="5486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3124200" y="5638800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hit</a:t>
            </a: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4800600" y="533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4479925" y="5680075"/>
            <a:ext cx="690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data</a:t>
            </a:r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2590800" y="4191000"/>
            <a:ext cx="1981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4038600" y="41910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 flipH="1">
            <a:off x="5105400" y="41910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30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5891" y="6084208"/>
            <a:ext cx="2531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Overheads for Computers as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Components 2nd 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0522" y="6191930"/>
            <a:ext cx="17713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</a:rPr>
              <a:t>© 2008 Wayne Wolf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Example: direct-mapped vs. set-associative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131888" y="1885950"/>
          <a:ext cx="6829425" cy="417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3" imgW="8319240" imgH="5082120" progId="Word.Document.8">
                  <p:embed/>
                </p:oleObj>
              </mc:Choice>
              <mc:Fallback>
                <p:oleObj name="Document" r:id="rId3" imgW="8319240" imgH="5082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1885950"/>
                        <a:ext cx="6829425" cy="417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2151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5891" y="6084208"/>
            <a:ext cx="2531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Overheads for Computers as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Components 2nd 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0522" y="6191930"/>
            <a:ext cx="17713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</a:rPr>
              <a:t>© 2008 Wayne Wolf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Direct-mapped cache behavior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885950"/>
            <a:ext cx="4013200" cy="417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ea typeface="ＭＳ Ｐゴシック" panose="020B0600070205080204" pitchFamily="34" charset="-128"/>
              </a:rPr>
              <a:t>After 001 access:</a:t>
            </a:r>
          </a:p>
          <a:p>
            <a:pPr lvl="1">
              <a:buFont typeface="Monotype Sorts"/>
              <a:buNone/>
            </a:pPr>
            <a:r>
              <a:rPr 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block	tag	data</a:t>
            </a:r>
            <a:endParaRPr lang="en-US" smtClean="0">
              <a:ea typeface="ＭＳ Ｐゴシック" panose="020B0600070205080204" pitchFamily="34" charset="-128"/>
            </a:endParaRPr>
          </a:p>
          <a:p>
            <a:pPr lvl="1">
              <a:buFont typeface="Monotype Sorts"/>
              <a:buNone/>
            </a:pPr>
            <a:r>
              <a:rPr lang="en-US" smtClean="0">
                <a:ea typeface="ＭＳ Ｐゴシック" panose="020B0600070205080204" pitchFamily="34" charset="-128"/>
              </a:rPr>
              <a:t>00		-	-</a:t>
            </a:r>
          </a:p>
          <a:p>
            <a:pPr lvl="1">
              <a:buFont typeface="Monotype Sorts"/>
              <a:buNone/>
            </a:pPr>
            <a:r>
              <a:rPr lang="en-US" smtClean="0">
                <a:ea typeface="ＭＳ Ｐゴシック" panose="020B0600070205080204" pitchFamily="34" charset="-128"/>
              </a:rPr>
              <a:t>01		0	1111</a:t>
            </a:r>
          </a:p>
          <a:p>
            <a:pPr lvl="1">
              <a:buFont typeface="Monotype Sorts"/>
              <a:buNone/>
            </a:pPr>
            <a:r>
              <a:rPr lang="en-US" smtClean="0">
                <a:ea typeface="ＭＳ Ｐゴシック" panose="020B0600070205080204" pitchFamily="34" charset="-128"/>
              </a:rPr>
              <a:t>10		-	-</a:t>
            </a:r>
          </a:p>
          <a:p>
            <a:pPr lvl="1">
              <a:buFont typeface="Monotype Sorts"/>
              <a:buNone/>
            </a:pPr>
            <a:r>
              <a:rPr lang="en-US" smtClean="0">
                <a:ea typeface="ＭＳ Ｐゴシック" panose="020B0600070205080204" pitchFamily="34" charset="-128"/>
              </a:rPr>
              <a:t>11		-	-</a:t>
            </a:r>
            <a:endParaRPr lang="en-US" dirty="0">
              <a:ea typeface="ＭＳ Ｐゴシック" panose="020B0600070205080204" pitchFamily="34" charset="-128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622800" y="1885950"/>
            <a:ext cx="4013200" cy="41719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ea typeface="ＭＳ Ｐゴシック" panose="020B0600070205080204" pitchFamily="34" charset="-128"/>
              </a:rPr>
              <a:t>After 010 access:</a:t>
            </a:r>
          </a:p>
          <a:p>
            <a:pPr lvl="1">
              <a:buFont typeface="Monotype Sorts"/>
              <a:buNone/>
            </a:pPr>
            <a:r>
              <a:rPr 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block	tag	data</a:t>
            </a:r>
            <a:endParaRPr lang="en-US" smtClean="0">
              <a:ea typeface="ＭＳ Ｐゴシック" panose="020B0600070205080204" pitchFamily="34" charset="-128"/>
            </a:endParaRPr>
          </a:p>
          <a:p>
            <a:pPr lvl="1">
              <a:buFont typeface="Monotype Sorts"/>
              <a:buNone/>
            </a:pPr>
            <a:r>
              <a:rPr lang="en-US" smtClean="0">
                <a:ea typeface="ＭＳ Ｐゴシック" panose="020B0600070205080204" pitchFamily="34" charset="-128"/>
              </a:rPr>
              <a:t>00		-	-</a:t>
            </a:r>
          </a:p>
          <a:p>
            <a:pPr lvl="1">
              <a:buFont typeface="Monotype Sorts"/>
              <a:buNone/>
            </a:pPr>
            <a:r>
              <a:rPr lang="en-US" smtClean="0">
                <a:ea typeface="ＭＳ Ｐゴシック" panose="020B0600070205080204" pitchFamily="34" charset="-128"/>
              </a:rPr>
              <a:t>01		0	1111</a:t>
            </a:r>
          </a:p>
          <a:p>
            <a:pPr lvl="1">
              <a:buFont typeface="Monotype Sorts"/>
              <a:buNone/>
            </a:pPr>
            <a:r>
              <a:rPr lang="en-US" smtClean="0">
                <a:ea typeface="ＭＳ Ｐゴシック" panose="020B0600070205080204" pitchFamily="34" charset="-128"/>
              </a:rPr>
              <a:t>10		0	0000</a:t>
            </a:r>
          </a:p>
          <a:p>
            <a:pPr lvl="1">
              <a:buFont typeface="Monotype Sorts"/>
              <a:buNone/>
            </a:pPr>
            <a:r>
              <a:rPr lang="en-US" smtClean="0">
                <a:ea typeface="ＭＳ Ｐゴシック" panose="020B0600070205080204" pitchFamily="34" charset="-128"/>
              </a:rPr>
              <a:t>11		-	-</a:t>
            </a:r>
            <a:endParaRPr 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1056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5891" y="6084208"/>
            <a:ext cx="2531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Overheads for Computers as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Components 2nd 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0522" y="6191930"/>
            <a:ext cx="17713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</a:rPr>
              <a:t>© 2008 Wayne Wolf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>
            <a:noAutofit/>
          </a:bodyPr>
          <a:lstStyle/>
          <a:p>
            <a:r>
              <a:rPr lang="en-US" sz="3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Direct-mapped cache behavior, cont’d.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885950"/>
            <a:ext cx="4013200" cy="417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ea typeface="ＭＳ Ｐゴシック" panose="020B0600070205080204" pitchFamily="34" charset="-128"/>
              </a:rPr>
              <a:t>After 011 access:</a:t>
            </a:r>
          </a:p>
          <a:p>
            <a:pPr lvl="1">
              <a:buFont typeface="Monotype Sorts"/>
              <a:buNone/>
            </a:pPr>
            <a:r>
              <a:rPr 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block	tag	data</a:t>
            </a:r>
            <a:endParaRPr lang="en-US" smtClean="0">
              <a:ea typeface="ＭＳ Ｐゴシック" panose="020B0600070205080204" pitchFamily="34" charset="-128"/>
            </a:endParaRPr>
          </a:p>
          <a:p>
            <a:pPr lvl="1">
              <a:buFont typeface="Monotype Sorts"/>
              <a:buNone/>
            </a:pPr>
            <a:r>
              <a:rPr lang="en-US" smtClean="0">
                <a:ea typeface="ＭＳ Ｐゴシック" panose="020B0600070205080204" pitchFamily="34" charset="-128"/>
              </a:rPr>
              <a:t>00		-	-</a:t>
            </a:r>
          </a:p>
          <a:p>
            <a:pPr lvl="1">
              <a:buFont typeface="Monotype Sorts"/>
              <a:buNone/>
            </a:pPr>
            <a:r>
              <a:rPr lang="en-US" smtClean="0">
                <a:ea typeface="ＭＳ Ｐゴシック" panose="020B0600070205080204" pitchFamily="34" charset="-128"/>
              </a:rPr>
              <a:t>01		0	1111</a:t>
            </a:r>
          </a:p>
          <a:p>
            <a:pPr lvl="1">
              <a:buFont typeface="Monotype Sorts"/>
              <a:buNone/>
            </a:pPr>
            <a:r>
              <a:rPr lang="en-US" smtClean="0">
                <a:ea typeface="ＭＳ Ｐゴシック" panose="020B0600070205080204" pitchFamily="34" charset="-128"/>
              </a:rPr>
              <a:t>10		0	0000</a:t>
            </a:r>
          </a:p>
          <a:p>
            <a:pPr lvl="1">
              <a:buFont typeface="Monotype Sorts"/>
              <a:buNone/>
            </a:pPr>
            <a:r>
              <a:rPr lang="en-US" smtClean="0">
                <a:ea typeface="ＭＳ Ｐゴシック" panose="020B0600070205080204" pitchFamily="34" charset="-128"/>
              </a:rPr>
              <a:t>11		0	0110</a:t>
            </a:r>
          </a:p>
          <a:p>
            <a:endParaRPr lang="en-US" dirty="0">
              <a:ea typeface="ＭＳ Ｐゴシック" panose="020B0600070205080204" pitchFamily="34" charset="-128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622800" y="1885950"/>
            <a:ext cx="4013200" cy="41719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ea typeface="ＭＳ Ｐゴシック" panose="020B0600070205080204" pitchFamily="34" charset="-128"/>
              </a:rPr>
              <a:t>After 100 access:</a:t>
            </a:r>
          </a:p>
          <a:p>
            <a:pPr lvl="1">
              <a:buFont typeface="Monotype Sorts"/>
              <a:buNone/>
            </a:pPr>
            <a:r>
              <a:rPr 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block	tag	data</a:t>
            </a:r>
            <a:endParaRPr lang="en-US" smtClean="0">
              <a:ea typeface="ＭＳ Ｐゴシック" panose="020B0600070205080204" pitchFamily="34" charset="-128"/>
            </a:endParaRPr>
          </a:p>
          <a:p>
            <a:pPr lvl="1">
              <a:buFont typeface="Monotype Sorts"/>
              <a:buNone/>
            </a:pPr>
            <a:r>
              <a:rPr lang="en-US" smtClean="0">
                <a:ea typeface="ＭＳ Ｐゴシック" panose="020B0600070205080204" pitchFamily="34" charset="-128"/>
              </a:rPr>
              <a:t>00		1	1000</a:t>
            </a:r>
          </a:p>
          <a:p>
            <a:pPr lvl="1">
              <a:buFont typeface="Monotype Sorts"/>
              <a:buNone/>
            </a:pPr>
            <a:r>
              <a:rPr lang="en-US" smtClean="0">
                <a:ea typeface="ＭＳ Ｐゴシック" panose="020B0600070205080204" pitchFamily="34" charset="-128"/>
              </a:rPr>
              <a:t>01		0	1111</a:t>
            </a:r>
          </a:p>
          <a:p>
            <a:pPr lvl="1">
              <a:buFont typeface="Monotype Sorts"/>
              <a:buNone/>
            </a:pPr>
            <a:r>
              <a:rPr lang="en-US" smtClean="0">
                <a:ea typeface="ＭＳ Ｐゴシック" panose="020B0600070205080204" pitchFamily="34" charset="-128"/>
              </a:rPr>
              <a:t>10		0	0000</a:t>
            </a:r>
          </a:p>
          <a:p>
            <a:pPr lvl="1">
              <a:buFont typeface="Monotype Sorts"/>
              <a:buNone/>
            </a:pPr>
            <a:r>
              <a:rPr lang="en-US" smtClean="0">
                <a:ea typeface="ＭＳ Ｐゴシック" panose="020B0600070205080204" pitchFamily="34" charset="-128"/>
              </a:rPr>
              <a:t>11		0	0110</a:t>
            </a:r>
          </a:p>
          <a:p>
            <a:endParaRPr 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5922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5891" y="6084208"/>
            <a:ext cx="2531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Overheads for Computers as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Components 2nd 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0522" y="6191930"/>
            <a:ext cx="17713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</a:rPr>
              <a:t>© 2008 Wayne Wolf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>
            <a:noAutofit/>
          </a:bodyPr>
          <a:lstStyle/>
          <a:p>
            <a:r>
              <a:rPr lang="en-US" sz="3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Direct-mapped cache behavior, cont’d.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885950"/>
            <a:ext cx="4013200" cy="417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ea typeface="ＭＳ Ｐゴシック" panose="020B0600070205080204" pitchFamily="34" charset="-128"/>
              </a:rPr>
              <a:t>After 101 access:</a:t>
            </a:r>
          </a:p>
          <a:p>
            <a:pPr lvl="1">
              <a:buFont typeface="Monotype Sorts"/>
              <a:buNone/>
            </a:pPr>
            <a:r>
              <a:rPr 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block	tag	data</a:t>
            </a:r>
            <a:endParaRPr lang="en-US" smtClean="0">
              <a:ea typeface="ＭＳ Ｐゴシック" panose="020B0600070205080204" pitchFamily="34" charset="-128"/>
            </a:endParaRPr>
          </a:p>
          <a:p>
            <a:pPr lvl="1">
              <a:buFont typeface="Monotype Sorts"/>
              <a:buNone/>
            </a:pPr>
            <a:r>
              <a:rPr lang="en-US" smtClean="0">
                <a:ea typeface="ＭＳ Ｐゴシック" panose="020B0600070205080204" pitchFamily="34" charset="-128"/>
              </a:rPr>
              <a:t>00		1	1000</a:t>
            </a:r>
          </a:p>
          <a:p>
            <a:pPr lvl="1">
              <a:buFont typeface="Monotype Sorts"/>
              <a:buNone/>
            </a:pPr>
            <a:r>
              <a:rPr lang="en-US" smtClean="0">
                <a:ea typeface="ＭＳ Ｐゴシック" panose="020B0600070205080204" pitchFamily="34" charset="-128"/>
              </a:rPr>
              <a:t>01		1	0001</a:t>
            </a:r>
          </a:p>
          <a:p>
            <a:pPr lvl="1">
              <a:buFont typeface="Monotype Sorts"/>
              <a:buNone/>
            </a:pPr>
            <a:r>
              <a:rPr lang="en-US" smtClean="0">
                <a:ea typeface="ＭＳ Ｐゴシック" panose="020B0600070205080204" pitchFamily="34" charset="-128"/>
              </a:rPr>
              <a:t>10		0	0000</a:t>
            </a:r>
          </a:p>
          <a:p>
            <a:pPr lvl="1">
              <a:buFont typeface="Monotype Sorts"/>
              <a:buNone/>
            </a:pPr>
            <a:r>
              <a:rPr lang="en-US" smtClean="0">
                <a:ea typeface="ＭＳ Ｐゴシック" panose="020B0600070205080204" pitchFamily="34" charset="-128"/>
              </a:rPr>
              <a:t>11		0	0110</a:t>
            </a:r>
          </a:p>
          <a:p>
            <a:endParaRPr lang="en-US" dirty="0">
              <a:ea typeface="ＭＳ Ｐゴシック" panose="020B0600070205080204" pitchFamily="34" charset="-128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622800" y="1885950"/>
            <a:ext cx="4013200" cy="41719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ea typeface="ＭＳ Ｐゴシック" panose="020B0600070205080204" pitchFamily="34" charset="-128"/>
              </a:rPr>
              <a:t>After 111 access:</a:t>
            </a:r>
          </a:p>
          <a:p>
            <a:pPr lvl="1">
              <a:buFont typeface="Monotype Sorts"/>
              <a:buNone/>
            </a:pPr>
            <a:r>
              <a:rPr 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block	tag	data</a:t>
            </a:r>
            <a:endParaRPr lang="en-US" smtClean="0">
              <a:ea typeface="ＭＳ Ｐゴシック" panose="020B0600070205080204" pitchFamily="34" charset="-128"/>
            </a:endParaRPr>
          </a:p>
          <a:p>
            <a:pPr lvl="1">
              <a:buFont typeface="Monotype Sorts"/>
              <a:buNone/>
            </a:pPr>
            <a:r>
              <a:rPr lang="en-US" smtClean="0">
                <a:ea typeface="ＭＳ Ｐゴシック" panose="020B0600070205080204" pitchFamily="34" charset="-128"/>
              </a:rPr>
              <a:t>00		1	1000</a:t>
            </a:r>
          </a:p>
          <a:p>
            <a:pPr lvl="1">
              <a:buFont typeface="Monotype Sorts"/>
              <a:buNone/>
            </a:pPr>
            <a:r>
              <a:rPr lang="en-US" smtClean="0">
                <a:ea typeface="ＭＳ Ｐゴシック" panose="020B0600070205080204" pitchFamily="34" charset="-128"/>
              </a:rPr>
              <a:t>01		1	0001</a:t>
            </a:r>
          </a:p>
          <a:p>
            <a:pPr lvl="1">
              <a:buFont typeface="Monotype Sorts"/>
              <a:buNone/>
            </a:pPr>
            <a:r>
              <a:rPr lang="en-US" smtClean="0">
                <a:ea typeface="ＭＳ Ｐゴシック" panose="020B0600070205080204" pitchFamily="34" charset="-128"/>
              </a:rPr>
              <a:t>10		0	0000</a:t>
            </a:r>
          </a:p>
          <a:p>
            <a:pPr lvl="1">
              <a:buFont typeface="Monotype Sorts"/>
              <a:buNone/>
            </a:pPr>
            <a:r>
              <a:rPr lang="en-US" smtClean="0">
                <a:ea typeface="ＭＳ Ｐゴシック" panose="020B0600070205080204" pitchFamily="34" charset="-128"/>
              </a:rPr>
              <a:t>11		1	0100</a:t>
            </a:r>
            <a:endParaRPr 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8975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Arial Black" panose="020B0A04020102020204" pitchFamily="34" charset="0"/>
                <a:ea typeface="ＭＳ Ｐゴシック" panose="020B0600070205080204" pitchFamily="34" charset="-128"/>
              </a:rPr>
              <a:t>Harvard architecture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75891" y="6084208"/>
            <a:ext cx="2531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Overheads for Computers as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Components 2nd 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0522" y="6191930"/>
            <a:ext cx="17713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</a:rPr>
              <a:t>© 2008 Wayne Wolf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5257800" y="2362200"/>
            <a:ext cx="2286000" cy="2743200"/>
          </a:xfrm>
          <a:prstGeom prst="rect">
            <a:avLst/>
          </a:prstGeom>
          <a:solidFill>
            <a:srgbClr val="00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/>
              <a:t>CPU</a:t>
            </a: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5562600" y="2895600"/>
            <a:ext cx="1600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/>
              <a:t>PC</a:t>
            </a: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1143000" y="2514600"/>
            <a:ext cx="2743200" cy="914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dirty="0"/>
              <a:t>data memory</a:t>
            </a:r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1143000" y="4114800"/>
            <a:ext cx="2743200" cy="914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/>
              <a:t>program memory</a:t>
            </a:r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 flipH="1">
            <a:off x="3886200" y="26670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" name="Line 9"/>
          <p:cNvSpPr>
            <a:spLocks noChangeShapeType="1"/>
          </p:cNvSpPr>
          <p:nvPr/>
        </p:nvSpPr>
        <p:spPr bwMode="auto">
          <a:xfrm>
            <a:off x="3886200" y="34290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3946525" y="2174875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address</a:t>
            </a: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4022725" y="2936875"/>
            <a:ext cx="690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/>
              <a:t>data</a:t>
            </a: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 flipH="1">
            <a:off x="3886200" y="41910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8" name="Line 13"/>
          <p:cNvSpPr>
            <a:spLocks noChangeShapeType="1"/>
          </p:cNvSpPr>
          <p:nvPr/>
        </p:nvSpPr>
        <p:spPr bwMode="auto">
          <a:xfrm>
            <a:off x="3886200" y="49530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3946525" y="3698875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/>
              <a:t>address</a:t>
            </a:r>
          </a:p>
        </p:txBody>
      </p:sp>
      <p:sp>
        <p:nvSpPr>
          <p:cNvPr id="40" name="Text Box 15"/>
          <p:cNvSpPr txBox="1">
            <a:spLocks noChangeArrowheads="1"/>
          </p:cNvSpPr>
          <p:nvPr/>
        </p:nvSpPr>
        <p:spPr bwMode="auto">
          <a:xfrm>
            <a:off x="4022725" y="4460875"/>
            <a:ext cx="690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978146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5891" y="6084208"/>
            <a:ext cx="2531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Overheads for Computers as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Components 2nd 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0522" y="6191930"/>
            <a:ext cx="17713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</a:rPr>
              <a:t>© 2008 Wayne Wolf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>
            <a:noAutofit/>
          </a:bodyPr>
          <a:lstStyle/>
          <a:p>
            <a:r>
              <a:rPr lang="en-US" sz="3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2-way set-associative cache behavior</a:t>
            </a:r>
            <a:endParaRPr lang="en-US" sz="3800" dirty="0" smtClean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95400"/>
            <a:ext cx="8178800" cy="476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ea typeface="ＭＳ Ｐゴシック" panose="020B0600070205080204" pitchFamily="34" charset="-128"/>
              </a:rPr>
              <a:t>Final state of cache (twice as big as direct-mapped):</a:t>
            </a:r>
          </a:p>
          <a:p>
            <a:pPr lvl="1">
              <a:buFont typeface="Monotype Sorts"/>
              <a:buNone/>
            </a:pPr>
            <a:r>
              <a:rPr 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set	blk 0 tag	blk 0 data	blk 1 tag	blk 1 data</a:t>
            </a:r>
          </a:p>
          <a:p>
            <a:pPr lvl="1">
              <a:buFont typeface="Monotype Sorts"/>
              <a:buNone/>
            </a:pPr>
            <a:r>
              <a:rPr lang="en-US" smtClean="0">
                <a:ea typeface="ＭＳ Ｐゴシック" panose="020B0600070205080204" pitchFamily="34" charset="-128"/>
              </a:rPr>
              <a:t>00	1		1000		-		-</a:t>
            </a:r>
          </a:p>
          <a:p>
            <a:pPr lvl="1">
              <a:buFont typeface="Monotype Sorts"/>
              <a:buNone/>
            </a:pPr>
            <a:r>
              <a:rPr lang="en-US" smtClean="0">
                <a:ea typeface="ＭＳ Ｐゴシック" panose="020B0600070205080204" pitchFamily="34" charset="-128"/>
              </a:rPr>
              <a:t>01	0		1111		1		0001</a:t>
            </a:r>
          </a:p>
          <a:p>
            <a:pPr lvl="1">
              <a:buFont typeface="Monotype Sorts"/>
              <a:buNone/>
            </a:pPr>
            <a:r>
              <a:rPr lang="en-US" smtClean="0">
                <a:ea typeface="ＭＳ Ｐゴシック" panose="020B0600070205080204" pitchFamily="34" charset="-128"/>
              </a:rPr>
              <a:t>10	0		0000		-		-</a:t>
            </a:r>
          </a:p>
          <a:p>
            <a:pPr lvl="1">
              <a:buFont typeface="Monotype Sorts"/>
              <a:buNone/>
            </a:pPr>
            <a:r>
              <a:rPr lang="en-US" smtClean="0">
                <a:ea typeface="ＭＳ Ｐゴシック" panose="020B0600070205080204" pitchFamily="34" charset="-128"/>
              </a:rPr>
              <a:t>11	0		0110		1		0100</a:t>
            </a:r>
            <a:endParaRPr lang="en-US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1034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5891" y="6084208"/>
            <a:ext cx="2531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Overheads for Computers as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Components 2nd 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0522" y="6191930"/>
            <a:ext cx="17713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</a:rPr>
              <a:t>© 2008 Wayne Wolf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>
            <a:noAutofit/>
          </a:bodyPr>
          <a:lstStyle/>
          <a:p>
            <a:r>
              <a:rPr lang="en-US" sz="3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2-way set-associative cache behavior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95400"/>
            <a:ext cx="8178800" cy="476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ea typeface="ＭＳ Ｐゴシック" panose="020B0600070205080204" pitchFamily="34" charset="-128"/>
              </a:rPr>
              <a:t>Final state of cache (same size as direct-mapped):</a:t>
            </a:r>
          </a:p>
          <a:p>
            <a:pPr lvl="1">
              <a:buFont typeface="Monotype Sorts"/>
              <a:buNone/>
            </a:pPr>
            <a:r>
              <a:rPr 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set	blk 0 tag	blk 0 data	blk 1 tag	blk 1 data</a:t>
            </a:r>
          </a:p>
          <a:p>
            <a:pPr lvl="1">
              <a:buFont typeface="Monotype Sorts"/>
              <a:buNone/>
            </a:pPr>
            <a:r>
              <a:rPr lang="en-US" smtClean="0">
                <a:ea typeface="ＭＳ Ｐゴシック" panose="020B0600070205080204" pitchFamily="34" charset="-128"/>
              </a:rPr>
              <a:t>0		01		0000		10		1000</a:t>
            </a:r>
          </a:p>
          <a:p>
            <a:pPr lvl="1">
              <a:buFont typeface="Monotype Sorts"/>
              <a:buNone/>
            </a:pPr>
            <a:r>
              <a:rPr lang="en-US" smtClean="0">
                <a:ea typeface="ＭＳ Ｐゴシック" panose="020B0600070205080204" pitchFamily="34" charset="-128"/>
              </a:rPr>
              <a:t>1		10		0111		11		0100</a:t>
            </a:r>
            <a:endParaRPr 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7622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5891" y="6084208"/>
            <a:ext cx="2531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Overheads for Computers as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Components 2nd 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0522" y="6191930"/>
            <a:ext cx="17713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</a:rPr>
              <a:t>© 2008 Wayne Wolf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Example caches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95400"/>
            <a:ext cx="8178800" cy="476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ea typeface="ＭＳ Ｐゴシック" panose="020B0600070205080204" pitchFamily="34" charset="-128"/>
              </a:rPr>
              <a:t>StrongARM: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16 Kbyte, 32-way, 32-byte block instruction cache.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16 Kbyte, 32-way, 32-byte block data cache (write-back).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SHARC: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32-instruction, 2-way instruction cache.</a:t>
            </a:r>
            <a:endParaRPr 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5668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5891" y="6084208"/>
            <a:ext cx="2531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Overheads for Computers as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Components 2nd 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0522" y="6191930"/>
            <a:ext cx="17713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</a:rPr>
              <a:t>© 2008 Wayne Wolf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Memory management tasks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95400"/>
            <a:ext cx="8178800" cy="4762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Allows programs to move in physical memory during execution.</a:t>
            </a:r>
          </a:p>
          <a:p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Allows </a:t>
            </a:r>
            <a:r>
              <a:rPr lang="en-US" sz="36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 memory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/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 images kept in secondary storage;</a:t>
            </a:r>
          </a:p>
          <a:p>
            <a:pPr lvl="1"/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images returned to main memory on demand during execution.</a:t>
            </a:r>
          </a:p>
          <a:p>
            <a:r>
              <a:rPr lang="en-US" sz="36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 fault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request for location not resident in memory.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405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5891" y="6084208"/>
            <a:ext cx="2531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Overheads for Computers as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Components 2nd 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0522" y="6191930"/>
            <a:ext cx="17713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</a:rPr>
              <a:t>© 2008 Wayne Wolf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Address translation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95400"/>
            <a:ext cx="8178800" cy="476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Requires some sort of register/table to allow arbitrary mappings of logical to physical addresses.</a:t>
            </a:r>
          </a:p>
          <a:p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 basic schemes:</a:t>
            </a:r>
          </a:p>
          <a:p>
            <a:pPr lvl="1"/>
            <a:r>
              <a:rPr lang="en-US" sz="36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segmented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lvl="1"/>
            <a:r>
              <a:rPr lang="en-US" sz="36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paged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Segmentation and paging can be combined (x86).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367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5891" y="6084208"/>
            <a:ext cx="2531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Overheads for Computers as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Components 2nd 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0522" y="6191930"/>
            <a:ext cx="17713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</a:rPr>
              <a:t>© 2008 Wayne Wolf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Segments and pages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971800" y="1752600"/>
            <a:ext cx="3124200" cy="419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dirty="0"/>
              <a:t>memory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971800" y="1905000"/>
            <a:ext cx="3124200" cy="1752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/>
              <a:t>segment 1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971800" y="4648200"/>
            <a:ext cx="3124200" cy="1066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/>
              <a:t>segment 2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971800" y="1905000"/>
            <a:ext cx="3124200" cy="3810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/>
              <a:t>page 1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971800" y="2286000"/>
            <a:ext cx="3124200" cy="3810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/>
              <a:t>page 2</a:t>
            </a:r>
          </a:p>
        </p:txBody>
      </p:sp>
    </p:spTree>
    <p:extLst>
      <p:ext uri="{BB962C8B-B14F-4D97-AF65-F5344CB8AC3E}">
        <p14:creationId xmlns:p14="http://schemas.microsoft.com/office/powerpoint/2010/main" val="30425615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5891" y="6084208"/>
            <a:ext cx="2531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Overheads for Computers as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Components 2nd 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0522" y="6191930"/>
            <a:ext cx="17713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</a:rPr>
              <a:t>© 2008 Wayne Wolf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Segment address translation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2209800"/>
            <a:ext cx="28194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dirty="0"/>
              <a:t>segment base address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343400" y="2209800"/>
            <a:ext cx="28194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/>
              <a:t>logical address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3000" y="3962400"/>
            <a:ext cx="1676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</a:rPr>
              <a:t>range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check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343400" y="5334000"/>
            <a:ext cx="28194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/>
              <a:t>physical address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55626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b="1">
                <a:solidFill>
                  <a:schemeClr val="bg1"/>
                </a:solidFill>
              </a:rPr>
              <a:t>+</a:t>
            </a:r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57912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57912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4572000" y="4114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4572000" y="4572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5791200" y="4724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AutoShape 14"/>
          <p:cNvCxnSpPr>
            <a:cxnSpLocks noChangeShapeType="1"/>
            <a:stCxn id="7" idx="2"/>
            <a:endCxn id="11" idx="2"/>
          </p:cNvCxnSpPr>
          <p:nvPr/>
        </p:nvCxnSpPr>
        <p:spPr bwMode="auto">
          <a:xfrm rot="16200000" flipH="1">
            <a:off x="3524250" y="1390650"/>
            <a:ext cx="685800" cy="33909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6629400" y="4343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7146925" y="3851275"/>
            <a:ext cx="860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range</a:t>
            </a:r>
          </a:p>
          <a:p>
            <a:r>
              <a:rPr lang="en-US"/>
              <a:t>error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765300" y="3886200"/>
            <a:ext cx="2806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segment lower bound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1765300" y="4267200"/>
            <a:ext cx="2806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segment upper bound</a:t>
            </a:r>
          </a:p>
        </p:txBody>
      </p:sp>
    </p:spTree>
    <p:extLst>
      <p:ext uri="{BB962C8B-B14F-4D97-AF65-F5344CB8AC3E}">
        <p14:creationId xmlns:p14="http://schemas.microsoft.com/office/powerpoint/2010/main" val="19727025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5891" y="6084208"/>
            <a:ext cx="2531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Overheads for Computers as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Components 2nd 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0522" y="6191930"/>
            <a:ext cx="17713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</a:rPr>
              <a:t>© 2008 Wayne Wolf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Page address translation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191000" y="2209800"/>
            <a:ext cx="1828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/>
              <a:t>page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019800" y="2209800"/>
            <a:ext cx="1447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/>
              <a:t>offset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191000" y="4876800"/>
            <a:ext cx="1828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/>
              <a:t>page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019800" y="4876800"/>
            <a:ext cx="1447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/>
              <a:t>offset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85800" y="2057400"/>
            <a:ext cx="2590800" cy="35052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85800" y="2971800"/>
            <a:ext cx="2590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</a:rPr>
              <a:t>page i base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181600" y="3733800"/>
            <a:ext cx="1676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</a:rPr>
              <a:t>concatenate</a:t>
            </a:r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6019800" y="419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6553200" y="2743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" name="AutoShape 15"/>
          <p:cNvCxnSpPr>
            <a:cxnSpLocks noChangeShapeType="1"/>
            <a:stCxn id="7" idx="2"/>
            <a:endCxn id="12" idx="3"/>
          </p:cNvCxnSpPr>
          <p:nvPr/>
        </p:nvCxnSpPr>
        <p:spPr bwMode="auto">
          <a:xfrm rot="5400000">
            <a:off x="3962400" y="2057400"/>
            <a:ext cx="457200" cy="1828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6"/>
          <p:cNvCxnSpPr>
            <a:cxnSpLocks noChangeShapeType="1"/>
            <a:stCxn id="12" idx="2"/>
            <a:endCxn id="13" idx="1"/>
          </p:cNvCxnSpPr>
          <p:nvPr/>
        </p:nvCxnSpPr>
        <p:spPr bwMode="auto">
          <a:xfrm rot="16200000" flipH="1">
            <a:off x="3314700" y="2095500"/>
            <a:ext cx="533400" cy="32004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369132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5891" y="6084208"/>
            <a:ext cx="2531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Overheads for Computers as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Components 2nd 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0522" y="6191930"/>
            <a:ext cx="17713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</a:rPr>
              <a:t>© 2008 Wayne Wolf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Page table organizations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08125" y="5375275"/>
            <a:ext cx="588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flat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927725" y="5375275"/>
            <a:ext cx="639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tree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09600" y="1905000"/>
            <a:ext cx="2362200" cy="34290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09600" y="2895600"/>
            <a:ext cx="2362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</a:rPr>
              <a:t>page descriptor</a:t>
            </a:r>
          </a:p>
        </p:txBody>
      </p: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4038600" y="2819400"/>
            <a:ext cx="1143000" cy="1447800"/>
            <a:chOff x="2544" y="1776"/>
            <a:chExt cx="720" cy="912"/>
          </a:xfrm>
        </p:grpSpPr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544" y="2256"/>
              <a:ext cx="720" cy="240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2544" y="2448"/>
              <a:ext cx="720" cy="240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544" y="2016"/>
              <a:ext cx="720" cy="240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544" y="1776"/>
              <a:ext cx="720" cy="240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5867400" y="1752600"/>
            <a:ext cx="1143000" cy="1447800"/>
            <a:chOff x="2544" y="1776"/>
            <a:chExt cx="720" cy="912"/>
          </a:xfrm>
        </p:grpSpPr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544" y="2256"/>
              <a:ext cx="720" cy="240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544" y="2448"/>
              <a:ext cx="720" cy="240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544" y="2016"/>
              <a:ext cx="720" cy="240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2544" y="1776"/>
              <a:ext cx="720" cy="240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5867400" y="3810000"/>
            <a:ext cx="1143000" cy="1447800"/>
            <a:chOff x="2544" y="1776"/>
            <a:chExt cx="720" cy="912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2544" y="2256"/>
              <a:ext cx="720" cy="240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2544" y="2448"/>
              <a:ext cx="720" cy="240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2544" y="2016"/>
              <a:ext cx="720" cy="240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544" y="1776"/>
              <a:ext cx="720" cy="240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</p:grp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7772400" y="2286000"/>
            <a:ext cx="1219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</a:rPr>
              <a:t>page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descriptor</a:t>
            </a:r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 flipV="1">
            <a:off x="5181600" y="1981200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>
            <a:off x="5181600" y="34290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>
            <a:off x="7010400" y="22860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669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5891" y="6084208"/>
            <a:ext cx="2531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Overheads for Computers as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Components 2nd 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0522" y="6191930"/>
            <a:ext cx="17713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</a:rPr>
              <a:t>© 2008 Wayne Wolf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Caching address translations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95400"/>
            <a:ext cx="8178800" cy="476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Large translation tables require main memory access.</a:t>
            </a:r>
          </a:p>
          <a:p>
            <a:r>
              <a:rPr lang="en-US" sz="36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TLB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cache for address translation.</a:t>
            </a:r>
          </a:p>
          <a:p>
            <a:pPr lvl="1"/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Typically small.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5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98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Arial Black" panose="020B0A04020102020204" pitchFamily="34" charset="0"/>
                <a:ea typeface="ＭＳ Ｐゴシック" panose="020B0600070205080204" pitchFamily="34" charset="-128"/>
              </a:rPr>
              <a:t>von Neumann vs. Harvard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75891" y="6084208"/>
            <a:ext cx="2531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Overheads for Computers as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Components 2nd 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0522" y="6191930"/>
            <a:ext cx="17713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</a:rPr>
              <a:t>© 2008 Wayne Wolf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96746" y="1690688"/>
            <a:ext cx="808975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Harvard can’t use self-modifying code.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Harvard allows two simultaneous memory fetches.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DSPs use Harvard architecture for streaming data: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greater memory bandwidth;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predictable bandwidth.</a:t>
            </a:r>
          </a:p>
        </p:txBody>
      </p:sp>
    </p:spTree>
    <p:extLst>
      <p:ext uri="{BB962C8B-B14F-4D97-AF65-F5344CB8AC3E}">
        <p14:creationId xmlns:p14="http://schemas.microsoft.com/office/powerpoint/2010/main" val="18181266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5891" y="6084208"/>
            <a:ext cx="2531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Overheads for Computers as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Components 2nd 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0522" y="6191930"/>
            <a:ext cx="17713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</a:rPr>
              <a:t>© 2008 Wayne Wolf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ARM memory management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95400"/>
            <a:ext cx="8178800" cy="476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ea typeface="ＭＳ Ｐゴシック" panose="020B0600070205080204" pitchFamily="34" charset="-128"/>
              </a:rPr>
              <a:t>Memory region types:</a:t>
            </a:r>
          </a:p>
          <a:p>
            <a:pPr lvl="1"/>
            <a:r>
              <a:rPr lang="en-US" sz="3600" dirty="0" smtClean="0">
                <a:ea typeface="ＭＳ Ｐゴシック" panose="020B0600070205080204" pitchFamily="34" charset="-128"/>
              </a:rPr>
              <a:t>section: 1 </a:t>
            </a:r>
            <a:r>
              <a:rPr lang="en-US" sz="3600" dirty="0" err="1" smtClean="0">
                <a:ea typeface="ＭＳ Ｐゴシック" panose="020B0600070205080204" pitchFamily="34" charset="-128"/>
              </a:rPr>
              <a:t>Mbyte</a:t>
            </a:r>
            <a:r>
              <a:rPr lang="en-US" sz="3600" dirty="0" smtClean="0">
                <a:ea typeface="ＭＳ Ｐゴシック" panose="020B0600070205080204" pitchFamily="34" charset="-128"/>
              </a:rPr>
              <a:t> block;</a:t>
            </a:r>
          </a:p>
          <a:p>
            <a:pPr lvl="1"/>
            <a:r>
              <a:rPr lang="en-US" sz="3600" dirty="0" smtClean="0">
                <a:ea typeface="ＭＳ Ｐゴシック" panose="020B0600070205080204" pitchFamily="34" charset="-128"/>
              </a:rPr>
              <a:t>large page: 64 </a:t>
            </a:r>
            <a:r>
              <a:rPr lang="en-US" sz="3600" dirty="0" err="1" smtClean="0">
                <a:ea typeface="ＭＳ Ｐゴシック" panose="020B0600070205080204" pitchFamily="34" charset="-128"/>
              </a:rPr>
              <a:t>kbytes</a:t>
            </a:r>
            <a:r>
              <a:rPr lang="en-US" sz="3600" dirty="0" smtClean="0">
                <a:ea typeface="ＭＳ Ｐゴシック" panose="020B0600070205080204" pitchFamily="34" charset="-128"/>
              </a:rPr>
              <a:t>;</a:t>
            </a:r>
          </a:p>
          <a:p>
            <a:pPr lvl="1"/>
            <a:r>
              <a:rPr lang="en-US" sz="3600" dirty="0" smtClean="0">
                <a:ea typeface="ＭＳ Ｐゴシック" panose="020B0600070205080204" pitchFamily="34" charset="-128"/>
              </a:rPr>
              <a:t>small page: 4 </a:t>
            </a:r>
            <a:r>
              <a:rPr lang="en-US" sz="3600" dirty="0" err="1" smtClean="0">
                <a:ea typeface="ＭＳ Ｐゴシック" panose="020B0600070205080204" pitchFamily="34" charset="-128"/>
              </a:rPr>
              <a:t>kbytes</a:t>
            </a:r>
            <a:r>
              <a:rPr lang="en-US" sz="3600" dirty="0" smtClean="0">
                <a:ea typeface="ＭＳ Ｐゴシック" panose="020B0600070205080204" pitchFamily="34" charset="-128"/>
              </a:rPr>
              <a:t>.</a:t>
            </a:r>
          </a:p>
          <a:p>
            <a:r>
              <a:rPr lang="en-US" sz="3600" dirty="0" smtClean="0">
                <a:ea typeface="ＭＳ Ｐゴシック" panose="020B0600070205080204" pitchFamily="34" charset="-128"/>
              </a:rPr>
              <a:t>An address is marked as section-mapped or page-mapped.</a:t>
            </a:r>
          </a:p>
          <a:p>
            <a:r>
              <a:rPr lang="en-US" sz="3600" dirty="0" smtClean="0">
                <a:ea typeface="ＭＳ Ｐゴシック" panose="020B0600070205080204" pitchFamily="34" charset="-128"/>
              </a:rPr>
              <a:t>Two-level translation scheme.</a:t>
            </a:r>
            <a:endParaRPr lang="en-US" sz="36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20916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5891" y="6084208"/>
            <a:ext cx="2531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Overheads for Computers as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Components 2nd 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0522" y="6191930"/>
            <a:ext cx="17713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</a:rPr>
              <a:t>© 2008 Wayne Wolf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ARM address translation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324600" y="1905000"/>
            <a:ext cx="17526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/>
              <a:t>offset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810000" y="1905000"/>
            <a:ext cx="1219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/>
              <a:t>1st index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029200" y="1905000"/>
            <a:ext cx="12954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/>
              <a:t>2nd index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343400" y="5029200"/>
            <a:ext cx="36576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/>
              <a:t>physical address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57200" y="1828800"/>
            <a:ext cx="25146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dirty="0"/>
              <a:t>Translation table</a:t>
            </a:r>
          </a:p>
          <a:p>
            <a:pPr algn="ctr"/>
            <a:r>
              <a:rPr lang="en-US" dirty="0"/>
              <a:t>base register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57200" y="2743200"/>
            <a:ext cx="2514600" cy="13716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/>
              <a:t>1st level table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57200" y="2895600"/>
            <a:ext cx="2514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</a:rPr>
              <a:t>descriptor</a:t>
            </a:r>
            <a:endParaRPr 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57200" y="4419600"/>
            <a:ext cx="2514600" cy="13716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/>
              <a:t>2nd level table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457200" y="4572000"/>
            <a:ext cx="2514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</a:rPr>
              <a:t>descriptor</a:t>
            </a:r>
            <a:endParaRPr 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572000" y="2971800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</a:rPr>
              <a:t>concatenate</a:t>
            </a:r>
            <a:endParaRPr lang="en-US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715000" y="3962400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</a:rPr>
              <a:t>concatenate</a:t>
            </a:r>
          </a:p>
        </p:txBody>
      </p:sp>
      <p:cxnSp>
        <p:nvCxnSpPr>
          <p:cNvPr id="18" name="AutoShape 15"/>
          <p:cNvCxnSpPr>
            <a:cxnSpLocks noChangeShapeType="1"/>
            <a:stCxn id="11" idx="3"/>
            <a:endCxn id="12" idx="3"/>
          </p:cNvCxnSpPr>
          <p:nvPr/>
        </p:nvCxnSpPr>
        <p:spPr bwMode="auto">
          <a:xfrm>
            <a:off x="2971800" y="2171700"/>
            <a:ext cx="1588" cy="1257300"/>
          </a:xfrm>
          <a:prstGeom prst="bentConnector3">
            <a:avLst>
              <a:gd name="adj1" fmla="val 14400005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6"/>
          <p:cNvCxnSpPr>
            <a:cxnSpLocks noChangeShapeType="1"/>
            <a:stCxn id="8" idx="2"/>
            <a:endCxn id="13" idx="3"/>
          </p:cNvCxnSpPr>
          <p:nvPr/>
        </p:nvCxnSpPr>
        <p:spPr bwMode="auto">
          <a:xfrm rot="5400000">
            <a:off x="3333750" y="2000250"/>
            <a:ext cx="723900" cy="144780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2971800" y="2362200"/>
            <a:ext cx="2743200" cy="838200"/>
            <a:chOff x="1872" y="1488"/>
            <a:chExt cx="1728" cy="528"/>
          </a:xfrm>
        </p:grpSpPr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3600" y="148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1872" y="2016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3" name="AutoShape 20"/>
          <p:cNvCxnSpPr>
            <a:cxnSpLocks noChangeShapeType="1"/>
            <a:stCxn id="16" idx="2"/>
            <a:endCxn id="15" idx="3"/>
          </p:cNvCxnSpPr>
          <p:nvPr/>
        </p:nvCxnSpPr>
        <p:spPr bwMode="auto">
          <a:xfrm rot="5400000">
            <a:off x="3505200" y="2895600"/>
            <a:ext cx="1333500" cy="240030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2971800" y="2362200"/>
            <a:ext cx="3886200" cy="2514600"/>
            <a:chOff x="1872" y="1488"/>
            <a:chExt cx="2448" cy="1584"/>
          </a:xfrm>
        </p:grpSpPr>
        <p:sp>
          <p:nvSpPr>
            <p:cNvPr id="25" name="Line 21"/>
            <p:cNvSpPr>
              <a:spLocks noChangeShapeType="1"/>
            </p:cNvSpPr>
            <p:nvPr/>
          </p:nvSpPr>
          <p:spPr bwMode="auto">
            <a:xfrm flipV="1">
              <a:off x="1872" y="2640"/>
              <a:ext cx="1728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4320" y="1488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6477000" y="44196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5891" y="6084208"/>
            <a:ext cx="2531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Overheads for Computers as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Components 2nd 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0522" y="6191930"/>
            <a:ext cx="17713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</a:rPr>
              <a:t>© 2008 Wayne Wolf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86852" y="479100"/>
            <a:ext cx="887747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Pipelining</a:t>
            </a:r>
            <a:endParaRPr 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27890" y="1535022"/>
            <a:ext cx="98754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Several instructions are executed simultaneously at different stages of completion.</a:t>
            </a:r>
          </a:p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Various conditions can cause </a:t>
            </a:r>
            <a:r>
              <a:rPr lang="en-US" sz="3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pipeline bubbles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that reduce utilization:</a:t>
            </a:r>
          </a:p>
          <a:p>
            <a:pPr lvl="1"/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branches;</a:t>
            </a:r>
          </a:p>
          <a:p>
            <a:pPr lvl="1"/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 system delays;</a:t>
            </a:r>
          </a:p>
          <a:p>
            <a:pPr lvl="1"/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5191372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Performance measures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295400"/>
            <a:ext cx="8178800" cy="476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Latency</a:t>
            </a:r>
            <a:r>
              <a:rPr lang="en-US" smtClean="0">
                <a:ea typeface="ＭＳ Ｐゴシック" panose="020B0600070205080204" pitchFamily="34" charset="-128"/>
              </a:rPr>
              <a:t>: time it takes for an instruction to get through the pipeline.</a:t>
            </a:r>
          </a:p>
          <a:p>
            <a:r>
              <a:rPr 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Throughput</a:t>
            </a:r>
            <a:r>
              <a:rPr lang="en-US" smtClean="0">
                <a:ea typeface="ＭＳ Ｐゴシック" panose="020B0600070205080204" pitchFamily="34" charset="-128"/>
              </a:rPr>
              <a:t>: number of instructions executed per time period.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Pipelining increases throughput without reducing latency.</a:t>
            </a:r>
            <a:endParaRPr 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57967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ARM pipeline execution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188075" y="2320925"/>
            <a:ext cx="201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000">
                <a:latin typeface="Courier" pitchFamily="49" charset="0"/>
              </a:rPr>
              <a:t>add r0,r1,#5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54075" y="3219450"/>
            <a:ext cx="201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000" dirty="0">
                <a:latin typeface="Courier" pitchFamily="49" charset="0"/>
              </a:rPr>
              <a:t>sub r2,r3,r6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539875" y="3997325"/>
            <a:ext cx="1555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000" dirty="0" err="1">
                <a:latin typeface="Courier" pitchFamily="49" charset="0"/>
              </a:rPr>
              <a:t>cmp</a:t>
            </a:r>
            <a:r>
              <a:rPr lang="en-US" sz="2000" dirty="0">
                <a:latin typeface="Courier" pitchFamily="49" charset="0"/>
              </a:rPr>
              <a:t> r2,#3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616075" y="2397125"/>
            <a:ext cx="1447800" cy="4572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/>
              <a:t>fetch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1539875" y="4683125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6629400" y="4724400"/>
            <a:ext cx="723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time</a:t>
            </a:r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3063875" y="2397125"/>
            <a:ext cx="1447800" cy="1219200"/>
            <a:chOff x="1930" y="1510"/>
            <a:chExt cx="912" cy="768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930" y="1510"/>
              <a:ext cx="912" cy="288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dirty="0"/>
                <a:t>decode</a:t>
              </a: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1930" y="1990"/>
              <a:ext cx="912" cy="288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fetch</a:t>
              </a:r>
            </a:p>
          </p:txBody>
        </p:sp>
      </p:grpSp>
      <p:grpSp>
        <p:nvGrpSpPr>
          <p:cNvPr id="12" name="Group 25"/>
          <p:cNvGrpSpPr>
            <a:grpSpLocks/>
          </p:cNvGrpSpPr>
          <p:nvPr/>
        </p:nvGrpSpPr>
        <p:grpSpPr bwMode="auto">
          <a:xfrm>
            <a:off x="4511675" y="2397125"/>
            <a:ext cx="1447800" cy="1981200"/>
            <a:chOff x="2842" y="1510"/>
            <a:chExt cx="912" cy="1248"/>
          </a:xfrm>
        </p:grpSpPr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2842" y="1510"/>
              <a:ext cx="86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</a:rPr>
                <a:t>execute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842" y="1990"/>
              <a:ext cx="912" cy="288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decode</a:t>
              </a: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842" y="2470"/>
              <a:ext cx="912" cy="288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fetch</a:t>
              </a:r>
            </a:p>
          </p:txBody>
        </p:sp>
      </p:grpSp>
      <p:grpSp>
        <p:nvGrpSpPr>
          <p:cNvPr id="16" name="Group 26"/>
          <p:cNvGrpSpPr>
            <a:grpSpLocks/>
          </p:cNvGrpSpPr>
          <p:nvPr/>
        </p:nvGrpSpPr>
        <p:grpSpPr bwMode="auto">
          <a:xfrm>
            <a:off x="5959475" y="3159125"/>
            <a:ext cx="1447800" cy="1219200"/>
            <a:chOff x="3754" y="1990"/>
            <a:chExt cx="912" cy="768"/>
          </a:xfrm>
        </p:grpSpPr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754" y="1990"/>
              <a:ext cx="86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</a:rPr>
                <a:t>execute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754" y="2470"/>
              <a:ext cx="912" cy="288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decode</a:t>
              </a:r>
            </a:p>
          </p:txBody>
        </p:sp>
      </p:grp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7407275" y="3921125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</a:rPr>
              <a:t>execute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3622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2209800" y="4876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8862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733800" y="4876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2</a:t>
            </a:r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52578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5105400" y="4876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8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19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Pipeline stalls</a:t>
            </a:r>
          </a:p>
        </p:txBody>
      </p:sp>
      <p:sp>
        <p:nvSpPr>
          <p:cNvPr id="3" name="Rectangle 2"/>
          <p:cNvSpPr/>
          <p:nvPr/>
        </p:nvSpPr>
        <p:spPr>
          <a:xfrm>
            <a:off x="1604789" y="1363593"/>
            <a:ext cx="677904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every step cannot be completed in the same amount of time, pipeline stalls.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Bubbles introduced by stall increase latency, reduce throughput.</a:t>
            </a:r>
          </a:p>
        </p:txBody>
      </p:sp>
    </p:spTree>
    <p:extLst>
      <p:ext uri="{BB962C8B-B14F-4D97-AF65-F5344CB8AC3E}">
        <p14:creationId xmlns:p14="http://schemas.microsoft.com/office/powerpoint/2010/main" val="18903057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ARM multi-cycle LDMIA instruction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209800" y="2209800"/>
            <a:ext cx="854075" cy="4572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dirty="0"/>
              <a:t>fetch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048000" y="2209800"/>
            <a:ext cx="838200" cy="4572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/>
              <a:t>decode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886200" y="2209800"/>
            <a:ext cx="838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2200">
                <a:solidFill>
                  <a:schemeClr val="bg1"/>
                </a:solidFill>
              </a:rPr>
              <a:t>ex ld r2</a:t>
            </a:r>
          </a:p>
        </p:txBody>
      </p:sp>
      <p:sp>
        <p:nvSpPr>
          <p:cNvPr id="6" name="Text Box 28"/>
          <p:cNvSpPr txBox="1">
            <a:spLocks noChangeArrowheads="1"/>
          </p:cNvSpPr>
          <p:nvPr/>
        </p:nvSpPr>
        <p:spPr bwMode="auto">
          <a:xfrm>
            <a:off x="228600" y="2209800"/>
            <a:ext cx="20129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000" dirty="0" err="1">
                <a:latin typeface="Courier" pitchFamily="49" charset="0"/>
              </a:rPr>
              <a:t>ldmia</a:t>
            </a:r>
            <a:endParaRPr lang="en-US" sz="2000" dirty="0">
              <a:latin typeface="Courier" pitchFamily="49" charset="0"/>
            </a:endParaRPr>
          </a:p>
          <a:p>
            <a:r>
              <a:rPr lang="en-US" sz="2000" dirty="0">
                <a:latin typeface="Courier" pitchFamily="49" charset="0"/>
              </a:rPr>
              <a:t>  r0,{r2,r3}</a:t>
            </a:r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228600" y="3124200"/>
            <a:ext cx="170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000">
                <a:latin typeface="Courier" pitchFamily="49" charset="0"/>
              </a:rPr>
              <a:t>sub</a:t>
            </a:r>
          </a:p>
          <a:p>
            <a:r>
              <a:rPr lang="en-US" sz="2000">
                <a:latin typeface="Courier" pitchFamily="49" charset="0"/>
              </a:rPr>
              <a:t>  r2,r3,r6</a:t>
            </a:r>
          </a:p>
        </p:txBody>
      </p:sp>
      <p:sp>
        <p:nvSpPr>
          <p:cNvPr id="8" name="Text Box 30"/>
          <p:cNvSpPr txBox="1">
            <a:spLocks noChangeArrowheads="1"/>
          </p:cNvSpPr>
          <p:nvPr/>
        </p:nvSpPr>
        <p:spPr bwMode="auto">
          <a:xfrm>
            <a:off x="304800" y="4038600"/>
            <a:ext cx="12509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000">
                <a:latin typeface="Courier" pitchFamily="49" charset="0"/>
              </a:rPr>
              <a:t>cmp</a:t>
            </a:r>
          </a:p>
          <a:p>
            <a:r>
              <a:rPr lang="en-US" sz="2000">
                <a:latin typeface="Courier" pitchFamily="49" charset="0"/>
              </a:rPr>
              <a:t>  r2,#3</a:t>
            </a:r>
          </a:p>
        </p:txBody>
      </p:sp>
      <p:sp>
        <p:nvSpPr>
          <p:cNvPr id="9" name="Rectangle 31"/>
          <p:cNvSpPr>
            <a:spLocks noChangeArrowheads="1"/>
          </p:cNvSpPr>
          <p:nvPr/>
        </p:nvSpPr>
        <p:spPr bwMode="auto">
          <a:xfrm>
            <a:off x="4724400" y="2209800"/>
            <a:ext cx="838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2200" dirty="0">
                <a:solidFill>
                  <a:schemeClr val="bg1"/>
                </a:solidFill>
              </a:rPr>
              <a:t>ex </a:t>
            </a:r>
            <a:r>
              <a:rPr lang="en-US" sz="2200" dirty="0" err="1">
                <a:solidFill>
                  <a:schemeClr val="bg1"/>
                </a:solidFill>
              </a:rPr>
              <a:t>ld</a:t>
            </a:r>
            <a:r>
              <a:rPr lang="en-US" sz="2200" dirty="0">
                <a:solidFill>
                  <a:schemeClr val="bg1"/>
                </a:solidFill>
              </a:rPr>
              <a:t> r3</a:t>
            </a:r>
          </a:p>
        </p:txBody>
      </p:sp>
      <p:sp>
        <p:nvSpPr>
          <p:cNvPr id="10" name="Rectangle 32"/>
          <p:cNvSpPr>
            <a:spLocks noChangeArrowheads="1"/>
          </p:cNvSpPr>
          <p:nvPr/>
        </p:nvSpPr>
        <p:spPr bwMode="auto">
          <a:xfrm>
            <a:off x="3048000" y="3200400"/>
            <a:ext cx="854075" cy="4572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/>
              <a:t>fetch</a:t>
            </a:r>
          </a:p>
        </p:txBody>
      </p:sp>
      <p:sp>
        <p:nvSpPr>
          <p:cNvPr id="11" name="Line 33"/>
          <p:cNvSpPr>
            <a:spLocks noChangeShapeType="1"/>
          </p:cNvSpPr>
          <p:nvPr/>
        </p:nvSpPr>
        <p:spPr bwMode="auto">
          <a:xfrm>
            <a:off x="1828800" y="487680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34"/>
          <p:cNvSpPr txBox="1">
            <a:spLocks noChangeArrowheads="1"/>
          </p:cNvSpPr>
          <p:nvPr/>
        </p:nvSpPr>
        <p:spPr bwMode="auto">
          <a:xfrm>
            <a:off x="7832725" y="4918075"/>
            <a:ext cx="723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time</a:t>
            </a:r>
          </a:p>
        </p:txBody>
      </p:sp>
      <p:sp>
        <p:nvSpPr>
          <p:cNvPr id="13" name="Rectangle 35"/>
          <p:cNvSpPr>
            <a:spLocks noChangeArrowheads="1"/>
          </p:cNvSpPr>
          <p:nvPr/>
        </p:nvSpPr>
        <p:spPr bwMode="auto">
          <a:xfrm>
            <a:off x="4724400" y="3200400"/>
            <a:ext cx="838200" cy="4572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/>
              <a:t>decode</a:t>
            </a:r>
          </a:p>
        </p:txBody>
      </p:sp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5562600" y="3200400"/>
            <a:ext cx="838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2200">
                <a:solidFill>
                  <a:schemeClr val="bg1"/>
                </a:solidFill>
              </a:rPr>
              <a:t>ex sub</a:t>
            </a:r>
          </a:p>
        </p:txBody>
      </p:sp>
      <p:sp>
        <p:nvSpPr>
          <p:cNvPr id="15" name="Rectangle 37"/>
          <p:cNvSpPr>
            <a:spLocks noChangeArrowheads="1"/>
          </p:cNvSpPr>
          <p:nvPr/>
        </p:nvSpPr>
        <p:spPr bwMode="auto">
          <a:xfrm>
            <a:off x="4724400" y="4038600"/>
            <a:ext cx="854075" cy="4572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/>
              <a:t>fetch</a:t>
            </a:r>
          </a:p>
        </p:txBody>
      </p:sp>
      <p:sp>
        <p:nvSpPr>
          <p:cNvPr id="16" name="Rectangle 38"/>
          <p:cNvSpPr>
            <a:spLocks noChangeArrowheads="1"/>
          </p:cNvSpPr>
          <p:nvPr/>
        </p:nvSpPr>
        <p:spPr bwMode="auto">
          <a:xfrm>
            <a:off x="5562600" y="4038600"/>
            <a:ext cx="838200" cy="4572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/>
              <a:t>decode</a:t>
            </a:r>
          </a:p>
        </p:txBody>
      </p:sp>
      <p:sp>
        <p:nvSpPr>
          <p:cNvPr id="17" name="Rectangle 39"/>
          <p:cNvSpPr>
            <a:spLocks noChangeArrowheads="1"/>
          </p:cNvSpPr>
          <p:nvPr/>
        </p:nvSpPr>
        <p:spPr bwMode="auto">
          <a:xfrm>
            <a:off x="6400800" y="4038600"/>
            <a:ext cx="838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2200">
                <a:solidFill>
                  <a:schemeClr val="bg1"/>
                </a:solidFill>
              </a:rPr>
              <a:t>ex cmp</a:t>
            </a:r>
          </a:p>
        </p:txBody>
      </p:sp>
      <p:grpSp>
        <p:nvGrpSpPr>
          <p:cNvPr id="18" name="Group 42"/>
          <p:cNvGrpSpPr>
            <a:grpSpLocks/>
          </p:cNvGrpSpPr>
          <p:nvPr/>
        </p:nvGrpSpPr>
        <p:grpSpPr bwMode="auto">
          <a:xfrm>
            <a:off x="3886200" y="2743200"/>
            <a:ext cx="838200" cy="1981200"/>
            <a:chOff x="2448" y="1728"/>
            <a:chExt cx="528" cy="1248"/>
          </a:xfrm>
        </p:grpSpPr>
        <p:sp>
          <p:nvSpPr>
            <p:cNvPr id="19" name="Line 40"/>
            <p:cNvSpPr>
              <a:spLocks noChangeShapeType="1"/>
            </p:cNvSpPr>
            <p:nvPr/>
          </p:nvSpPr>
          <p:spPr bwMode="auto">
            <a:xfrm>
              <a:off x="2448" y="1728"/>
              <a:ext cx="528" cy="12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41"/>
            <p:cNvSpPr>
              <a:spLocks noChangeShapeType="1"/>
            </p:cNvSpPr>
            <p:nvPr/>
          </p:nvSpPr>
          <p:spPr bwMode="auto">
            <a:xfrm flipH="1">
              <a:off x="2448" y="1728"/>
              <a:ext cx="528" cy="12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107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Control stalls</a:t>
            </a:r>
          </a:p>
        </p:txBody>
      </p:sp>
      <p:sp>
        <p:nvSpPr>
          <p:cNvPr id="3" name="Rectangle 2"/>
          <p:cNvSpPr/>
          <p:nvPr/>
        </p:nvSpPr>
        <p:spPr>
          <a:xfrm>
            <a:off x="1461570" y="1374609"/>
            <a:ext cx="79137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Branches often introduce stalls (branch penalty).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Stall time may depend on whether branch is taken.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have to squash instructions that already started executing.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Don’t know what to fetch until condition is evaluated.</a:t>
            </a:r>
          </a:p>
        </p:txBody>
      </p:sp>
    </p:spTree>
    <p:extLst>
      <p:ext uri="{BB962C8B-B14F-4D97-AF65-F5344CB8AC3E}">
        <p14:creationId xmlns:p14="http://schemas.microsoft.com/office/powerpoint/2010/main" val="15230826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Memory system performance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2664703" y="1380905"/>
            <a:ext cx="70742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Caches introduce indeterminacy in execution time.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Depends on order of execution.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Cache miss penalty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added time due to a cache miss.</a:t>
            </a:r>
          </a:p>
        </p:txBody>
      </p:sp>
    </p:spTree>
    <p:extLst>
      <p:ext uri="{BB962C8B-B14F-4D97-AF65-F5344CB8AC3E}">
        <p14:creationId xmlns:p14="http://schemas.microsoft.com/office/powerpoint/2010/main" val="16734249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Types of cache misses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295400"/>
            <a:ext cx="8178800" cy="476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ea typeface="ＭＳ Ｐゴシック" panose="020B0600070205080204" pitchFamily="34" charset="-128"/>
              </a:rPr>
              <a:t>Compulsory miss: location has not been referenced before.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Conflict miss: two locations are fighting for the same block.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Capacity miss: working set is too large.</a:t>
            </a:r>
            <a:endParaRPr 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8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5891" y="6084208"/>
            <a:ext cx="2531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Overheads for Computers as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Components 2nd 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0522" y="6191930"/>
            <a:ext cx="17713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</a:rPr>
              <a:t>© 2008 Wayne Wolf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447365" y="346934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Arial Black" panose="020B0A04020102020204" pitchFamily="34" charset="0"/>
                <a:ea typeface="ＭＳ Ｐゴシック" panose="020B0600070205080204" pitchFamily="34" charset="-128"/>
              </a:rPr>
              <a:t>RISC vs. CISC</a:t>
            </a:r>
          </a:p>
        </p:txBody>
      </p:sp>
      <p:sp>
        <p:nvSpPr>
          <p:cNvPr id="7" name="Rectangle 6"/>
          <p:cNvSpPr/>
          <p:nvPr/>
        </p:nvSpPr>
        <p:spPr>
          <a:xfrm>
            <a:off x="3164092" y="1584960"/>
            <a:ext cx="79700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Complex instruction set computer (</a:t>
            </a:r>
            <a:r>
              <a:rPr lang="en-US" sz="2800" dirty="0" smtClean="0">
                <a:solidFill>
                  <a:srgbClr val="FF00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CISC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</a:t>
            </a:r>
          </a:p>
          <a:p>
            <a:pPr lvl="1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many addressing modes;</a:t>
            </a:r>
          </a:p>
          <a:p>
            <a:pPr lvl="1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many operations.</a:t>
            </a:r>
          </a:p>
          <a:p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Reduced instruction set computer (</a:t>
            </a:r>
            <a:r>
              <a:rPr lang="en-US" sz="2800" dirty="0" smtClean="0">
                <a:solidFill>
                  <a:srgbClr val="FF00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</a:t>
            </a:r>
          </a:p>
          <a:p>
            <a:pPr lvl="1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load/store;</a:t>
            </a:r>
          </a:p>
          <a:p>
            <a:pPr lvl="1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pipelinable instructions.</a:t>
            </a:r>
          </a:p>
        </p:txBody>
      </p:sp>
    </p:spTree>
    <p:extLst>
      <p:ext uri="{BB962C8B-B14F-4D97-AF65-F5344CB8AC3E}">
        <p14:creationId xmlns:p14="http://schemas.microsoft.com/office/powerpoint/2010/main" val="28039946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CPU power consumption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95400"/>
            <a:ext cx="8178800" cy="476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ea typeface="ＭＳ Ｐゴシック" panose="020B0600070205080204" pitchFamily="34" charset="-128"/>
              </a:rPr>
              <a:t>Most modern CPUs are designed with power consumption in mind to some degree.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Power vs. energy: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heat depends on power consumption;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battery life depends on energy consumption.</a:t>
            </a:r>
            <a:endParaRPr 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35606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CMOS power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Voltage drops</a:t>
            </a:r>
            <a:r>
              <a:rPr lang="en-US">
                <a:ea typeface="ＭＳ Ｐゴシック" panose="020B0600070205080204" pitchFamily="34" charset="-128"/>
              </a:rPr>
              <a:t>: power consumption proportional to V</a:t>
            </a:r>
            <a:r>
              <a:rPr lang="en-US" baseline="30000">
                <a:ea typeface="ＭＳ Ｐゴシック" panose="020B0600070205080204" pitchFamily="34" charset="-128"/>
              </a:rPr>
              <a:t>2</a:t>
            </a:r>
            <a:r>
              <a:rPr lang="en-US">
                <a:ea typeface="ＭＳ Ｐゴシック" panose="020B0600070205080204" pitchFamily="34" charset="-128"/>
              </a:rPr>
              <a:t>.</a:t>
            </a:r>
          </a:p>
          <a:p>
            <a:r>
              <a:rPr 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Toggling</a:t>
            </a:r>
            <a:r>
              <a:rPr lang="en-US">
                <a:ea typeface="ＭＳ Ｐゴシック" panose="020B0600070205080204" pitchFamily="34" charset="-128"/>
              </a:rPr>
              <a:t>: more activity means more power.</a:t>
            </a:r>
          </a:p>
          <a:p>
            <a:r>
              <a:rPr 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Leakage</a:t>
            </a:r>
            <a:r>
              <a:rPr lang="en-US">
                <a:ea typeface="ＭＳ Ｐゴシック" panose="020B0600070205080204" pitchFamily="34" charset="-128"/>
              </a:rPr>
              <a:t>: basic circuit characteristics; can be eliminated by disconnecting power.</a:t>
            </a:r>
            <a:endParaRPr 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61501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CPU power-saving strategies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Reduce power supply voltage.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Run at lower clock frequency.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Disable function units with control signals when not in use.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Disconnect parts from power supply when not in use.</a:t>
            </a:r>
          </a:p>
        </p:txBody>
      </p:sp>
    </p:spTree>
    <p:extLst>
      <p:ext uri="{BB962C8B-B14F-4D97-AF65-F5344CB8AC3E}">
        <p14:creationId xmlns:p14="http://schemas.microsoft.com/office/powerpoint/2010/main" val="19987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encode</a:t>
            </a:r>
            <a:r>
              <a:rPr lang="en-US" dirty="0">
                <a:ea typeface="ＭＳ Ｐゴシック" panose="020B0600070205080204" pitchFamily="34" charset="-128"/>
              </a:rPr>
              <a:t>: Takes one-byte input, generates packed encoded symbols and a Boolean indicating whether the buffer is full.</a:t>
            </a:r>
          </a:p>
          <a:p>
            <a:r>
              <a:rPr 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new-symbol-table</a:t>
            </a:r>
            <a:r>
              <a:rPr lang="en-US" dirty="0">
                <a:ea typeface="ＭＳ Ｐゴシック" panose="020B0600070205080204" pitchFamily="34" charset="-128"/>
              </a:rPr>
              <a:t>: installs new symbol table in object, throws away old table.</a:t>
            </a:r>
          </a:p>
          <a:p>
            <a:r>
              <a:rPr 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flush</a:t>
            </a:r>
            <a:r>
              <a:rPr lang="en-US" dirty="0">
                <a:ea typeface="ＭＳ Ｐゴシック" panose="020B0600070205080204" pitchFamily="34" charset="-128"/>
              </a:rPr>
              <a:t>: returns current state of buffer, including number of valid bits in buffer.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data-compressor behaviors</a:t>
            </a:r>
          </a:p>
        </p:txBody>
      </p:sp>
    </p:spTree>
    <p:extLst>
      <p:ext uri="{BB962C8B-B14F-4D97-AF65-F5344CB8AC3E}">
        <p14:creationId xmlns:p14="http://schemas.microsoft.com/office/powerpoint/2010/main" val="365158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5891" y="6084208"/>
            <a:ext cx="2531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Overheads for Computers as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Components 2nd 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0522" y="6191930"/>
            <a:ext cx="17713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</a:rPr>
              <a:t>© 2008 Wayne Wolf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02500" y="404315"/>
            <a:ext cx="79200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latin typeface="Arial Black" panose="020B0A04020102020204" pitchFamily="34" charset="0"/>
                <a:ea typeface="ＭＳ Ｐゴシック" panose="020B0600070205080204" pitchFamily="34" charset="-128"/>
              </a:rPr>
              <a:t>Instruction set characteristics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81487" y="1751545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Fixed vs. variable length.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Addressing modes.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 of operands.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of operands.</a:t>
            </a:r>
          </a:p>
        </p:txBody>
      </p:sp>
    </p:spTree>
    <p:extLst>
      <p:ext uri="{BB962C8B-B14F-4D97-AF65-F5344CB8AC3E}">
        <p14:creationId xmlns:p14="http://schemas.microsoft.com/office/powerpoint/2010/main" val="1455538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5891" y="6084208"/>
            <a:ext cx="2531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Overheads for Computers as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Components 2nd 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0522" y="6191930"/>
            <a:ext cx="17713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</a:rPr>
              <a:t>© 2008 Wayne Wolf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RISC vs. CISC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Complex instruction set computer (</a:t>
            </a:r>
            <a:r>
              <a:rPr lang="en-US" dirty="0" smtClean="0">
                <a:solidFill>
                  <a:srgbClr val="FF0033"/>
                </a:solidFill>
                <a:ea typeface="ＭＳ Ｐゴシック" panose="020B0600070205080204" pitchFamily="34" charset="-128"/>
              </a:rPr>
              <a:t>CISC</a:t>
            </a:r>
            <a:r>
              <a:rPr lang="en-US" dirty="0" smtClean="0">
                <a:ea typeface="ＭＳ Ｐゴシック" panose="020B0600070205080204" pitchFamily="34" charset="-128"/>
              </a:rPr>
              <a:t>):</a:t>
            </a:r>
          </a:p>
          <a:p>
            <a:pPr lvl="1"/>
            <a:r>
              <a:rPr lang="en-US" dirty="0" smtClean="0">
                <a:ea typeface="ＭＳ Ｐゴシック" panose="020B0600070205080204" pitchFamily="34" charset="-128"/>
              </a:rPr>
              <a:t>many addressing modes;</a:t>
            </a:r>
          </a:p>
          <a:p>
            <a:pPr lvl="1"/>
            <a:r>
              <a:rPr lang="en-US" dirty="0" smtClean="0">
                <a:ea typeface="ＭＳ Ｐゴシック" panose="020B0600070205080204" pitchFamily="34" charset="-128"/>
              </a:rPr>
              <a:t>many operations.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Reduced instruction set computer (</a:t>
            </a:r>
            <a:r>
              <a:rPr lang="en-US" dirty="0" smtClean="0">
                <a:solidFill>
                  <a:srgbClr val="FF0033"/>
                </a:solidFill>
                <a:ea typeface="ＭＳ Ｐゴシック" panose="020B0600070205080204" pitchFamily="34" charset="-128"/>
              </a:rPr>
              <a:t>RISC</a:t>
            </a:r>
            <a:r>
              <a:rPr lang="en-US" dirty="0" smtClean="0">
                <a:ea typeface="ＭＳ Ｐゴシック" panose="020B0600070205080204" pitchFamily="34" charset="-128"/>
              </a:rPr>
              <a:t>):</a:t>
            </a:r>
          </a:p>
          <a:p>
            <a:pPr lvl="1"/>
            <a:r>
              <a:rPr lang="en-US" dirty="0" smtClean="0">
                <a:ea typeface="ＭＳ Ｐゴシック" panose="020B0600070205080204" pitchFamily="34" charset="-128"/>
              </a:rPr>
              <a:t>load/store;</a:t>
            </a:r>
          </a:p>
          <a:p>
            <a:pPr lvl="1"/>
            <a:r>
              <a:rPr lang="en-US" dirty="0" smtClean="0">
                <a:ea typeface="ＭＳ Ｐゴシック" panose="020B0600070205080204" pitchFamily="34" charset="-128"/>
              </a:rPr>
              <a:t>pipelinable instructions.</a:t>
            </a:r>
          </a:p>
        </p:txBody>
      </p:sp>
    </p:spTree>
    <p:extLst>
      <p:ext uri="{BB962C8B-B14F-4D97-AF65-F5344CB8AC3E}">
        <p14:creationId xmlns:p14="http://schemas.microsoft.com/office/powerpoint/2010/main" val="2210959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5891" y="6084208"/>
            <a:ext cx="2531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Overheads for Computers as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Components 2nd 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0522" y="6191930"/>
            <a:ext cx="17713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</a:rPr>
              <a:t>© 2008 Wayne Wolf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21074" y="608711"/>
            <a:ext cx="2929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Instruction set characteristics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Fixed vs. variable length.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Addressing modes.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Number of operands.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Types of operands.</a:t>
            </a:r>
          </a:p>
        </p:txBody>
      </p:sp>
    </p:spTree>
    <p:extLst>
      <p:ext uri="{BB962C8B-B14F-4D97-AF65-F5344CB8AC3E}">
        <p14:creationId xmlns:p14="http://schemas.microsoft.com/office/powerpoint/2010/main" val="2162769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5891" y="6084208"/>
            <a:ext cx="2531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Overheads for Computers as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</a:rPr>
              <a:t>Components 2nd 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0522" y="6191930"/>
            <a:ext cx="17713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</a:rPr>
              <a:t>© 2008 Wayne Wolf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7241" y="228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Arial Black" panose="020B0A04020102020204" pitchFamily="34" charset="0"/>
                <a:ea typeface="ＭＳ Ｐゴシック" panose="020B0600070205080204" pitchFamily="34" charset="-128"/>
              </a:rPr>
              <a:t>Programming model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181841" y="1583318"/>
            <a:ext cx="8178800" cy="3591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Programming model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registers visible to the programmer.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registers are not visible (IR).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726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1921</Words>
  <Application>Microsoft Office PowerPoint</Application>
  <PresentationFormat>Widescreen</PresentationFormat>
  <Paragraphs>482</Paragraphs>
  <Slides>53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ＭＳ Ｐゴシック</vt:lpstr>
      <vt:lpstr>Arial</vt:lpstr>
      <vt:lpstr>Arial Black</vt:lpstr>
      <vt:lpstr>Calibri</vt:lpstr>
      <vt:lpstr>Calibri Light</vt:lpstr>
      <vt:lpstr>Courier</vt:lpstr>
      <vt:lpstr>Monotype Sorts</vt:lpstr>
      <vt:lpstr>Tahoma</vt:lpstr>
      <vt:lpstr>Times New Roman</vt:lpstr>
      <vt:lpstr>Office Theme</vt:lpstr>
      <vt:lpstr>Document</vt:lpstr>
      <vt:lpstr>von Neumann architecture</vt:lpstr>
      <vt:lpstr>PowerPoint Presentation</vt:lpstr>
      <vt:lpstr>Harvard architecture</vt:lpstr>
      <vt:lpstr>von Neumann vs. Harvard</vt:lpstr>
      <vt:lpstr>RISC vs. CISC</vt:lpstr>
      <vt:lpstr>PowerPoint Presentation</vt:lpstr>
      <vt:lpstr>RISC vs. CISC</vt:lpstr>
      <vt:lpstr>PowerPoint Presentation</vt:lpstr>
      <vt:lpstr>Programming model</vt:lpstr>
      <vt:lpstr>Multiple implementations</vt:lpstr>
      <vt:lpstr>CPUs</vt:lpstr>
      <vt:lpstr>Caches and CPUs</vt:lpstr>
      <vt:lpstr>Cache operation</vt:lpstr>
      <vt:lpstr>Terms</vt:lpstr>
      <vt:lpstr>Types of misses</vt:lpstr>
      <vt:lpstr>Memory system performance</vt:lpstr>
      <vt:lpstr>Multiple levels of cache</vt:lpstr>
      <vt:lpstr>Multi-level cache access time</vt:lpstr>
      <vt:lpstr>Replacement policies</vt:lpstr>
      <vt:lpstr>Cache organizations</vt:lpstr>
      <vt:lpstr>Cache performance benefits</vt:lpstr>
      <vt:lpstr>Direct-mapped cache</vt:lpstr>
      <vt:lpstr>Write operations</vt:lpstr>
      <vt:lpstr>Direct-mapped cache locations</vt:lpstr>
      <vt:lpstr>Set-associative cache</vt:lpstr>
      <vt:lpstr>Example: direct-mapped vs. set-associative</vt:lpstr>
      <vt:lpstr>Direct-mapped cache behavior</vt:lpstr>
      <vt:lpstr>Direct-mapped cache behavior, cont’d.</vt:lpstr>
      <vt:lpstr>Direct-mapped cache behavior, cont’d.</vt:lpstr>
      <vt:lpstr>2-way set-associative cache behavior</vt:lpstr>
      <vt:lpstr>2-way set-associative cache behavior</vt:lpstr>
      <vt:lpstr>Example caches</vt:lpstr>
      <vt:lpstr>Memory management tasks</vt:lpstr>
      <vt:lpstr>Address translation</vt:lpstr>
      <vt:lpstr>Segments and pages</vt:lpstr>
      <vt:lpstr>Segment address translation</vt:lpstr>
      <vt:lpstr>Page address translation</vt:lpstr>
      <vt:lpstr>Page table organizations</vt:lpstr>
      <vt:lpstr>Caching address translations</vt:lpstr>
      <vt:lpstr>ARM memory management</vt:lpstr>
      <vt:lpstr>ARM address translation</vt:lpstr>
      <vt:lpstr>PowerPoint Presentation</vt:lpstr>
      <vt:lpstr>Performance measures</vt:lpstr>
      <vt:lpstr>ARM pipeline execution</vt:lpstr>
      <vt:lpstr>Pipeline stalls</vt:lpstr>
      <vt:lpstr>ARM multi-cycle LDMIA instruction</vt:lpstr>
      <vt:lpstr>Control stalls</vt:lpstr>
      <vt:lpstr>Memory system performance</vt:lpstr>
      <vt:lpstr>Types of cache misses</vt:lpstr>
      <vt:lpstr>CPU power consumption</vt:lpstr>
      <vt:lpstr>CMOS power consumption</vt:lpstr>
      <vt:lpstr>CPU power-saving strategies</vt:lpstr>
      <vt:lpstr>data-compressor behaviors</vt:lpstr>
    </vt:vector>
  </TitlesOfParts>
  <Company>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von Neumann architecture</dc:title>
  <dc:creator>Mahi</dc:creator>
  <cp:lastModifiedBy>Mahi</cp:lastModifiedBy>
  <cp:revision>21</cp:revision>
  <dcterms:created xsi:type="dcterms:W3CDTF">2018-07-02T17:55:44Z</dcterms:created>
  <dcterms:modified xsi:type="dcterms:W3CDTF">2018-07-10T20:23:15Z</dcterms:modified>
</cp:coreProperties>
</file>