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300" r:id="rId6"/>
    <p:sldId id="261" r:id="rId7"/>
    <p:sldId id="262" r:id="rId8"/>
    <p:sldId id="263" r:id="rId9"/>
    <p:sldId id="264" r:id="rId10"/>
    <p:sldId id="265" r:id="rId11"/>
    <p:sldId id="298" r:id="rId12"/>
    <p:sldId id="299" r:id="rId13"/>
    <p:sldId id="271" r:id="rId14"/>
    <p:sldId id="266" r:id="rId15"/>
    <p:sldId id="267" r:id="rId16"/>
    <p:sldId id="269" r:id="rId17"/>
    <p:sldId id="268" r:id="rId18"/>
    <p:sldId id="274" r:id="rId19"/>
    <p:sldId id="272" r:id="rId20"/>
    <p:sldId id="270" r:id="rId21"/>
  </p:sldIdLst>
  <p:sldSz cx="9144000" cy="5143500" type="screen16x9"/>
  <p:notesSz cx="6858000" cy="9144000"/>
  <p:embeddedFontLst>
    <p:embeddedFont>
      <p:font typeface="Work Sans" panose="020B0604020202020204" charset="0"/>
      <p:regular r:id="rId23"/>
      <p:bold r:id="rId24"/>
    </p:embeddedFont>
    <p:embeddedFont>
      <p:font typeface="Work Sans Light" panose="020B0604020202020204" charset="0"/>
      <p:regular r:id="rId25"/>
      <p:bold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E385CA-603C-49F9-9756-9AC044891DA0}">
  <a:tblStyle styleId="{8EE385CA-603C-49F9-9756-9AC044891D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E7BD76-EEC4-4266-A776-67F1C0BA9B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>
                <a:latin typeface="Work Sans" panose="020B0604020202020204" charset="0"/>
              </a:rPr>
              <a:t>When</a:t>
            </a:r>
            <a:r>
              <a:rPr lang="en-US" sz="2000" baseline="0" dirty="0" smtClean="0">
                <a:latin typeface="Work Sans" panose="020B0604020202020204" charset="0"/>
              </a:rPr>
              <a:t> asked which method would they be most comfortable with</a:t>
            </a:r>
            <a:endParaRPr lang="en-US" sz="2000" dirty="0">
              <a:latin typeface="Work Sans" panose="020B060402020202020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Interest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968-4303-ACA2-1FFEED598834}"/>
              </c:ext>
            </c:extLst>
          </c:dPt>
          <c:dPt>
            <c:idx val="1"/>
            <c:bubble3D val="0"/>
            <c:spPr>
              <a:solidFill>
                <a:schemeClr val="accent3">
                  <a:tint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968-4303-ACA2-1FFEED598834}"/>
              </c:ext>
            </c:extLst>
          </c:dPt>
          <c:dPt>
            <c:idx val="2"/>
            <c:bubble3D val="0"/>
            <c:explosion val="8"/>
            <c:spPr>
              <a:solidFill>
                <a:schemeClr val="accent3">
                  <a:shade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968-4303-ACA2-1FFEED598834}"/>
              </c:ext>
            </c:extLst>
          </c:dPt>
          <c:dPt>
            <c:idx val="3"/>
            <c:bubble3D val="0"/>
            <c:spPr>
              <a:solidFill>
                <a:schemeClr val="accent3">
                  <a:shade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968-4303-ACA2-1FFEED59883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3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968-4303-ACA2-1FFEED59883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3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968-4303-ACA2-1FFEED59883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3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968-4303-ACA2-1FFEED598834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3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968-4303-ACA2-1FFEED5988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Video Tutorials</c:v>
                </c:pt>
                <c:pt idx="1">
                  <c:v>Written Recipes</c:v>
                </c:pt>
                <c:pt idx="2">
                  <c:v>Chatbot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27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8-4303-ACA2-1FFEED59883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0.51644</cdr:x>
      <cdr:y>0.73251</cdr:y>
    </cdr:from>
    <cdr:to>
      <cdr:x>0.59005</cdr:x>
      <cdr:y>0.80824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3908097" y="2976923"/>
          <a:ext cx="557048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bg1"/>
              </a:solidFill>
              <a:latin typeface="Work Sans" panose="020B0604020202020204" charset="0"/>
            </a:rPr>
            <a:t>27%</a:t>
          </a:r>
          <a:endParaRPr lang="en-US" dirty="0">
            <a:solidFill>
              <a:schemeClr val="bg1"/>
            </a:solidFill>
            <a:latin typeface="Work Sans" panose="020B0604020202020204" charset="0"/>
          </a:endParaRPr>
        </a:p>
      </cdr:txBody>
    </cdr:sp>
  </cdr:relSizeAnchor>
  <cdr:relSizeAnchor xmlns:cdr="http://schemas.openxmlformats.org/drawingml/2006/chartDrawing">
    <cdr:from>
      <cdr:x>0.53868</cdr:x>
      <cdr:y>0.41243</cdr:y>
    </cdr:from>
    <cdr:to>
      <cdr:x>0.6123</cdr:x>
      <cdr:y>0.48817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4205255" y="1682612"/>
          <a:ext cx="574647" cy="30896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/>
              </a:solidFill>
              <a:latin typeface="Work Sans" panose="020B0604020202020204" charset="0"/>
            </a:rPr>
            <a:t>29%</a:t>
          </a:r>
          <a:endParaRPr lang="en-US" dirty="0">
            <a:solidFill>
              <a:schemeClr val="tx1"/>
            </a:solidFill>
            <a:latin typeface="Work Sans" panose="020B060402020202020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fee1dfe9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fee1dfe9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ee1dfe9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fee1dfe9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fee1dfe9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fee1dfe9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ee1dfe9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ee1dfe9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ee1dfe9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fee1dfe9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fee1dfe9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fee1dfe9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fee1dfe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fee1dfe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fee1dfe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fee1dfe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fee1dfe9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fee1dfe9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fee1dfe9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fee1dfe9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fee1dfe9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fee1dfe9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fee1dfe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fee1dfe9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48114"/>
            <a:ext cx="73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Pakalo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Artificially Intelligent </a:t>
            </a:r>
            <a:r>
              <a:rPr lang="en" sz="2400" dirty="0" smtClean="0"/>
              <a:t>Cooking </a:t>
            </a:r>
            <a:r>
              <a:rPr lang="en" sz="2400" dirty="0"/>
              <a:t>Assistant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Final Year Project Proposal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 smtClean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 smtClean="0"/>
              <a:t>Abid </a:t>
            </a:r>
            <a:r>
              <a:rPr lang="en" sz="1800" dirty="0"/>
              <a:t>Waqar		</a:t>
            </a:r>
            <a:r>
              <a:rPr lang="en" sz="1800" dirty="0" smtClean="0"/>
              <a:t>i16-0229</a:t>
            </a:r>
            <a:endParaRPr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Mashood Ur </a:t>
            </a:r>
            <a:r>
              <a:rPr lang="en" sz="1800" dirty="0" smtClean="0"/>
              <a:t>Rehman</a:t>
            </a:r>
            <a:r>
              <a:rPr lang="en" sz="1800" dirty="0"/>
              <a:t>	</a:t>
            </a:r>
            <a:r>
              <a:rPr lang="en" sz="1800" dirty="0" smtClean="0"/>
              <a:t>i16-0063		Supervisor</a:t>
            </a:r>
            <a:endParaRPr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Nauraiz </a:t>
            </a:r>
            <a:r>
              <a:rPr lang="en" sz="1800" dirty="0" smtClean="0"/>
              <a:t>Mushtaq</a:t>
            </a:r>
            <a:r>
              <a:rPr lang="en" sz="1800" dirty="0"/>
              <a:t>	</a:t>
            </a:r>
            <a:r>
              <a:rPr lang="en" sz="1800" dirty="0" smtClean="0"/>
              <a:t>i16-0106		Dr. Omer Beg</a:t>
            </a:r>
            <a:endParaRPr sz="1800" dirty="0"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716" y="760475"/>
            <a:ext cx="1036709" cy="11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9598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 Level Features - A Summary</a:t>
            </a:r>
            <a:endParaRPr sz="240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869150" y="1556450"/>
            <a:ext cx="7405800" cy="27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Recipe recommendations, based on history, preferences, and allergies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dirty="0" smtClean="0"/>
              <a:t>Step </a:t>
            </a:r>
            <a:r>
              <a:rPr lang="en" dirty="0"/>
              <a:t>by step instructions along the </a:t>
            </a:r>
            <a:r>
              <a:rPr lang="en" dirty="0" smtClean="0"/>
              <a:t>recipe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Provide a list of ingredients for a recipe, and other information about a recipe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Recommend substitutes for ingredients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 smtClean="0"/>
              <a:t>Relation between recipes and sub-recipes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Upload recipes using an image of a recipe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dirty="0"/>
              <a:t>Ability to rate, comment, upload, and share recipes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847600"/>
            <a:ext cx="6293650" cy="1360200"/>
          </a:xfrm>
        </p:spPr>
        <p:txBody>
          <a:bodyPr/>
          <a:lstStyle/>
          <a:p>
            <a:r>
              <a:rPr lang="en-US" sz="3200" dirty="0" smtClean="0"/>
              <a:t>Expected Outcomes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smart, easy to talk to and use, intuitive </a:t>
            </a:r>
            <a:r>
              <a:rPr lang="en-US" dirty="0" err="1" smtClean="0"/>
              <a:t>chatbot</a:t>
            </a:r>
            <a:r>
              <a:rPr lang="en-US" dirty="0" smtClean="0"/>
              <a:t> that effectively guides the user along a recipe</a:t>
            </a:r>
          </a:p>
          <a:p>
            <a:r>
              <a:rPr lang="en-US" dirty="0" smtClean="0"/>
              <a:t>Make the users feel comfortable cooking when using the app</a:t>
            </a:r>
          </a:p>
          <a:p>
            <a:r>
              <a:rPr lang="en-US" dirty="0" smtClean="0"/>
              <a:t>To start a thriving social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80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292195"/>
            <a:ext cx="8159499" cy="4589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7341" y="793054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3600" b="1" dirty="0" smtClean="0">
                <a:latin typeface="Work Sans"/>
                <a:sym typeface="Work Sans"/>
              </a:rPr>
              <a:t>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30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>
            <a:off x="4555789" y="651897"/>
            <a:ext cx="1864549" cy="374138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4294967295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Example Scenario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440" y="1865697"/>
            <a:ext cx="1187249" cy="132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3995014" y="3587889"/>
            <a:ext cx="2112435" cy="81980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55400" y="3699641"/>
            <a:ext cx="202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Hey </a:t>
            </a:r>
            <a:r>
              <a:rPr lang="en-US" sz="1200" dirty="0" err="1" smtClean="0">
                <a:solidFill>
                  <a:schemeClr val="bg1"/>
                </a:solidFill>
                <a:latin typeface="Work Sans" panose="020B0604020202020204" charset="0"/>
              </a:rPr>
              <a:t>Pakalo</a:t>
            </a:r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, any idea what I should cook today?</a:t>
            </a:r>
            <a:endParaRPr lang="en-US" sz="1200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 flipH="1">
            <a:off x="4737189" y="3390791"/>
            <a:ext cx="2114743" cy="1016905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5367" y="3477530"/>
            <a:ext cx="1780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Last time you loved the stir fry noodles. Would you like to try prawn noodles?</a:t>
            </a:r>
            <a:endParaRPr lang="en-US" sz="1200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3995014" y="3580680"/>
            <a:ext cx="2112435" cy="81980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55400" y="3692432"/>
            <a:ext cx="202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Yes that sounds good. Go ahead and start the recipe</a:t>
            </a:r>
            <a:endParaRPr lang="en-US" sz="1200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 flipH="1">
            <a:off x="4737189" y="3571446"/>
            <a:ext cx="2114743" cy="833454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1459" y="3665008"/>
            <a:ext cx="192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Work Sans" panose="020B0604020202020204" charset="0"/>
              </a:rPr>
              <a:t>Okay. Start with putting a medium pot of water on boil</a:t>
            </a:r>
            <a:endParaRPr lang="en-US" sz="1200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8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On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udioOn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udioTw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udioTw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3" grpId="0" animBg="1"/>
      <p:bldP spid="3" grpId="1" animBg="1"/>
      <p:bldP spid="3" grpId="2" animBg="1"/>
      <p:bldP spid="4" grpId="0"/>
      <p:bldP spid="4" grpId="1"/>
      <p:bldP spid="4" grpId="2"/>
      <p:bldP spid="9" grpId="0" animBg="1"/>
      <p:bldP spid="9" grpId="1" animBg="1"/>
      <p:bldP spid="9" grpId="2" animBg="1"/>
      <p:bldP spid="10" grpId="0"/>
      <p:bldP spid="10" grpId="1"/>
      <p:bldP spid="10" grpId="2"/>
      <p:bldP spid="11" grpId="0" animBg="1"/>
      <p:bldP spid="11" grpId="1" animBg="1"/>
      <p:bldP spid="12" grpId="0"/>
      <p:bldP spid="12" grpId="1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Development Process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Timeline</a:t>
            </a:r>
            <a:endParaRPr sz="3000"/>
          </a:p>
        </p:txBody>
      </p:sp>
      <p:sp>
        <p:nvSpPr>
          <p:cNvPr id="137" name="Google Shape;137;p23"/>
          <p:cNvSpPr/>
          <p:nvPr/>
        </p:nvSpPr>
        <p:spPr>
          <a:xfrm>
            <a:off x="1029071" y="1539725"/>
            <a:ext cx="1836300" cy="1325100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Iteration</a:t>
            </a:r>
            <a:endParaRPr sz="16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One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2537651" y="1539725"/>
            <a:ext cx="203957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Iteration</a:t>
            </a:r>
            <a:r>
              <a:rPr lang="en" sz="1800" b="1" dirty="0" smtClean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Two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4249500" y="1539725"/>
            <a:ext cx="2043983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Iteration</a:t>
            </a:r>
            <a:r>
              <a:rPr lang="en" sz="1800" b="1" dirty="0" smtClean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Three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40" name="Google Shape;140;p23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141" name="Google Shape;141;p2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5961351" y="1539725"/>
            <a:ext cx="1871700" cy="1325100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Iteration</a:t>
            </a:r>
            <a:r>
              <a:rPr lang="en" sz="1800" b="1" dirty="0" smtClean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Four</a:t>
            </a:r>
            <a:endParaRPr sz="1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995755" y="2954550"/>
            <a:ext cx="1475938" cy="1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ork Sans"/>
                <a:ea typeface="Work Sans"/>
                <a:cs typeface="Work Sans"/>
                <a:sym typeface="Work Sans"/>
              </a:rPr>
              <a:t>Data Scraping</a:t>
            </a:r>
            <a:endParaRPr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Work Sans"/>
                <a:ea typeface="Work Sans"/>
                <a:cs typeface="Work Sans"/>
                <a:sym typeface="Work Sans"/>
              </a:rPr>
              <a:t>Preprocessing</a:t>
            </a:r>
            <a:endParaRPr dirty="0" smtClean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Work Sans"/>
                <a:ea typeface="Work Sans"/>
                <a:cs typeface="Work Sans"/>
                <a:sym typeface="Work Sans"/>
              </a:rPr>
              <a:t>Categorization</a:t>
            </a:r>
            <a:endParaRPr dirty="0" smtClean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 smtClean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Work Sans"/>
                <a:ea typeface="Work Sans"/>
                <a:cs typeface="Work Sans"/>
                <a:sym typeface="Work Sans"/>
              </a:rPr>
              <a:t>September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2597416" y="2954550"/>
            <a:ext cx="1920125" cy="1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ork Sans"/>
                <a:ea typeface="Work Sans"/>
                <a:cs typeface="Work Sans"/>
                <a:sym typeface="Work Sans"/>
              </a:rPr>
              <a:t>Model Formation</a:t>
            </a:r>
            <a:endParaRPr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ork Sans"/>
                <a:ea typeface="Work Sans"/>
                <a:cs typeface="Work Sans"/>
                <a:sym typeface="Work Sans"/>
              </a:rPr>
              <a:t>Model Training</a:t>
            </a:r>
            <a:endParaRPr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ork Sans"/>
                <a:ea typeface="Work Sans"/>
                <a:cs typeface="Work Sans"/>
                <a:sym typeface="Work Sans"/>
              </a:rPr>
              <a:t>Result Ranking</a:t>
            </a:r>
            <a:endParaRPr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October, November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457184" y="2954550"/>
            <a:ext cx="1836300" cy="1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ork Sans"/>
                <a:ea typeface="Work Sans"/>
                <a:cs typeface="Work Sans"/>
                <a:sym typeface="Work Sans"/>
              </a:rPr>
              <a:t>Dynamic Learning</a:t>
            </a:r>
            <a:endParaRPr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ork Sans"/>
                <a:ea typeface="Work Sans"/>
                <a:cs typeface="Work Sans"/>
                <a:sym typeface="Work Sans"/>
              </a:rPr>
              <a:t>Building Mobile </a:t>
            </a:r>
            <a:r>
              <a:rPr lang="en" dirty="0" smtClean="0">
                <a:latin typeface="Work Sans"/>
                <a:ea typeface="Work Sans"/>
                <a:cs typeface="Work Sans"/>
                <a:sym typeface="Work Sans"/>
              </a:rPr>
              <a:t>Application</a:t>
            </a:r>
            <a:endParaRPr lang="en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December, January, February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233127" y="2954550"/>
            <a:ext cx="1920125" cy="1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Work Sans"/>
                <a:ea typeface="Work Sans"/>
                <a:cs typeface="Work Sans"/>
                <a:sym typeface="Work Sans"/>
              </a:rPr>
              <a:t>Recommendations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Work Sans"/>
                <a:ea typeface="Work Sans"/>
                <a:cs typeface="Work Sans"/>
                <a:sym typeface="Work Sans"/>
              </a:rPr>
              <a:t>Efficient Responsiveness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Work Sans"/>
                <a:ea typeface="Work Sans"/>
                <a:cs typeface="Work Sans"/>
                <a:sym typeface="Work Sans"/>
              </a:rPr>
              <a:t>Feedback</a:t>
            </a:r>
            <a:endParaRPr dirty="0" smtClean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latin typeface="Work Sans"/>
                <a:ea typeface="Work Sans"/>
                <a:cs typeface="Work Sans"/>
                <a:sym typeface="Work Sans"/>
              </a:rPr>
              <a:t>February</a:t>
            </a: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, March, April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Challenges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2903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en-US" sz="2000" dirty="0"/>
              <a:t>Using the history to accurately recommend </a:t>
            </a:r>
            <a:r>
              <a:rPr lang="en-US" sz="2000" dirty="0" smtClean="0"/>
              <a:t>recipes</a:t>
            </a:r>
            <a:endParaRPr lang="en" sz="2000" dirty="0" smtClean="0"/>
          </a:p>
          <a:p>
            <a:pPr indent="-381000">
              <a:buSzPts val="2400"/>
            </a:pPr>
            <a:r>
              <a:rPr lang="en" sz="2000" dirty="0" smtClean="0"/>
              <a:t>Understanding </a:t>
            </a:r>
            <a:r>
              <a:rPr lang="en" sz="2000" dirty="0"/>
              <a:t>user </a:t>
            </a:r>
            <a:r>
              <a:rPr lang="en" sz="2000" dirty="0" smtClean="0"/>
              <a:t>context</a:t>
            </a:r>
            <a:endParaRPr lang="en" sz="20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000" dirty="0" smtClean="0"/>
              <a:t>Understanding on which step of the recipe the </a:t>
            </a:r>
            <a:r>
              <a:rPr lang="en" sz="2000" dirty="0"/>
              <a:t>User currently </a:t>
            </a:r>
            <a:r>
              <a:rPr lang="en" sz="2000" dirty="0" smtClean="0"/>
              <a:t>stands</a:t>
            </a:r>
          </a:p>
          <a:p>
            <a:pPr indent="-381000">
              <a:buSzPts val="2400"/>
            </a:pPr>
            <a:r>
              <a:rPr lang="en-US" sz="2000" dirty="0"/>
              <a:t>Response </a:t>
            </a:r>
            <a:r>
              <a:rPr lang="en-US" sz="2000" dirty="0" smtClean="0"/>
              <a:t>Formation using RNN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000" dirty="0" smtClean="0"/>
              <a:t>Formation </a:t>
            </a:r>
            <a:r>
              <a:rPr lang="en" sz="2000" dirty="0"/>
              <a:t>of the Knowledge </a:t>
            </a:r>
            <a:r>
              <a:rPr lang="en" sz="2000" dirty="0" smtClean="0"/>
              <a:t>graph</a:t>
            </a: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74967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55" name="Google Shape;155;p24" descr="Image result for python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50" y="1779825"/>
            <a:ext cx="821050" cy="83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 descr="Related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227" y="1787152"/>
            <a:ext cx="821050" cy="8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 descr="Image result for keras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600" y="3113524"/>
            <a:ext cx="821050" cy="83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 descr="Image result for nltk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9225" y="3083408"/>
            <a:ext cx="821050" cy="89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 descr="Image result for firebase logo"/>
          <p:cNvPicPr preferRelativeResize="0"/>
          <p:nvPr/>
        </p:nvPicPr>
        <p:blipFill rotWithShape="1">
          <a:blip r:embed="rId7">
            <a:alphaModFix/>
          </a:blip>
          <a:srcRect l="6559" t="14059"/>
          <a:stretch/>
        </p:blipFill>
        <p:spPr>
          <a:xfrm>
            <a:off x="6246550" y="1848189"/>
            <a:ext cx="2173225" cy="6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 descr="Related image"/>
          <p:cNvPicPr preferRelativeResize="0"/>
          <p:nvPr/>
        </p:nvPicPr>
        <p:blipFill rotWithShape="1">
          <a:blip r:embed="rId8">
            <a:alphaModFix/>
          </a:blip>
          <a:srcRect l="10592" t="12938" r="9407" b="10591"/>
          <a:stretch/>
        </p:blipFill>
        <p:spPr>
          <a:xfrm>
            <a:off x="6246550" y="3138137"/>
            <a:ext cx="821050" cy="784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1735150" y="1938563"/>
            <a:ext cx="13509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Work Sans"/>
                <a:ea typeface="Work Sans"/>
                <a:cs typeface="Work Sans"/>
                <a:sym typeface="Work Sans"/>
              </a:rPr>
              <a:t>Python</a:t>
            </a:r>
            <a:endParaRPr sz="2400"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1735150" y="3181063"/>
            <a:ext cx="13509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Work Sans"/>
                <a:ea typeface="Work Sans"/>
                <a:cs typeface="Work Sans"/>
                <a:sym typeface="Work Sans"/>
              </a:rPr>
              <a:t>Keras</a:t>
            </a:r>
            <a:endParaRPr sz="2400"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531150" y="1848163"/>
            <a:ext cx="13509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Work Sans"/>
                <a:ea typeface="Work Sans"/>
                <a:cs typeface="Work Sans"/>
                <a:sym typeface="Work Sans"/>
              </a:rPr>
              <a:t>Android Studio</a:t>
            </a:r>
            <a:endParaRPr sz="1800"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531150" y="3181050"/>
            <a:ext cx="13509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Work Sans"/>
                <a:ea typeface="Work Sans"/>
                <a:cs typeface="Work Sans"/>
                <a:sym typeface="Work Sans"/>
              </a:rPr>
              <a:t>NLTK</a:t>
            </a:r>
            <a:endParaRPr sz="2400"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7154350" y="3120713"/>
            <a:ext cx="13509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Work Sans"/>
                <a:ea typeface="Work Sans"/>
                <a:cs typeface="Work Sans"/>
                <a:sym typeface="Work Sans"/>
              </a:rPr>
              <a:t>Google Cloud Speech to Text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92630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you!</a:t>
            </a:r>
            <a:endParaRPr sz="6000" dirty="0"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086100"/>
            <a:ext cx="3470400" cy="1344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We would love to take any questions now.</a:t>
            </a:r>
            <a:endParaRPr b="1" dirty="0"/>
          </a:p>
        </p:txBody>
      </p:sp>
      <p:sp>
        <p:nvSpPr>
          <p:cNvPr id="219" name="Google Shape;219;p3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35" y="392430"/>
            <a:ext cx="3269686" cy="4386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193" name="Google Shape;193;p28"/>
          <p:cNvGrpSpPr/>
          <p:nvPr/>
        </p:nvGrpSpPr>
        <p:grpSpPr>
          <a:xfrm>
            <a:off x="7515313" y="940086"/>
            <a:ext cx="901025" cy="901025"/>
            <a:chOff x="1922075" y="1629000"/>
            <a:chExt cx="437200" cy="437200"/>
          </a:xfrm>
        </p:grpSpPr>
        <p:sp>
          <p:nvSpPr>
            <p:cNvPr id="194" name="Google Shape;194;p2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727650" y="2032888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dirty="0"/>
              <a:t>S. Bird, E. Klein, and E. Loper, </a:t>
            </a:r>
            <a:r>
              <a:rPr lang="en" sz="1200" i="1" dirty="0"/>
              <a:t>Natural Language Processing with Python: Analyzing Text with the Natural Language Toolkit. </a:t>
            </a:r>
            <a:r>
              <a:rPr lang="en" sz="1200" dirty="0"/>
              <a:t>O’Reilly Media, Inc. 2009.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dirty="0"/>
              <a:t>Daniel Jurafsky and James H. Martin, </a:t>
            </a:r>
            <a:r>
              <a:rPr lang="en" sz="1200" i="1" dirty="0"/>
              <a:t>Speech and Language Processing, </a:t>
            </a:r>
            <a:r>
              <a:rPr lang="en" sz="1200" dirty="0"/>
              <a:t>Pearson Education India, 2000.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dirty="0"/>
              <a:t>Shawar, Bayan Abu, and Eric Atwell. </a:t>
            </a:r>
            <a:r>
              <a:rPr lang="en" sz="1200" i="1" dirty="0"/>
              <a:t>Chatbots: are they really useful?</a:t>
            </a:r>
            <a:r>
              <a:rPr lang="en" sz="1200" dirty="0"/>
              <a:t>. Ldv forum. Vol. 22. No. 1. 2007.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 dirty="0" smtClean="0"/>
              <a:t>Swayam </a:t>
            </a:r>
            <a:r>
              <a:rPr lang="en" sz="1200" dirty="0"/>
              <a:t>Mittal, </a:t>
            </a:r>
            <a:r>
              <a:rPr lang="en" sz="1200" i="1" dirty="0"/>
              <a:t>Deep Learning Techniques for Text Classification, </a:t>
            </a:r>
            <a:r>
              <a:rPr lang="en" sz="1200" dirty="0"/>
              <a:t>medium.com, August 17, 2019, [Online</a:t>
            </a:r>
            <a:r>
              <a:rPr lang="en" sz="1200" dirty="0" smtClean="0"/>
              <a:t>].</a:t>
            </a:r>
            <a:endParaRPr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we aim to solve</a:t>
            </a:r>
            <a:endParaRPr sz="3000"/>
          </a:p>
        </p:txBody>
      </p:sp>
      <p:sp>
        <p:nvSpPr>
          <p:cNvPr id="72" name="Google Shape;72;p1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8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Expertise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729450" y="1831975"/>
          <a:ext cx="7688700" cy="2706645"/>
        </p:xfrm>
        <a:graphic>
          <a:graphicData uri="http://schemas.openxmlformats.org/drawingml/2006/table">
            <a:tbl>
              <a:tblPr>
                <a:noFill/>
                <a:tableStyleId>{8EE385CA-603C-49F9-9756-9AC044891DA0}</a:tableStyleId>
              </a:tblPr>
              <a:tblGrid>
                <a:gridCol w="186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Expertise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Mashood Ur Rehman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Abid Waqar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Nauraiz Mushtaq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Python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Android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NLTK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Firebase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Keras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Data Mining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12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problem?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New cooks have trouble following recipes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Trouble multitasking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Recipes do not account for the user’s own pace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Many new cooks do not know what they can make with what they have</a:t>
            </a:r>
            <a:endParaRPr sz="2200"/>
          </a:p>
        </p:txBody>
      </p:sp>
      <p:grpSp>
        <p:nvGrpSpPr>
          <p:cNvPr id="79" name="Google Shape;79;p15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80" name="Google Shape;80;p1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869150" y="1177425"/>
            <a:ext cx="6430800" cy="8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Target Demographic</a:t>
            </a:r>
            <a:endParaRPr sz="360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869150" y="2156548"/>
            <a:ext cx="74058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3600"/>
              <a:buChar char="▪"/>
            </a:pPr>
            <a:r>
              <a:rPr lang="en" sz="3600"/>
              <a:t>Students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en" sz="3600"/>
              <a:t>Amateur homecooks</a:t>
            </a: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en" sz="3600"/>
              <a:t>New or aspiring cooks</a:t>
            </a:r>
            <a:endParaRPr sz="3600"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49976230"/>
              </p:ext>
            </p:extLst>
          </p:nvPr>
        </p:nvGraphicFramePr>
        <p:xfrm>
          <a:off x="627321" y="510363"/>
          <a:ext cx="7806528" cy="4079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6703" y="2396331"/>
            <a:ext cx="55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Work Sans" panose="020B0604020202020204" charset="0"/>
              </a:rPr>
              <a:t>44%</a:t>
            </a:r>
            <a:endParaRPr lang="en-US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Pakalo?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Project Overview</a:t>
            </a:r>
            <a:endParaRPr sz="3000"/>
          </a:p>
        </p:txBody>
      </p:sp>
      <p:sp>
        <p:nvSpPr>
          <p:cNvPr id="97" name="Google Shape;97;p1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Chatbot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/>
              <a:t>Conversational Chatbot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/>
              <a:t>Step by step </a:t>
            </a:r>
            <a:r>
              <a:rPr lang="en" sz="2400" dirty="0" smtClean="0"/>
              <a:t>guidance </a:t>
            </a:r>
            <a:r>
              <a:rPr lang="en" sz="2400" dirty="0"/>
              <a:t>along recipes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/>
              <a:t>Speech </a:t>
            </a:r>
            <a:r>
              <a:rPr lang="en" sz="2400" dirty="0" smtClean="0"/>
              <a:t>input </a:t>
            </a:r>
            <a:r>
              <a:rPr lang="en" sz="2400" dirty="0"/>
              <a:t>as well as just </a:t>
            </a:r>
            <a:r>
              <a:rPr lang="en" sz="2400" dirty="0" smtClean="0"/>
              <a:t>text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-US" sz="2400" dirty="0"/>
              <a:t>Helps the user by answering questions they may </a:t>
            </a:r>
            <a:r>
              <a:rPr lang="en-US" sz="2400" dirty="0" smtClean="0"/>
              <a:t>have</a:t>
            </a:r>
            <a:endParaRPr lang="en-US" sz="24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Assistant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 dirty="0"/>
              <a:t>Recommends recipes the user may </a:t>
            </a:r>
            <a:r>
              <a:rPr lang="en" sz="2200" dirty="0" smtClean="0"/>
              <a:t>like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 dirty="0"/>
              <a:t>Recommends recipes based on a set of ingredients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 dirty="0" smtClean="0"/>
              <a:t>Suggests </a:t>
            </a:r>
            <a:r>
              <a:rPr lang="en" sz="2200" dirty="0"/>
              <a:t>substitute ingredients</a:t>
            </a:r>
            <a:endParaRPr sz="2200"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Social Platform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Users can add their own recipes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Users can rate recipes they have tried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They can leave comments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A thriving culinary community</a:t>
            </a:r>
            <a:endParaRPr sz="2400"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579</Words>
  <Application>Microsoft Office PowerPoint</Application>
  <PresentationFormat>On-screen Show (16:9)</PresentationFormat>
  <Paragraphs>152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Work Sans</vt:lpstr>
      <vt:lpstr>Work Sans Light</vt:lpstr>
      <vt:lpstr>Arial</vt:lpstr>
      <vt:lpstr>Lato</vt:lpstr>
      <vt:lpstr>Jacquenetta template</vt:lpstr>
      <vt:lpstr>Pakalo Artificially Intelligent Cooking Assistant  Final Year Project Proposal  Abid Waqar  i16-0229 Mashood Ur Rehman i16-0063  Supervisor Nauraiz Mushtaq i16-0106  Dr. Omer Beg</vt:lpstr>
      <vt:lpstr>The Problem</vt:lpstr>
      <vt:lpstr>What’s the problem?</vt:lpstr>
      <vt:lpstr>The Target Demographic</vt:lpstr>
      <vt:lpstr>PowerPoint Presentation</vt:lpstr>
      <vt:lpstr>What is Pakalo?</vt:lpstr>
      <vt:lpstr>A Chatbot</vt:lpstr>
      <vt:lpstr>An Assistant</vt:lpstr>
      <vt:lpstr>A Social Platform</vt:lpstr>
      <vt:lpstr>High Level Features - A Summary</vt:lpstr>
      <vt:lpstr>Expected Outcomes</vt:lpstr>
      <vt:lpstr>PowerPoint Presentation</vt:lpstr>
      <vt:lpstr>PowerPoint Presentation</vt:lpstr>
      <vt:lpstr>The Development Process</vt:lpstr>
      <vt:lpstr>Our Timeline</vt:lpstr>
      <vt:lpstr>Technical Challenges</vt:lpstr>
      <vt:lpstr>Tools and Technologies</vt:lpstr>
      <vt:lpstr>Thank you!</vt:lpstr>
      <vt:lpstr>References</vt:lpstr>
      <vt:lpstr>Expertise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Pakalo Artificially Intelligent Cooking Assistant  Final Year Project Proposal  Abid Waqar     i16-0229 Mashood Ur Rehman  i16-0063 Nauraiz Mushtaq   i16-0106</dc:title>
  <cp:lastModifiedBy>Abid Waqar</cp:lastModifiedBy>
  <cp:revision>32</cp:revision>
  <dcterms:modified xsi:type="dcterms:W3CDTF">2019-08-30T09:24:34Z</dcterms:modified>
</cp:coreProperties>
</file>