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Work Sans"/>
      <p:regular r:id="rId24"/>
      <p:bold r:id="rId25"/>
      <p:italic r:id="rId26"/>
      <p:boldItalic r:id="rId27"/>
    </p:embeddedFont>
    <p:embeddedFont>
      <p:font typeface="Work Sans Regula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WorkSans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-italic.fntdata"/><Relationship Id="rId25" Type="http://schemas.openxmlformats.org/officeDocument/2006/relationships/font" Target="fonts/WorkSans-bold.fntdata"/><Relationship Id="rId28" Type="http://schemas.openxmlformats.org/officeDocument/2006/relationships/font" Target="fonts/WorkSansRegular-regular.fntdata"/><Relationship Id="rId27" Type="http://schemas.openxmlformats.org/officeDocument/2006/relationships/font" Target="fonts/Work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WorkSansRegular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WorkSansRegular-boldItalic.fntdata"/><Relationship Id="rId30" Type="http://schemas.openxmlformats.org/officeDocument/2006/relationships/font" Target="fonts/WorkSansRegular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i="0" sz="4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i="0" sz="4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i="0" sz="4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i="0" sz="4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i="0" sz="4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i="0" sz="4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i="0" sz="4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i="0" sz="4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i="0" sz="4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▪"/>
              <a:defRPr b="0" i="0" sz="2000" u="none" cap="none" strike="noStrik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b="0" i="0" sz="2000" u="none" cap="none" strike="noStrik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b="0" i="0" sz="2000" u="none" cap="none" strike="noStrik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b="0" i="0" sz="2000" u="none" cap="none" strike="noStrik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b="0" i="0" sz="2000" u="none" cap="none" strike="noStrik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b="0" i="0" sz="2000" u="none" cap="none" strike="noStrik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●"/>
              <a:defRPr b="0" i="0" sz="2000" u="none" cap="none" strike="noStrik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b="0" i="0" sz="2000" u="none" cap="none" strike="noStrik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b="0" i="0" sz="2000" u="none" cap="none" strike="noStrik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ctrTitle"/>
          </p:nvPr>
        </p:nvSpPr>
        <p:spPr>
          <a:xfrm>
            <a:off x="1048725" y="3048114"/>
            <a:ext cx="7218975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PAKALO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400"/>
              <a:t>Artificially Intelligent Cooking Assistant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/>
              <a:t>FYP-II Final Evaluation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000"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Abid Waqar			i16-0229</a:t>
            </a:r>
            <a:endParaRPr sz="1800"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Mashood Ur Rehman	i16-0063		Supervisor</a:t>
            </a:r>
            <a:endParaRPr sz="1800"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Nauraiz Mushtaq		i16-0106		Dr. Omer Beg</a:t>
            </a:r>
            <a:endParaRPr sz="1800"/>
          </a:p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0866" y="770000"/>
            <a:ext cx="1036709" cy="115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751754" y="717153"/>
            <a:ext cx="6794700" cy="24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Use Cases Not Implemented</a:t>
            </a:r>
            <a:endParaRPr b="1" i="0" sz="28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latin typeface="Work Sans"/>
                <a:ea typeface="Work Sans"/>
                <a:cs typeface="Work Sans"/>
                <a:sym typeface="Work Sans"/>
              </a:rPr>
              <a:t>Share and </a:t>
            </a:r>
            <a:r>
              <a:rPr b="0" i="0" lang="en" sz="2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Upload Recipe</a:t>
            </a:r>
            <a:endParaRPr b="0" i="0" sz="2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"/>
              <a:buAutoNum type="arabicPeriod"/>
            </a:pPr>
            <a:r>
              <a:rPr lang="en" sz="2400">
                <a:latin typeface="Work Sans"/>
                <a:ea typeface="Work Sans"/>
                <a:cs typeface="Work Sans"/>
                <a:sym typeface="Work Sans"/>
              </a:rPr>
              <a:t>Substitute ingredients (Haram/Halal)</a:t>
            </a:r>
            <a:endParaRPr sz="24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ctrTitle"/>
          </p:nvPr>
        </p:nvSpPr>
        <p:spPr>
          <a:xfrm>
            <a:off x="1012800" y="3196250"/>
            <a:ext cx="5440552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200"/>
              <a:t>Problems Faced</a:t>
            </a:r>
            <a:endParaRPr sz="3200"/>
          </a:p>
        </p:txBody>
      </p:sp>
      <p:sp>
        <p:nvSpPr>
          <p:cNvPr id="99" name="Google Shape;99;p17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5</a:t>
            </a:r>
            <a:r>
              <a:rPr b="1" i="0" lang="en" sz="9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i="0" sz="9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1012800" y="3031150"/>
            <a:ext cx="70257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Implementation Details &amp; </a:t>
            </a:r>
            <a:endParaRPr b="1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815869" y="540740"/>
            <a:ext cx="7343630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Implementation Details</a:t>
            </a:r>
            <a:endParaRPr b="1" i="0" sz="28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1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" sz="20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App development using Android Studio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" sz="20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Integrating Rasa chatbot in android through API</a:t>
            </a:r>
            <a:endParaRPr b="0" i="0" sz="20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" sz="20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Integrating speech to text and text to speech in android for communication with chatbot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" sz="20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Improved RASA chatbot model by implementing more intents and stories so that the chatbot can identify more intents of user.</a:t>
            </a:r>
            <a:endParaRPr b="0" i="0" sz="20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651191" y="447581"/>
            <a:ext cx="7593458" cy="39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Problems Faced</a:t>
            </a:r>
            <a:endParaRPr b="1" i="0" sz="28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1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53340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i="0" lang="en" sz="19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Firestore is a relatively new database so it does not have many data manipulation functions</a:t>
            </a:r>
            <a:endParaRPr sz="1900"/>
          </a:p>
          <a:p>
            <a:pPr indent="-53340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i="0" lang="en" sz="19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RASA is a relatively new chatbot framework so the support for integration with android is really low</a:t>
            </a:r>
            <a:endParaRPr sz="1900"/>
          </a:p>
          <a:p>
            <a:pPr indent="-53340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i="0" lang="en" sz="19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No library for Google speech to text api that records and send data in real time</a:t>
            </a:r>
            <a:endParaRPr sz="1900"/>
          </a:p>
          <a:p>
            <a:pPr indent="-53340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i="0" lang="en" sz="19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Speech to text and text to speech thread management.</a:t>
            </a:r>
            <a:endParaRPr sz="1900"/>
          </a:p>
          <a:p>
            <a:pPr indent="-4127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ctrTitle"/>
          </p:nvPr>
        </p:nvSpPr>
        <p:spPr>
          <a:xfrm>
            <a:off x="1012799" y="2497750"/>
            <a:ext cx="7670711" cy="1998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aseline="30000" lang="en" sz="6000"/>
              <a:t> Detailed Demo </a:t>
            </a:r>
            <a:endParaRPr baseline="30000" sz="6000"/>
          </a:p>
        </p:txBody>
      </p:sp>
      <p:sp>
        <p:nvSpPr>
          <p:cNvPr id="118" name="Google Shape;118;p20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6</a:t>
            </a:r>
            <a:r>
              <a:rPr b="1" i="0" lang="en" sz="9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i="0" sz="9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4294967295" type="ctrTitle"/>
          </p:nvPr>
        </p:nvSpPr>
        <p:spPr>
          <a:xfrm>
            <a:off x="685800" y="1926300"/>
            <a:ext cx="3470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</a:pPr>
            <a:r>
              <a:rPr b="1" i="0" lang="en" sz="6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Thank you!</a:t>
            </a:r>
            <a:endParaRPr b="1" i="0" sz="6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4" name="Google Shape;124;p21"/>
          <p:cNvSpPr txBox="1"/>
          <p:nvPr>
            <p:ph idx="4294967295" type="subTitle"/>
          </p:nvPr>
        </p:nvSpPr>
        <p:spPr>
          <a:xfrm>
            <a:off x="685800" y="3086100"/>
            <a:ext cx="3470400" cy="13449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We would love to take any questions now.</a:t>
            </a:r>
            <a:endParaRPr b="1" i="0" sz="2000" u="none" cap="none" strike="noStrike">
              <a:solidFill>
                <a:schemeClr val="dk1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5835" y="392430"/>
            <a:ext cx="3269686" cy="4386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869150" y="847600"/>
            <a:ext cx="50922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000"/>
              <a:t>Our Timeline</a:t>
            </a:r>
            <a:endParaRPr sz="3000"/>
          </a:p>
        </p:txBody>
      </p:sp>
      <p:sp>
        <p:nvSpPr>
          <p:cNvPr id="132" name="Google Shape;132;p22"/>
          <p:cNvSpPr/>
          <p:nvPr/>
        </p:nvSpPr>
        <p:spPr>
          <a:xfrm>
            <a:off x="1029071" y="1539725"/>
            <a:ext cx="1836300" cy="1325100"/>
          </a:xfrm>
          <a:prstGeom prst="homePlate">
            <a:avLst>
              <a:gd fmla="val 30129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Iteration</a:t>
            </a:r>
            <a:endParaRPr b="1" i="0" sz="16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One</a:t>
            </a:r>
            <a:endParaRPr b="1" i="0" sz="18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2537651" y="1539725"/>
            <a:ext cx="2039570" cy="13251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Iteration</a:t>
            </a:r>
            <a:r>
              <a:rPr b="1" i="0" lang="en" sz="18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Two</a:t>
            </a:r>
            <a:endParaRPr b="1" i="0" sz="18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4249500" y="1539725"/>
            <a:ext cx="2043983" cy="13251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Iteration</a:t>
            </a:r>
            <a:r>
              <a:rPr b="1" i="0" lang="en" sz="18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Three</a:t>
            </a:r>
            <a:endParaRPr b="1" i="0" sz="18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35" name="Google Shape;135;p22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136" name="Google Shape;136;p2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5961351" y="1539725"/>
            <a:ext cx="1871700" cy="13251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Iteration</a:t>
            </a:r>
            <a:r>
              <a:rPr b="1" i="0" lang="en" sz="18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Four</a:t>
            </a:r>
            <a:endParaRPr b="1" i="0" sz="18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995755" y="2954550"/>
            <a:ext cx="1475938" cy="1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Data Scraping</a:t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Preprocessing</a:t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Categorization</a:t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September</a:t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2597416" y="2954550"/>
            <a:ext cx="1920125" cy="1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Model Formation</a:t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Model Training</a:t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Result Ranking</a:t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October, November</a:t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4457184" y="2954550"/>
            <a:ext cx="1836300" cy="1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Dynamic Learning</a:t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Building Mobile Application</a:t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December, January, February</a:t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6233127" y="2954550"/>
            <a:ext cx="1751199" cy="1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Efficient Responsiveness, Feedback</a:t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February, March, April</a:t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0538" y="423492"/>
            <a:ext cx="4698123" cy="4166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" y="594974"/>
            <a:ext cx="7399283" cy="3909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000"/>
              <a:t>At a Glance</a:t>
            </a:r>
            <a:endParaRPr sz="3000"/>
          </a:p>
        </p:txBody>
      </p:sp>
      <p:sp>
        <p:nvSpPr>
          <p:cNvPr id="41" name="Google Shape;41;p8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b="1" i="0" lang="en" sz="9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i="0" sz="9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69149" y="1650124"/>
            <a:ext cx="4217857" cy="29399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b="1" lang="en" sz="3200"/>
              <a:t>A Chatbot</a:t>
            </a:r>
            <a:endParaRPr b="1" sz="3200"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b="1" lang="en" sz="3200"/>
              <a:t>An Assistant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b="1" lang="en" sz="3200"/>
              <a:t>A Social Platform</a:t>
            </a:r>
            <a:endParaRPr sz="2400"/>
          </a:p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0276" y="420414"/>
            <a:ext cx="2799222" cy="4292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ctrTitle"/>
          </p:nvPr>
        </p:nvSpPr>
        <p:spPr>
          <a:xfrm>
            <a:off x="1012799" y="2497750"/>
            <a:ext cx="5892497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Goals and Objectives</a:t>
            </a:r>
            <a:endParaRPr/>
          </a:p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1012799" y="3678252"/>
            <a:ext cx="5499833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000"/>
              <a:t>FYP-II (Iteration-4)</a:t>
            </a:r>
            <a:endParaRPr sz="3000"/>
          </a:p>
        </p:txBody>
      </p:sp>
      <p:sp>
        <p:nvSpPr>
          <p:cNvPr id="55" name="Google Shape;55;p10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r>
              <a:rPr b="1" i="0" lang="en" sz="9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i="0" sz="9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ctrTitle"/>
          </p:nvPr>
        </p:nvSpPr>
        <p:spPr>
          <a:xfrm>
            <a:off x="974700" y="3139100"/>
            <a:ext cx="4950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Iteration-3 Recap</a:t>
            </a:r>
            <a:endParaRPr/>
          </a:p>
        </p:txBody>
      </p:sp>
      <p:sp>
        <p:nvSpPr>
          <p:cNvPr id="61" name="Google Shape;61;p11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r>
              <a:rPr b="1" i="0" lang="en" sz="9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i="0" sz="9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idx="1" type="subTitle"/>
          </p:nvPr>
        </p:nvSpPr>
        <p:spPr>
          <a:xfrm>
            <a:off x="1022351" y="622638"/>
            <a:ext cx="4445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3200"/>
              <a:t>LSTM Bot</a:t>
            </a:r>
            <a:endParaRPr/>
          </a:p>
        </p:txBody>
      </p:sp>
      <p:pic>
        <p:nvPicPr>
          <p:cNvPr id="67" name="Google Shape;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469" y="1289050"/>
            <a:ext cx="5983374" cy="3310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012800" y="188726"/>
            <a:ext cx="4950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200"/>
              <a:t>RASA Bot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"/>
              <a:t>    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331" y="1348526"/>
            <a:ext cx="6532368" cy="3328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1012800" y="3196250"/>
            <a:ext cx="5440552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200"/>
              <a:t>FYP-II Use Cases</a:t>
            </a:r>
            <a:endParaRPr sz="3200"/>
          </a:p>
        </p:txBody>
      </p:sp>
      <p:sp>
        <p:nvSpPr>
          <p:cNvPr id="80" name="Google Shape;80;p14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</a:t>
            </a:r>
            <a:r>
              <a:rPr b="1" i="0" lang="en" sz="9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i="0" sz="9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1012800" y="3031150"/>
            <a:ext cx="70257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Iteration 4 Work Done</a:t>
            </a:r>
            <a:endParaRPr b="1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599295" y="490932"/>
            <a:ext cx="78240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Implemented Use Cases</a:t>
            </a:r>
            <a:endParaRPr b="1" i="0" sz="28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9530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rabicPeriod"/>
            </a:pP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Searching, Viewing and liking Recipe</a:t>
            </a:r>
            <a:endParaRPr sz="2100">
              <a:latin typeface="Work Sans"/>
              <a:ea typeface="Work Sans"/>
              <a:cs typeface="Work Sans"/>
              <a:sym typeface="Work Sans"/>
            </a:endParaRPr>
          </a:p>
          <a:p>
            <a:pPr indent="-49530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Work Sans"/>
              <a:buAutoNum type="arabicPeriod"/>
            </a:pP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Communication with Chatbot through speech to text and text to speech</a:t>
            </a:r>
            <a:endParaRPr sz="2100">
              <a:latin typeface="Work Sans"/>
              <a:ea typeface="Work Sans"/>
              <a:cs typeface="Work Sans"/>
              <a:sym typeface="Work Sans"/>
            </a:endParaRPr>
          </a:p>
          <a:p>
            <a:pPr indent="-49530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rabicPeriod"/>
            </a:pPr>
            <a:r>
              <a:rPr b="0" i="0" lang="en" sz="2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Recommend Recipes based on history and liked recipes</a:t>
            </a:r>
            <a:endParaRPr b="0" i="0" sz="21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9530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Work Sans"/>
              <a:buAutoNum type="arabicPeriod"/>
            </a:pP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Search ingredients as recipes that the user do not currently have.</a:t>
            </a:r>
            <a:endParaRPr sz="21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