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302" r:id="rId4"/>
    <p:sldId id="303" r:id="rId5"/>
    <p:sldId id="259" r:id="rId6"/>
    <p:sldId id="260" r:id="rId7"/>
    <p:sldId id="304" r:id="rId8"/>
    <p:sldId id="305" r:id="rId9"/>
    <p:sldId id="307" r:id="rId10"/>
    <p:sldId id="308" r:id="rId11"/>
    <p:sldId id="309" r:id="rId12"/>
    <p:sldId id="310" r:id="rId13"/>
    <p:sldId id="312" r:id="rId14"/>
    <p:sldId id="311" r:id="rId15"/>
    <p:sldId id="313" r:id="rId16"/>
    <p:sldId id="322" r:id="rId17"/>
    <p:sldId id="314" r:id="rId18"/>
    <p:sldId id="315" r:id="rId19"/>
    <p:sldId id="319" r:id="rId20"/>
    <p:sldId id="317" r:id="rId21"/>
    <p:sldId id="271" r:id="rId22"/>
    <p:sldId id="274" r:id="rId23"/>
    <p:sldId id="320" r:id="rId24"/>
    <p:sldId id="321" r:id="rId25"/>
  </p:sldIdLst>
  <p:sldSz cx="9144000" cy="5143500" type="screen16x9"/>
  <p:notesSz cx="6858000" cy="9144000"/>
  <p:embeddedFontLst>
    <p:embeddedFont>
      <p:font typeface="Work Sans Light" panose="020B0604020202020204" charset="0"/>
      <p:regular r:id="rId27"/>
      <p:bold r:id="rId28"/>
    </p:embeddedFont>
    <p:embeddedFont>
      <p:font typeface="Work San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E385CA-603C-49F9-9756-9AC044891DA0}">
  <a:tblStyle styleId="{8EE385CA-603C-49F9-9756-9AC044891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E7BD76-EEC4-4266-A776-67F1C0BA9B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ee1dfe9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ee1dfe9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30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ee1dfe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ee1dfe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9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8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04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6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48114"/>
            <a:ext cx="721897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Pakalo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Artificially Intelligent </a:t>
            </a:r>
            <a:r>
              <a:rPr lang="en" sz="2400" dirty="0" smtClean="0"/>
              <a:t>Cooking </a:t>
            </a:r>
            <a:r>
              <a:rPr lang="en" sz="2400" dirty="0"/>
              <a:t>Assistant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FYP-I Mid Evaluation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 smtClean="0"/>
              <a:t>Abid </a:t>
            </a:r>
            <a:r>
              <a:rPr lang="en" sz="1800" dirty="0"/>
              <a:t>Waqar		</a:t>
            </a:r>
            <a:r>
              <a:rPr lang="en" sz="1800" dirty="0" smtClean="0"/>
              <a:t>i16-0229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Mashood Ur </a:t>
            </a:r>
            <a:r>
              <a:rPr lang="en" sz="1800" dirty="0" smtClean="0"/>
              <a:t>Rehman</a:t>
            </a:r>
            <a:r>
              <a:rPr lang="en" sz="1800" dirty="0"/>
              <a:t>	</a:t>
            </a:r>
            <a:r>
              <a:rPr lang="en" sz="1800" dirty="0" smtClean="0"/>
              <a:t>i16-0063		Supervisor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Nauraiz </a:t>
            </a:r>
            <a:r>
              <a:rPr lang="en" sz="1800" dirty="0" smtClean="0"/>
              <a:t>Mushtaq</a:t>
            </a:r>
            <a:r>
              <a:rPr lang="en" sz="1800" dirty="0"/>
              <a:t>	</a:t>
            </a:r>
            <a:r>
              <a:rPr lang="en" sz="1800" dirty="0" smtClean="0"/>
              <a:t>i16-0106		Dr. Omer Beg</a:t>
            </a:r>
            <a:endParaRPr sz="1800" dirty="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66" y="770000"/>
            <a:ext cx="1036709" cy="11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6722275" cy="704975"/>
          </a:xfrm>
        </p:spPr>
        <p:txBody>
          <a:bodyPr/>
          <a:lstStyle/>
          <a:p>
            <a:r>
              <a:rPr lang="en-US" dirty="0" smtClean="0"/>
              <a:t>Implemented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50" y="1628775"/>
            <a:ext cx="3594600" cy="2817450"/>
          </a:xfrm>
        </p:spPr>
        <p:txBody>
          <a:bodyPr/>
          <a:lstStyle/>
          <a:p>
            <a:r>
              <a:rPr lang="en-US" dirty="0" smtClean="0"/>
              <a:t>UC-01: General </a:t>
            </a:r>
            <a:r>
              <a:rPr lang="en-US" dirty="0" err="1" smtClean="0"/>
              <a:t>QnA</a:t>
            </a:r>
            <a:endParaRPr lang="en-US" dirty="0" smtClean="0"/>
          </a:p>
          <a:p>
            <a:r>
              <a:rPr lang="en-US" dirty="0" smtClean="0"/>
              <a:t>User Level</a:t>
            </a:r>
          </a:p>
          <a:p>
            <a:r>
              <a:rPr lang="en-US" dirty="0" smtClean="0"/>
              <a:t>Primary Actor: User</a:t>
            </a:r>
          </a:p>
          <a:p>
            <a:pPr marL="127000" indent="0">
              <a:buNone/>
            </a:pPr>
            <a:endParaRPr lang="en-US" dirty="0" smtClean="0"/>
          </a:p>
          <a:p>
            <a:r>
              <a:rPr lang="en-US" dirty="0" smtClean="0"/>
              <a:t>Ask General Questions</a:t>
            </a:r>
          </a:p>
          <a:p>
            <a:r>
              <a:rPr lang="en-US" dirty="0" smtClean="0"/>
              <a:t>Questions about Cooking</a:t>
            </a:r>
          </a:p>
          <a:p>
            <a:r>
              <a:rPr lang="en-US" dirty="0" smtClean="0"/>
              <a:t>Conversational Aspect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80228" y="1628775"/>
            <a:ext cx="3594600" cy="2817450"/>
          </a:xfrm>
        </p:spPr>
        <p:txBody>
          <a:bodyPr/>
          <a:lstStyle/>
          <a:p>
            <a:r>
              <a:rPr lang="en-US" dirty="0" smtClean="0"/>
              <a:t>UC-02: Search Recipe</a:t>
            </a:r>
          </a:p>
          <a:p>
            <a:r>
              <a:rPr lang="en-US" dirty="0"/>
              <a:t>User Level</a:t>
            </a:r>
          </a:p>
          <a:p>
            <a:r>
              <a:rPr lang="en-US" dirty="0"/>
              <a:t>Primary Actor: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r>
              <a:rPr lang="en-US" dirty="0"/>
              <a:t>Search For Recipe in App</a:t>
            </a:r>
          </a:p>
          <a:p>
            <a:r>
              <a:rPr lang="en-US" dirty="0"/>
              <a:t>Access Recipe of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7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998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Iteration One Implementation Details</a:t>
            </a: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383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Scraping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Gathered recipe data from several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</a:t>
            </a:r>
            <a:r>
              <a:rPr lang="en-US" dirty="0"/>
              <a:t>competitions</a:t>
            </a:r>
          </a:p>
          <a:p>
            <a:r>
              <a:rPr lang="en-US" dirty="0"/>
              <a:t>Recipe data was also scrapped from several websites</a:t>
            </a:r>
            <a:r>
              <a:rPr lang="en-US" dirty="0" smtClean="0"/>
              <a:t>.</a:t>
            </a:r>
          </a:p>
          <a:p>
            <a:r>
              <a:rPr lang="en-US" dirty="0"/>
              <a:t>The total amount of recipe data </a:t>
            </a:r>
            <a:r>
              <a:rPr lang="en-US" dirty="0" smtClean="0"/>
              <a:t>gathered </a:t>
            </a:r>
            <a:r>
              <a:rPr lang="en-US" dirty="0"/>
              <a:t>is close to 1.1 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99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Gathered recipe data was </a:t>
            </a:r>
            <a:r>
              <a:rPr lang="en-US" dirty="0"/>
              <a:t>then processed </a:t>
            </a:r>
            <a:r>
              <a:rPr lang="en-US" dirty="0" smtClean="0"/>
              <a:t>to extract title, ingredients and instruction.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text in ingredients and instructions were further normalized and processed according to database hierarchy.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6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Processed data was then uploaded to Firebase’s firestore database.</a:t>
            </a:r>
          </a:p>
          <a:p>
            <a:pPr lvl="0"/>
            <a:r>
              <a:rPr lang="en-US" dirty="0" smtClean="0"/>
              <a:t>Some limitations were faced because of free account on database, like 20,000 writes per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7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food group categorization structure was found from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categorization data was scraped.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6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Recipe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Connected firebase firestore database to PAKALO app.</a:t>
            </a:r>
          </a:p>
          <a:p>
            <a:r>
              <a:rPr lang="en-US" dirty="0" smtClean="0"/>
              <a:t>Implemented </a:t>
            </a:r>
            <a:r>
              <a:rPr lang="en-US" dirty="0"/>
              <a:t>s</a:t>
            </a:r>
            <a:r>
              <a:rPr lang="en-US" dirty="0" smtClean="0"/>
              <a:t>earching recipe.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9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6569875" cy="1360200"/>
          </a:xfrm>
        </p:spPr>
        <p:txBody>
          <a:bodyPr/>
          <a:lstStyle/>
          <a:p>
            <a:r>
              <a:rPr lang="en-US" dirty="0" smtClean="0"/>
              <a:t>General Conversational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and Answer Encoding</a:t>
            </a:r>
          </a:p>
          <a:p>
            <a:r>
              <a:rPr lang="en-US" dirty="0" smtClean="0"/>
              <a:t>Model LSTM Layers and Embedding Layers</a:t>
            </a:r>
          </a:p>
          <a:p>
            <a:r>
              <a:rPr lang="en-US" dirty="0" smtClean="0"/>
              <a:t>Training and Decoding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QnA</a:t>
            </a:r>
            <a:r>
              <a:rPr lang="en-US" dirty="0" smtClean="0"/>
              <a:t> datasets like </a:t>
            </a:r>
            <a:r>
              <a:rPr lang="en-US" dirty="0" err="1" smtClean="0"/>
              <a:t>WikiQACorpus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9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998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Demo</a:t>
            </a:r>
            <a:endParaRPr sz="88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8960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Steps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639765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Work we have ahead</a:t>
            </a:r>
            <a:endParaRPr sz="30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6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489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Poster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At a Glance</a:t>
            </a:r>
            <a:endParaRPr sz="30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49" y="847600"/>
            <a:ext cx="6569875" cy="1360200"/>
          </a:xfrm>
        </p:spPr>
        <p:txBody>
          <a:bodyPr/>
          <a:lstStyle/>
          <a:p>
            <a:r>
              <a:rPr lang="en-US" dirty="0" smtClean="0"/>
              <a:t>Iteration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the </a:t>
            </a:r>
            <a:r>
              <a:rPr lang="en-US" dirty="0" err="1" smtClean="0"/>
              <a:t>Chatbot</a:t>
            </a:r>
            <a:r>
              <a:rPr lang="en-US" dirty="0" smtClean="0"/>
              <a:t> into a Guide</a:t>
            </a:r>
          </a:p>
          <a:p>
            <a:r>
              <a:rPr lang="en-US" dirty="0" smtClean="0"/>
              <a:t>Proper Conversational </a:t>
            </a:r>
            <a:r>
              <a:rPr lang="en-US" dirty="0" err="1" smtClean="0"/>
              <a:t>Chatbot</a:t>
            </a:r>
            <a:r>
              <a:rPr lang="en-US" dirty="0" smtClean="0"/>
              <a:t> Model Formation</a:t>
            </a:r>
          </a:p>
          <a:p>
            <a:r>
              <a:rPr lang="en-US" dirty="0" smtClean="0"/>
              <a:t>Context Understanding</a:t>
            </a:r>
          </a:p>
          <a:p>
            <a:r>
              <a:rPr lang="en-US" dirty="0" smtClean="0"/>
              <a:t>Response 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1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4555789" y="651897"/>
            <a:ext cx="1864549" cy="374138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 Two End Goal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440" y="1865697"/>
            <a:ext cx="1187249" cy="13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3995014" y="3587889"/>
            <a:ext cx="2112435" cy="672705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55400" y="3699641"/>
            <a:ext cx="202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What should I do next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Work Sans" panose="020B0604020202020204" charset="0"/>
              </a:rPr>
              <a:t>Pakalo</a:t>
            </a:r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?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 flipH="1">
            <a:off x="4737186" y="3363686"/>
            <a:ext cx="2114743" cy="947653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5367" y="3477530"/>
            <a:ext cx="17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Crush two garlic cloves using the back of the knife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986560" y="3585093"/>
            <a:ext cx="2112435" cy="81980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55399" y="3701020"/>
            <a:ext cx="202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Alright I have done that. What should I do now?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737189" y="3571446"/>
            <a:ext cx="2114743" cy="833454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1459" y="3665008"/>
            <a:ext cx="192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Chop the garlic into fine pieces and place in the pan.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2.77778E-7 -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-5.55556E-7 -0.2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O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O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-4.72222E-6 -0.2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4568E-6 L -5.55556E-7 -0.2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-2.77778E-7 -0.2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20988E-6 L 1.11111E-6 -0.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Tw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Tw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3" grpId="0" animBg="1"/>
      <p:bldP spid="3" grpId="1" animBg="1"/>
      <p:bldP spid="3" grpId="2" animBg="1"/>
      <p:bldP spid="4" grpId="0"/>
      <p:bldP spid="4" grpId="1"/>
      <p:bldP spid="4" grpId="2"/>
      <p:bldP spid="9" grpId="0" animBg="1"/>
      <p:bldP spid="9" grpId="1" animBg="1"/>
      <p:bldP spid="9" grpId="2" animBg="1"/>
      <p:bldP spid="10" grpId="0"/>
      <p:bldP spid="10" grpId="1"/>
      <p:bldP spid="10" grpId="2"/>
      <p:bldP spid="11" grpId="0" animBg="1"/>
      <p:bldP spid="11" grpId="1" animBg="1"/>
      <p:bldP spid="12" grpId="0"/>
      <p:bldP spid="12" grpId="1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92630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</a:t>
            </a:r>
            <a:endParaRPr sz="6000" dirty="0"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086100"/>
            <a:ext cx="3470400" cy="1344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We would love to take any questions now.</a:t>
            </a:r>
            <a:endParaRPr b="1" dirty="0"/>
          </a:p>
        </p:txBody>
      </p:sp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35" y="392430"/>
            <a:ext cx="3269686" cy="4386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81184"/>
            <a:ext cx="7353300" cy="39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9" y="573302"/>
            <a:ext cx="7486650" cy="41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49" y="921619"/>
            <a:ext cx="4217857" cy="3668459"/>
          </a:xfrm>
        </p:spPr>
        <p:txBody>
          <a:bodyPr/>
          <a:lstStyle/>
          <a:p>
            <a:r>
              <a:rPr lang="en-US" sz="2400" b="1" dirty="0" smtClean="0"/>
              <a:t>Design</a:t>
            </a:r>
          </a:p>
          <a:p>
            <a:pPr lvl="1"/>
            <a:r>
              <a:rPr lang="en-US" sz="1800" dirty="0" smtClean="0"/>
              <a:t>Made On Photoshop</a:t>
            </a:r>
          </a:p>
          <a:p>
            <a:pPr lvl="1"/>
            <a:r>
              <a:rPr lang="en-US" sz="1800" dirty="0" smtClean="0"/>
              <a:t>Green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Scheme</a:t>
            </a:r>
          </a:p>
          <a:p>
            <a:pPr lvl="1"/>
            <a:r>
              <a:rPr lang="en-US" sz="1800" dirty="0" smtClean="0"/>
              <a:t>Minimalist Approach</a:t>
            </a:r>
          </a:p>
          <a:p>
            <a:r>
              <a:rPr lang="en-US" sz="2400" b="1" dirty="0" smtClean="0"/>
              <a:t>Content</a:t>
            </a:r>
          </a:p>
          <a:p>
            <a:pPr lvl="1"/>
            <a:r>
              <a:rPr lang="en-US" sz="1800" dirty="0" smtClean="0"/>
              <a:t>High Level Architecture</a:t>
            </a:r>
          </a:p>
          <a:p>
            <a:pPr lvl="1"/>
            <a:r>
              <a:rPr lang="en-US" sz="1800" dirty="0" smtClean="0"/>
              <a:t>Example Scenario</a:t>
            </a:r>
          </a:p>
          <a:p>
            <a:pPr lvl="1"/>
            <a:r>
              <a:rPr lang="en-US" sz="1800" dirty="0" smtClean="0"/>
              <a:t>Timeline</a:t>
            </a:r>
          </a:p>
          <a:p>
            <a:pPr lvl="1"/>
            <a:r>
              <a:rPr lang="en-US" sz="1800" dirty="0" smtClean="0"/>
              <a:t>Overview of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03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Competitive Analysis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What’s out there?</a:t>
            </a:r>
            <a:endParaRPr sz="30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295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Current Market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 smtClean="0"/>
              <a:t>Recipe Catalogs and Meal Planners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 smtClean="0"/>
              <a:t>Restaurant Recommenders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 smtClean="0"/>
              <a:t>Recipe Sharing Platforms</a:t>
            </a:r>
            <a:endParaRPr sz="2200" dirty="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80" name="Google Shape;80;p1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8" name="Picture 4" descr="Image result for allrecip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34" y="2857725"/>
            <a:ext cx="249699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gOve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34" y="4026545"/>
            <a:ext cx="1979628" cy="5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69150" y="1177425"/>
            <a:ext cx="6430800" cy="8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Chatbots</a:t>
            </a:r>
            <a:endParaRPr sz="36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69150" y="2156548"/>
            <a:ext cx="74058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3600"/>
              <a:buChar char="▪"/>
            </a:pPr>
            <a:r>
              <a:rPr lang="en-US" sz="2400" dirty="0" smtClean="0"/>
              <a:t>Betty Crocker (Cooking </a:t>
            </a:r>
            <a:r>
              <a:rPr lang="en-US" sz="2400" dirty="0" err="1" smtClean="0"/>
              <a:t>QnAs</a:t>
            </a:r>
            <a:r>
              <a:rPr lang="en-US" sz="2400" dirty="0" smtClean="0"/>
              <a:t>)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3600"/>
              <a:buChar char="▪"/>
            </a:pPr>
            <a:r>
              <a:rPr lang="en-US" sz="2400" dirty="0" smtClean="0"/>
              <a:t>Make it Soy (Vegan Substitutes)</a:t>
            </a: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3600"/>
              <a:buChar char="▪"/>
            </a:pPr>
            <a:r>
              <a:rPr lang="en-US" sz="2400" dirty="0" smtClean="0"/>
              <a:t>Seamless (Food Ordering)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7613"/>
            <a:ext cx="9144000" cy="1360200"/>
          </a:xfrm>
        </p:spPr>
        <p:txBody>
          <a:bodyPr/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Chatbot</a:t>
            </a:r>
            <a:r>
              <a:rPr lang="en-US" dirty="0" smtClean="0"/>
              <a:t> that Guides User through a Recipe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7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Cases</a:t>
            </a: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927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22" y="329863"/>
            <a:ext cx="5943600" cy="4260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049" y="1872575"/>
            <a:ext cx="1852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Work Sans" panose="020B0604020202020204" charset="0"/>
              </a:rPr>
              <a:t>Use Case Diagram</a:t>
            </a:r>
            <a:endParaRPr lang="en-US" sz="2800" b="1" dirty="0">
              <a:latin typeface="Work Sans" panose="020B0604020202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62350" y="1867812"/>
            <a:ext cx="661988" cy="351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95811" y="3996649"/>
            <a:ext cx="661988" cy="351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3733459"/>
            <a:ext cx="661988" cy="35151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384</Words>
  <Application>Microsoft Office PowerPoint</Application>
  <PresentationFormat>On-screen Show (16:9)</PresentationFormat>
  <Paragraphs>107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Work Sans Light</vt:lpstr>
      <vt:lpstr>Arial</vt:lpstr>
      <vt:lpstr>Work Sans</vt:lpstr>
      <vt:lpstr>Jacquenetta template</vt:lpstr>
      <vt:lpstr>Pakalo Artificially Intelligent Cooking Assistant  FYP-I Mid Evaluation  Abid Waqar  i16-0229 Mashood Ur Rehman i16-0063  Supervisor Nauraiz Mushtaq i16-0106  Dr. Omer Beg</vt:lpstr>
      <vt:lpstr>Our Poster</vt:lpstr>
      <vt:lpstr>PowerPoint Presentation</vt:lpstr>
      <vt:lpstr>Competitive Analysis</vt:lpstr>
      <vt:lpstr>The Current Market</vt:lpstr>
      <vt:lpstr>Chatbots</vt:lpstr>
      <vt:lpstr>No Chatbot that Guides User through a Recipe</vt:lpstr>
      <vt:lpstr>Use Cases</vt:lpstr>
      <vt:lpstr>PowerPoint Presentation</vt:lpstr>
      <vt:lpstr>Implemented Use Cases</vt:lpstr>
      <vt:lpstr>Iteration One Implementation Details</vt:lpstr>
      <vt:lpstr>Data Gathering And Scraping</vt:lpstr>
      <vt:lpstr>Preprocessing</vt:lpstr>
      <vt:lpstr>Data Storage</vt:lpstr>
      <vt:lpstr>Categorization</vt:lpstr>
      <vt:lpstr>Searching Recipe</vt:lpstr>
      <vt:lpstr>General Conversational Chatbot</vt:lpstr>
      <vt:lpstr>Demo</vt:lpstr>
      <vt:lpstr>Next Steps</vt:lpstr>
      <vt:lpstr>Iteration Two</vt:lpstr>
      <vt:lpstr>PowerPoint Presentation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Pakalo Artificially Intelligent Cooking Assistant  Final Year Project Proposal  Abid Waqar     i16-0229 Mashood Ur Rehman  i16-0063 Nauraiz Mushtaq   i16-0106</dc:title>
  <cp:lastModifiedBy>Abid Waqar</cp:lastModifiedBy>
  <cp:revision>72</cp:revision>
  <dcterms:modified xsi:type="dcterms:W3CDTF">2019-10-05T07:51:52Z</dcterms:modified>
</cp:coreProperties>
</file>