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55"/>
  </p:notesMasterIdLst>
  <p:sldIdLst>
    <p:sldId id="256" r:id="rId2"/>
    <p:sldId id="270" r:id="rId3"/>
    <p:sldId id="393" r:id="rId4"/>
    <p:sldId id="397" r:id="rId5"/>
    <p:sldId id="398" r:id="rId6"/>
    <p:sldId id="366" r:id="rId7"/>
    <p:sldId id="346" r:id="rId8"/>
    <p:sldId id="353" r:id="rId9"/>
    <p:sldId id="354" r:id="rId10"/>
    <p:sldId id="345" r:id="rId11"/>
    <p:sldId id="368" r:id="rId12"/>
    <p:sldId id="355" r:id="rId13"/>
    <p:sldId id="356" r:id="rId14"/>
    <p:sldId id="357" r:id="rId15"/>
    <p:sldId id="369" r:id="rId16"/>
    <p:sldId id="370" r:id="rId17"/>
    <p:sldId id="371" r:id="rId18"/>
    <p:sldId id="372" r:id="rId19"/>
    <p:sldId id="338" r:id="rId20"/>
    <p:sldId id="347" r:id="rId21"/>
    <p:sldId id="358" r:id="rId22"/>
    <p:sldId id="348" r:id="rId23"/>
    <p:sldId id="359" r:id="rId24"/>
    <p:sldId id="360" r:id="rId25"/>
    <p:sldId id="362" r:id="rId26"/>
    <p:sldId id="361" r:id="rId27"/>
    <p:sldId id="349" r:id="rId28"/>
    <p:sldId id="363" r:id="rId29"/>
    <p:sldId id="350" r:id="rId30"/>
    <p:sldId id="364" r:id="rId31"/>
    <p:sldId id="387" r:id="rId32"/>
    <p:sldId id="388" r:id="rId33"/>
    <p:sldId id="391" r:id="rId34"/>
    <p:sldId id="390" r:id="rId35"/>
    <p:sldId id="373" r:id="rId36"/>
    <p:sldId id="374" r:id="rId37"/>
    <p:sldId id="375" r:id="rId38"/>
    <p:sldId id="376" r:id="rId39"/>
    <p:sldId id="377" r:id="rId40"/>
    <p:sldId id="378" r:id="rId41"/>
    <p:sldId id="379" r:id="rId42"/>
    <p:sldId id="380" r:id="rId43"/>
    <p:sldId id="381" r:id="rId44"/>
    <p:sldId id="382" r:id="rId45"/>
    <p:sldId id="385" r:id="rId46"/>
    <p:sldId id="383" r:id="rId47"/>
    <p:sldId id="384" r:id="rId48"/>
    <p:sldId id="386" r:id="rId49"/>
    <p:sldId id="389" r:id="rId50"/>
    <p:sldId id="392" r:id="rId51"/>
    <p:sldId id="394" r:id="rId52"/>
    <p:sldId id="395" r:id="rId53"/>
    <p:sldId id="39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1657" autoAdjust="0"/>
  </p:normalViewPr>
  <p:slideViewPr>
    <p:cSldViewPr snapToGrid="0" snapToObjects="1">
      <p:cViewPr varScale="1">
        <p:scale>
          <a:sx n="79" d="100"/>
          <a:sy n="79" d="100"/>
        </p:scale>
        <p:origin x="821" y="6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509C1-968E-4E8F-8C6E-F37E7FAB59AB}" type="datetimeFigureOut">
              <a:rPr lang="en-US" smtClean="0"/>
              <a:t>10/23/2020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26AB2-1993-43FC-A63D-72650E640ECB}" type="slidenum">
              <a:rPr lang="en-US" smtClean="0"/>
              <a:t>‹#›</a:t>
            </a:fld>
            <a:endParaRPr lang="en-US"/>
          </a:p>
        </p:txBody>
      </p:sp>
    </p:spTree>
    <p:extLst>
      <p:ext uri="{BB962C8B-B14F-4D97-AF65-F5344CB8AC3E}">
        <p14:creationId xmlns:p14="http://schemas.microsoft.com/office/powerpoint/2010/main" val="258004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35</a:t>
            </a:fld>
            <a:endParaRPr lang="en-US"/>
          </a:p>
        </p:txBody>
      </p:sp>
    </p:spTree>
    <p:extLst>
      <p:ext uri="{BB962C8B-B14F-4D97-AF65-F5344CB8AC3E}">
        <p14:creationId xmlns:p14="http://schemas.microsoft.com/office/powerpoint/2010/main" val="7196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51</a:t>
            </a:fld>
            <a:endParaRPr lang="en-US"/>
          </a:p>
        </p:txBody>
      </p:sp>
    </p:spTree>
    <p:extLst>
      <p:ext uri="{BB962C8B-B14F-4D97-AF65-F5344CB8AC3E}">
        <p14:creationId xmlns:p14="http://schemas.microsoft.com/office/powerpoint/2010/main" val="826475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t>10/23/2020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46756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216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04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698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1458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99993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290903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503997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24659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5081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8508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244019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t>10/23/2020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402894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616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t>10/23/2020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5993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82412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229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t>10/23/2020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t>‹#›</a:t>
            </a:fld>
            <a:endParaRPr lang="en-US"/>
          </a:p>
        </p:txBody>
      </p:sp>
    </p:spTree>
    <p:extLst>
      <p:ext uri="{BB962C8B-B14F-4D97-AF65-F5344CB8AC3E}">
        <p14:creationId xmlns:p14="http://schemas.microsoft.com/office/powerpoint/2010/main" val="4742339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s://www.khanacademy.org/math/ap-statistics/summarizing-quantitative-data-ap/more-standard-deviation/v/review-and-intuition-why-we-divide-by-n-1-for-the-unbiased-sample-varianc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s3.amazonaws.com/assets.datacamp.com/production/course_15300/slides/chapter2.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khanacademy.org/math/statistics-probability/modeling-distributions-of-data/normal-distributions-library/e/empirical_rule" TargetMode="Externa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gedeck/practical-statistics-for-data-scientists/blob/master/python/notebooks/Chapter%202%20-%20Data%20and%20sampling%20distributions.ipynb"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mfviz.com/central-limi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seeing-theory.brown.edu/probability-distributions/index.htm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greenteapress.com/thinkstats2/thinkstats2.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serialmentor.com/dataviz/visualizing-uncertainty.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eeing-theory.brown.edu/frequentist-inference/index.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xkcd.com/1478/"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xkcd.com/882/"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ourses.lumenlearning.com/atd-herkimer-statisticssocsci/chapter/introduction-to-hypothesis-testing-4-of-5/"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courses.lumenlearning.com/atd-herkimer-statisticssocsci/chapter/introduction-to-hypothesis-testing-4-of-5/"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socialresearchmethods.net/kb/statistical-student-t-test/"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bootstrapping%20introduction" TargetMode="External"/><Relationship Id="rId4" Type="http://schemas.openxmlformats.org/officeDocument/2006/relationships/hyperlink" Target="https://www.youtube.com/watch?v=gcPIyeqymOU"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A758-AEE3-F448-B52F-E54C9D78CC84}"/>
              </a:ext>
            </a:extLst>
          </p:cNvPr>
          <p:cNvSpPr>
            <a:spLocks noGrp="1"/>
          </p:cNvSpPr>
          <p:nvPr>
            <p:ph type="ctrTitle"/>
          </p:nvPr>
        </p:nvSpPr>
        <p:spPr/>
        <p:txBody>
          <a:bodyPr/>
          <a:lstStyle/>
          <a:p>
            <a:pPr algn="ctr"/>
            <a:r>
              <a:rPr lang="en-US" b="1" i="0" dirty="0">
                <a:solidFill>
                  <a:srgbClr val="24292E"/>
                </a:solidFill>
                <a:effectLst/>
                <a:latin typeface="-apple-system"/>
              </a:rPr>
              <a:t>COVID19 and airline Travel</a:t>
            </a:r>
          </a:p>
        </p:txBody>
      </p:sp>
      <p:sp>
        <p:nvSpPr>
          <p:cNvPr id="3" name="Subtitle 2">
            <a:extLst>
              <a:ext uri="{FF2B5EF4-FFF2-40B4-BE49-F238E27FC236}">
                <a16:creationId xmlns:a16="http://schemas.microsoft.com/office/drawing/2014/main" id="{B113600D-E305-CB4E-BFB0-C1EC00DBC445}"/>
              </a:ext>
            </a:extLst>
          </p:cNvPr>
          <p:cNvSpPr>
            <a:spLocks noGrp="1"/>
          </p:cNvSpPr>
          <p:nvPr>
            <p:ph type="subTitle" idx="1"/>
          </p:nvPr>
        </p:nvSpPr>
        <p:spPr/>
        <p:txBody>
          <a:bodyPr/>
          <a:lstStyle/>
          <a:p>
            <a:pPr algn="ctr"/>
            <a:r>
              <a:rPr lang="en-US" b="0" i="0" dirty="0">
                <a:solidFill>
                  <a:srgbClr val="24292E"/>
                </a:solidFill>
                <a:effectLst/>
                <a:latin typeface="-apple-system"/>
              </a:rPr>
              <a:t>An analysis of United States COVID case number trends </a:t>
            </a:r>
          </a:p>
          <a:p>
            <a:pPr algn="ctr"/>
            <a:r>
              <a:rPr lang="en-US" b="0" i="0" dirty="0">
                <a:solidFill>
                  <a:srgbClr val="24292E"/>
                </a:solidFill>
                <a:effectLst/>
                <a:latin typeface="-apple-system"/>
              </a:rPr>
              <a:t>compared with numbers of airline travelers.</a:t>
            </a:r>
            <a:endParaRPr lang="en-US" dirty="0"/>
          </a:p>
        </p:txBody>
      </p:sp>
    </p:spTree>
    <p:extLst>
      <p:ext uri="{BB962C8B-B14F-4D97-AF65-F5344CB8AC3E}">
        <p14:creationId xmlns:p14="http://schemas.microsoft.com/office/powerpoint/2010/main" val="31300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Box plots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Box plot example</a:t>
            </a:r>
          </a:p>
          <a:p>
            <a:pPr marL="0" indent="0">
              <a:buNone/>
            </a:pPr>
            <a:endParaRPr lang="en-US" sz="2800" dirty="0"/>
          </a:p>
        </p:txBody>
      </p:sp>
      <p:pic>
        <p:nvPicPr>
          <p:cNvPr id="5" name="Picture 4">
            <a:extLst>
              <a:ext uri="{FF2B5EF4-FFF2-40B4-BE49-F238E27FC236}">
                <a16:creationId xmlns:a16="http://schemas.microsoft.com/office/drawing/2014/main" id="{2653925A-D8C8-45A7-B41A-6BF21FEB35F7}"/>
              </a:ext>
            </a:extLst>
          </p:cNvPr>
          <p:cNvPicPr>
            <a:picLocks noChangeAspect="1"/>
          </p:cNvPicPr>
          <p:nvPr/>
        </p:nvPicPr>
        <p:blipFill>
          <a:blip r:embed="rId3"/>
          <a:stretch>
            <a:fillRect/>
          </a:stretch>
        </p:blipFill>
        <p:spPr>
          <a:xfrm>
            <a:off x="4615813" y="1609454"/>
            <a:ext cx="6614733" cy="4454276"/>
          </a:xfrm>
          <a:prstGeom prst="rect">
            <a:avLst/>
          </a:prstGeom>
        </p:spPr>
      </p:pic>
    </p:spTree>
    <p:extLst>
      <p:ext uri="{BB962C8B-B14F-4D97-AF65-F5344CB8AC3E}">
        <p14:creationId xmlns:p14="http://schemas.microsoft.com/office/powerpoint/2010/main" val="268496073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Measures of variability</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Measure of dispersion of data values</a:t>
            </a:r>
          </a:p>
          <a:p>
            <a:pPr lvl="1"/>
            <a:r>
              <a:rPr lang="en-US" sz="2400" dirty="0"/>
              <a:t>Clustered or spread out? </a:t>
            </a:r>
          </a:p>
          <a:p>
            <a:pPr marL="0" indent="0">
              <a:buNone/>
            </a:pPr>
            <a:r>
              <a:rPr lang="en-US" sz="2800" dirty="0"/>
              <a:t>We’ve seen one already! </a:t>
            </a:r>
          </a:p>
          <a:p>
            <a:pPr lvl="1"/>
            <a:r>
              <a:rPr lang="en-US" sz="2400" dirty="0"/>
              <a:t>IQR</a:t>
            </a:r>
          </a:p>
          <a:p>
            <a:pPr marL="0" indent="0">
              <a:buNone/>
            </a:pPr>
            <a:r>
              <a:rPr lang="en-US" sz="2800" dirty="0"/>
              <a:t>What’s a deviation? A residual? </a:t>
            </a:r>
          </a:p>
          <a:p>
            <a:pPr lvl="1"/>
            <a:r>
              <a:rPr lang="en-US" sz="2400" dirty="0"/>
              <a:t>Difference between an observed value and an estimate value of a quantity of interest, e.g. mean</a:t>
            </a:r>
          </a:p>
          <a:p>
            <a:pPr lvl="1"/>
            <a:endParaRPr lang="en-US" sz="2400" dirty="0"/>
          </a:p>
          <a:p>
            <a:pPr marL="0" indent="0">
              <a:buNone/>
            </a:pPr>
            <a:endParaRPr lang="en-US" sz="2400" dirty="0"/>
          </a:p>
        </p:txBody>
      </p:sp>
    </p:spTree>
    <p:extLst>
      <p:ext uri="{BB962C8B-B14F-4D97-AF65-F5344CB8AC3E}">
        <p14:creationId xmlns:p14="http://schemas.microsoft.com/office/powerpoint/2010/main" val="418837490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Measures of variability</a:t>
            </a:r>
          </a:p>
        </p:txBody>
      </p:sp>
      <p:sp>
        <p:nvSpPr>
          <p:cNvPr id="3" name="Content Placeholder 2"/>
          <p:cNvSpPr>
            <a:spLocks noGrp="1"/>
          </p:cNvSpPr>
          <p:nvPr>
            <p:ph idx="1"/>
          </p:nvPr>
        </p:nvSpPr>
        <p:spPr>
          <a:xfrm>
            <a:off x="4541922" y="213748"/>
            <a:ext cx="6613463" cy="4764502"/>
          </a:xfrm>
        </p:spPr>
        <p:txBody>
          <a:bodyPr>
            <a:noAutofit/>
          </a:bodyPr>
          <a:lstStyle/>
          <a:p>
            <a:pPr marL="0" indent="0">
              <a:buNone/>
            </a:pPr>
            <a:r>
              <a:rPr lang="en-US" sz="2800" dirty="0"/>
              <a:t>Variance, standard deviation</a:t>
            </a:r>
          </a:p>
          <a:p>
            <a:r>
              <a:rPr lang="en-US" sz="2800" dirty="0"/>
              <a:t>These are ways to measure the “spread” of your data</a:t>
            </a:r>
          </a:p>
          <a:p>
            <a:r>
              <a:rPr lang="en-US" sz="2800" dirty="0"/>
              <a:t>Data with the same mean can have different variances</a:t>
            </a:r>
          </a:p>
        </p:txBody>
      </p:sp>
      <p:pic>
        <p:nvPicPr>
          <p:cNvPr id="4098" name="Picture 2" descr="imag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964" y="3212849"/>
            <a:ext cx="4337536" cy="3210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5104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Variance and standard deviation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41922" y="404922"/>
                <a:ext cx="6613463" cy="1848755"/>
              </a:xfrm>
            </p:spPr>
            <p:txBody>
              <a:bodyPr>
                <a:noAutofit/>
              </a:bodyPr>
              <a:lstStyle/>
              <a:p>
                <a:pPr marL="0" indent="0">
                  <a:buNone/>
                </a:pPr>
                <a:r>
                  <a:rPr lang="en-US" sz="2800" dirty="0"/>
                  <a:t>Variance</a:t>
                </a:r>
              </a:p>
              <a:p>
                <a:r>
                  <a:rPr lang="en-US" sz="2800" dirty="0"/>
                  <a:t>Calculated by taking the average squared deviations of values from the mean</a:t>
                </a: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𝑠</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e>
                                  </m:d>
                                </m:e>
                                <m:sup>
                                  <m:r>
                                    <a:rPr lang="en-US" sz="2800" i="1">
                                      <a:latin typeface="Cambria Math" panose="02040503050406030204" pitchFamily="18" charset="0"/>
                                    </a:rPr>
                                    <m:t>2</m:t>
                                  </m:r>
                                </m:sup>
                              </m:sSup>
                              <m:r>
                                <a:rPr lang="en-US" sz="2800" i="1">
                                  <a:latin typeface="Cambria Math" panose="02040503050406030204" pitchFamily="18" charset="0"/>
                                </a:rPr>
                                <m:t> </m:t>
                              </m:r>
                            </m:e>
                          </m:nary>
                        </m:num>
                        <m:den>
                          <m:r>
                            <a:rPr lang="en-US" sz="2800" b="0" i="1" smtClean="0">
                              <a:latin typeface="Cambria Math" panose="02040503050406030204" pitchFamily="18" charset="0"/>
                            </a:rPr>
                            <m:t>𝑛</m:t>
                          </m:r>
                          <m:r>
                            <a:rPr lang="en-US" sz="2800" b="0" i="1" smtClean="0">
                              <a:latin typeface="Cambria Math" panose="02040503050406030204" pitchFamily="18" charset="0"/>
                            </a:rPr>
                            <m:t>−1</m:t>
                          </m:r>
                        </m:den>
                      </m:f>
                    </m:oMath>
                  </m:oMathPara>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41922" y="404922"/>
                <a:ext cx="6613463" cy="1848755"/>
              </a:xfrm>
              <a:blipFill>
                <a:blip r:embed="rId3"/>
                <a:stretch>
                  <a:fillRect l="-2396" t="-658" r="-1198" b="-45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Content Placeholder 2"/>
              <p:cNvSpPr txBox="1">
                <a:spLocks/>
              </p:cNvSpPr>
              <p:nvPr/>
            </p:nvSpPr>
            <p:spPr>
              <a:xfrm>
                <a:off x="4541922" y="3671293"/>
                <a:ext cx="6613463" cy="184875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dirty="0"/>
                  <a:t>Standard deviation</a:t>
                </a:r>
              </a:p>
              <a:p>
                <a:r>
                  <a:rPr lang="en-US" sz="2800" dirty="0"/>
                  <a:t>Square root of the variance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f>
                            <m:fPr>
                              <m:ctrlPr>
                                <a:rPr lang="en-US" sz="2800" i="1">
                                  <a:latin typeface="Cambria Math" panose="02040503050406030204" pitchFamily="18" charset="0"/>
                                </a:rPr>
                              </m:ctrlPr>
                            </m:fPr>
                            <m:num>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e>
                                      </m:d>
                                    </m:e>
                                    <m:sup>
                                      <m:r>
                                        <a:rPr lang="en-US" sz="2800" i="1">
                                          <a:latin typeface="Cambria Math" panose="02040503050406030204" pitchFamily="18" charset="0"/>
                                        </a:rPr>
                                        <m:t>2</m:t>
                                      </m:r>
                                    </m:sup>
                                  </m:sSup>
                                  <m:r>
                                    <a:rPr lang="en-US" sz="2800" i="1">
                                      <a:latin typeface="Cambria Math" panose="02040503050406030204" pitchFamily="18" charset="0"/>
                                    </a:rPr>
                                    <m:t> </m:t>
                                  </m:r>
                                </m:e>
                              </m:nary>
                            </m:num>
                            <m:den>
                              <m:r>
                                <a:rPr lang="en-US" sz="2800" i="1">
                                  <a:latin typeface="Cambria Math" panose="02040503050406030204" pitchFamily="18" charset="0"/>
                                </a:rPr>
                                <m:t>𝑛</m:t>
                              </m:r>
                              <m:r>
                                <a:rPr lang="en-US" sz="2800" b="0" i="1" smtClean="0">
                                  <a:latin typeface="Cambria Math" panose="02040503050406030204" pitchFamily="18" charset="0"/>
                                </a:rPr>
                                <m:t>−1</m:t>
                              </m:r>
                            </m:den>
                          </m:f>
                        </m:e>
                      </m:rad>
                    </m:oMath>
                  </m:oMathPara>
                </a14:m>
                <a:endParaRPr lang="en-US" sz="2800" dirty="0"/>
              </a:p>
            </p:txBody>
          </p:sp>
        </mc:Choice>
        <mc:Fallback xmlns="">
          <p:sp>
            <p:nvSpPr>
              <p:cNvPr id="73" name="Content Placeholder 2"/>
              <p:cNvSpPr txBox="1">
                <a:spLocks noRot="1" noChangeAspect="1" noMove="1" noResize="1" noEditPoints="1" noAdjustHandles="1" noChangeArrowheads="1" noChangeShapeType="1" noTextEdit="1"/>
              </p:cNvSpPr>
              <p:nvPr/>
            </p:nvSpPr>
            <p:spPr>
              <a:xfrm>
                <a:off x="4541922" y="3671293"/>
                <a:ext cx="6613463" cy="1848755"/>
              </a:xfrm>
              <a:prstGeom prst="rect">
                <a:avLst/>
              </a:prstGeom>
              <a:blipFill>
                <a:blip r:embed="rId4"/>
                <a:stretch>
                  <a:fillRect l="-2396" t="-658" b="-46053"/>
                </a:stretch>
              </a:blipFill>
            </p:spPr>
            <p:txBody>
              <a:bodyPr/>
              <a:lstStyle/>
              <a:p>
                <a:r>
                  <a:rPr lang="en-US">
                    <a:noFill/>
                  </a:rPr>
                  <a:t> </a:t>
                </a:r>
              </a:p>
            </p:txBody>
          </p:sp>
        </mc:Fallback>
      </mc:AlternateContent>
    </p:spTree>
    <p:extLst>
      <p:ext uri="{BB962C8B-B14F-4D97-AF65-F5344CB8AC3E}">
        <p14:creationId xmlns:p14="http://schemas.microsoft.com/office/powerpoint/2010/main" val="236399162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Variance and standard deviation</a:t>
            </a:r>
          </a:p>
        </p:txBody>
      </p:sp>
      <p:sp>
        <p:nvSpPr>
          <p:cNvPr id="3" name="Content Placeholder 2"/>
          <p:cNvSpPr>
            <a:spLocks noGrp="1"/>
          </p:cNvSpPr>
          <p:nvPr>
            <p:ph idx="1"/>
          </p:nvPr>
        </p:nvSpPr>
        <p:spPr>
          <a:xfrm>
            <a:off x="4541922" y="267745"/>
            <a:ext cx="6613463" cy="1848755"/>
          </a:xfrm>
        </p:spPr>
        <p:txBody>
          <a:bodyPr>
            <a:noAutofit/>
          </a:bodyPr>
          <a:lstStyle/>
          <a:p>
            <a:pPr marL="0" indent="0">
              <a:buNone/>
            </a:pPr>
            <a:r>
              <a:rPr lang="en-US" sz="2800" dirty="0"/>
              <a:t>Variance vs. Standard Deviation</a:t>
            </a:r>
          </a:p>
          <a:p>
            <a:r>
              <a:rPr lang="en-US" dirty="0"/>
              <a:t>Both are measurements of the spread of the data</a:t>
            </a:r>
          </a:p>
          <a:p>
            <a:r>
              <a:rPr lang="en-US" dirty="0"/>
              <a:t>Standard deviation will be in the same units as the underlying data, while variance will be squared</a:t>
            </a:r>
          </a:p>
          <a:p>
            <a:r>
              <a:rPr lang="en-US" dirty="0"/>
              <a:t>Both will come up in statistical analysis</a:t>
            </a:r>
          </a:p>
          <a:p>
            <a:pPr marL="0" indent="0">
              <a:buNone/>
            </a:pPr>
            <a:r>
              <a:rPr lang="en-US" sz="2800" dirty="0"/>
              <a:t>A note on N vs N-1</a:t>
            </a:r>
          </a:p>
          <a:p>
            <a:r>
              <a:rPr lang="en-US" dirty="0"/>
              <a:t>For the population, divide by N. For samples of a population, divide by N-1</a:t>
            </a:r>
          </a:p>
          <a:p>
            <a:r>
              <a:rPr lang="en-US" dirty="0"/>
              <a:t>If you’re interested in why, go </a:t>
            </a:r>
            <a:r>
              <a:rPr lang="en-US" dirty="0">
                <a:hlinkClick r:id="rId3"/>
              </a:rPr>
              <a:t>here</a:t>
            </a:r>
            <a:endParaRPr lang="en-US" dirty="0"/>
          </a:p>
          <a:p>
            <a:r>
              <a:rPr lang="en-US" dirty="0"/>
              <a:t>If you’re not interested in why, just remember this is why different packages’ </a:t>
            </a:r>
            <a:r>
              <a:rPr lang="en-US" dirty="0" err="1"/>
              <a:t>stdev</a:t>
            </a:r>
            <a:r>
              <a:rPr lang="en-US" dirty="0"/>
              <a:t> functions will give different results</a:t>
            </a:r>
          </a:p>
        </p:txBody>
      </p:sp>
    </p:spTree>
    <p:extLst>
      <p:ext uri="{BB962C8B-B14F-4D97-AF65-F5344CB8AC3E}">
        <p14:creationId xmlns:p14="http://schemas.microsoft.com/office/powerpoint/2010/main" val="214939614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Other measures of variability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41922" y="267745"/>
                <a:ext cx="6613463" cy="1848755"/>
              </a:xfrm>
            </p:spPr>
            <p:txBody>
              <a:bodyPr>
                <a:noAutofit/>
              </a:bodyPr>
              <a:lstStyle/>
              <a:p>
                <a:pPr marL="0" indent="0">
                  <a:buNone/>
                </a:pPr>
                <a:r>
                  <a:rPr lang="en-US" sz="2800" dirty="0"/>
                  <a:t>Mean absolute deviation</a:t>
                </a:r>
              </a:p>
              <a:p>
                <a:pPr marL="0" indent="0">
                  <a:buNone/>
                </a:pPr>
                <a:endParaRPr lang="en-US" sz="2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b="0" i="1" smtClean="0">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𝑛</m:t>
                              </m:r>
                            </m:sup>
                            <m:e>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i="1">
                                      <a:latin typeface="Cambria Math" panose="02040503050406030204" pitchFamily="18" charset="0"/>
                                    </a:rPr>
                                    <m:t>𝑥</m:t>
                                  </m:r>
                                </m:e>
                              </m:d>
                              <m:r>
                                <a:rPr lang="en-US" sz="2800" i="1">
                                  <a:latin typeface="Cambria Math" panose="02040503050406030204" pitchFamily="18" charset="0"/>
                                </a:rPr>
                                <m:t> </m:t>
                              </m:r>
                            </m:e>
                          </m:nary>
                          <m:r>
                            <m:rPr>
                              <m:nor/>
                            </m:rPr>
                            <a:rPr lang="en-US" sz="2800" dirty="0"/>
                            <m:t> </m:t>
                          </m:r>
                        </m:num>
                        <m:den>
                          <m:r>
                            <a:rPr lang="en-US" sz="2800" b="0" i="1" smtClean="0">
                              <a:latin typeface="Cambria Math" panose="02040503050406030204" pitchFamily="18" charset="0"/>
                            </a:rPr>
                            <m:t>𝑛</m:t>
                          </m:r>
                        </m:den>
                      </m:f>
                    </m:oMath>
                  </m:oMathPara>
                </a14:m>
                <a:endParaRPr lang="en-US" sz="2800" dirty="0"/>
              </a:p>
              <a:p>
                <a:pPr marL="0" indent="0">
                  <a:buNone/>
                </a:pPr>
                <a:endParaRPr lang="en-US" sz="2800" dirty="0"/>
              </a:p>
              <a:p>
                <a:pPr marL="0" indent="0">
                  <a:buNone/>
                </a:pPr>
                <a:r>
                  <a:rPr lang="en-US" sz="2800" dirty="0"/>
                  <a:t>Median absolute deviation from the median</a:t>
                </a:r>
              </a:p>
              <a:p>
                <a:pPr lvl="1"/>
                <a:r>
                  <a:rPr lang="en-US" sz="2400" dirty="0"/>
                  <a:t>MAD </a:t>
                </a:r>
              </a:p>
              <a:p>
                <a:pPr lvl="1"/>
                <a:r>
                  <a:rPr lang="en-US" sz="2400" dirty="0"/>
                  <a:t>robust</a:t>
                </a:r>
              </a:p>
              <a:p>
                <a:pPr marL="0" indent="0">
                  <a:buNone/>
                </a:pPr>
                <a:endParaRPr lang="en-US" sz="2400"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n-US" sz="2400" b="0" i="0" smtClean="0">
                          <a:latin typeface="Cambria Math" panose="02040503050406030204" pitchFamily="18" charset="0"/>
                        </a:rPr>
                        <m:t>Median</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𝑚</m:t>
                          </m:r>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𝑚</m:t>
                          </m:r>
                        </m:e>
                      </m:d>
                      <m:r>
                        <a:rPr lang="en-US" sz="2400" b="0" i="1" smtClean="0">
                          <a:latin typeface="Cambria Math" panose="02040503050406030204" pitchFamily="18" charset="0"/>
                        </a:rPr>
                        <m:t>, …,</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𝑛</m:t>
                              </m:r>
                            </m:sub>
                          </m:sSub>
                          <m:r>
                            <a:rPr lang="en-US" sz="2400" i="1">
                              <a:latin typeface="Cambria Math" panose="02040503050406030204" pitchFamily="18" charset="0"/>
                            </a:rPr>
                            <m:t>−</m:t>
                          </m:r>
                          <m:r>
                            <a:rPr lang="en-US" sz="2400" i="1">
                              <a:latin typeface="Cambria Math" panose="02040503050406030204" pitchFamily="18" charset="0"/>
                            </a:rPr>
                            <m:t>𝑚</m:t>
                          </m:r>
                        </m:e>
                      </m:d>
                      <m:r>
                        <a:rPr lang="en-US" sz="2400" b="0" i="1" smtClean="0">
                          <a:latin typeface="Cambria Math" panose="02040503050406030204" pitchFamily="18" charset="0"/>
                        </a:rPr>
                        <m:t>)</m:t>
                      </m:r>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41922" y="267745"/>
                <a:ext cx="6613463" cy="1848755"/>
              </a:xfrm>
              <a:blipFill>
                <a:blip r:embed="rId3"/>
                <a:stretch>
                  <a:fillRect l="-1843" t="-990" b="-195050"/>
                </a:stretch>
              </a:blipFill>
            </p:spPr>
            <p:txBody>
              <a:bodyPr/>
              <a:lstStyle/>
              <a:p>
                <a:r>
                  <a:rPr lang="en-US">
                    <a:noFill/>
                  </a:rPr>
                  <a:t> </a:t>
                </a:r>
              </a:p>
            </p:txBody>
          </p:sp>
        </mc:Fallback>
      </mc:AlternateContent>
    </p:spTree>
    <p:extLst>
      <p:ext uri="{BB962C8B-B14F-4D97-AF65-F5344CB8AC3E}">
        <p14:creationId xmlns:p14="http://schemas.microsoft.com/office/powerpoint/2010/main" val="320394990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Quick note on moments</a:t>
            </a:r>
          </a:p>
        </p:txBody>
      </p:sp>
      <p:sp>
        <p:nvSpPr>
          <p:cNvPr id="3" name="Content Placeholder 2"/>
          <p:cNvSpPr>
            <a:spLocks noGrp="1"/>
          </p:cNvSpPr>
          <p:nvPr>
            <p:ph idx="1"/>
          </p:nvPr>
        </p:nvSpPr>
        <p:spPr>
          <a:xfrm>
            <a:off x="4615813" y="291118"/>
            <a:ext cx="7102422" cy="4764502"/>
          </a:xfrm>
        </p:spPr>
        <p:txBody>
          <a:bodyPr>
            <a:noAutofit/>
          </a:bodyPr>
          <a:lstStyle/>
          <a:p>
            <a:pPr marL="0" indent="0">
              <a:buNone/>
            </a:pPr>
            <a:r>
              <a:rPr lang="en-US" sz="2800" dirty="0"/>
              <a:t>Ways to Describe the Shape of Data Distribution</a:t>
            </a:r>
          </a:p>
          <a:p>
            <a:r>
              <a:rPr lang="en-US" sz="2800" dirty="0"/>
              <a:t>First Moment (Location)</a:t>
            </a:r>
          </a:p>
          <a:p>
            <a:pPr lvl="1"/>
            <a:r>
              <a:rPr lang="en-US" sz="2400" dirty="0"/>
              <a:t>Mean</a:t>
            </a:r>
          </a:p>
          <a:p>
            <a:r>
              <a:rPr lang="en-US" sz="2800" dirty="0"/>
              <a:t>Second Moment (Variability)</a:t>
            </a:r>
          </a:p>
          <a:p>
            <a:pPr lvl="1"/>
            <a:r>
              <a:rPr lang="en-US" sz="2400" dirty="0"/>
              <a:t>Variance</a:t>
            </a:r>
          </a:p>
          <a:p>
            <a:r>
              <a:rPr lang="en-US" sz="2800" dirty="0"/>
              <a:t>Third Moment </a:t>
            </a:r>
          </a:p>
          <a:p>
            <a:pPr lvl="1"/>
            <a:r>
              <a:rPr lang="en-US" sz="2400" dirty="0"/>
              <a:t>Skewness</a:t>
            </a:r>
            <a:endParaRPr lang="en-US" dirty="0"/>
          </a:p>
          <a:p>
            <a:r>
              <a:rPr lang="en-US" sz="2800" dirty="0"/>
              <a:t>Fourth Moment</a:t>
            </a:r>
          </a:p>
          <a:p>
            <a:pPr lvl="1"/>
            <a:r>
              <a:rPr lang="en-US" sz="2400" dirty="0"/>
              <a:t>Kurtosis</a:t>
            </a:r>
          </a:p>
          <a:p>
            <a:pPr lvl="1"/>
            <a:r>
              <a:rPr lang="en-US" sz="2400" dirty="0"/>
              <a:t>Propensity of the data to have </a:t>
            </a:r>
            <a:br>
              <a:rPr lang="en-US" sz="2400" dirty="0"/>
            </a:br>
            <a:r>
              <a:rPr lang="en-US" sz="2400" dirty="0"/>
              <a:t>extreme values (how do the tails</a:t>
            </a:r>
            <a:br>
              <a:rPr lang="en-US" sz="2400" dirty="0"/>
            </a:br>
            <a:r>
              <a:rPr lang="en-US" sz="2400" dirty="0"/>
              <a:t>look?)</a:t>
            </a:r>
          </a:p>
          <a:p>
            <a:pPr lvl="1"/>
            <a:endParaRPr lang="en-US" sz="2400" dirty="0"/>
          </a:p>
        </p:txBody>
      </p:sp>
      <p:sp>
        <p:nvSpPr>
          <p:cNvPr id="4" name="Right Brace 3">
            <a:extLst>
              <a:ext uri="{FF2B5EF4-FFF2-40B4-BE49-F238E27FC236}">
                <a16:creationId xmlns:a16="http://schemas.microsoft.com/office/drawing/2014/main" id="{9D2F59D3-AB4A-4112-BF01-4AFCBCD4DBFA}"/>
              </a:ext>
            </a:extLst>
          </p:cNvPr>
          <p:cNvSpPr/>
          <p:nvPr/>
        </p:nvSpPr>
        <p:spPr>
          <a:xfrm>
            <a:off x="9333684" y="3428999"/>
            <a:ext cx="660953" cy="332700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6C4ADA18-B2E0-4050-B3F3-CA57B6C9F7B4}"/>
              </a:ext>
            </a:extLst>
          </p:cNvPr>
          <p:cNvSpPr txBox="1"/>
          <p:nvPr/>
        </p:nvSpPr>
        <p:spPr>
          <a:xfrm>
            <a:off x="10137926" y="4541387"/>
            <a:ext cx="1475961" cy="1200329"/>
          </a:xfrm>
          <a:prstGeom prst="rect">
            <a:avLst/>
          </a:prstGeom>
          <a:noFill/>
        </p:spPr>
        <p:txBody>
          <a:bodyPr wrap="square" rtlCol="0">
            <a:spAutoFit/>
          </a:bodyPr>
          <a:lstStyle/>
          <a:p>
            <a:r>
              <a:rPr lang="en-US" dirty="0"/>
              <a:t>Generally discovered through visualization</a:t>
            </a:r>
          </a:p>
        </p:txBody>
      </p:sp>
    </p:spTree>
    <p:extLst>
      <p:ext uri="{BB962C8B-B14F-4D97-AF65-F5344CB8AC3E}">
        <p14:creationId xmlns:p14="http://schemas.microsoft.com/office/powerpoint/2010/main" val="78002035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Anscombe’s Quartet</a:t>
            </a:r>
          </a:p>
        </p:txBody>
      </p:sp>
      <p:sp>
        <p:nvSpPr>
          <p:cNvPr id="3" name="Content Placeholder 2"/>
          <p:cNvSpPr>
            <a:spLocks noGrp="1"/>
          </p:cNvSpPr>
          <p:nvPr>
            <p:ph idx="1"/>
          </p:nvPr>
        </p:nvSpPr>
        <p:spPr>
          <a:xfrm>
            <a:off x="4541922" y="267745"/>
            <a:ext cx="6613463" cy="1848755"/>
          </a:xfrm>
        </p:spPr>
        <p:txBody>
          <a:bodyPr>
            <a:noAutofit/>
          </a:bodyPr>
          <a:lstStyle/>
          <a:p>
            <a:pPr marL="0" indent="0">
              <a:buNone/>
            </a:pPr>
            <a:r>
              <a:rPr lang="en-US" sz="2800" dirty="0"/>
              <a:t>See </a:t>
            </a:r>
            <a:r>
              <a:rPr lang="en-US" sz="2800" dirty="0" err="1"/>
              <a:t>anscombe.ipynb</a:t>
            </a:r>
            <a:endParaRPr lang="en-US" dirty="0"/>
          </a:p>
        </p:txBody>
      </p:sp>
    </p:spTree>
    <p:extLst>
      <p:ext uri="{BB962C8B-B14F-4D97-AF65-F5344CB8AC3E}">
        <p14:creationId xmlns:p14="http://schemas.microsoft.com/office/powerpoint/2010/main" val="144687988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83" name="Rectangle 8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584200" y="2683855"/>
            <a:ext cx="2851417" cy="1478570"/>
          </a:xfrm>
        </p:spPr>
        <p:txBody>
          <a:bodyPr>
            <a:normAutofit/>
          </a:bodyPr>
          <a:lstStyle/>
          <a:p>
            <a:r>
              <a:rPr lang="en-US" sz="3200" dirty="0">
                <a:solidFill>
                  <a:srgbClr val="FFFFFF"/>
                </a:solidFill>
              </a:rPr>
              <a:t>Anscombe’s Quartet: The Reveal</a:t>
            </a:r>
          </a:p>
        </p:txBody>
      </p:sp>
      <p:grpSp>
        <p:nvGrpSpPr>
          <p:cNvPr id="87" name="Group 8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Picture 5" descr="Chart, scatter chart&#10;&#10;Description automatically generated">
            <a:extLst>
              <a:ext uri="{FF2B5EF4-FFF2-40B4-BE49-F238E27FC236}">
                <a16:creationId xmlns:a16="http://schemas.microsoft.com/office/drawing/2014/main" id="{FDC32E17-2EC6-4256-BBD7-993D788DF39A}"/>
              </a:ext>
            </a:extLst>
          </p:cNvPr>
          <p:cNvPicPr>
            <a:picLocks noChangeAspect="1"/>
          </p:cNvPicPr>
          <p:nvPr/>
        </p:nvPicPr>
        <p:blipFill>
          <a:blip r:embed="rId3"/>
          <a:stretch>
            <a:fillRect/>
          </a:stretch>
        </p:blipFill>
        <p:spPr>
          <a:xfrm>
            <a:off x="4711778" y="937227"/>
            <a:ext cx="6844045" cy="4979042"/>
          </a:xfrm>
          <a:prstGeom prst="rect">
            <a:avLst/>
          </a:prstGeom>
        </p:spPr>
      </p:pic>
    </p:spTree>
    <p:extLst>
      <p:ext uri="{BB962C8B-B14F-4D97-AF65-F5344CB8AC3E}">
        <p14:creationId xmlns:p14="http://schemas.microsoft.com/office/powerpoint/2010/main" val="113588446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928" y="2689715"/>
            <a:ext cx="8876145" cy="1478570"/>
          </a:xfrm>
        </p:spPr>
        <p:txBody>
          <a:bodyPr>
            <a:normAutofit/>
          </a:bodyPr>
          <a:lstStyle/>
          <a:p>
            <a:pPr algn="ctr"/>
            <a:r>
              <a:rPr lang="en-US"/>
              <a:t>Break?</a:t>
            </a:r>
            <a:endParaRPr lang="en-US" dirty="0"/>
          </a:p>
        </p:txBody>
      </p:sp>
    </p:spTree>
    <p:extLst>
      <p:ext uri="{BB962C8B-B14F-4D97-AF65-F5344CB8AC3E}">
        <p14:creationId xmlns:p14="http://schemas.microsoft.com/office/powerpoint/2010/main" val="226504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86647" y="1261149"/>
            <a:ext cx="3595379" cy="4255025"/>
          </a:xfrm>
        </p:spPr>
        <p:txBody>
          <a:bodyPr>
            <a:normAutofit/>
          </a:bodyPr>
          <a:lstStyle/>
          <a:p>
            <a:pPr algn="l"/>
            <a:r>
              <a:rPr lang="en-US" b="1" i="0" dirty="0">
                <a:solidFill>
                  <a:srgbClr val="000000"/>
                </a:solidFill>
                <a:effectLst/>
                <a:latin typeface="Helvetica Neue"/>
              </a:rPr>
              <a:t>Project Summary</a:t>
            </a:r>
            <a:endParaRPr lang="en-US" b="0" i="0" dirty="0">
              <a:solidFill>
                <a:srgbClr val="000000"/>
              </a:solidFill>
              <a:effectLst/>
              <a:latin typeface="Helvetica Neue"/>
            </a:endParaRPr>
          </a:p>
        </p:txBody>
      </p:sp>
      <p:sp>
        <p:nvSpPr>
          <p:cNvPr id="3" name="Content Placeholder 2"/>
          <p:cNvSpPr>
            <a:spLocks noGrp="1"/>
          </p:cNvSpPr>
          <p:nvPr>
            <p:ph idx="1"/>
          </p:nvPr>
        </p:nvSpPr>
        <p:spPr>
          <a:xfrm>
            <a:off x="4682609" y="2584205"/>
            <a:ext cx="6613463" cy="677988"/>
          </a:xfrm>
        </p:spPr>
        <p:txBody>
          <a:bodyPr>
            <a:noAutofit/>
          </a:bodyPr>
          <a:lstStyle/>
          <a:p>
            <a:pPr marL="0" indent="0">
              <a:buNone/>
            </a:pPr>
            <a:r>
              <a:rPr lang="en-US" sz="2800" b="0" i="0" dirty="0">
                <a:solidFill>
                  <a:srgbClr val="000000"/>
                </a:solidFill>
                <a:effectLst/>
                <a:latin typeface="Helvetica Neue"/>
              </a:rPr>
              <a:t>This project set out to explore COVID19 case data compared to airline traveler data in the United States.</a:t>
            </a:r>
            <a:endParaRPr lang="en-US" sz="2800" dirty="0"/>
          </a:p>
        </p:txBody>
      </p:sp>
      <p:sp>
        <p:nvSpPr>
          <p:cNvPr id="4" name="TextBox 3">
            <a:extLst>
              <a:ext uri="{FF2B5EF4-FFF2-40B4-BE49-F238E27FC236}">
                <a16:creationId xmlns:a16="http://schemas.microsoft.com/office/drawing/2014/main" id="{4B3F4CFC-02C0-4ADC-8B4D-76D9EB153B43}"/>
              </a:ext>
            </a:extLst>
          </p:cNvPr>
          <p:cNvSpPr txBox="1"/>
          <p:nvPr/>
        </p:nvSpPr>
        <p:spPr>
          <a:xfrm>
            <a:off x="4682609" y="5516174"/>
            <a:ext cx="6991747" cy="369332"/>
          </a:xfrm>
          <a:prstGeom prst="rect">
            <a:avLst/>
          </a:prstGeom>
          <a:noFill/>
        </p:spPr>
        <p:txBody>
          <a:bodyPr wrap="square" rtlCol="0">
            <a:spAutoFit/>
          </a:bodyPr>
          <a:lstStyle/>
          <a:p>
            <a:r>
              <a:rPr lang="en-US" dirty="0"/>
              <a:t>https://github.com/abielhammonds/COVID19_TravelStats_Project</a:t>
            </a:r>
          </a:p>
        </p:txBody>
      </p:sp>
    </p:spTree>
    <p:extLst>
      <p:ext uri="{BB962C8B-B14F-4D97-AF65-F5344CB8AC3E}">
        <p14:creationId xmlns:p14="http://schemas.microsoft.com/office/powerpoint/2010/main" val="149938201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Distributions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We know how to look at things like mean and spread, and we can get an intuition for how this represents the distribution of data</a:t>
            </a:r>
          </a:p>
          <a:p>
            <a:pPr marL="0" indent="0">
              <a:buNone/>
            </a:pPr>
            <a:r>
              <a:rPr lang="en-US" sz="2800" dirty="0"/>
              <a:t>Distributions</a:t>
            </a:r>
          </a:p>
          <a:p>
            <a:r>
              <a:rPr lang="en-US" sz="2800" dirty="0"/>
              <a:t>All the values of your data and how often they occur</a:t>
            </a:r>
          </a:p>
          <a:p>
            <a:r>
              <a:rPr lang="en-US" sz="2800" dirty="0"/>
              <a:t>Useful to get a sense for things like:</a:t>
            </a:r>
          </a:p>
          <a:p>
            <a:pPr lvl="1"/>
            <a:r>
              <a:rPr lang="en-US" sz="2400" dirty="0"/>
              <a:t>Any big values skewing my data? Any bimodal type effects? </a:t>
            </a:r>
            <a:r>
              <a:rPr lang="en-US" sz="2400" dirty="0" err="1"/>
              <a:t>Etc</a:t>
            </a:r>
            <a:r>
              <a:rPr lang="en-US" sz="2400" dirty="0"/>
              <a:t>?</a:t>
            </a:r>
          </a:p>
          <a:p>
            <a:pPr lvl="1"/>
            <a:r>
              <a:rPr lang="en-US" sz="2400" dirty="0"/>
              <a:t>Is it normally distributed? (CAN BE VERY IMPORTANT FOR ML)</a:t>
            </a:r>
          </a:p>
          <a:p>
            <a:pPr marL="0" indent="0">
              <a:buNone/>
            </a:pPr>
            <a:endParaRPr lang="en-US" sz="2800" dirty="0"/>
          </a:p>
        </p:txBody>
      </p:sp>
    </p:spTree>
    <p:extLst>
      <p:ext uri="{BB962C8B-B14F-4D97-AF65-F5344CB8AC3E}">
        <p14:creationId xmlns:p14="http://schemas.microsoft.com/office/powerpoint/2010/main" val="22464452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Distributions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So how can we look at distributions?</a:t>
            </a:r>
          </a:p>
          <a:p>
            <a:r>
              <a:rPr lang="en-US" sz="2800" dirty="0"/>
              <a:t>Histograms</a:t>
            </a:r>
          </a:p>
          <a:p>
            <a:pPr lvl="1"/>
            <a:r>
              <a:rPr lang="en-US" sz="2400" dirty="0"/>
              <a:t>Plot the number of times that values appear in the data</a:t>
            </a:r>
          </a:p>
          <a:p>
            <a:r>
              <a:rPr lang="en-US" sz="2800" dirty="0"/>
              <a:t>100 trials: flip coin 30 times, record number of heads</a:t>
            </a:r>
          </a:p>
          <a:p>
            <a:pPr marL="0" indent="0">
              <a:buNone/>
            </a:pPr>
            <a:endParaRPr lang="en-US" sz="2800" dirty="0"/>
          </a:p>
        </p:txBody>
      </p:sp>
      <p:pic>
        <p:nvPicPr>
          <p:cNvPr id="4" name="Picture 3"/>
          <p:cNvPicPr>
            <a:picLocks noChangeAspect="1"/>
          </p:cNvPicPr>
          <p:nvPr/>
        </p:nvPicPr>
        <p:blipFill>
          <a:blip r:embed="rId3"/>
          <a:stretch>
            <a:fillRect/>
          </a:stretch>
        </p:blipFill>
        <p:spPr>
          <a:xfrm>
            <a:off x="5750327" y="3858285"/>
            <a:ext cx="4340932" cy="2863168"/>
          </a:xfrm>
          <a:prstGeom prst="rect">
            <a:avLst/>
          </a:prstGeom>
        </p:spPr>
      </p:pic>
    </p:spTree>
    <p:extLst>
      <p:ext uri="{BB962C8B-B14F-4D97-AF65-F5344CB8AC3E}">
        <p14:creationId xmlns:p14="http://schemas.microsoft.com/office/powerpoint/2010/main" val="71463873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Distributions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Ways to look at the distribution of data</a:t>
            </a:r>
          </a:p>
          <a:p>
            <a:r>
              <a:rPr lang="en-US" sz="2800" dirty="0"/>
              <a:t>Histograms, PMFs, PDFs</a:t>
            </a:r>
          </a:p>
          <a:p>
            <a:r>
              <a:rPr lang="en-US" sz="2800" dirty="0"/>
              <a:t>PMF – Probability Mass Function</a:t>
            </a:r>
          </a:p>
          <a:p>
            <a:pPr lvl="1"/>
            <a:r>
              <a:rPr lang="en-US" sz="2400" dirty="0"/>
              <a:t>Like a histogram, except normalized by probability</a:t>
            </a:r>
          </a:p>
          <a:p>
            <a:pPr lvl="1"/>
            <a:r>
              <a:rPr lang="en-US" sz="2400" dirty="0"/>
              <a:t>Take the whole dataset and compute the probability of seeing some value</a:t>
            </a:r>
          </a:p>
          <a:p>
            <a:pPr lvl="1"/>
            <a:r>
              <a:rPr lang="en-US" sz="2400" dirty="0"/>
              <a:t>All values in a PMF should sum to 1</a:t>
            </a:r>
          </a:p>
          <a:p>
            <a:r>
              <a:rPr lang="en-US" sz="2800" dirty="0"/>
              <a:t>PDF – Probability Density Function</a:t>
            </a:r>
          </a:p>
          <a:p>
            <a:pPr lvl="1"/>
            <a:r>
              <a:rPr lang="en-US" dirty="0"/>
              <a:t>Continuous function fit to your PMF</a:t>
            </a:r>
          </a:p>
          <a:p>
            <a:pPr lvl="1"/>
            <a:r>
              <a:rPr lang="en-US" dirty="0"/>
              <a:t>Kernel Density Estimation is a common way</a:t>
            </a:r>
          </a:p>
          <a:p>
            <a:pPr marL="0" indent="0">
              <a:buNone/>
            </a:pPr>
            <a:endParaRPr lang="en-US" sz="2800" dirty="0"/>
          </a:p>
        </p:txBody>
      </p:sp>
    </p:spTree>
    <p:extLst>
      <p:ext uri="{BB962C8B-B14F-4D97-AF65-F5344CB8AC3E}">
        <p14:creationId xmlns:p14="http://schemas.microsoft.com/office/powerpoint/2010/main" val="383872173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Distributions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Ways to look at the distribution of data</a:t>
            </a:r>
          </a:p>
          <a:p>
            <a:r>
              <a:rPr lang="en-US" sz="2800" dirty="0"/>
              <a:t>Histogram of counts vs PMF</a:t>
            </a:r>
          </a:p>
          <a:p>
            <a:pPr lvl="1"/>
            <a:r>
              <a:rPr lang="en-US" dirty="0"/>
              <a:t>PMF can be useful if you want to compare histograms from datasets of different sizes, e.g.:</a:t>
            </a:r>
          </a:p>
          <a:p>
            <a:pPr marL="0" indent="0">
              <a:buNone/>
            </a:pPr>
            <a:endParaRPr lang="en-US" sz="2800" dirty="0"/>
          </a:p>
        </p:txBody>
      </p:sp>
      <p:pic>
        <p:nvPicPr>
          <p:cNvPr id="4" name="Picture 3"/>
          <p:cNvPicPr>
            <a:picLocks noChangeAspect="1"/>
          </p:cNvPicPr>
          <p:nvPr/>
        </p:nvPicPr>
        <p:blipFill rotWithShape="1">
          <a:blip r:embed="rId3"/>
          <a:srcRect t="3454"/>
          <a:stretch/>
        </p:blipFill>
        <p:spPr>
          <a:xfrm>
            <a:off x="4646915" y="2632364"/>
            <a:ext cx="6677891" cy="4009508"/>
          </a:xfrm>
          <a:prstGeom prst="rect">
            <a:avLst/>
          </a:prstGeom>
        </p:spPr>
      </p:pic>
    </p:spTree>
    <p:extLst>
      <p:ext uri="{BB962C8B-B14F-4D97-AF65-F5344CB8AC3E}">
        <p14:creationId xmlns:p14="http://schemas.microsoft.com/office/powerpoint/2010/main" val="76322549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Distributions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Ways to look at the distribution of data</a:t>
            </a:r>
          </a:p>
          <a:p>
            <a:r>
              <a:rPr lang="en-US" sz="2800" dirty="0"/>
              <a:t>Histogram of counts vs PMF</a:t>
            </a:r>
          </a:p>
          <a:p>
            <a:pPr lvl="1"/>
            <a:r>
              <a:rPr lang="en-US" dirty="0"/>
              <a:t>100 trials of 30 coin flips example:</a:t>
            </a:r>
          </a:p>
          <a:p>
            <a:pPr marL="0" indent="0">
              <a:buNone/>
            </a:pPr>
            <a:endParaRPr lang="en-US" sz="2800" dirty="0"/>
          </a:p>
        </p:txBody>
      </p:sp>
      <p:pic>
        <p:nvPicPr>
          <p:cNvPr id="5" name="Picture 4"/>
          <p:cNvPicPr>
            <a:picLocks noChangeAspect="1"/>
          </p:cNvPicPr>
          <p:nvPr/>
        </p:nvPicPr>
        <p:blipFill>
          <a:blip r:embed="rId3"/>
          <a:stretch>
            <a:fillRect/>
          </a:stretch>
        </p:blipFill>
        <p:spPr>
          <a:xfrm>
            <a:off x="7987560" y="2718123"/>
            <a:ext cx="3648075" cy="2390775"/>
          </a:xfrm>
          <a:prstGeom prst="rect">
            <a:avLst/>
          </a:prstGeom>
        </p:spPr>
      </p:pic>
      <p:pic>
        <p:nvPicPr>
          <p:cNvPr id="6" name="Picture 5"/>
          <p:cNvPicPr>
            <a:picLocks noChangeAspect="1"/>
          </p:cNvPicPr>
          <p:nvPr/>
        </p:nvPicPr>
        <p:blipFill>
          <a:blip r:embed="rId4"/>
          <a:stretch>
            <a:fillRect/>
          </a:stretch>
        </p:blipFill>
        <p:spPr>
          <a:xfrm>
            <a:off x="4209454" y="2699073"/>
            <a:ext cx="3609975" cy="2409825"/>
          </a:xfrm>
          <a:prstGeom prst="rect">
            <a:avLst/>
          </a:prstGeom>
        </p:spPr>
      </p:pic>
    </p:spTree>
    <p:extLst>
      <p:ext uri="{BB962C8B-B14F-4D97-AF65-F5344CB8AC3E}">
        <p14:creationId xmlns:p14="http://schemas.microsoft.com/office/powerpoint/2010/main" val="364565140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Distributions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Ways to look at the distribution of data</a:t>
            </a:r>
          </a:p>
          <a:p>
            <a:r>
              <a:rPr lang="en-US" sz="2800" dirty="0"/>
              <a:t>Histogram of counts vs PMF</a:t>
            </a:r>
          </a:p>
          <a:p>
            <a:pPr lvl="1"/>
            <a:r>
              <a:rPr lang="en-US" dirty="0"/>
              <a:t>Education level of survey population</a:t>
            </a:r>
          </a:p>
          <a:p>
            <a:pPr marL="0" indent="0">
              <a:buNone/>
            </a:pPr>
            <a:endParaRPr lang="en-US" sz="2800" dirty="0"/>
          </a:p>
        </p:txBody>
      </p:sp>
      <p:pic>
        <p:nvPicPr>
          <p:cNvPr id="4" name="Picture 3"/>
          <p:cNvPicPr>
            <a:picLocks noChangeAspect="1"/>
          </p:cNvPicPr>
          <p:nvPr/>
        </p:nvPicPr>
        <p:blipFill rotWithShape="1">
          <a:blip r:embed="rId3"/>
          <a:srcRect l="1230" t="7498" r="51938" b="3334"/>
          <a:stretch/>
        </p:blipFill>
        <p:spPr>
          <a:xfrm>
            <a:off x="4086431" y="2641000"/>
            <a:ext cx="4062846" cy="2549237"/>
          </a:xfrm>
          <a:prstGeom prst="rect">
            <a:avLst/>
          </a:prstGeom>
        </p:spPr>
      </p:pic>
      <p:pic>
        <p:nvPicPr>
          <p:cNvPr id="73" name="Picture 72"/>
          <p:cNvPicPr>
            <a:picLocks noChangeAspect="1"/>
          </p:cNvPicPr>
          <p:nvPr/>
        </p:nvPicPr>
        <p:blipFill rotWithShape="1">
          <a:blip r:embed="rId3"/>
          <a:srcRect l="52513" t="6025" r="1298"/>
          <a:stretch/>
        </p:blipFill>
        <p:spPr>
          <a:xfrm>
            <a:off x="8157209" y="2586181"/>
            <a:ext cx="4007082" cy="2686676"/>
          </a:xfrm>
          <a:prstGeom prst="rect">
            <a:avLst/>
          </a:prstGeom>
        </p:spPr>
      </p:pic>
      <p:sp>
        <p:nvSpPr>
          <p:cNvPr id="7" name="TextBox 6"/>
          <p:cNvSpPr txBox="1"/>
          <p:nvPr/>
        </p:nvSpPr>
        <p:spPr>
          <a:xfrm>
            <a:off x="4155438" y="5888365"/>
            <a:ext cx="7579096" cy="923330"/>
          </a:xfrm>
          <a:prstGeom prst="rect">
            <a:avLst/>
          </a:prstGeom>
          <a:noFill/>
        </p:spPr>
        <p:txBody>
          <a:bodyPr wrap="square" rtlCol="0">
            <a:spAutoFit/>
          </a:bodyPr>
          <a:lstStyle/>
          <a:p>
            <a:r>
              <a:rPr lang="en-US" dirty="0"/>
              <a:t>Source: </a:t>
            </a:r>
            <a:r>
              <a:rPr lang="en-US" dirty="0">
                <a:hlinkClick r:id="rId4"/>
              </a:rPr>
              <a:t>https://s3.amazonaws.com/assets.datacamp.com/production/course_15300/slides/chapter2.pdf</a:t>
            </a:r>
            <a:endParaRPr lang="en-US" dirty="0"/>
          </a:p>
        </p:txBody>
      </p:sp>
    </p:spTree>
    <p:extLst>
      <p:ext uri="{BB962C8B-B14F-4D97-AF65-F5344CB8AC3E}">
        <p14:creationId xmlns:p14="http://schemas.microsoft.com/office/powerpoint/2010/main" val="263795804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Distributions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Ways to look at the distribution of data</a:t>
            </a:r>
          </a:p>
          <a:p>
            <a:r>
              <a:rPr lang="en-US" sz="2800" dirty="0"/>
              <a:t>CDFs – map all data to its percentile</a:t>
            </a:r>
            <a:endParaRPr lang="en-US" dirty="0"/>
          </a:p>
          <a:p>
            <a:pPr marL="0" indent="0">
              <a:buNone/>
            </a:pPr>
            <a:endParaRPr lang="en-US" sz="2800" dirty="0"/>
          </a:p>
        </p:txBody>
      </p:sp>
      <p:pic>
        <p:nvPicPr>
          <p:cNvPr id="4" name="Picture 3"/>
          <p:cNvPicPr>
            <a:picLocks noChangeAspect="1"/>
          </p:cNvPicPr>
          <p:nvPr/>
        </p:nvPicPr>
        <p:blipFill>
          <a:blip r:embed="rId3"/>
          <a:stretch>
            <a:fillRect/>
          </a:stretch>
        </p:blipFill>
        <p:spPr>
          <a:xfrm>
            <a:off x="5458175" y="1979342"/>
            <a:ext cx="4810125" cy="4495800"/>
          </a:xfrm>
          <a:prstGeom prst="rect">
            <a:avLst/>
          </a:prstGeom>
        </p:spPr>
      </p:pic>
      <p:sp>
        <p:nvSpPr>
          <p:cNvPr id="5" name="TextBox 4">
            <a:extLst>
              <a:ext uri="{FF2B5EF4-FFF2-40B4-BE49-F238E27FC236}">
                <a16:creationId xmlns:a16="http://schemas.microsoft.com/office/drawing/2014/main" id="{90A6E660-AD9F-4AC4-B818-FA3649826126}"/>
              </a:ext>
            </a:extLst>
          </p:cNvPr>
          <p:cNvSpPr txBox="1"/>
          <p:nvPr/>
        </p:nvSpPr>
        <p:spPr>
          <a:xfrm>
            <a:off x="6977974" y="5933804"/>
            <a:ext cx="654996"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A83E2DCB-28DF-4A05-BA76-39E1582B5D87}"/>
              </a:ext>
            </a:extLst>
          </p:cNvPr>
          <p:cNvSpPr txBox="1"/>
          <p:nvPr/>
        </p:nvSpPr>
        <p:spPr>
          <a:xfrm>
            <a:off x="10759704" y="5518305"/>
            <a:ext cx="1230346" cy="1200329"/>
          </a:xfrm>
          <a:prstGeom prst="rect">
            <a:avLst/>
          </a:prstGeom>
          <a:noFill/>
        </p:spPr>
        <p:txBody>
          <a:bodyPr wrap="square" rtlCol="0">
            <a:spAutoFit/>
          </a:bodyPr>
          <a:lstStyle/>
          <a:p>
            <a:r>
              <a:rPr lang="en-US" dirty="0"/>
              <a:t>Termed ECDF in your reading</a:t>
            </a:r>
          </a:p>
        </p:txBody>
      </p:sp>
      <p:cxnSp>
        <p:nvCxnSpPr>
          <p:cNvPr id="8" name="Straight Arrow Connector 7">
            <a:extLst>
              <a:ext uri="{FF2B5EF4-FFF2-40B4-BE49-F238E27FC236}">
                <a16:creationId xmlns:a16="http://schemas.microsoft.com/office/drawing/2014/main" id="{E9CCEE12-1C68-478B-9D06-2810C7E2E221}"/>
              </a:ext>
            </a:extLst>
          </p:cNvPr>
          <p:cNvCxnSpPr>
            <a:cxnSpLocks/>
            <a:stCxn id="6" idx="1"/>
          </p:cNvCxnSpPr>
          <p:nvPr/>
        </p:nvCxnSpPr>
        <p:spPr>
          <a:xfrm flipH="1" flipV="1">
            <a:off x="10162761" y="6118469"/>
            <a:ext cx="5969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343043"/>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The Normal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The normal distribution is a special type of distribution that comes up a lot in statistics</a:t>
                </a:r>
              </a:p>
              <a:p>
                <a:r>
                  <a:rPr lang="en-US" sz="2800" dirty="0"/>
                  <a:t>Typical “bell shape” distribution</a:t>
                </a:r>
              </a:p>
              <a:p>
                <a:r>
                  <a:rPr lang="en-US" sz="2800" dirty="0"/>
                  <a:t>Can be described by two parameters: the mean and the standard deviation</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b="0" i="1" smtClean="0">
                              <a:latin typeface="Cambria Math" panose="02040503050406030204" pitchFamily="18" charset="0"/>
                            </a:rPr>
                            <m:t>𝜎</m:t>
                          </m:r>
                          <m:rad>
                            <m:radPr>
                              <m:degHide m:val="on"/>
                              <m:ctrlPr>
                                <a:rPr lang="en-US" sz="2800" i="1">
                                  <a:latin typeface="Cambria Math" panose="02040503050406030204" pitchFamily="18" charset="0"/>
                                </a:rPr>
                              </m:ctrlPr>
                            </m:radPr>
                            <m:deg/>
                            <m:e>
                              <m:r>
                                <a:rPr lang="en-US" sz="2800" i="1">
                                  <a:latin typeface="Cambria Math" panose="02040503050406030204" pitchFamily="18" charset="0"/>
                                </a:rPr>
                                <m:t>2</m:t>
                              </m:r>
                              <m:r>
                                <a:rPr lang="en-US" sz="2800" i="1">
                                  <a:latin typeface="Cambria Math" panose="02040503050406030204" pitchFamily="18" charset="0"/>
                                </a:rPr>
                                <m:t>𝜋</m:t>
                              </m:r>
                            </m:e>
                          </m:rad>
                        </m:den>
                      </m:f>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sSup>
                            <m:sSupPr>
                              <m:ctrlPr>
                                <a:rPr lang="en-US" sz="2800" i="1">
                                  <a:latin typeface="Cambria Math" panose="02040503050406030204" pitchFamily="18" charset="0"/>
                                </a:rPr>
                              </m:ctrlPr>
                            </m:sSupPr>
                            <m:e>
                              <m:d>
                                <m:dPr>
                                  <m:ctrlPr>
                                    <a:rPr lang="en-US" sz="2800" i="1" smtClean="0">
                                      <a:latin typeface="Cambria Math" panose="02040503050406030204" pitchFamily="18" charset="0"/>
                                    </a:rPr>
                                  </m:ctrlPr>
                                </m:dPr>
                                <m:e>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𝜇</m:t>
                                      </m:r>
                                    </m:num>
                                    <m:den>
                                      <m:r>
                                        <a:rPr lang="en-US" sz="2800" b="0" i="1" smtClean="0">
                                          <a:latin typeface="Cambria Math" panose="02040503050406030204" pitchFamily="18" charset="0"/>
                                        </a:rPr>
                                        <m:t>𝜎</m:t>
                                      </m:r>
                                    </m:den>
                                  </m:f>
                                </m:e>
                              </m:d>
                            </m:e>
                            <m:sup>
                              <m:r>
                                <a:rPr lang="en-US" sz="2800" i="1">
                                  <a:latin typeface="Cambria Math" panose="02040503050406030204" pitchFamily="18" charset="0"/>
                                </a:rPr>
                                <m:t>2</m:t>
                              </m:r>
                            </m:sup>
                          </m:sSup>
                        </m:sup>
                      </m:sSup>
                    </m:oMath>
                  </m:oMathPara>
                </a14:m>
                <a:endParaRPr lang="en-US" sz="2800" dirty="0"/>
              </a:p>
              <a:p>
                <a:r>
                  <a:rPr lang="en-US" sz="2800" dirty="0"/>
                  <a:t>“Standard normal” curves have mean 0 and standard deviation 1</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𝜑</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m:t>
                              </m:r>
                              <m:r>
                                <a:rPr lang="en-US" sz="2800" b="0" i="1" smtClean="0">
                                  <a:latin typeface="Cambria Math" panose="02040503050406030204" pitchFamily="18" charset="0"/>
                                </a:rPr>
                                <m:t>𝜋</m:t>
                              </m:r>
                            </m:e>
                          </m:rad>
                        </m:den>
                      </m:f>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sup>
                      </m:sSup>
                    </m:oMath>
                  </m:oMathPara>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15813" y="619030"/>
                <a:ext cx="6613463" cy="4764502"/>
              </a:xfrm>
              <a:blipFill>
                <a:blip r:embed="rId3"/>
                <a:stretch>
                  <a:fillRect l="-2396" t="-384" b="-29321"/>
                </a:stretch>
              </a:blipFill>
            </p:spPr>
            <p:txBody>
              <a:bodyPr/>
              <a:lstStyle/>
              <a:p>
                <a:r>
                  <a:rPr lang="en-US">
                    <a:noFill/>
                  </a:rPr>
                  <a:t> </a:t>
                </a:r>
              </a:p>
            </p:txBody>
          </p:sp>
        </mc:Fallback>
      </mc:AlternateContent>
      <p:pic>
        <p:nvPicPr>
          <p:cNvPr id="5122" name="Picture 2">
            <a:extLst>
              <a:ext uri="{FF2B5EF4-FFF2-40B4-BE49-F238E27FC236}">
                <a16:creationId xmlns:a16="http://schemas.microsoft.com/office/drawing/2014/main" id="{DA0A0AD9-1E8D-4658-BA11-0A3170D813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826" y="3987529"/>
            <a:ext cx="2095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30882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The Normal Distribution!</a:t>
            </a:r>
          </a:p>
        </p:txBody>
      </p:sp>
      <p:sp>
        <p:nvSpPr>
          <p:cNvPr id="3" name="Content Placeholder 2"/>
          <p:cNvSpPr>
            <a:spLocks noGrp="1"/>
          </p:cNvSpPr>
          <p:nvPr>
            <p:ph idx="1"/>
          </p:nvPr>
        </p:nvSpPr>
        <p:spPr>
          <a:xfrm>
            <a:off x="4615813" y="369648"/>
            <a:ext cx="6613463" cy="4764502"/>
          </a:xfrm>
        </p:spPr>
        <p:txBody>
          <a:bodyPr>
            <a:noAutofit/>
          </a:bodyPr>
          <a:lstStyle/>
          <a:p>
            <a:pPr marL="0" indent="0">
              <a:buNone/>
            </a:pPr>
            <a:r>
              <a:rPr lang="en-US" sz="2800" dirty="0"/>
              <a:t>Why do we like the normal distribution?</a:t>
            </a:r>
          </a:p>
          <a:p>
            <a:r>
              <a:rPr lang="en-US" sz="2800" dirty="0"/>
              <a:t>Describes many natural phenomena</a:t>
            </a:r>
          </a:p>
          <a:p>
            <a:pPr lvl="1"/>
            <a:r>
              <a:rPr lang="en-US" dirty="0"/>
              <a:t>Blood pressure, height, hand length, </a:t>
            </a:r>
            <a:r>
              <a:rPr lang="en-US" dirty="0" err="1"/>
              <a:t>etc</a:t>
            </a:r>
            <a:endParaRPr lang="en-US" dirty="0"/>
          </a:p>
          <a:p>
            <a:r>
              <a:rPr lang="en-US" sz="2800" dirty="0"/>
              <a:t>Has some magical properties</a:t>
            </a:r>
          </a:p>
          <a:p>
            <a:pPr lvl="1"/>
            <a:r>
              <a:rPr lang="en-US" sz="2400" dirty="0"/>
              <a:t>Central Limit Theorem</a:t>
            </a:r>
          </a:p>
          <a:p>
            <a:pPr lvl="1"/>
            <a:r>
              <a:rPr lang="en-US" sz="2400" dirty="0"/>
              <a:t>Some mathematical assumptions that power ML models don’t work unless you assume normally distributed data – we’ll cover those when we get there</a:t>
            </a:r>
          </a:p>
          <a:p>
            <a:r>
              <a:rPr lang="en-US" sz="2800" dirty="0"/>
              <a:t>If we know the mean and </a:t>
            </a:r>
            <a:r>
              <a:rPr lang="en-US" sz="2800" dirty="0" err="1"/>
              <a:t>stdev</a:t>
            </a:r>
            <a:r>
              <a:rPr lang="en-US" sz="2800" dirty="0"/>
              <a:t>, we know how much data falls where</a:t>
            </a:r>
          </a:p>
          <a:p>
            <a:pPr lvl="1"/>
            <a:endParaRPr lang="en-US" sz="2400" dirty="0"/>
          </a:p>
          <a:p>
            <a:pPr marL="0" indent="0">
              <a:buNone/>
            </a:pPr>
            <a:endParaRPr lang="en-US" sz="2800" dirty="0"/>
          </a:p>
        </p:txBody>
      </p:sp>
    </p:spTree>
    <p:extLst>
      <p:ext uri="{BB962C8B-B14F-4D97-AF65-F5344CB8AC3E}">
        <p14:creationId xmlns:p14="http://schemas.microsoft.com/office/powerpoint/2010/main" val="280332294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The normal distribution!</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In a normal distribution:</a:t>
            </a:r>
          </a:p>
          <a:p>
            <a:r>
              <a:rPr lang="en-US" sz="2800" dirty="0"/>
              <a:t>50% of the data is above the mean, 50% is below</a:t>
            </a:r>
          </a:p>
          <a:p>
            <a:r>
              <a:rPr lang="en-US" sz="2800" dirty="0"/>
              <a:t>68/95/99.7 rule:</a:t>
            </a:r>
          </a:p>
          <a:p>
            <a:pPr lvl="1"/>
            <a:r>
              <a:rPr lang="en-US" sz="2400" dirty="0"/>
              <a:t>68% of the data falls within 1 standard deviation of the mean</a:t>
            </a:r>
          </a:p>
          <a:p>
            <a:pPr lvl="1"/>
            <a:r>
              <a:rPr lang="en-US" sz="2400" dirty="0"/>
              <a:t>95% of the data falls within 2 standard deviations of the mean</a:t>
            </a:r>
          </a:p>
          <a:p>
            <a:pPr lvl="1"/>
            <a:r>
              <a:rPr lang="en-US" sz="2400" dirty="0"/>
              <a:t>99.7% of the data falls within 3 standard deviations of the mean</a:t>
            </a:r>
          </a:p>
          <a:p>
            <a:pPr marL="0" indent="0">
              <a:buNone/>
            </a:pPr>
            <a:endParaRPr lang="en-US" sz="2800" dirty="0"/>
          </a:p>
        </p:txBody>
      </p:sp>
    </p:spTree>
    <p:extLst>
      <p:ext uri="{BB962C8B-B14F-4D97-AF65-F5344CB8AC3E}">
        <p14:creationId xmlns:p14="http://schemas.microsoft.com/office/powerpoint/2010/main" val="259182343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49587" y="754389"/>
            <a:ext cx="6613463" cy="677988"/>
          </a:xfrm>
        </p:spPr>
        <p:txBody>
          <a:bodyPr>
            <a:noAutofit/>
          </a:bodyPr>
          <a:lstStyle/>
          <a:p>
            <a:pPr marL="0" indent="0">
              <a:buNone/>
            </a:pPr>
            <a:r>
              <a:rPr lang="en-US" sz="2800" b="1" dirty="0"/>
              <a:t>Step 1</a:t>
            </a:r>
            <a:r>
              <a:rPr lang="en-US" sz="2800" dirty="0"/>
              <a:t>: Start working through the code needed to collect the data (API), organize the data (</a:t>
            </a:r>
            <a:r>
              <a:rPr lang="en-US" sz="2800" dirty="0" err="1"/>
              <a:t>DataFrames</a:t>
            </a:r>
            <a:r>
              <a:rPr lang="en-US" sz="2800" dirty="0"/>
              <a:t>), and visualize the data</a:t>
            </a:r>
          </a:p>
        </p:txBody>
      </p:sp>
      <p:sp>
        <p:nvSpPr>
          <p:cNvPr id="73" name="Title 1">
            <a:extLst>
              <a:ext uri="{FF2B5EF4-FFF2-40B4-BE49-F238E27FC236}">
                <a16:creationId xmlns:a16="http://schemas.microsoft.com/office/drawing/2014/main" id="{978C4CEA-158A-4065-B025-6BADE51481BF}"/>
              </a:ext>
            </a:extLst>
          </p:cNvPr>
          <p:cNvSpPr txBox="1">
            <a:spLocks/>
          </p:cNvSpPr>
          <p:nvPr/>
        </p:nvSpPr>
        <p:spPr>
          <a:xfrm>
            <a:off x="334565" y="959111"/>
            <a:ext cx="3595379" cy="4255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solidFill>
                  <a:srgbClr val="000000"/>
                </a:solidFill>
                <a:latin typeface="Helvetica Neue"/>
              </a:rPr>
              <a:t>Project process</a:t>
            </a:r>
            <a:endParaRPr lang="en-US" dirty="0">
              <a:solidFill>
                <a:srgbClr val="000000"/>
              </a:solidFill>
              <a:latin typeface="Helvetica Neue"/>
            </a:endParaRPr>
          </a:p>
        </p:txBody>
      </p:sp>
      <p:sp>
        <p:nvSpPr>
          <p:cNvPr id="75" name="Content Placeholder 2">
            <a:extLst>
              <a:ext uri="{FF2B5EF4-FFF2-40B4-BE49-F238E27FC236}">
                <a16:creationId xmlns:a16="http://schemas.microsoft.com/office/drawing/2014/main" id="{5EA2BB4C-629A-465E-9E4E-1D8B0D1E965E}"/>
              </a:ext>
            </a:extLst>
          </p:cNvPr>
          <p:cNvSpPr txBox="1">
            <a:spLocks/>
          </p:cNvSpPr>
          <p:nvPr/>
        </p:nvSpPr>
        <p:spPr>
          <a:xfrm>
            <a:off x="4549586" y="3670760"/>
            <a:ext cx="6613463" cy="67798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b="1" dirty="0"/>
              <a:t>Step 2</a:t>
            </a:r>
            <a:r>
              <a:rPr lang="en-US" sz="2800" dirty="0"/>
              <a:t>: Adapt for the challenges along the way (API call vs. download huge dataset) and the length of the code (create multiple notebooks organized around major steps)</a:t>
            </a:r>
          </a:p>
        </p:txBody>
      </p:sp>
    </p:spTree>
    <p:extLst>
      <p:ext uri="{BB962C8B-B14F-4D97-AF65-F5344CB8AC3E}">
        <p14:creationId xmlns:p14="http://schemas.microsoft.com/office/powerpoint/2010/main" val="116644526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The normal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15813" y="300354"/>
                <a:ext cx="6613463" cy="4764502"/>
              </a:xfrm>
            </p:spPr>
            <p:txBody>
              <a:bodyPr>
                <a:noAutofit/>
              </a:bodyPr>
              <a:lstStyle/>
              <a:p>
                <a:pPr marL="0" indent="0">
                  <a:buNone/>
                </a:pPr>
                <a:r>
                  <a:rPr lang="en-US" sz="2800" dirty="0"/>
                  <a:t>68/95/99.7 rule:</a:t>
                </a:r>
              </a:p>
              <a:p>
                <a:r>
                  <a:rPr lang="en-US" sz="2800" dirty="0"/>
                  <a:t>Given mean </a:t>
                </a:r>
                <a14:m>
                  <m:oMath xmlns:m="http://schemas.openxmlformats.org/officeDocument/2006/math">
                    <m:r>
                      <a:rPr lang="en-US" sz="2800" b="0" i="1" dirty="0" smtClean="0">
                        <a:latin typeface="Cambria Math" panose="02040503050406030204" pitchFamily="18" charset="0"/>
                      </a:rPr>
                      <m:t>𝜇</m:t>
                    </m:r>
                  </m:oMath>
                </a14:m>
                <a:r>
                  <a:rPr lang="en-US" sz="2800" dirty="0"/>
                  <a:t> and </a:t>
                </a:r>
                <a:r>
                  <a:rPr lang="en-US" sz="2800" dirty="0" err="1"/>
                  <a:t>stdev</a:t>
                </a:r>
                <a:r>
                  <a:rPr lang="en-US" sz="2800" dirty="0"/>
                  <a:t> </a:t>
                </a:r>
                <a14:m>
                  <m:oMath xmlns:m="http://schemas.openxmlformats.org/officeDocument/2006/math">
                    <m:r>
                      <a:rPr lang="en-US" sz="2800" b="0" i="1" dirty="0" smtClean="0">
                        <a:latin typeface="Cambria Math" panose="02040503050406030204" pitchFamily="18" charset="0"/>
                      </a:rPr>
                      <m:t>𝜎</m:t>
                    </m:r>
                  </m:oMath>
                </a14:m>
                <a:r>
                  <a:rPr lang="en-US" sz="2800" dirty="0"/>
                  <a:t>:  </a:t>
                </a:r>
              </a:p>
              <a:p>
                <a:pPr marL="0"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15813" y="300354"/>
                <a:ext cx="6613463" cy="4764502"/>
              </a:xfrm>
              <a:blipFill>
                <a:blip r:embed="rId3"/>
                <a:stretch>
                  <a:fillRect l="-2396" t="-256"/>
                </a:stretch>
              </a:blipFill>
            </p:spPr>
            <p:txBody>
              <a:bodyPr/>
              <a:lstStyle/>
              <a:p>
                <a:r>
                  <a:rPr lang="en-US">
                    <a:noFill/>
                  </a:rPr>
                  <a:t> </a:t>
                </a:r>
              </a:p>
            </p:txBody>
          </p:sp>
        </mc:Fallback>
      </mc:AlternateContent>
      <p:pic>
        <p:nvPicPr>
          <p:cNvPr id="6150" name="Picture 6" descr="https://upload.wikimedia.org/wikipedia/commons/thumb/8/8c/Standard_deviation_diagram.svg/1920px-Standard_deviation_diagram.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9652" y="1759630"/>
            <a:ext cx="7340029" cy="36700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55730" y="5791580"/>
            <a:ext cx="7926860" cy="646331"/>
          </a:xfrm>
          <a:prstGeom prst="rect">
            <a:avLst/>
          </a:prstGeom>
          <a:noFill/>
        </p:spPr>
        <p:txBody>
          <a:bodyPr wrap="square" rtlCol="0">
            <a:spAutoFit/>
          </a:bodyPr>
          <a:lstStyle/>
          <a:p>
            <a:r>
              <a:rPr lang="en-US" dirty="0">
                <a:hlinkClick r:id="rId5"/>
              </a:rPr>
              <a:t>https://www.khanacademy.org/math/statistics-probability/modeling-distributions-of-data/normal-distributions-library/e/empirical_rule</a:t>
            </a:r>
            <a:endParaRPr lang="en-US" dirty="0"/>
          </a:p>
        </p:txBody>
      </p:sp>
    </p:spTree>
    <p:extLst>
      <p:ext uri="{BB962C8B-B14F-4D97-AF65-F5344CB8AC3E}">
        <p14:creationId xmlns:p14="http://schemas.microsoft.com/office/powerpoint/2010/main" val="3953623113"/>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Central limit theorem</a:t>
            </a: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a:t>First, Not all data is normally distributed!!</a:t>
            </a:r>
          </a:p>
          <a:p>
            <a:pPr marL="0" indent="0">
              <a:buNone/>
            </a:pPr>
            <a:r>
              <a:rPr lang="en-US" sz="2800" dirty="0"/>
              <a:t>That out of the way, the CLT states:</a:t>
            </a:r>
          </a:p>
          <a:p>
            <a:pPr lvl="1"/>
            <a:r>
              <a:rPr lang="en-US" sz="2400" i="1" dirty="0"/>
              <a:t>“Given certain conditions, the arithmetic mean of a sufficiently large number of iterates of independent random variables, each with a well-defined (finite) expected value and finite variance, will be approximately normally distributed, regardless of the underlying distribution.”</a:t>
            </a:r>
            <a:endParaRPr lang="en-US" sz="2400" dirty="0"/>
          </a:p>
        </p:txBody>
      </p:sp>
    </p:spTree>
    <p:extLst>
      <p:ext uri="{BB962C8B-B14F-4D97-AF65-F5344CB8AC3E}">
        <p14:creationId xmlns:p14="http://schemas.microsoft.com/office/powerpoint/2010/main" val="28449394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Central limit theorem</a:t>
            </a: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a:t>The Central Limit Theorem:</a:t>
            </a:r>
          </a:p>
          <a:p>
            <a:r>
              <a:rPr lang="en-US" sz="2800" dirty="0"/>
              <a:t>What?</a:t>
            </a:r>
          </a:p>
          <a:p>
            <a:r>
              <a:rPr lang="en-US" sz="2800" dirty="0"/>
              <a:t>The CLT states: if you take sufficiently large samples from a distribution, the means of those samples will be approximately normally distributed, even if the distribution you’re sampling from is not normal</a:t>
            </a:r>
          </a:p>
          <a:p>
            <a:pPr lvl="1"/>
            <a:r>
              <a:rPr lang="en-US" dirty="0"/>
              <a:t>(“Sufficiently large?” Depends, ~30, rule of thumb)</a:t>
            </a:r>
            <a:endParaRPr lang="en-US" sz="2000" dirty="0"/>
          </a:p>
        </p:txBody>
      </p:sp>
    </p:spTree>
    <p:extLst>
      <p:ext uri="{BB962C8B-B14F-4D97-AF65-F5344CB8AC3E}">
        <p14:creationId xmlns:p14="http://schemas.microsoft.com/office/powerpoint/2010/main" val="24001335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a:solidFill>
                  <a:srgbClr val="FFFFFF"/>
                </a:solidFill>
              </a:rPr>
              <a:t>Central limit theorem</a:t>
            </a:r>
            <a:endParaRPr lang="en-US" dirty="0">
              <a:solidFill>
                <a:srgbClr val="FFFFFF"/>
              </a:solidFill>
            </a:endParaRPr>
          </a:p>
        </p:txBody>
      </p:sp>
      <p:pic>
        <p:nvPicPr>
          <p:cNvPr id="4098" name="Picture 2">
            <a:extLst>
              <a:ext uri="{FF2B5EF4-FFF2-40B4-BE49-F238E27FC236}">
                <a16:creationId xmlns:a16="http://schemas.microsoft.com/office/drawing/2014/main" id="{8162843C-9248-494A-AC26-9C74E742E82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86264" y="235915"/>
            <a:ext cx="4283659" cy="64635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5D7962-7DC8-4B58-8D5A-6FD630BEEF0B}"/>
              </a:ext>
            </a:extLst>
          </p:cNvPr>
          <p:cNvSpPr txBox="1"/>
          <p:nvPr/>
        </p:nvSpPr>
        <p:spPr>
          <a:xfrm>
            <a:off x="4467640" y="4100797"/>
            <a:ext cx="1397644" cy="646331"/>
          </a:xfrm>
          <a:prstGeom prst="rect">
            <a:avLst/>
          </a:prstGeom>
          <a:noFill/>
        </p:spPr>
        <p:txBody>
          <a:bodyPr wrap="square" rtlCol="0">
            <a:spAutoFit/>
          </a:bodyPr>
          <a:lstStyle/>
          <a:p>
            <a:r>
              <a:rPr lang="en-US" dirty="0"/>
              <a:t>Histogram of 1000 draws</a:t>
            </a:r>
          </a:p>
        </p:txBody>
      </p:sp>
      <p:sp>
        <p:nvSpPr>
          <p:cNvPr id="5" name="TextBox 4">
            <a:extLst>
              <a:ext uri="{FF2B5EF4-FFF2-40B4-BE49-F238E27FC236}">
                <a16:creationId xmlns:a16="http://schemas.microsoft.com/office/drawing/2014/main" id="{210AD2E1-7BCE-4DEC-B2DC-533BB3C0ED48}"/>
              </a:ext>
            </a:extLst>
          </p:cNvPr>
          <p:cNvSpPr txBox="1"/>
          <p:nvPr/>
        </p:nvSpPr>
        <p:spPr>
          <a:xfrm>
            <a:off x="11007357" y="6283848"/>
            <a:ext cx="790160" cy="369332"/>
          </a:xfrm>
          <a:prstGeom prst="rect">
            <a:avLst/>
          </a:prstGeom>
          <a:noFill/>
        </p:spPr>
        <p:txBody>
          <a:bodyPr wrap="square" rtlCol="0">
            <a:spAutoFit/>
          </a:bodyPr>
          <a:lstStyle/>
          <a:p>
            <a:r>
              <a:rPr lang="en-US" dirty="0">
                <a:hlinkClick r:id="rId4"/>
              </a:rPr>
              <a:t>Source</a:t>
            </a:r>
            <a:endParaRPr lang="en-US" dirty="0"/>
          </a:p>
        </p:txBody>
      </p:sp>
    </p:spTree>
    <p:extLst>
      <p:ext uri="{BB962C8B-B14F-4D97-AF65-F5344CB8AC3E}">
        <p14:creationId xmlns:p14="http://schemas.microsoft.com/office/powerpoint/2010/main" val="616939577"/>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Central limit theorem</a:t>
            </a:r>
          </a:p>
        </p:txBody>
      </p:sp>
      <p:sp>
        <p:nvSpPr>
          <p:cNvPr id="3" name="Content Placeholder 2"/>
          <p:cNvSpPr>
            <a:spLocks noGrp="1"/>
          </p:cNvSpPr>
          <p:nvPr>
            <p:ph idx="1"/>
          </p:nvPr>
        </p:nvSpPr>
        <p:spPr>
          <a:xfrm>
            <a:off x="4608718" y="315765"/>
            <a:ext cx="6613463" cy="4764502"/>
          </a:xfrm>
        </p:spPr>
        <p:txBody>
          <a:bodyPr>
            <a:noAutofit/>
          </a:bodyPr>
          <a:lstStyle/>
          <a:p>
            <a:r>
              <a:rPr lang="en-US" sz="3200" dirty="0"/>
              <a:t>Some other visualizations to check out for more info:</a:t>
            </a:r>
          </a:p>
          <a:p>
            <a:pPr lvl="1"/>
            <a:r>
              <a:rPr lang="en-US" sz="2800" dirty="0">
                <a:hlinkClick r:id="rId3"/>
              </a:rPr>
              <a:t>http://mfviz.com/central-limit/</a:t>
            </a:r>
            <a:endParaRPr lang="en-US" sz="2800" dirty="0"/>
          </a:p>
          <a:p>
            <a:pPr lvl="1"/>
            <a:r>
              <a:rPr lang="en-US" sz="2800" dirty="0">
                <a:hlinkClick r:id="rId4"/>
              </a:rPr>
              <a:t>https://seeing-theory.brown.edu/probability-distributions/index.html</a:t>
            </a:r>
            <a:endParaRPr lang="en-US" sz="2800" dirty="0"/>
          </a:p>
        </p:txBody>
      </p:sp>
    </p:spTree>
    <p:extLst>
      <p:ext uri="{BB962C8B-B14F-4D97-AF65-F5344CB8AC3E}">
        <p14:creationId xmlns:p14="http://schemas.microsoft.com/office/powerpoint/2010/main" val="2898805400"/>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Other probability density distributions</a:t>
            </a:r>
          </a:p>
        </p:txBody>
      </p:sp>
      <p:sp>
        <p:nvSpPr>
          <p:cNvPr id="3" name="Content Placeholder 2"/>
          <p:cNvSpPr>
            <a:spLocks noGrp="1"/>
          </p:cNvSpPr>
          <p:nvPr>
            <p:ph idx="1"/>
          </p:nvPr>
        </p:nvSpPr>
        <p:spPr>
          <a:xfrm>
            <a:off x="4615813" y="118806"/>
            <a:ext cx="6613463" cy="4764502"/>
          </a:xfrm>
        </p:spPr>
        <p:txBody>
          <a:bodyPr>
            <a:noAutofit/>
          </a:bodyPr>
          <a:lstStyle/>
          <a:p>
            <a:pPr marL="0" indent="0">
              <a:buNone/>
            </a:pPr>
            <a:r>
              <a:rPr lang="en-US" sz="2800" dirty="0"/>
              <a:t>Infinitely many possible PDFs</a:t>
            </a:r>
          </a:p>
          <a:p>
            <a:r>
              <a:rPr lang="en-US" sz="2800" dirty="0"/>
              <a:t>Uniform</a:t>
            </a:r>
          </a:p>
          <a:p>
            <a:endParaRPr lang="en-US" sz="2800" dirty="0"/>
          </a:p>
          <a:p>
            <a:endParaRPr lang="en-US" sz="2800" dirty="0"/>
          </a:p>
          <a:p>
            <a:r>
              <a:rPr lang="en-US" sz="2800" dirty="0"/>
              <a:t>Logistic</a:t>
            </a:r>
          </a:p>
          <a:p>
            <a:endParaRPr lang="en-US" sz="2800" dirty="0"/>
          </a:p>
          <a:p>
            <a:endParaRPr lang="en-US" sz="2800" dirty="0"/>
          </a:p>
          <a:p>
            <a:endParaRPr lang="en-US" sz="2800" dirty="0"/>
          </a:p>
          <a:p>
            <a:r>
              <a:rPr lang="en-US" sz="2800" dirty="0"/>
              <a:t>X values express </a:t>
            </a:r>
            <a:r>
              <a:rPr lang="en-US" sz="2800" i="1" dirty="0"/>
              <a:t>relative</a:t>
            </a:r>
            <a:r>
              <a:rPr lang="en-US" sz="2800" dirty="0"/>
              <a:t> likelihood. Only an area under a range of the PDF expresses probability. </a:t>
            </a:r>
          </a:p>
          <a:p>
            <a:endParaRPr lang="en-US" sz="2400" dirty="0"/>
          </a:p>
          <a:p>
            <a:pPr marL="0" indent="0">
              <a:buNone/>
            </a:pPr>
            <a:endParaRPr lang="en-US" sz="2800" dirty="0"/>
          </a:p>
        </p:txBody>
      </p:sp>
      <p:pic>
        <p:nvPicPr>
          <p:cNvPr id="5" name="Picture 4" descr="A picture containing shape&#10;&#10;Description automatically generated">
            <a:extLst>
              <a:ext uri="{FF2B5EF4-FFF2-40B4-BE49-F238E27FC236}">
                <a16:creationId xmlns:a16="http://schemas.microsoft.com/office/drawing/2014/main" id="{DFE8DC23-73CF-4D2E-A2D5-7A47D5A978E8}"/>
              </a:ext>
            </a:extLst>
          </p:cNvPr>
          <p:cNvPicPr>
            <a:picLocks noChangeAspect="1"/>
          </p:cNvPicPr>
          <p:nvPr/>
        </p:nvPicPr>
        <p:blipFill>
          <a:blip r:embed="rId4"/>
          <a:stretch>
            <a:fillRect/>
          </a:stretch>
        </p:blipFill>
        <p:spPr>
          <a:xfrm>
            <a:off x="6096001" y="750456"/>
            <a:ext cx="2684834" cy="1916972"/>
          </a:xfrm>
          <a:prstGeom prst="rect">
            <a:avLst/>
          </a:prstGeom>
        </p:spPr>
      </p:pic>
      <p:pic>
        <p:nvPicPr>
          <p:cNvPr id="2050" name="Picture 2" descr="Standard logistic PDF">
            <a:extLst>
              <a:ext uri="{FF2B5EF4-FFF2-40B4-BE49-F238E27FC236}">
                <a16:creationId xmlns:a16="http://schemas.microsoft.com/office/drawing/2014/main" id="{F3AF8579-6895-438D-BC64-2FB32C6667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7881" y="2901247"/>
            <a:ext cx="2756170" cy="235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050642"/>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Statistics and experiments</a:t>
            </a:r>
          </a:p>
        </p:txBody>
      </p:sp>
      <p:sp>
        <p:nvSpPr>
          <p:cNvPr id="3" name="Content Placeholder 2"/>
          <p:cNvSpPr>
            <a:spLocks noGrp="1"/>
          </p:cNvSpPr>
          <p:nvPr>
            <p:ph idx="1"/>
          </p:nvPr>
        </p:nvSpPr>
        <p:spPr>
          <a:xfrm>
            <a:off x="4682608" y="434947"/>
            <a:ext cx="6613463" cy="2972380"/>
          </a:xfrm>
        </p:spPr>
        <p:txBody>
          <a:bodyPr>
            <a:noAutofit/>
          </a:bodyPr>
          <a:lstStyle/>
          <a:p>
            <a:r>
              <a:rPr lang="en-US" sz="2800" dirty="0"/>
              <a:t>“There are three kinds of lies: lies, damned lies, and statistics”  </a:t>
            </a:r>
          </a:p>
          <a:p>
            <a:pPr marL="0" indent="0">
              <a:buNone/>
            </a:pPr>
            <a:r>
              <a:rPr lang="en-US" sz="2800" dirty="0"/>
              <a:t>	- Unknown</a:t>
            </a:r>
          </a:p>
          <a:p>
            <a:r>
              <a:rPr lang="en-US" sz="2800" dirty="0"/>
              <a:t>“While it is easy to lie with statistics, it is even easier to lie without them.” </a:t>
            </a:r>
          </a:p>
          <a:p>
            <a:pPr marL="0" indent="0">
              <a:buNone/>
            </a:pPr>
            <a:r>
              <a:rPr lang="en-US" sz="2800" dirty="0"/>
              <a:t>	- Fred </a:t>
            </a:r>
            <a:r>
              <a:rPr lang="en-US" sz="2800" dirty="0" err="1"/>
              <a:t>Mosteller</a:t>
            </a:r>
            <a:endParaRPr lang="en-US" sz="2800" dirty="0"/>
          </a:p>
          <a:p>
            <a:r>
              <a:rPr lang="en-US" sz="2800" dirty="0"/>
              <a:t>“He uses statistics as a drunken man uses lamp-posts...for support rather than illumination.”</a:t>
            </a:r>
          </a:p>
          <a:p>
            <a:pPr marL="0" indent="0">
              <a:buNone/>
            </a:pPr>
            <a:r>
              <a:rPr lang="en-US" sz="2800" dirty="0"/>
              <a:t>	- Also Unknown (maybe Andrew Lang)</a:t>
            </a:r>
          </a:p>
          <a:p>
            <a:pPr marL="0" indent="0">
              <a:buNone/>
            </a:pPr>
            <a:endParaRPr lang="en-US" sz="2800" dirty="0"/>
          </a:p>
        </p:txBody>
      </p:sp>
    </p:spTree>
    <p:extLst>
      <p:ext uri="{BB962C8B-B14F-4D97-AF65-F5344CB8AC3E}">
        <p14:creationId xmlns:p14="http://schemas.microsoft.com/office/powerpoint/2010/main" val="7507448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Statistics and experiments</a:t>
            </a: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3200" dirty="0"/>
              <a:t>Let’s talk today about questions you can answer with statistics</a:t>
            </a:r>
          </a:p>
          <a:p>
            <a:r>
              <a:rPr lang="en-US" sz="3200" dirty="0"/>
              <a:t>Experimental sampling – what can I figure out about a population if I can’t measure the whole group?</a:t>
            </a:r>
          </a:p>
          <a:p>
            <a:r>
              <a:rPr lang="en-US" sz="3200" dirty="0"/>
              <a:t>Hypothesis testing – Are these two groups different? Did my new website feature increase sales? Is one drug treatment better than another? Etc.</a:t>
            </a:r>
          </a:p>
        </p:txBody>
      </p:sp>
    </p:spTree>
    <p:extLst>
      <p:ext uri="{BB962C8B-B14F-4D97-AF65-F5344CB8AC3E}">
        <p14:creationId xmlns:p14="http://schemas.microsoft.com/office/powerpoint/2010/main" val="3994060656"/>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Experimental metrics</a:t>
            </a: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3200" dirty="0"/>
              <a:t>Very often you can’t measure a whole population, you have to take a sample and make some assumptions about the underlying distribution</a:t>
            </a:r>
          </a:p>
          <a:p>
            <a:pPr lvl="1"/>
            <a:r>
              <a:rPr lang="en-US" sz="2800" dirty="0"/>
              <a:t>E.g. voter polls, coronavirus?</a:t>
            </a:r>
          </a:p>
          <a:p>
            <a:pPr marL="0" indent="0">
              <a:buNone/>
            </a:pPr>
            <a:r>
              <a:rPr lang="en-US" sz="3200" dirty="0"/>
              <a:t>Sampling distributions</a:t>
            </a:r>
          </a:p>
          <a:p>
            <a:pPr lvl="1"/>
            <a:r>
              <a:rPr lang="en-US" sz="2800" dirty="0"/>
              <a:t>Sample mean vs. population mean</a:t>
            </a:r>
          </a:p>
          <a:p>
            <a:pPr lvl="1"/>
            <a:r>
              <a:rPr lang="en-US" sz="2800" dirty="0"/>
              <a:t>Standard deviation vs. standard error</a:t>
            </a:r>
          </a:p>
        </p:txBody>
      </p:sp>
    </p:spTree>
    <p:extLst>
      <p:ext uri="{BB962C8B-B14F-4D97-AF65-F5344CB8AC3E}">
        <p14:creationId xmlns:p14="http://schemas.microsoft.com/office/powerpoint/2010/main" val="3603719138"/>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Experimental metrics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a:t>Sample mean </a:t>
                </a:r>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 vs. population mean </a:t>
                </a:r>
                <a14:m>
                  <m:oMath xmlns:m="http://schemas.openxmlformats.org/officeDocument/2006/math">
                    <m:r>
                      <a:rPr lang="en-US" sz="2800" b="0" i="1" smtClean="0">
                        <a:latin typeface="Cambria Math" panose="02040503050406030204" pitchFamily="18" charset="0"/>
                      </a:rPr>
                      <m:t>𝜇</m:t>
                    </m:r>
                  </m:oMath>
                </a14:m>
                <a:endParaRPr lang="en-US" sz="2800" dirty="0"/>
              </a:p>
              <a:p>
                <a:r>
                  <a:rPr lang="en-US" dirty="0"/>
                  <a:t>Say you want to know the average weight of gorillas living in a wildlife preserve. Weighing a gorilla requires tranquilization and is dangerous</a:t>
                </a:r>
              </a:p>
              <a:p>
                <a:r>
                  <a:rPr lang="en-US" dirty="0"/>
                  <a:t>The true mean if you could weigh all the gorillas would be the population mean</a:t>
                </a:r>
              </a:p>
              <a:p>
                <a:r>
                  <a:rPr lang="en-US" dirty="0"/>
                  <a:t>The mean of the gorillas you sample (from the book, 9 gorillas) is the sample mean</a:t>
                </a:r>
              </a:p>
              <a:p>
                <a:r>
                  <a:rPr lang="en-US" dirty="0"/>
                  <a:t>But what if we got unlucky and picked 9 unusual gorillas? Can we quantify how confident we are in our estimates?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08718" y="315765"/>
                <a:ext cx="6613463" cy="4764502"/>
              </a:xfrm>
              <a:blipFill>
                <a:blip r:embed="rId3"/>
                <a:stretch>
                  <a:fillRect l="-1843" t="-384" r="-1014" b="-1779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DF19258-F791-485D-AC19-4124B165BD93}"/>
              </a:ext>
            </a:extLst>
          </p:cNvPr>
          <p:cNvSpPr txBox="1"/>
          <p:nvPr/>
        </p:nvSpPr>
        <p:spPr>
          <a:xfrm>
            <a:off x="7502231" y="6398854"/>
            <a:ext cx="4540941" cy="307777"/>
          </a:xfrm>
          <a:prstGeom prst="rect">
            <a:avLst/>
          </a:prstGeom>
          <a:noFill/>
        </p:spPr>
        <p:txBody>
          <a:bodyPr wrap="square" rtlCol="0">
            <a:spAutoFit/>
          </a:bodyPr>
          <a:lstStyle/>
          <a:p>
            <a:r>
              <a:rPr lang="en-US" sz="1400" dirty="0"/>
              <a:t>Source: </a:t>
            </a:r>
            <a:r>
              <a:rPr lang="en-US" sz="1400" dirty="0">
                <a:hlinkClick r:id="rId4"/>
              </a:rPr>
              <a:t>http://greenteapress.com/thinkstats2/thinkstats2.pdf</a:t>
            </a:r>
            <a:r>
              <a:rPr lang="en-US" sz="1400" dirty="0"/>
              <a:t> </a:t>
            </a:r>
          </a:p>
        </p:txBody>
      </p:sp>
    </p:spTree>
    <p:extLst>
      <p:ext uri="{BB962C8B-B14F-4D97-AF65-F5344CB8AC3E}">
        <p14:creationId xmlns:p14="http://schemas.microsoft.com/office/powerpoint/2010/main" val="37966334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49587" y="754389"/>
            <a:ext cx="6613463" cy="677988"/>
          </a:xfrm>
        </p:spPr>
        <p:txBody>
          <a:bodyPr>
            <a:noAutofit/>
          </a:bodyPr>
          <a:lstStyle/>
          <a:p>
            <a:pPr marL="0" indent="0">
              <a:buNone/>
            </a:pPr>
            <a:r>
              <a:rPr lang="en-US" sz="2800" b="1" dirty="0"/>
              <a:t>Step 3</a:t>
            </a:r>
            <a:r>
              <a:rPr lang="en-US" sz="2800" dirty="0"/>
              <a:t>: Once working code is developed, write an overview of what each notebook accomplishes and cleanup any comments so that they make sense (I changed a lot of code along the way, what was I left with?)</a:t>
            </a:r>
          </a:p>
        </p:txBody>
      </p:sp>
      <p:sp>
        <p:nvSpPr>
          <p:cNvPr id="73" name="Title 1">
            <a:extLst>
              <a:ext uri="{FF2B5EF4-FFF2-40B4-BE49-F238E27FC236}">
                <a16:creationId xmlns:a16="http://schemas.microsoft.com/office/drawing/2014/main" id="{978C4CEA-158A-4065-B025-6BADE51481BF}"/>
              </a:ext>
            </a:extLst>
          </p:cNvPr>
          <p:cNvSpPr txBox="1">
            <a:spLocks/>
          </p:cNvSpPr>
          <p:nvPr/>
        </p:nvSpPr>
        <p:spPr>
          <a:xfrm>
            <a:off x="334565" y="959111"/>
            <a:ext cx="3595379" cy="4255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solidFill>
                  <a:srgbClr val="000000"/>
                </a:solidFill>
                <a:latin typeface="Helvetica Neue"/>
              </a:rPr>
              <a:t>Project process</a:t>
            </a:r>
            <a:endParaRPr lang="en-US" dirty="0">
              <a:solidFill>
                <a:srgbClr val="000000"/>
              </a:solidFill>
              <a:latin typeface="Helvetica Neue"/>
            </a:endParaRPr>
          </a:p>
        </p:txBody>
      </p:sp>
      <p:sp>
        <p:nvSpPr>
          <p:cNvPr id="75" name="Content Placeholder 2">
            <a:extLst>
              <a:ext uri="{FF2B5EF4-FFF2-40B4-BE49-F238E27FC236}">
                <a16:creationId xmlns:a16="http://schemas.microsoft.com/office/drawing/2014/main" id="{5EA2BB4C-629A-465E-9E4E-1D8B0D1E965E}"/>
              </a:ext>
            </a:extLst>
          </p:cNvPr>
          <p:cNvSpPr txBox="1">
            <a:spLocks/>
          </p:cNvSpPr>
          <p:nvPr/>
        </p:nvSpPr>
        <p:spPr>
          <a:xfrm>
            <a:off x="4549586" y="3670760"/>
            <a:ext cx="6613463" cy="67798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b="1" dirty="0"/>
              <a:t>Step 4</a:t>
            </a:r>
            <a:r>
              <a:rPr lang="en-US" sz="2800" dirty="0"/>
              <a:t>: Create an Executive summary to highlight the observations and visualizations (I felt the Visualizations notebook was too long and emphasized process vs. product)</a:t>
            </a:r>
          </a:p>
        </p:txBody>
      </p:sp>
    </p:spTree>
    <p:extLst>
      <p:ext uri="{BB962C8B-B14F-4D97-AF65-F5344CB8AC3E}">
        <p14:creationId xmlns:p14="http://schemas.microsoft.com/office/powerpoint/2010/main" val="3341251708"/>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Experimental metrics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a:t>Standard deviation vs. standard error</a:t>
                </a:r>
              </a:p>
              <a:p>
                <a:r>
                  <a:rPr lang="en-US" dirty="0"/>
                  <a:t>Standard deviation: variability of a measurement. From your book: “standard deviation describes variability in a measured quantity; in this example, the standard deviation of gorilla weight is 7.5 kg”</a:t>
                </a:r>
              </a:p>
              <a:p>
                <a:r>
                  <a:rPr lang="en-US" dirty="0"/>
                  <a:t>Standard error: a measure of how precise our estimate is of the mean</a:t>
                </a:r>
              </a:p>
              <a:p>
                <a:pPr lvl="1"/>
                <a:r>
                  <a:rPr lang="en-US" dirty="0"/>
                  <a:t>How much sample means will vary from the standard deviation of this sampling distribution</a:t>
                </a:r>
              </a:p>
              <a:p>
                <a:pPr lvl="1"/>
                <a:r>
                  <a:rPr lang="en-US" dirty="0"/>
                  <a:t>From your book: “So the question we answer is: “If the actual values of </a:t>
                </a:r>
                <a14:m>
                  <m:oMath xmlns:m="http://schemas.openxmlformats.org/officeDocument/2006/math">
                    <m:r>
                      <a:rPr lang="en-US" b="0" i="1" dirty="0" smtClean="0">
                        <a:latin typeface="Cambria Math" panose="02040503050406030204" pitchFamily="18" charset="0"/>
                      </a:rPr>
                      <m:t>𝜇</m:t>
                    </m:r>
                  </m:oMath>
                </a14:m>
                <a:r>
                  <a:rPr lang="en-US" dirty="0"/>
                  <a:t> and </a:t>
                </a:r>
                <a14:m>
                  <m:oMath xmlns:m="http://schemas.openxmlformats.org/officeDocument/2006/math">
                    <m:r>
                      <a:rPr lang="en-US" b="0" i="1" smtClean="0">
                        <a:latin typeface="Cambria Math" panose="02040503050406030204" pitchFamily="18" charset="0"/>
                      </a:rPr>
                      <m:t>𝜎</m:t>
                    </m:r>
                  </m:oMath>
                </a14:m>
                <a:r>
                  <a:rPr lang="en-US" dirty="0"/>
                  <a:t> were 90 kg and 7.5 kg, and we ran the same experiment many times, how much would the estimated mean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𝑥</m:t>
                        </m:r>
                      </m:e>
                    </m:bar>
                  </m:oMath>
                </a14:m>
                <a:r>
                  <a:rPr lang="en-US" dirty="0"/>
                  <a:t> vary?”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08718" y="315765"/>
                <a:ext cx="6613463" cy="4764502"/>
              </a:xfrm>
              <a:blipFill>
                <a:blip r:embed="rId3"/>
                <a:stretch>
                  <a:fillRect l="-1843" t="-384" r="-1751" b="-23944"/>
                </a:stretch>
              </a:blipFill>
            </p:spPr>
            <p:txBody>
              <a:bodyPr/>
              <a:lstStyle/>
              <a:p>
                <a:r>
                  <a:rPr lang="en-US">
                    <a:noFill/>
                  </a:rPr>
                  <a:t> </a:t>
                </a:r>
              </a:p>
            </p:txBody>
          </p:sp>
        </mc:Fallback>
      </mc:AlternateContent>
    </p:spTree>
    <p:extLst>
      <p:ext uri="{BB962C8B-B14F-4D97-AF65-F5344CB8AC3E}">
        <p14:creationId xmlns:p14="http://schemas.microsoft.com/office/powerpoint/2010/main" val="3044367401"/>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Experimental metrics</a:t>
            </a:r>
          </a:p>
        </p:txBody>
      </p:sp>
      <p:pic>
        <p:nvPicPr>
          <p:cNvPr id="4098" name="Picture 2" descr="Key concepts of statistical sampling. The variable of interest that we are studying has some true distribution in the population, with a true population mean and standard deviation. Any finite sample of that variable will have a sample mean and standard deviation that differ from the population parameters. If we sampled repeatedly and calculated a mean each time, then the resulting means would be distributed according to the sampling distribution of the mean. The standard error provides information about the width of the sampling distribution, which informs us about how precisely we are estimating the parameter of interest (here, the population m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3174" y="585772"/>
            <a:ext cx="7007173" cy="52553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75464" y="6319566"/>
            <a:ext cx="5768246" cy="369332"/>
          </a:xfrm>
          <a:prstGeom prst="rect">
            <a:avLst/>
          </a:prstGeom>
          <a:noFill/>
        </p:spPr>
        <p:txBody>
          <a:bodyPr wrap="none" rtlCol="0">
            <a:spAutoFit/>
          </a:bodyPr>
          <a:lstStyle/>
          <a:p>
            <a:r>
              <a:rPr lang="en-US" dirty="0">
                <a:hlinkClick r:id="rId4"/>
              </a:rPr>
              <a:t>https://serialmentor.com/dataviz/visualizing-uncertainty.html</a:t>
            </a:r>
            <a:endParaRPr lang="en-US" dirty="0"/>
          </a:p>
        </p:txBody>
      </p:sp>
    </p:spTree>
    <p:extLst>
      <p:ext uri="{BB962C8B-B14F-4D97-AF65-F5344CB8AC3E}">
        <p14:creationId xmlns:p14="http://schemas.microsoft.com/office/powerpoint/2010/main" val="2466468769"/>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Experimental metrics</a:t>
            </a:r>
          </a:p>
        </p:txBody>
      </p:sp>
      <p:sp>
        <p:nvSpPr>
          <p:cNvPr id="3" name="Content Placeholder 2"/>
          <p:cNvSpPr>
            <a:spLocks noGrp="1"/>
          </p:cNvSpPr>
          <p:nvPr>
            <p:ph idx="1"/>
          </p:nvPr>
        </p:nvSpPr>
        <p:spPr>
          <a:xfrm>
            <a:off x="4608718" y="215283"/>
            <a:ext cx="6613463" cy="4764502"/>
          </a:xfrm>
        </p:spPr>
        <p:txBody>
          <a:bodyPr>
            <a:noAutofit/>
          </a:bodyPr>
          <a:lstStyle/>
          <a:p>
            <a:pPr marL="0" indent="0">
              <a:buNone/>
            </a:pPr>
            <a:r>
              <a:rPr lang="en-US" sz="2800" dirty="0"/>
              <a:t>Let’s go back to the question:</a:t>
            </a:r>
            <a:r>
              <a:rPr lang="en-US" dirty="0"/>
              <a:t> “But what if we got unlucky and picked 9 unusual gorillas? Can we quantify how confident we are in our estimates?”</a:t>
            </a:r>
          </a:p>
          <a:p>
            <a:r>
              <a:rPr lang="en-US" dirty="0"/>
              <a:t>One way is sample error</a:t>
            </a:r>
          </a:p>
          <a:p>
            <a:r>
              <a:rPr lang="en-US" dirty="0"/>
              <a:t>Another way is confidence intervals</a:t>
            </a:r>
          </a:p>
          <a:p>
            <a:r>
              <a:rPr lang="en-US" dirty="0"/>
              <a:t>Confidence intervals work like this: for a 95% confidence interval, if you ran the same experiment 100 times, the true sample mean would fall within that range 95 times</a:t>
            </a:r>
          </a:p>
          <a:p>
            <a:r>
              <a:rPr lang="en-US" dirty="0"/>
              <a:t>Calculated as a function of mean, standard error, sample size, and z-score</a:t>
            </a:r>
          </a:p>
          <a:p>
            <a:r>
              <a:rPr lang="en-US" dirty="0">
                <a:hlinkClick r:id="rId3"/>
              </a:rPr>
              <a:t>https://seeing-theory.brown.edu/frequentist-inference/index.html</a:t>
            </a:r>
            <a:endParaRPr lang="en-US" dirty="0"/>
          </a:p>
        </p:txBody>
      </p:sp>
    </p:spTree>
    <p:extLst>
      <p:ext uri="{BB962C8B-B14F-4D97-AF65-F5344CB8AC3E}">
        <p14:creationId xmlns:p14="http://schemas.microsoft.com/office/powerpoint/2010/main" val="4164665500"/>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Hypothesis testing</a:t>
            </a: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3200" dirty="0"/>
              <a:t>Hypothesis testing in statistics</a:t>
            </a:r>
          </a:p>
          <a:p>
            <a:r>
              <a:rPr lang="en-US" sz="3200" dirty="0"/>
              <a:t>We’ve talked about distributions. It should feel intuitive that if you’re sampling a population, there’s a chance you could randomly sample a part of the data that could give you an inaccurate understanding of the underlying distribution</a:t>
            </a:r>
          </a:p>
          <a:p>
            <a:r>
              <a:rPr lang="en-US" sz="3200" dirty="0"/>
              <a:t>E.g., coin flips. Is it possible to flip 100 heads in a row?</a:t>
            </a:r>
          </a:p>
        </p:txBody>
      </p:sp>
    </p:spTree>
    <p:extLst>
      <p:ext uri="{BB962C8B-B14F-4D97-AF65-F5344CB8AC3E}">
        <p14:creationId xmlns:p14="http://schemas.microsoft.com/office/powerpoint/2010/main" val="3096069647"/>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93738" y="92775"/>
                <a:ext cx="7066046" cy="4764502"/>
              </a:xfrm>
            </p:spPr>
            <p:txBody>
              <a:bodyPr>
                <a:noAutofit/>
              </a:bodyPr>
              <a:lstStyle/>
              <a:p>
                <a:pPr marL="0" indent="0">
                  <a:buNone/>
                </a:pPr>
                <a:r>
                  <a:rPr lang="en-US" sz="2800" dirty="0"/>
                  <a:t>Hypothesis testing in statistics</a:t>
                </a:r>
              </a:p>
              <a:p>
                <a:r>
                  <a:rPr lang="en-US" sz="2800" dirty="0"/>
                  <a:t>Tough to “prove” things in statistics. E.g., if we flip a coin 100 times and get 100 heads, is it a fair coin? PROBABLY not. But can’t prove it for sure.</a:t>
                </a:r>
              </a:p>
              <a:p>
                <a:r>
                  <a:rPr lang="en-US" sz="2800" dirty="0"/>
                  <a:t>We phrase things in terms of the null hypothesis: </a:t>
                </a:r>
                <a14:m>
                  <m:oMath xmlns:m="http://schemas.openxmlformats.org/officeDocument/2006/math">
                    <m:r>
                      <a:rPr lang="en-US" sz="2800" i="1" dirty="0" smtClean="0">
                        <a:latin typeface="Cambria Math" panose="02040503050406030204" pitchFamily="18" charset="0"/>
                      </a:rPr>
                      <m:t>𝐻</m:t>
                    </m:r>
                    <m:r>
                      <a:rPr lang="en-US" sz="2800" i="1" baseline="-25000" dirty="0">
                        <a:latin typeface="Cambria Math" panose="02040503050406030204" pitchFamily="18" charset="0"/>
                      </a:rPr>
                      <m:t>0</m:t>
                    </m:r>
                  </m:oMath>
                </a14:m>
                <a:r>
                  <a:rPr lang="en-US" sz="2800" dirty="0"/>
                  <a:t> is that these two groups are the same, or that there is no difference.</a:t>
                </a:r>
              </a:p>
              <a:p>
                <a:r>
                  <a:rPr lang="en-US" sz="2800" dirty="0"/>
                  <a:t>Set a probability threshold: I would expect to see a difference like this by random chance 5% of the time, and that’s good enough for me to “reject the null hypothesis”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93738" y="92775"/>
                <a:ext cx="7066046" cy="4764502"/>
              </a:xfrm>
              <a:blipFill>
                <a:blip r:embed="rId3"/>
                <a:stretch>
                  <a:fillRect l="-2243" t="-256" r="-3020" b="-41688"/>
                </a:stretch>
              </a:blipFill>
            </p:spPr>
            <p:txBody>
              <a:bodyPr/>
              <a:lstStyle/>
              <a:p>
                <a:r>
                  <a:rPr lang="en-US">
                    <a:noFill/>
                  </a:rPr>
                  <a:t> </a:t>
                </a:r>
              </a:p>
            </p:txBody>
          </p:sp>
        </mc:Fallback>
      </mc:AlternateContent>
    </p:spTree>
    <p:extLst>
      <p:ext uri="{BB962C8B-B14F-4D97-AF65-F5344CB8AC3E}">
        <p14:creationId xmlns:p14="http://schemas.microsoft.com/office/powerpoint/2010/main" val="4124537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Hypothesis testing</a:t>
            </a:r>
          </a:p>
        </p:txBody>
      </p:sp>
      <p:sp>
        <p:nvSpPr>
          <p:cNvPr id="3" name="Content Placeholder 2"/>
          <p:cNvSpPr>
            <a:spLocks noGrp="1"/>
          </p:cNvSpPr>
          <p:nvPr>
            <p:ph idx="1"/>
          </p:nvPr>
        </p:nvSpPr>
        <p:spPr>
          <a:xfrm>
            <a:off x="4568669" y="185845"/>
            <a:ext cx="7066046" cy="4764502"/>
          </a:xfrm>
        </p:spPr>
        <p:txBody>
          <a:bodyPr>
            <a:noAutofit/>
          </a:bodyPr>
          <a:lstStyle/>
          <a:p>
            <a:pPr marL="0" indent="0">
              <a:buNone/>
            </a:pPr>
            <a:r>
              <a:rPr lang="en-US" sz="2800" dirty="0"/>
              <a:t>P-value</a:t>
            </a:r>
          </a:p>
          <a:p>
            <a:r>
              <a:rPr lang="en-US" sz="2800" dirty="0"/>
              <a:t>“In general, the P-value is the probability that sample results are as extreme as or more extreme than the result observed in the data if the null hypothesis is true.”</a:t>
            </a:r>
          </a:p>
          <a:p>
            <a:r>
              <a:rPr lang="en-US" sz="2800" dirty="0"/>
              <a:t>P-values are somewhat arbitrary and should be defined in advance of an experiment</a:t>
            </a:r>
          </a:p>
          <a:p>
            <a:r>
              <a:rPr lang="en-US" sz="2800" dirty="0"/>
              <a:t>Remember – if you set your P-value threshold at 0.05, 1/20 times you run an experiment you’d expect a false positive</a:t>
            </a:r>
          </a:p>
          <a:p>
            <a:r>
              <a:rPr lang="en-US" sz="2000" dirty="0">
                <a:hlinkClick r:id="rId3"/>
              </a:rPr>
              <a:t>https://xkcd.com/1478/</a:t>
            </a:r>
            <a:endParaRPr lang="en-US" sz="2000" dirty="0"/>
          </a:p>
          <a:p>
            <a:r>
              <a:rPr lang="en-US" sz="2000" dirty="0">
                <a:hlinkClick r:id="rId4"/>
              </a:rPr>
              <a:t>https://xkcd.com/882/</a:t>
            </a:r>
            <a:endParaRPr lang="en-US" sz="2000" dirty="0"/>
          </a:p>
          <a:p>
            <a:pPr marL="0" indent="0">
              <a:buNone/>
            </a:pPr>
            <a:endParaRPr lang="en-US" sz="2800" dirty="0"/>
          </a:p>
        </p:txBody>
      </p:sp>
    </p:spTree>
    <p:extLst>
      <p:ext uri="{BB962C8B-B14F-4D97-AF65-F5344CB8AC3E}">
        <p14:creationId xmlns:p14="http://schemas.microsoft.com/office/powerpoint/2010/main" val="2307461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68669" y="252552"/>
                <a:ext cx="7066046" cy="4764502"/>
              </a:xfrm>
            </p:spPr>
            <p:txBody>
              <a:bodyPr>
                <a:noAutofit/>
              </a:bodyPr>
              <a:lstStyle/>
              <a:p>
                <a:pPr marL="0" indent="0">
                  <a:buNone/>
                </a:pPr>
                <a:r>
                  <a:rPr lang="en-US" sz="2800" dirty="0"/>
                  <a:t>Example: In 2008 Obama won 40% of the white male vote. It is 2012, so we sample 200 white male voters to measure their support for Obama. We find 35% support. Has support decreased?</a:t>
                </a:r>
              </a:p>
              <a:p>
                <a14:m>
                  <m:oMath xmlns:m="http://schemas.openxmlformats.org/officeDocument/2006/math">
                    <m:r>
                      <a:rPr lang="en-US" sz="2800" i="1" dirty="0" smtClean="0">
                        <a:latin typeface="Cambria Math" panose="02040503050406030204" pitchFamily="18" charset="0"/>
                      </a:rPr>
                      <m:t>𝐻</m:t>
                    </m:r>
                    <m:r>
                      <a:rPr lang="en-US" sz="2800" i="1" baseline="-25000" dirty="0">
                        <a:latin typeface="Cambria Math" panose="02040503050406030204" pitchFamily="18" charset="0"/>
                      </a:rPr>
                      <m:t>0</m:t>
                    </m:r>
                  </m:oMath>
                </a14:m>
                <a:r>
                  <a:rPr lang="en-US" sz="2800" dirty="0"/>
                  <a:t>: Support has not decreased</a:t>
                </a:r>
              </a:p>
              <a:p>
                <a14:m>
                  <m:oMath xmlns:m="http://schemas.openxmlformats.org/officeDocument/2006/math">
                    <m:r>
                      <a:rPr lang="en-US" sz="2800" i="1" dirty="0" smtClean="0">
                        <a:latin typeface="Cambria Math" panose="02040503050406030204" pitchFamily="18" charset="0"/>
                      </a:rPr>
                      <m:t>𝐻</m:t>
                    </m:r>
                    <m:r>
                      <a:rPr lang="en-US" sz="2800" i="1" baseline="-25000" dirty="0">
                        <a:latin typeface="Cambria Math" panose="02040503050406030204" pitchFamily="18" charset="0"/>
                      </a:rPr>
                      <m:t>𝑎</m:t>
                    </m:r>
                  </m:oMath>
                </a14:m>
                <a:r>
                  <a:rPr lang="en-US" sz="2800" dirty="0"/>
                  <a:t>: Support has decreased</a:t>
                </a:r>
              </a:p>
              <a:p>
                <a:pPr marL="0"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68669" y="252552"/>
                <a:ext cx="7066046" cy="4764502"/>
              </a:xfrm>
              <a:blipFill>
                <a:blip r:embed="rId3"/>
                <a:stretch>
                  <a:fillRect l="-1724" t="-256"/>
                </a:stretch>
              </a:blipFill>
            </p:spPr>
            <p:txBody>
              <a:bodyPr/>
              <a:lstStyle/>
              <a:p>
                <a:r>
                  <a:rPr lang="en-US">
                    <a:noFill/>
                  </a:rPr>
                  <a:t> </a:t>
                </a:r>
              </a:p>
            </p:txBody>
          </p:sp>
        </mc:Fallback>
      </mc:AlternateContent>
      <p:sp>
        <p:nvSpPr>
          <p:cNvPr id="4" name="TextBox 3"/>
          <p:cNvSpPr txBox="1"/>
          <p:nvPr/>
        </p:nvSpPr>
        <p:spPr>
          <a:xfrm>
            <a:off x="4203063" y="6174387"/>
            <a:ext cx="7797259" cy="646331"/>
          </a:xfrm>
          <a:prstGeom prst="rect">
            <a:avLst/>
          </a:prstGeom>
          <a:noFill/>
        </p:spPr>
        <p:txBody>
          <a:bodyPr wrap="square" rtlCol="0">
            <a:spAutoFit/>
          </a:bodyPr>
          <a:lstStyle/>
          <a:p>
            <a:r>
              <a:rPr lang="en-US" dirty="0">
                <a:hlinkClick r:id="rId4"/>
              </a:rPr>
              <a:t>https://courses.lumenlearning.com/atd-herkimer-statisticssocsci/chapter/introduction-to-hypothesis-testing-4-of-5/</a:t>
            </a:r>
            <a:endParaRPr lang="en-US" dirty="0"/>
          </a:p>
        </p:txBody>
      </p:sp>
    </p:spTree>
    <p:extLst>
      <p:ext uri="{BB962C8B-B14F-4D97-AF65-F5344CB8AC3E}">
        <p14:creationId xmlns:p14="http://schemas.microsoft.com/office/powerpoint/2010/main" val="37547394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a:solidFill>
                  <a:srgbClr val="FFFFFF"/>
                </a:solidFill>
              </a:rPr>
              <a:t>Hypothesis testing</a:t>
            </a:r>
            <a:endParaRPr lang="en-US" dirty="0">
              <a:solidFill>
                <a:srgbClr val="FFFFFF"/>
              </a:solidFill>
            </a:endParaRPr>
          </a:p>
        </p:txBody>
      </p:sp>
      <p:sp>
        <p:nvSpPr>
          <p:cNvPr id="4" name="TextBox 3"/>
          <p:cNvSpPr txBox="1"/>
          <p:nvPr/>
        </p:nvSpPr>
        <p:spPr>
          <a:xfrm>
            <a:off x="4203063" y="6174387"/>
            <a:ext cx="7797259" cy="646331"/>
          </a:xfrm>
          <a:prstGeom prst="rect">
            <a:avLst/>
          </a:prstGeom>
          <a:noFill/>
        </p:spPr>
        <p:txBody>
          <a:bodyPr wrap="square" rtlCol="0">
            <a:spAutoFit/>
          </a:bodyPr>
          <a:lstStyle/>
          <a:p>
            <a:r>
              <a:rPr lang="en-US">
                <a:hlinkClick r:id="rId3"/>
              </a:rPr>
              <a:t>https://courses.lumenlearning.com/atd-herkimer-statisticssocsci/chapter/introduction-to-hypothesis-testing-4-of-5/</a:t>
            </a:r>
            <a:endParaRPr lang="en-US" dirty="0"/>
          </a:p>
        </p:txBody>
      </p:sp>
      <p:pic>
        <p:nvPicPr>
          <p:cNvPr id="3074" name="Picture 2" descr="How the sampling distribution relates to the standard normal model of z-scores.">
            <a:extLst>
              <a:ext uri="{FF2B5EF4-FFF2-40B4-BE49-F238E27FC236}">
                <a16:creationId xmlns:a16="http://schemas.microsoft.com/office/drawing/2014/main" id="{FB6A0C07-63DD-4DA9-9A09-8BCA6EFE8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729" y="37282"/>
            <a:ext cx="7490224" cy="6117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939932"/>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Hypothesis testing</a:t>
            </a:r>
          </a:p>
        </p:txBody>
      </p:sp>
      <p:sp>
        <p:nvSpPr>
          <p:cNvPr id="3" name="Content Placeholder 2"/>
          <p:cNvSpPr>
            <a:spLocks noGrp="1"/>
          </p:cNvSpPr>
          <p:nvPr>
            <p:ph idx="1"/>
          </p:nvPr>
        </p:nvSpPr>
        <p:spPr>
          <a:xfrm>
            <a:off x="4568669" y="185845"/>
            <a:ext cx="7066046" cy="4764502"/>
          </a:xfrm>
        </p:spPr>
        <p:txBody>
          <a:bodyPr>
            <a:noAutofit/>
          </a:bodyPr>
          <a:lstStyle/>
          <a:p>
            <a:r>
              <a:rPr lang="en-US" sz="2800" dirty="0"/>
              <a:t>Should feel intuitive that you need to know both the mean and the variance to compare populations</a:t>
            </a:r>
          </a:p>
          <a:p>
            <a:pPr marL="0" indent="0">
              <a:buNone/>
            </a:pPr>
            <a:endParaRPr lang="en-US" sz="2000" dirty="0"/>
          </a:p>
          <a:p>
            <a:pPr marL="0" indent="0">
              <a:buNone/>
            </a:pPr>
            <a:endParaRPr lang="en-US" sz="2800" dirty="0"/>
          </a:p>
        </p:txBody>
      </p:sp>
      <p:pic>
        <p:nvPicPr>
          <p:cNvPr id="3074" name="Picture 2" descr="https://socialresearchmethods.net/kb/Assets/images/stat_t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557" y="1989659"/>
            <a:ext cx="5314325" cy="3578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32062" y="6224316"/>
            <a:ext cx="5940024" cy="369332"/>
          </a:xfrm>
          <a:prstGeom prst="rect">
            <a:avLst/>
          </a:prstGeom>
          <a:noFill/>
        </p:spPr>
        <p:txBody>
          <a:bodyPr wrap="none" rtlCol="0">
            <a:spAutoFit/>
          </a:bodyPr>
          <a:lstStyle/>
          <a:p>
            <a:r>
              <a:rPr lang="en-US" dirty="0">
                <a:hlinkClick r:id="rId4"/>
              </a:rPr>
              <a:t>https://socialresearchmethods.net/kb/statistical-student-t-test/</a:t>
            </a:r>
            <a:endParaRPr lang="en-US" dirty="0"/>
          </a:p>
        </p:txBody>
      </p:sp>
    </p:spTree>
    <p:extLst>
      <p:ext uri="{BB962C8B-B14F-4D97-AF65-F5344CB8AC3E}">
        <p14:creationId xmlns:p14="http://schemas.microsoft.com/office/powerpoint/2010/main" val="6032633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Hypothesis Testing: T-Test</a:t>
            </a: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a:t>Common significance test to detect a difference of means between two groups </a:t>
            </a:r>
          </a:p>
          <a:p>
            <a:pPr lvl="1"/>
            <a:r>
              <a:rPr lang="en-US" sz="2400" dirty="0"/>
              <a:t>Uses standard t-statistic </a:t>
            </a:r>
          </a:p>
          <a:p>
            <a:pPr marL="0" indent="0">
              <a:buNone/>
            </a:pPr>
            <a:r>
              <a:rPr lang="en-US" sz="2800" dirty="0"/>
              <a:t>Instead of more theory, freely use </a:t>
            </a:r>
            <a:r>
              <a:rPr lang="en-US" sz="2800" dirty="0" err="1"/>
              <a:t>scipy.stats.ttest_ind</a:t>
            </a:r>
            <a:r>
              <a:rPr lang="en-US" sz="2800" dirty="0"/>
              <a:t> to build evidence</a:t>
            </a:r>
          </a:p>
          <a:p>
            <a:pPr marL="0" indent="0">
              <a:buNone/>
            </a:pPr>
            <a:endParaRPr lang="en-US" sz="2800" dirty="0"/>
          </a:p>
          <a:p>
            <a:pPr marL="0" indent="0">
              <a:buNone/>
            </a:pPr>
            <a:endParaRPr lang="en-US" sz="2800" dirty="0"/>
          </a:p>
          <a:p>
            <a:pPr marL="0" indent="0">
              <a:buNone/>
            </a:pPr>
            <a:r>
              <a:rPr lang="en-US" sz="2800" dirty="0" err="1"/>
              <a:t>ttest.ipynb</a:t>
            </a:r>
            <a:endParaRPr lang="en-US" sz="2800" dirty="0"/>
          </a:p>
          <a:p>
            <a:pPr marL="0" indent="0">
              <a:buNone/>
            </a:pPr>
            <a:endParaRPr lang="en-US" sz="2800" dirty="0"/>
          </a:p>
        </p:txBody>
      </p:sp>
    </p:spTree>
    <p:extLst>
      <p:ext uri="{BB962C8B-B14F-4D97-AF65-F5344CB8AC3E}">
        <p14:creationId xmlns:p14="http://schemas.microsoft.com/office/powerpoint/2010/main" val="34773054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86647" y="1261149"/>
            <a:ext cx="3595379" cy="4255025"/>
          </a:xfrm>
        </p:spPr>
        <p:txBody>
          <a:bodyPr>
            <a:normAutofit/>
          </a:bodyPr>
          <a:lstStyle/>
          <a:p>
            <a:pPr algn="l"/>
            <a:r>
              <a:rPr lang="en-US" b="1" i="0" dirty="0">
                <a:solidFill>
                  <a:srgbClr val="000000"/>
                </a:solidFill>
                <a:effectLst/>
                <a:latin typeface="Helvetica Neue"/>
              </a:rPr>
              <a:t>Project questions</a:t>
            </a:r>
            <a:endParaRPr lang="en-US" b="0" i="0" dirty="0">
              <a:solidFill>
                <a:srgbClr val="000000"/>
              </a:solidFill>
              <a:effectLst/>
              <a:latin typeface="Helvetica Neue"/>
            </a:endParaRPr>
          </a:p>
        </p:txBody>
      </p:sp>
      <p:sp>
        <p:nvSpPr>
          <p:cNvPr id="3" name="Content Placeholder 2"/>
          <p:cNvSpPr>
            <a:spLocks noGrp="1"/>
          </p:cNvSpPr>
          <p:nvPr>
            <p:ph idx="1"/>
          </p:nvPr>
        </p:nvSpPr>
        <p:spPr>
          <a:xfrm>
            <a:off x="4682609" y="2584205"/>
            <a:ext cx="6613463" cy="677988"/>
          </a:xfrm>
        </p:spPr>
        <p:txBody>
          <a:bodyPr>
            <a:noAutofit/>
          </a:bodyPr>
          <a:lstStyle/>
          <a:p>
            <a:pPr marL="0" indent="0">
              <a:buNone/>
            </a:pPr>
            <a:r>
              <a:rPr lang="en-US" sz="2800" b="0" i="0" dirty="0">
                <a:solidFill>
                  <a:srgbClr val="000000"/>
                </a:solidFill>
                <a:effectLst/>
                <a:latin typeface="Helvetica Neue"/>
              </a:rPr>
              <a:t>This project set out to explore COVID19 case data compared to airline traveler data in the United States.</a:t>
            </a:r>
            <a:endParaRPr lang="en-US" sz="2800" dirty="0"/>
          </a:p>
        </p:txBody>
      </p:sp>
    </p:spTree>
    <p:extLst>
      <p:ext uri="{BB962C8B-B14F-4D97-AF65-F5344CB8AC3E}">
        <p14:creationId xmlns:p14="http://schemas.microsoft.com/office/powerpoint/2010/main" val="2607598207"/>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928" y="2689715"/>
            <a:ext cx="8876145" cy="1478570"/>
          </a:xfrm>
        </p:spPr>
        <p:txBody>
          <a:bodyPr>
            <a:normAutofit/>
          </a:bodyPr>
          <a:lstStyle/>
          <a:p>
            <a:pPr algn="ctr"/>
            <a:r>
              <a:rPr lang="en-US" dirty="0"/>
              <a:t>Break?</a:t>
            </a:r>
          </a:p>
        </p:txBody>
      </p:sp>
    </p:spTree>
    <p:extLst>
      <p:ext uri="{BB962C8B-B14F-4D97-AF65-F5344CB8AC3E}">
        <p14:creationId xmlns:p14="http://schemas.microsoft.com/office/powerpoint/2010/main" val="1859969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Bootstrapping</a:t>
            </a:r>
          </a:p>
        </p:txBody>
      </p:sp>
      <p:sp>
        <p:nvSpPr>
          <p:cNvPr id="3" name="Content Placeholder 2"/>
          <p:cNvSpPr>
            <a:spLocks noGrp="1"/>
          </p:cNvSpPr>
          <p:nvPr>
            <p:ph idx="1"/>
          </p:nvPr>
        </p:nvSpPr>
        <p:spPr>
          <a:xfrm>
            <a:off x="4608718" y="159470"/>
            <a:ext cx="6613463" cy="4764502"/>
          </a:xfrm>
        </p:spPr>
        <p:txBody>
          <a:bodyPr>
            <a:noAutofit/>
          </a:bodyPr>
          <a:lstStyle/>
          <a:p>
            <a:pPr marL="0" indent="0">
              <a:buNone/>
            </a:pPr>
            <a:r>
              <a:rPr lang="en-US" sz="2800" dirty="0"/>
              <a:t>“bootstrap” (noun)</a:t>
            </a:r>
          </a:p>
          <a:p>
            <a:pPr lvl="1"/>
            <a:r>
              <a:rPr lang="en-US" sz="2400" dirty="0"/>
              <a:t>A procedure to estimate the distribution of a sample </a:t>
            </a:r>
            <a:r>
              <a:rPr lang="en-US" sz="2400" i="1" dirty="0"/>
              <a:t>statistic </a:t>
            </a:r>
            <a:r>
              <a:rPr lang="en-US" sz="2400" dirty="0"/>
              <a:t>by resampling</a:t>
            </a:r>
            <a:endParaRPr lang="en-US" sz="2400" i="1" dirty="0"/>
          </a:p>
          <a:p>
            <a:pPr lvl="1"/>
            <a:r>
              <a:rPr lang="en-US" sz="2400" dirty="0"/>
              <a:t>Taking samples with replacement from the sample itself and recalculating the statistic or model for each sample</a:t>
            </a:r>
          </a:p>
          <a:p>
            <a:pPr lvl="1"/>
            <a:r>
              <a:rPr lang="en-US" sz="2400" dirty="0"/>
              <a:t>This builds an estimate of the sample statistic’s distribution</a:t>
            </a:r>
          </a:p>
          <a:p>
            <a:r>
              <a:rPr lang="en-US" sz="2800" dirty="0"/>
              <a:t>Alternative to hypothesis testing</a:t>
            </a:r>
          </a:p>
          <a:p>
            <a:r>
              <a:rPr lang="en-US" sz="2800" dirty="0"/>
              <a:t>Instead of having me talk, how about a movie? </a:t>
            </a:r>
          </a:p>
          <a:p>
            <a:pPr lvl="1"/>
            <a:r>
              <a:rPr lang="en-US" sz="2400" dirty="0">
                <a:hlinkClick r:id="rId4"/>
              </a:rPr>
              <a:t>bootstrapping video</a:t>
            </a:r>
            <a:endParaRPr lang="en-US" sz="2400" dirty="0"/>
          </a:p>
          <a:p>
            <a:pPr lvl="1"/>
            <a:r>
              <a:rPr lang="en-US" sz="2400" dirty="0">
                <a:hlinkClick r:id="rId5" action="ppaction://hlinkfile"/>
              </a:rPr>
              <a:t>bootstrapping introduction</a:t>
            </a:r>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3902274381"/>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Bootstrapping</a:t>
            </a:r>
          </a:p>
        </p:txBody>
      </p:sp>
      <p:sp>
        <p:nvSpPr>
          <p:cNvPr id="3" name="Content Placeholder 2"/>
          <p:cNvSpPr>
            <a:spLocks noGrp="1"/>
          </p:cNvSpPr>
          <p:nvPr>
            <p:ph idx="1"/>
          </p:nvPr>
        </p:nvSpPr>
        <p:spPr>
          <a:xfrm>
            <a:off x="4906892" y="701291"/>
            <a:ext cx="6613463" cy="4764502"/>
          </a:xfrm>
        </p:spPr>
        <p:txBody>
          <a:bodyPr>
            <a:no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800" dirty="0"/>
              <a:t>Any questions from the movie? </a:t>
            </a:r>
          </a:p>
        </p:txBody>
      </p:sp>
    </p:spTree>
    <p:extLst>
      <p:ext uri="{BB962C8B-B14F-4D97-AF65-F5344CB8AC3E}">
        <p14:creationId xmlns:p14="http://schemas.microsoft.com/office/powerpoint/2010/main" val="2050087156"/>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928" y="2689715"/>
            <a:ext cx="8876145" cy="1478570"/>
          </a:xfrm>
        </p:spPr>
        <p:txBody>
          <a:bodyPr>
            <a:normAutofit/>
          </a:bodyPr>
          <a:lstStyle/>
          <a:p>
            <a:pPr algn="ctr"/>
            <a:r>
              <a:rPr lang="en-US" dirty="0"/>
              <a:t>My heartfelt thanks to the mentors for their help this past week!!!</a:t>
            </a:r>
          </a:p>
        </p:txBody>
      </p:sp>
    </p:spTree>
    <p:extLst>
      <p:ext uri="{BB962C8B-B14F-4D97-AF65-F5344CB8AC3E}">
        <p14:creationId xmlns:p14="http://schemas.microsoft.com/office/powerpoint/2010/main" val="408807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Other Measures of Center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Weighted Mean</a:t>
                </a:r>
              </a:p>
              <a:p>
                <a:pPr lvl="1"/>
                <a14:m>
                  <m:oMath xmlns:m="http://schemas.openxmlformats.org/officeDocument/2006/math">
                    <m:f>
                      <m:fPr>
                        <m:ctrlPr>
                          <a:rPr lang="en-US" sz="2400" i="1" smtClean="0">
                            <a:latin typeface="Cambria Math" panose="02040503050406030204" pitchFamily="18" charset="0"/>
                          </a:rPr>
                        </m:ctrlPr>
                      </m:fPr>
                      <m:num>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num>
                      <m:den>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e>
                        </m:nary>
                      </m:den>
                    </m:f>
                  </m:oMath>
                </a14:m>
                <a:endParaRPr lang="en-US" sz="2400" dirty="0"/>
              </a:p>
              <a:p>
                <a:pPr lvl="1"/>
                <a:r>
                  <a:rPr lang="en-US" sz="2400" dirty="0"/>
                  <a:t>Ex: down-weight inaccurate sensor</a:t>
                </a:r>
                <a:endParaRPr lang="en-US" sz="2400" u="sng" dirty="0"/>
              </a:p>
              <a:p>
                <a:pPr lvl="1"/>
                <a:r>
                  <a:rPr lang="en-US" sz="2400" dirty="0" err="1"/>
                  <a:t>np.average</a:t>
                </a:r>
                <a:r>
                  <a:rPr lang="en-US" sz="2400" dirty="0"/>
                  <a:t>(a, weights=None)</a:t>
                </a:r>
              </a:p>
              <a:p>
                <a:pPr marL="0" indent="0">
                  <a:buNone/>
                </a:pPr>
                <a:r>
                  <a:rPr lang="en-US" sz="2800" dirty="0"/>
                  <a:t>Trimmed Mean</a:t>
                </a:r>
              </a:p>
              <a:p>
                <a:pPr lvl="1"/>
                <a:r>
                  <a:rPr lang="en-US" sz="2400" dirty="0"/>
                  <a:t>Throw out p top and bottom ranked values</a:t>
                </a:r>
              </a:p>
              <a:p>
                <a:pPr lvl="1"/>
                <a:r>
                  <a:rPr lang="en-US" sz="2400" dirty="0"/>
                  <a:t>Ex: diving judges</a:t>
                </a:r>
              </a:p>
              <a:p>
                <a:pPr lvl="1"/>
                <a:r>
                  <a:rPr lang="en-US" sz="2400" dirty="0" err="1"/>
                  <a:t>scipy.stats.trim_mean</a:t>
                </a:r>
                <a:r>
                  <a:rPr lang="en-US" sz="2400" dirty="0"/>
                  <a:t>(a, </a:t>
                </a:r>
                <a:r>
                  <a:rPr lang="en-US" sz="2400" dirty="0" err="1"/>
                  <a:t>proportiontocut</a:t>
                </a:r>
                <a:r>
                  <a:rPr lang="en-US" sz="2400" dirty="0"/>
                  <a:t>)</a:t>
                </a:r>
              </a:p>
              <a:p>
                <a:pPr marL="0" indent="0">
                  <a:buNone/>
                </a:pPr>
                <a:r>
                  <a:rPr lang="en-US" sz="2800" dirty="0"/>
                  <a:t>Weighted/Trimmed Median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15813" y="619030"/>
                <a:ext cx="6613463" cy="4764502"/>
              </a:xfrm>
              <a:blipFill>
                <a:blip r:embed="rId3"/>
                <a:stretch>
                  <a:fillRect l="-1843" t="-384" b="-12804"/>
                </a:stretch>
              </a:blipFill>
            </p:spPr>
            <p:txBody>
              <a:bodyPr/>
              <a:lstStyle/>
              <a:p>
                <a:r>
                  <a:rPr lang="en-US">
                    <a:noFill/>
                  </a:rPr>
                  <a:t> </a:t>
                </a:r>
              </a:p>
            </p:txBody>
          </p:sp>
        </mc:Fallback>
      </mc:AlternateContent>
    </p:spTree>
    <p:extLst>
      <p:ext uri="{BB962C8B-B14F-4D97-AF65-F5344CB8AC3E}">
        <p14:creationId xmlns:p14="http://schemas.microsoft.com/office/powerpoint/2010/main" val="154554894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sz="3400" dirty="0">
                <a:solidFill>
                  <a:srgbClr val="FFFFFF"/>
                </a:solidFill>
              </a:rPr>
              <a:t>Percentile Ranks/Quartiles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Percentile Rank and Quartiles</a:t>
            </a:r>
          </a:p>
          <a:p>
            <a:r>
              <a:rPr lang="en-US" sz="2800" dirty="0"/>
              <a:t>Percentile rank - The </a:t>
            </a:r>
            <a:r>
              <a:rPr lang="en-US" sz="2800" i="1" dirty="0"/>
              <a:t>n</a:t>
            </a:r>
            <a:r>
              <a:rPr lang="en-US" sz="2800" dirty="0"/>
              <a:t>th percentile is the smallest number that is greater than </a:t>
            </a:r>
            <a:r>
              <a:rPr lang="en-US" sz="2800" b="1" dirty="0"/>
              <a:t>or equal to</a:t>
            </a:r>
            <a:r>
              <a:rPr lang="en-US" sz="2800" dirty="0"/>
              <a:t> a certain percentage of the data points</a:t>
            </a:r>
          </a:p>
          <a:p>
            <a:pPr lvl="1"/>
            <a:r>
              <a:rPr lang="en-US" sz="2400" dirty="0"/>
              <a:t>E.g. – If you score in the 75</a:t>
            </a:r>
            <a:r>
              <a:rPr lang="en-US" sz="2400" baseline="30000" dirty="0"/>
              <a:t>th</a:t>
            </a:r>
            <a:r>
              <a:rPr lang="en-US" sz="2400" dirty="0"/>
              <a:t> percentile on an exam, you scored better than 75% of people taking the same test</a:t>
            </a:r>
          </a:p>
          <a:p>
            <a:r>
              <a:rPr lang="en-US" sz="2800" dirty="0"/>
              <a:t>Quartiles – special case of percentiles – divide the data into 25%, 50%, 75% percentiles</a:t>
            </a:r>
          </a:p>
          <a:p>
            <a:pPr marL="0" indent="0">
              <a:buNone/>
            </a:pPr>
            <a:endParaRPr lang="en-US" sz="2800" dirty="0"/>
          </a:p>
        </p:txBody>
      </p:sp>
    </p:spTree>
    <p:extLst>
      <p:ext uri="{BB962C8B-B14F-4D97-AF65-F5344CB8AC3E}">
        <p14:creationId xmlns:p14="http://schemas.microsoft.com/office/powerpoint/2010/main" val="251040322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Box plots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Box plots</a:t>
            </a:r>
          </a:p>
          <a:p>
            <a:r>
              <a:rPr lang="en-US" sz="2800" dirty="0"/>
              <a:t>Box from the first quartile to the third quartile. Line at the median. “Whiskers” out to the min and max values (in some cases).</a:t>
            </a:r>
          </a:p>
          <a:p>
            <a:pPr marL="0" indent="0">
              <a:buNone/>
            </a:pPr>
            <a:endParaRPr lang="en-US" sz="2800" dirty="0"/>
          </a:p>
        </p:txBody>
      </p:sp>
      <p:pic>
        <p:nvPicPr>
          <p:cNvPr id="4" name="Picture 3"/>
          <p:cNvPicPr>
            <a:picLocks noChangeAspect="1"/>
          </p:cNvPicPr>
          <p:nvPr/>
        </p:nvPicPr>
        <p:blipFill>
          <a:blip r:embed="rId3"/>
          <a:stretch>
            <a:fillRect/>
          </a:stretch>
        </p:blipFill>
        <p:spPr>
          <a:xfrm>
            <a:off x="5115225" y="3178836"/>
            <a:ext cx="5614638" cy="2391990"/>
          </a:xfrm>
          <a:prstGeom prst="rect">
            <a:avLst/>
          </a:prstGeom>
        </p:spPr>
      </p:pic>
    </p:spTree>
    <p:extLst>
      <p:ext uri="{BB962C8B-B14F-4D97-AF65-F5344CB8AC3E}">
        <p14:creationId xmlns:p14="http://schemas.microsoft.com/office/powerpoint/2010/main" val="118820958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Box plots</a:t>
            </a:r>
          </a:p>
        </p:txBody>
      </p:sp>
      <p:sp>
        <p:nvSpPr>
          <p:cNvPr id="3" name="Content Placeholder 2"/>
          <p:cNvSpPr>
            <a:spLocks noGrp="1"/>
          </p:cNvSpPr>
          <p:nvPr>
            <p:ph idx="1"/>
          </p:nvPr>
        </p:nvSpPr>
        <p:spPr>
          <a:xfrm>
            <a:off x="4377687" y="619030"/>
            <a:ext cx="7611113" cy="4764502"/>
          </a:xfrm>
        </p:spPr>
        <p:txBody>
          <a:bodyPr>
            <a:noAutofit/>
          </a:bodyPr>
          <a:lstStyle/>
          <a:p>
            <a:pPr marL="0" indent="0">
              <a:buNone/>
            </a:pPr>
            <a:r>
              <a:rPr lang="en-US" sz="2800" dirty="0"/>
              <a:t>Box plots can help you see skewness, outliers, etc.</a:t>
            </a:r>
          </a:p>
          <a:p>
            <a:pPr marL="0" indent="0">
              <a:buNone/>
            </a:pPr>
            <a:endParaRPr lang="en-US" sz="2800" dirty="0"/>
          </a:p>
        </p:txBody>
      </p:sp>
      <p:pic>
        <p:nvPicPr>
          <p:cNvPr id="2050" name="Picture 2" descr="Image result for box plots sk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915" y="1342280"/>
            <a:ext cx="6667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69392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2427</Words>
  <Application>Microsoft Office PowerPoint</Application>
  <PresentationFormat>Widescreen</PresentationFormat>
  <Paragraphs>271</Paragraphs>
  <Slides>53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-apple-system</vt:lpstr>
      <vt:lpstr>Arial</vt:lpstr>
      <vt:lpstr>Calibri</vt:lpstr>
      <vt:lpstr>Cambria Math</vt:lpstr>
      <vt:lpstr>Helvetica Neue</vt:lpstr>
      <vt:lpstr>Tw Cen MT</vt:lpstr>
      <vt:lpstr>Circuit</vt:lpstr>
      <vt:lpstr>COVID19 and airline Travel</vt:lpstr>
      <vt:lpstr>Project Summary</vt:lpstr>
      <vt:lpstr>PowerPoint Presentation</vt:lpstr>
      <vt:lpstr>PowerPoint Presentation</vt:lpstr>
      <vt:lpstr>Project questions</vt:lpstr>
      <vt:lpstr>Other Measures of Center</vt:lpstr>
      <vt:lpstr>Percentile Ranks/Quartiles</vt:lpstr>
      <vt:lpstr>Box plots</vt:lpstr>
      <vt:lpstr>Box plots</vt:lpstr>
      <vt:lpstr>Box plots</vt:lpstr>
      <vt:lpstr>Measures of variability</vt:lpstr>
      <vt:lpstr>Measures of variability</vt:lpstr>
      <vt:lpstr>Variance and standard deviation</vt:lpstr>
      <vt:lpstr>Variance and standard deviation</vt:lpstr>
      <vt:lpstr>Other measures of variability</vt:lpstr>
      <vt:lpstr>Quick note on moments</vt:lpstr>
      <vt:lpstr>Anscombe’s Quartet</vt:lpstr>
      <vt:lpstr>Anscombe’s Quartet: The Reveal</vt:lpstr>
      <vt:lpstr>Break?</vt:lpstr>
      <vt:lpstr>Distributions</vt:lpstr>
      <vt:lpstr>Distributions</vt:lpstr>
      <vt:lpstr>Distributions</vt:lpstr>
      <vt:lpstr>Distributions</vt:lpstr>
      <vt:lpstr>Distributions</vt:lpstr>
      <vt:lpstr>Distributions</vt:lpstr>
      <vt:lpstr>Distributions</vt:lpstr>
      <vt:lpstr>The Normal Distribution!</vt:lpstr>
      <vt:lpstr>The Normal Distribution!</vt:lpstr>
      <vt:lpstr>The normal distribution!</vt:lpstr>
      <vt:lpstr>The normal distribution!</vt:lpstr>
      <vt:lpstr>Central limit theorem</vt:lpstr>
      <vt:lpstr>Central limit theorem</vt:lpstr>
      <vt:lpstr>Central limit theorem</vt:lpstr>
      <vt:lpstr>Central limit theorem</vt:lpstr>
      <vt:lpstr>Other probability density distributions</vt:lpstr>
      <vt:lpstr>Statistics and experiments</vt:lpstr>
      <vt:lpstr>Statistics and experiments</vt:lpstr>
      <vt:lpstr>Experimental metrics</vt:lpstr>
      <vt:lpstr>Experimental metrics</vt:lpstr>
      <vt:lpstr>Experimental metrics</vt:lpstr>
      <vt:lpstr>Experimental metrics</vt:lpstr>
      <vt:lpstr>Experimental metrics</vt:lpstr>
      <vt:lpstr>Hypothesis testing</vt:lpstr>
      <vt:lpstr>Hypothesis testing</vt:lpstr>
      <vt:lpstr>Hypothesis testing</vt:lpstr>
      <vt:lpstr>Hypothesis testing</vt:lpstr>
      <vt:lpstr>Hypothesis testing</vt:lpstr>
      <vt:lpstr>Hypothesis testing</vt:lpstr>
      <vt:lpstr>Hypothesis Testing: T-Test</vt:lpstr>
      <vt:lpstr>Break?</vt:lpstr>
      <vt:lpstr>Bootstrapping</vt:lpstr>
      <vt:lpstr>Bootstrapping</vt:lpstr>
      <vt:lpstr>My heartfelt thanks to the mentors for their help this past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week 10</dc:title>
  <dc:creator>Charlie Garavaglia</dc:creator>
  <cp:lastModifiedBy>A'Biel Hammonds</cp:lastModifiedBy>
  <cp:revision>21</cp:revision>
  <dcterms:created xsi:type="dcterms:W3CDTF">2020-10-21T17:15:53Z</dcterms:created>
  <dcterms:modified xsi:type="dcterms:W3CDTF">2020-10-23T17:06:17Z</dcterms:modified>
</cp:coreProperties>
</file>