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6" r:id="rId6"/>
    <p:sldId id="258" r:id="rId7"/>
    <p:sldId id="267" r:id="rId8"/>
    <p:sldId id="283" r:id="rId9"/>
    <p:sldId id="269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59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0"/>
    <p:restoredTop sz="64462"/>
  </p:normalViewPr>
  <p:slideViewPr>
    <p:cSldViewPr snapToGrid="0" snapToObjects="1">
      <p:cViewPr varScale="1">
        <p:scale>
          <a:sx n="99" d="100"/>
          <a:sy n="99" d="100"/>
        </p:scale>
        <p:origin x="1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BC332-D187-344A-BC69-9B884307596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43E39-57B8-E34B-B2F1-66623C12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err="1"/>
              <a:t>mgr</a:t>
            </a:r>
            <a:r>
              <a:rPr lang="en-US" dirty="0"/>
              <a:t> ops – create, add, rem, update</a:t>
            </a:r>
          </a:p>
          <a:p>
            <a:r>
              <a:rPr lang="en-US" dirty="0"/>
              <a:t>EACH CREATE EPOCHS – expect all users to agree on output seeds at each epoch!</a:t>
            </a:r>
          </a:p>
          <a:p>
            <a:endParaRPr lang="en-US" dirty="0"/>
          </a:p>
          <a:p>
            <a:r>
              <a:rPr lang="en-US" dirty="0"/>
              <a:t>PRIVACY ADDRESSED (transcript doesn’t reveal any group secrets)</a:t>
            </a:r>
          </a:p>
          <a:p>
            <a:r>
              <a:rPr lang="en-US" dirty="0"/>
              <a:t>Briefly explain PCS and FS here – group </a:t>
            </a:r>
            <a:r>
              <a:rPr lang="en-US" dirty="0" err="1"/>
              <a:t>mgr</a:t>
            </a:r>
            <a:r>
              <a:rPr lang="en-US" dirty="0"/>
              <a:t> security props not addressed by this implementation</a:t>
            </a:r>
          </a:p>
          <a:p>
            <a:endParaRPr lang="en-US" dirty="0"/>
          </a:p>
          <a:p>
            <a:r>
              <a:rPr lang="en-US" dirty="0"/>
              <a:t>Balanced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54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Multicast public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5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part is skeleton (along with frontier nodes) – explain rules</a:t>
            </a:r>
          </a:p>
          <a:p>
            <a:r>
              <a:rPr lang="en-US" dirty="0"/>
              <a:t>Note u0, u1 don’t change - log(n)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is PRG, blue is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Multicast public channel</a:t>
            </a:r>
          </a:p>
          <a:p>
            <a:r>
              <a:rPr lang="en-US" dirty="0"/>
              <a:t>PRGS!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2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k00, k01 don’t change (k_0 changed in real implementation for optimal 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9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k00, k01 don’t change (k_0 changed in real implementation for optimal 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0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k00, k01 don’t change (k_0 changed in real implementation for optimal 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k00, k01 don’t change (k_0 changed in real implementation for optimal 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k00, k01 don’t change (k_0 changed in real implementation for optimal 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8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k00, k01 don’t change (k_0 changed in real implementation for optimal 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Asynch</a:t>
            </a:r>
            <a:r>
              <a:rPr lang="en-US" dirty="0"/>
              <a:t> - users perform all operations whenever they want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Signal - Provides optimal security in two-party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51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Multicast public channel</a:t>
            </a:r>
          </a:p>
          <a:p>
            <a:r>
              <a:rPr lang="en-US" dirty="0"/>
              <a:t>PRGS!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14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messages contain encrypted keys (and skeletons)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2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GM security – future work – briefly describe encrypted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4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double joining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(most solutions assume a delivery server which chooses certain user operations at given times and makes sure all users get messages in same order) </a:t>
            </a:r>
          </a:p>
          <a:p>
            <a:r>
              <a:rPr lang="en-US" dirty="0"/>
              <a:t>If no delivery service, group may split – certain users process one message, others another</a:t>
            </a:r>
          </a:p>
          <a:p>
            <a:r>
              <a:rPr lang="en-US" dirty="0"/>
              <a:t>CONCURRENCY and Blanks</a:t>
            </a:r>
          </a:p>
          <a:p>
            <a:r>
              <a:rPr lang="en-US" dirty="0"/>
              <a:t>TIGHT efficiency</a:t>
            </a:r>
          </a:p>
          <a:p>
            <a:r>
              <a:rPr lang="en-US" dirty="0"/>
              <a:t>In CGKA users need public key every time they come to group</a:t>
            </a:r>
          </a:p>
          <a:p>
            <a:r>
              <a:rPr lang="en-US" dirty="0"/>
              <a:t>ONLY NEED TO TRUST GM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 trees in code; Briefly explain SKE, PRG</a:t>
            </a:r>
          </a:p>
          <a:p>
            <a:endParaRPr lang="en-US" dirty="0"/>
          </a:p>
          <a:p>
            <a:r>
              <a:rPr lang="en-US" dirty="0"/>
              <a:t>OOB needed for sending random values for added or updated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manager is server for both sockets – creates sockets, and for </a:t>
            </a:r>
            <a:r>
              <a:rPr lang="en-US" dirty="0" err="1"/>
              <a:t>oob</a:t>
            </a:r>
            <a:r>
              <a:rPr lang="en-US" dirty="0"/>
              <a:t>, waits for users to connect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1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GM operations from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MANAGERS OPS!!</a:t>
            </a:r>
          </a:p>
          <a:p>
            <a:endParaRPr lang="en-US" dirty="0"/>
          </a:p>
          <a:p>
            <a:r>
              <a:rPr lang="en-US" dirty="0"/>
              <a:t>R values sampled randomly – NONCES NOT SHOWN!</a:t>
            </a:r>
          </a:p>
          <a:p>
            <a:r>
              <a:rPr lang="en-US" dirty="0"/>
              <a:t>Explain skeleton</a:t>
            </a:r>
          </a:p>
          <a:p>
            <a:endParaRPr lang="en-US" dirty="0"/>
          </a:p>
          <a:p>
            <a:r>
              <a:rPr lang="en-US" dirty="0"/>
              <a:t>GROUP SECRET DERIVED FROM PRG ON ROOT SEED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SIDE!</a:t>
            </a:r>
          </a:p>
          <a:p>
            <a:endParaRPr lang="en-US" dirty="0"/>
          </a:p>
          <a:p>
            <a:r>
              <a:rPr lang="en-US" dirty="0"/>
              <a:t>Separate </a:t>
            </a:r>
            <a:r>
              <a:rPr lang="en-US" dirty="0" err="1"/>
              <a:t>oob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3E39-57B8-E34B-B2F1-66623C1242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5349-40C2-DC4B-BF52-E5C6339DD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760F-2A60-4D40-8780-C3AC3751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13E5-5FEF-B346-8DEF-61F98669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0D15-1DD4-0E4F-A6CB-A581F54F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D46C-82B1-1542-85D4-CAC1021D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2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018E-0CBD-6B43-8D22-9681D8F5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C124F-D5A5-034A-9CB0-FFBCC077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24382-458A-F94B-A653-74EF206D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B67E-13DF-3743-AC9A-A75A403E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A8A5-9C0D-3140-B0EF-82CD4B7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24D38-EDF7-FA49-A738-4791F3A28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9625B-C714-D649-A4F1-739634E04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BABE-2599-544E-A1CE-791672B2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A2F0-1FD2-8346-8572-24CC2ABD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7052-936B-E543-B3C8-9888BC7F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7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1001-7066-3B45-AB79-8A39E135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B173-5C7C-F04D-A8F8-E88B8B0B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3BEC-2C7B-EE48-9518-C9B68E1F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A435-5A3C-6E4D-B531-F450898D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18AA-32C4-7B4E-BE77-645FA74E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2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7819-9EEA-534D-8A13-485B8A5B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3E710-BBDA-374A-A425-78176855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B7E8-F3D5-9F4E-93DC-9BA9FAD4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48E3-6564-D746-A42D-694A7978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E223-46F8-7247-974B-84350DB1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B46A-B139-D84B-BE81-157CB8A6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A3B4-B399-F84A-9DFD-E063F49AE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201F5-726C-174B-AE23-248FD23D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7980-78D2-6847-B0A7-6022A404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3DC6-99A3-C547-9577-449C5145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F468-F65A-8646-AB7C-86B54940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9E02-9BF5-004E-8193-38159A62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7A62-4D96-CE46-BAB0-C36A8682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11A9F-0EC8-F245-9C48-2E58AE69A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EFFF7-A8E0-504C-AD82-0C0E7C9F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8D183-B30E-D24B-90A3-3BE13EDAA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B218A-332F-5648-AD29-B1203919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B63D3-4A6D-944E-9B33-F28C87E3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5C2BE-4DC6-AC40-A7B8-3E8C149C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F380-2AED-8040-B5B4-0BA2B330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21BEB-43C7-8E4C-A63C-CC19B502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A875A-F07B-DB46-BA33-D8CD1DED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D06C2-005D-C64B-8858-164D7BA1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4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DD59A-7453-1B4C-A4A3-BF0A0A5F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62AF1-BDCA-754C-843F-788B37DF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FABAC-33BC-814D-97AE-339AAF59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BE93-10D4-8C46-BCAF-8D3572A4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FF79-FE47-4547-9336-4CE3E78B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DD9A0-96CE-DA4C-9B14-7CE256996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3EB9-225F-A247-8A3C-9D076C5C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1892-2DA4-4C40-8242-6D8DC979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78FD-C9CA-7443-BB9E-81338C46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E669-8C31-5048-A7A5-30950E22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9945D-0BBD-EB4A-B65D-33A79F42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F273A-3EA4-174B-A883-B9B4A5BF9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529A-EF5A-4942-BFEF-32DE4E5B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14E0C-FD1F-7247-952A-EA90AB7B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F02D7-4046-C949-82FC-CDF830AE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9D5D9-BE36-9546-B125-CAF9178A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78B1A-76B3-424B-A6D5-027E24B8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6909-8A77-1144-B213-81F80D43A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45C0-6AE5-D44F-B04D-F6FAADF5884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7487-C8CD-A841-895B-1504B430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4B75-AFB6-0B4C-8E2C-06816150B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C938-28AD-FB47-AA1D-19F35FADF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8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tan.randombit.net/handbook/content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5542-7BD8-4F40-8BEC-99A96932E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Multicast Key Agreement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7D882-E9B2-F34A-AE64-4AAA7BAD2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Bienstock</a:t>
            </a:r>
          </a:p>
        </p:txBody>
      </p:sp>
    </p:spTree>
    <p:extLst>
      <p:ext uri="{BB962C8B-B14F-4D97-AF65-F5344CB8AC3E}">
        <p14:creationId xmlns:p14="http://schemas.microsoft.com/office/powerpoint/2010/main" val="12793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7" y="1016061"/>
            <a:ext cx="980705" cy="8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69E9C9-C2DB-B243-A720-4B0FE315074E}"/>
              </a:ext>
            </a:extLst>
          </p:cNvPr>
          <p:cNvSpPr/>
          <p:nvPr/>
        </p:nvSpPr>
        <p:spPr>
          <a:xfrm>
            <a:off x="1339047" y="4975929"/>
            <a:ext cx="612559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C5EA9B-8CEF-EB4D-A10E-4287A470183E}"/>
              </a:ext>
            </a:extLst>
          </p:cNvPr>
          <p:cNvSpPr/>
          <p:nvPr/>
        </p:nvSpPr>
        <p:spPr>
          <a:xfrm>
            <a:off x="4196546" y="4975927"/>
            <a:ext cx="612559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EA49A1-3FF3-A745-94A8-4A187E1A9CBE}"/>
              </a:ext>
            </a:extLst>
          </p:cNvPr>
          <p:cNvSpPr/>
          <p:nvPr/>
        </p:nvSpPr>
        <p:spPr>
          <a:xfrm>
            <a:off x="7666605" y="4975928"/>
            <a:ext cx="612559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09EF65-E20B-524C-BC5C-96168C0C3F3A}"/>
              </a:ext>
            </a:extLst>
          </p:cNvPr>
          <p:cNvSpPr/>
          <p:nvPr/>
        </p:nvSpPr>
        <p:spPr>
          <a:xfrm>
            <a:off x="10414986" y="4975929"/>
            <a:ext cx="612559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D1B95E-E567-7548-A6BE-12B17895ABC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861899" y="1781395"/>
            <a:ext cx="3887369" cy="32842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1A3767-8542-1845-A8DA-68D3CCCE01DB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502826" y="1912706"/>
            <a:ext cx="1593174" cy="306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150415-048F-B34C-8B81-C21C5230E226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442731" y="1781395"/>
            <a:ext cx="1313581" cy="328424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06C92C-9094-8142-B25D-9ECCFF92E8DE}"/>
              </a:ext>
            </a:extLst>
          </p:cNvPr>
          <p:cNvSpPr txBox="1"/>
          <p:nvPr/>
        </p:nvSpPr>
        <p:spPr>
          <a:xfrm>
            <a:off x="3009530" y="312494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7ACDF-E725-2A47-9750-8CFF038DD49F}"/>
              </a:ext>
            </a:extLst>
          </p:cNvPr>
          <p:cNvSpPr txBox="1"/>
          <p:nvPr/>
        </p:nvSpPr>
        <p:spPr>
          <a:xfrm>
            <a:off x="4743306" y="312494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01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20A23-E331-1F46-85B4-D26A270B3FA8}"/>
              </a:ext>
            </a:extLst>
          </p:cNvPr>
          <p:cNvSpPr txBox="1"/>
          <p:nvPr/>
        </p:nvSpPr>
        <p:spPr>
          <a:xfrm>
            <a:off x="6612905" y="312494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10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980561A-B020-8E4D-AAA3-499D3154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47" y="166930"/>
            <a:ext cx="5999314" cy="652557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2D60BDB8-6754-F14A-854B-7AB577747247}"/>
              </a:ext>
            </a:extLst>
          </p:cNvPr>
          <p:cNvSpPr/>
          <p:nvPr/>
        </p:nvSpPr>
        <p:spPr>
          <a:xfrm>
            <a:off x="2477874" y="317519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B76661-E218-0142-915C-C7A76B03E928}"/>
              </a:ext>
            </a:extLst>
          </p:cNvPr>
          <p:cNvSpPr/>
          <p:nvPr/>
        </p:nvSpPr>
        <p:spPr>
          <a:xfrm>
            <a:off x="1573831" y="1168278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E3C35F-DCD3-CB46-A002-1B5D7D2D39DF}"/>
              </a:ext>
            </a:extLst>
          </p:cNvPr>
          <p:cNvSpPr/>
          <p:nvPr/>
        </p:nvSpPr>
        <p:spPr>
          <a:xfrm>
            <a:off x="3509678" y="1985288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7CD383-DEA9-9D4A-BE12-2512AEB2444F}"/>
              </a:ext>
            </a:extLst>
          </p:cNvPr>
          <p:cNvSpPr/>
          <p:nvPr/>
        </p:nvSpPr>
        <p:spPr>
          <a:xfrm>
            <a:off x="2167155" y="1988200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D3DDB9-3A77-4B44-ACD7-AE89FA93A700}"/>
              </a:ext>
            </a:extLst>
          </p:cNvPr>
          <p:cNvSpPr/>
          <p:nvPr/>
        </p:nvSpPr>
        <p:spPr>
          <a:xfrm>
            <a:off x="971623" y="1988201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7E15A9-F7F7-D349-9D2A-B55E68F79603}"/>
              </a:ext>
            </a:extLst>
          </p:cNvPr>
          <p:cNvCxnSpPr>
            <a:cxnSpLocks/>
            <a:stCxn id="35" idx="0"/>
            <a:endCxn id="32" idx="3"/>
          </p:cNvCxnSpPr>
          <p:nvPr/>
        </p:nvCxnSpPr>
        <p:spPr>
          <a:xfrm flipV="1">
            <a:off x="1282342" y="1698708"/>
            <a:ext cx="382496" cy="28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4CC807-2356-694C-8639-F68F9944FD79}"/>
              </a:ext>
            </a:extLst>
          </p:cNvPr>
          <p:cNvCxnSpPr>
            <a:cxnSpLocks/>
            <a:stCxn id="32" idx="0"/>
            <a:endCxn id="31" idx="3"/>
          </p:cNvCxnSpPr>
          <p:nvPr/>
        </p:nvCxnSpPr>
        <p:spPr>
          <a:xfrm flipV="1">
            <a:off x="1884550" y="847949"/>
            <a:ext cx="684331" cy="320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C5441-8FBA-0943-B676-776F828AB6BF}"/>
              </a:ext>
            </a:extLst>
          </p:cNvPr>
          <p:cNvCxnSpPr>
            <a:stCxn id="32" idx="5"/>
            <a:endCxn id="34" idx="0"/>
          </p:cNvCxnSpPr>
          <p:nvPr/>
        </p:nvCxnSpPr>
        <p:spPr>
          <a:xfrm>
            <a:off x="2104261" y="1698708"/>
            <a:ext cx="373613" cy="2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370FFC-BCFD-1D48-8914-AEB86505FE2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23479" y="847949"/>
            <a:ext cx="796918" cy="113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04DCFD-9902-2E48-B2DD-F8D7D53C19ED}"/>
              </a:ext>
            </a:extLst>
          </p:cNvPr>
          <p:cNvSpPr txBox="1"/>
          <p:nvPr/>
        </p:nvSpPr>
        <p:spPr>
          <a:xfrm>
            <a:off x="2291067" y="1525727"/>
            <a:ext cx="121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0</a:t>
            </a:r>
            <a:r>
              <a:rPr lang="en-US" dirty="0"/>
              <a:t>, 0, 01)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61F6CB-7CA1-9C49-B71F-7C36DDEA06B2}"/>
              </a:ext>
            </a:extLst>
          </p:cNvPr>
          <p:cNvSpPr txBox="1"/>
          <p:nvPr/>
        </p:nvSpPr>
        <p:spPr>
          <a:xfrm>
            <a:off x="3518284" y="1047286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1</a:t>
            </a:r>
            <a:r>
              <a:rPr lang="en-US" dirty="0"/>
              <a:t>, r, 10)</a:t>
            </a:r>
          </a:p>
        </p:txBody>
      </p:sp>
    </p:spTree>
    <p:extLst>
      <p:ext uri="{BB962C8B-B14F-4D97-AF65-F5344CB8AC3E}">
        <p14:creationId xmlns:p14="http://schemas.microsoft.com/office/powerpoint/2010/main" val="27659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3916798" y="985428"/>
            <a:ext cx="980705" cy="8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69E9C9-C2DB-B243-A720-4B0FE315074E}"/>
              </a:ext>
            </a:extLst>
          </p:cNvPr>
          <p:cNvSpPr/>
          <p:nvPr/>
        </p:nvSpPr>
        <p:spPr>
          <a:xfrm>
            <a:off x="1692218" y="4824386"/>
            <a:ext cx="1168363" cy="1168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EA49A1-3FF3-A745-94A8-4A187E1A9CBE}"/>
              </a:ext>
            </a:extLst>
          </p:cNvPr>
          <p:cNvSpPr/>
          <p:nvPr/>
        </p:nvSpPr>
        <p:spPr>
          <a:xfrm>
            <a:off x="7522612" y="4870615"/>
            <a:ext cx="1168363" cy="1168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10</a:t>
            </a:r>
            <a:r>
              <a:rPr lang="en-US" dirty="0"/>
              <a:t>, k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09EF65-E20B-524C-BC5C-96168C0C3F3A}"/>
              </a:ext>
            </a:extLst>
          </p:cNvPr>
          <p:cNvSpPr/>
          <p:nvPr/>
        </p:nvSpPr>
        <p:spPr>
          <a:xfrm>
            <a:off x="10565907" y="4975927"/>
            <a:ext cx="612559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6C92C-9094-8142-B25D-9ECCFF92E8DE}"/>
              </a:ext>
            </a:extLst>
          </p:cNvPr>
          <p:cNvSpPr txBox="1"/>
          <p:nvPr/>
        </p:nvSpPr>
        <p:spPr>
          <a:xfrm>
            <a:off x="1298347" y="6048585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PRG(r</a:t>
            </a:r>
            <a:r>
              <a:rPr lang="en-US" baseline="-25000" dirty="0"/>
              <a:t>00</a:t>
            </a:r>
            <a:r>
              <a:rPr lang="en-US" dirty="0"/>
              <a:t>) =  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49CBA78-670D-9C43-B600-23829ECB6C3A}"/>
              </a:ext>
            </a:extLst>
          </p:cNvPr>
          <p:cNvSpPr/>
          <p:nvPr/>
        </p:nvSpPr>
        <p:spPr>
          <a:xfrm>
            <a:off x="4922234" y="1077564"/>
            <a:ext cx="1438182" cy="712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DFC20-0132-8547-92D1-6243B904A59F}"/>
              </a:ext>
            </a:extLst>
          </p:cNvPr>
          <p:cNvSpPr txBox="1"/>
          <p:nvPr/>
        </p:nvSpPr>
        <p:spPr>
          <a:xfrm>
            <a:off x="6680012" y="1260645"/>
            <a:ext cx="404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(CT</a:t>
            </a:r>
            <a:r>
              <a:rPr lang="en-US" baseline="-25000" dirty="0"/>
              <a:t>0</a:t>
            </a:r>
            <a:r>
              <a:rPr lang="en-US" dirty="0"/>
              <a:t> = Enc(k</a:t>
            </a:r>
            <a:r>
              <a:rPr lang="en-US" baseline="-25000" dirty="0"/>
              <a:t>01</a:t>
            </a:r>
            <a:r>
              <a:rPr lang="en-US" dirty="0"/>
              <a:t>, s</a:t>
            </a:r>
            <a:r>
              <a:rPr lang="en-US" baseline="-25000" dirty="0"/>
              <a:t>00</a:t>
            </a:r>
            <a:r>
              <a:rPr lang="en-US" dirty="0"/>
              <a:t>), CT</a:t>
            </a:r>
            <a:r>
              <a:rPr lang="en-US" baseline="-25000" dirty="0"/>
              <a:t>1</a:t>
            </a:r>
            <a:r>
              <a:rPr lang="en-US" dirty="0"/>
              <a:t> = Enc(k</a:t>
            </a:r>
            <a:r>
              <a:rPr lang="en-US" baseline="-25000" dirty="0"/>
              <a:t>10</a:t>
            </a:r>
            <a:r>
              <a:rPr lang="en-US" dirty="0"/>
              <a:t>, s</a:t>
            </a:r>
            <a:r>
              <a:rPr lang="en-US" baseline="-25000" dirty="0"/>
              <a:t>0</a:t>
            </a:r>
            <a:r>
              <a:rPr lang="en-US" dirty="0"/>
              <a:t>))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62B7AF-2C64-DA44-A959-86850BAAD597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H="1" flipV="1">
            <a:off x="2266272" y="4518391"/>
            <a:ext cx="10128" cy="30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3A74EA-1388-BE42-9FEB-09965CC817ED}"/>
              </a:ext>
            </a:extLst>
          </p:cNvPr>
          <p:cNvSpPr/>
          <p:nvPr/>
        </p:nvSpPr>
        <p:spPr>
          <a:xfrm>
            <a:off x="1795950" y="3692461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20AED-5B39-084D-BC63-1EFD96C475B2}"/>
              </a:ext>
            </a:extLst>
          </p:cNvPr>
          <p:cNvCxnSpPr/>
          <p:nvPr/>
        </p:nvCxnSpPr>
        <p:spPr>
          <a:xfrm flipV="1">
            <a:off x="2266271" y="3226388"/>
            <a:ext cx="5920" cy="46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BDAEDE-766A-B443-A501-E03D18124E7B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8106792" y="4457089"/>
            <a:ext cx="2" cy="51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8FF8E7-1D1C-9940-8D93-36437B2DD804}"/>
              </a:ext>
            </a:extLst>
          </p:cNvPr>
          <p:cNvSpPr txBox="1"/>
          <p:nvPr/>
        </p:nvSpPr>
        <p:spPr>
          <a:xfrm>
            <a:off x="222241" y="4457089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00</a:t>
            </a:r>
            <a:r>
              <a:rPr lang="en-US" dirty="0"/>
              <a:t>) = 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1CCE50-5462-AE43-88A1-C514E3E6335F}"/>
              </a:ext>
            </a:extLst>
          </p:cNvPr>
          <p:cNvSpPr txBox="1"/>
          <p:nvPr/>
        </p:nvSpPr>
        <p:spPr>
          <a:xfrm>
            <a:off x="222241" y="3295566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 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EA3AA14-039E-584E-B284-6852ADEE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74" y="289760"/>
            <a:ext cx="6671148" cy="598929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00ED10C-F762-4D4F-9CFE-B9222CA653E9}"/>
              </a:ext>
            </a:extLst>
          </p:cNvPr>
          <p:cNvSpPr/>
          <p:nvPr/>
        </p:nvSpPr>
        <p:spPr>
          <a:xfrm>
            <a:off x="1795950" y="2408995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0DE244-0D56-C146-8A25-B7D0C0EFB7DC}"/>
              </a:ext>
            </a:extLst>
          </p:cNvPr>
          <p:cNvSpPr txBox="1"/>
          <p:nvPr/>
        </p:nvSpPr>
        <p:spPr>
          <a:xfrm>
            <a:off x="4317984" y="6057471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PRG(r</a:t>
            </a:r>
            <a:r>
              <a:rPr lang="en-US" baseline="-25000" dirty="0"/>
              <a:t>01</a:t>
            </a:r>
            <a:r>
              <a:rPr lang="en-US" dirty="0"/>
              <a:t>) =  s</a:t>
            </a:r>
            <a:r>
              <a:rPr lang="en-US" baseline="-25000" dirty="0"/>
              <a:t>01</a:t>
            </a:r>
            <a:r>
              <a:rPr lang="en-US" dirty="0"/>
              <a:t>, k</a:t>
            </a:r>
            <a:r>
              <a:rPr lang="en-US" baseline="-25000" dirty="0"/>
              <a:t>01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8649A7-E827-C54D-946E-62B808B56228}"/>
              </a:ext>
            </a:extLst>
          </p:cNvPr>
          <p:cNvCxnSpPr>
            <a:cxnSpLocks/>
          </p:cNvCxnSpPr>
          <p:nvPr/>
        </p:nvCxnSpPr>
        <p:spPr>
          <a:xfrm flipV="1">
            <a:off x="5226144" y="4501318"/>
            <a:ext cx="9502" cy="46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A45E5C8-CD17-5B44-8317-264579833D5C}"/>
              </a:ext>
            </a:extLst>
          </p:cNvPr>
          <p:cNvSpPr/>
          <p:nvPr/>
        </p:nvSpPr>
        <p:spPr>
          <a:xfrm>
            <a:off x="4785705" y="3683924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64D892-B2EC-C44F-A145-429A978C3D78}"/>
              </a:ext>
            </a:extLst>
          </p:cNvPr>
          <p:cNvCxnSpPr/>
          <p:nvPr/>
        </p:nvCxnSpPr>
        <p:spPr>
          <a:xfrm flipV="1">
            <a:off x="5256026" y="3217851"/>
            <a:ext cx="5920" cy="46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00605CA-2B94-B64B-9C6F-350D7AF8653A}"/>
              </a:ext>
            </a:extLst>
          </p:cNvPr>
          <p:cNvSpPr txBox="1"/>
          <p:nvPr/>
        </p:nvSpPr>
        <p:spPr>
          <a:xfrm>
            <a:off x="3116004" y="4481039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Dec(k</a:t>
            </a:r>
            <a:r>
              <a:rPr lang="en-US" baseline="-25000" dirty="0"/>
              <a:t>01</a:t>
            </a:r>
            <a:r>
              <a:rPr lang="en-US" dirty="0"/>
              <a:t>, CT</a:t>
            </a:r>
            <a:r>
              <a:rPr lang="en-US" baseline="-25000" dirty="0"/>
              <a:t>0</a:t>
            </a:r>
            <a:r>
              <a:rPr lang="en-US" dirty="0"/>
              <a:t>) = s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ED2BB52-AE71-9945-9446-6CDC51027F78}"/>
              </a:ext>
            </a:extLst>
          </p:cNvPr>
          <p:cNvSpPr/>
          <p:nvPr/>
        </p:nvSpPr>
        <p:spPr>
          <a:xfrm>
            <a:off x="4785705" y="2400458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0034BF-FA42-2C48-9A47-039CECD6C37F}"/>
              </a:ext>
            </a:extLst>
          </p:cNvPr>
          <p:cNvSpPr/>
          <p:nvPr/>
        </p:nvSpPr>
        <p:spPr>
          <a:xfrm>
            <a:off x="4651464" y="4865296"/>
            <a:ext cx="1168363" cy="1168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, k</a:t>
            </a:r>
            <a:r>
              <a:rPr lang="en-US" baseline="-25000" dirty="0"/>
              <a:t>01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8D19E7-814D-AE4B-9E31-074BDE561F06}"/>
              </a:ext>
            </a:extLst>
          </p:cNvPr>
          <p:cNvSpPr/>
          <p:nvPr/>
        </p:nvSpPr>
        <p:spPr>
          <a:xfrm>
            <a:off x="7636470" y="3631159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FB8352-176E-CF4D-BA82-E60DD0A379AD}"/>
              </a:ext>
            </a:extLst>
          </p:cNvPr>
          <p:cNvSpPr txBox="1"/>
          <p:nvPr/>
        </p:nvSpPr>
        <p:spPr>
          <a:xfrm>
            <a:off x="5984741" y="4549688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Dec(k</a:t>
            </a:r>
            <a:r>
              <a:rPr lang="en-US" baseline="-25000" dirty="0"/>
              <a:t>10</a:t>
            </a:r>
            <a:r>
              <a:rPr lang="en-US" dirty="0"/>
              <a:t>, CT</a:t>
            </a:r>
            <a:r>
              <a:rPr lang="en-US" baseline="-25000" dirty="0"/>
              <a:t>1</a:t>
            </a:r>
            <a:r>
              <a:rPr lang="en-US" dirty="0"/>
              <a:t>) = 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CC09A2-27C6-5648-8B00-CA2911590572}"/>
              </a:ext>
            </a:extLst>
          </p:cNvPr>
          <p:cNvSpPr txBox="1"/>
          <p:nvPr/>
        </p:nvSpPr>
        <p:spPr>
          <a:xfrm>
            <a:off x="7168749" y="6048585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PRG(r</a:t>
            </a:r>
            <a:r>
              <a:rPr lang="en-US" baseline="-25000" dirty="0"/>
              <a:t>10</a:t>
            </a:r>
            <a:r>
              <a:rPr lang="en-US" dirty="0"/>
              <a:t>) =  s</a:t>
            </a:r>
            <a:r>
              <a:rPr lang="en-US" baseline="-25000" dirty="0"/>
              <a:t>10</a:t>
            </a:r>
            <a:r>
              <a:rPr lang="en-US" dirty="0"/>
              <a:t>, k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C38BB0-CBF4-8145-90CC-5D8CFC006F2F}"/>
              </a:ext>
            </a:extLst>
          </p:cNvPr>
          <p:cNvSpPr txBox="1"/>
          <p:nvPr/>
        </p:nvSpPr>
        <p:spPr>
          <a:xfrm>
            <a:off x="3107910" y="3919255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00</a:t>
            </a:r>
            <a:r>
              <a:rPr lang="en-US" dirty="0"/>
              <a:t>) = 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CF00CC-DC59-3B46-828F-9DF6352806CA}"/>
              </a:ext>
            </a:extLst>
          </p:cNvPr>
          <p:cNvSpPr txBox="1"/>
          <p:nvPr/>
        </p:nvSpPr>
        <p:spPr>
          <a:xfrm>
            <a:off x="3174431" y="3295566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 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7189A-2A76-5244-AF03-1392AC454311}"/>
              </a:ext>
            </a:extLst>
          </p:cNvPr>
          <p:cNvSpPr txBox="1"/>
          <p:nvPr/>
        </p:nvSpPr>
        <p:spPr>
          <a:xfrm>
            <a:off x="6000709" y="3912223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 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B7071B-2E12-0D4B-9947-7FD1509E4724}"/>
              </a:ext>
            </a:extLst>
          </p:cNvPr>
          <p:cNvSpPr txBox="1"/>
          <p:nvPr/>
        </p:nvSpPr>
        <p:spPr>
          <a:xfrm>
            <a:off x="4262090" y="6383574"/>
            <a:ext cx="194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01</a:t>
            </a:r>
            <a:r>
              <a:rPr lang="en-US" dirty="0"/>
              <a:t>) =  s</a:t>
            </a:r>
            <a:r>
              <a:rPr lang="en-US" baseline="-25000" dirty="0"/>
              <a:t>01</a:t>
            </a:r>
            <a:r>
              <a:rPr lang="en-US" dirty="0"/>
              <a:t>’, 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DA63EA-EBB2-C247-9E08-CE76F7B76A04}"/>
              </a:ext>
            </a:extLst>
          </p:cNvPr>
          <p:cNvSpPr txBox="1"/>
          <p:nvPr/>
        </p:nvSpPr>
        <p:spPr>
          <a:xfrm>
            <a:off x="4790587" y="5126311"/>
            <a:ext cx="89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01</a:t>
            </a:r>
            <a:r>
              <a:rPr lang="en-US" dirty="0">
                <a:solidFill>
                  <a:schemeClr val="bg1"/>
                </a:solidFill>
              </a:rPr>
              <a:t>’, k</a:t>
            </a:r>
            <a:r>
              <a:rPr lang="en-US" baseline="-25000" dirty="0">
                <a:solidFill>
                  <a:schemeClr val="bg1"/>
                </a:solidFill>
              </a:rPr>
              <a:t>01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4CE657-81A4-BF4B-A5EF-782FF28199C3}"/>
              </a:ext>
            </a:extLst>
          </p:cNvPr>
          <p:cNvSpPr txBox="1"/>
          <p:nvPr/>
        </p:nvSpPr>
        <p:spPr>
          <a:xfrm>
            <a:off x="7664560" y="5155833"/>
            <a:ext cx="89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’, k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E77118-94EA-F744-ACD0-E41691AACB3F}"/>
              </a:ext>
            </a:extLst>
          </p:cNvPr>
          <p:cNvSpPr txBox="1"/>
          <p:nvPr/>
        </p:nvSpPr>
        <p:spPr>
          <a:xfrm>
            <a:off x="7168749" y="6324196"/>
            <a:ext cx="194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10</a:t>
            </a:r>
            <a:r>
              <a:rPr lang="en-US" dirty="0"/>
              <a:t>) =  s</a:t>
            </a:r>
            <a:r>
              <a:rPr lang="en-US" baseline="-25000" dirty="0"/>
              <a:t>10</a:t>
            </a:r>
            <a:r>
              <a:rPr lang="en-US" dirty="0"/>
              <a:t>’, k</a:t>
            </a:r>
            <a:r>
              <a:rPr lang="en-US" baseline="-25000" dirty="0"/>
              <a:t>10</a:t>
            </a:r>
            <a:r>
              <a:rPr lang="en-US" dirty="0"/>
              <a:t>’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FFF2B27-9A6D-D949-ABC7-DA43A7E3560A}"/>
              </a:ext>
            </a:extLst>
          </p:cNvPr>
          <p:cNvSpPr/>
          <p:nvPr/>
        </p:nvSpPr>
        <p:spPr>
          <a:xfrm>
            <a:off x="1654963" y="86253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4535791-ACF9-954F-8E24-094ACA25B583}"/>
              </a:ext>
            </a:extLst>
          </p:cNvPr>
          <p:cNvSpPr/>
          <p:nvPr/>
        </p:nvSpPr>
        <p:spPr>
          <a:xfrm>
            <a:off x="750920" y="937012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0FEE427-487B-3742-BAC6-B627B31F044E}"/>
              </a:ext>
            </a:extLst>
          </p:cNvPr>
          <p:cNvSpPr/>
          <p:nvPr/>
        </p:nvSpPr>
        <p:spPr>
          <a:xfrm>
            <a:off x="2686767" y="1754022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F5B3104-7AD0-C249-ADC7-3750C7BD12D3}"/>
              </a:ext>
            </a:extLst>
          </p:cNvPr>
          <p:cNvSpPr/>
          <p:nvPr/>
        </p:nvSpPr>
        <p:spPr>
          <a:xfrm>
            <a:off x="1344244" y="1756934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5D16F1-B4DF-BB40-B5AF-EE8A9CF7FA00}"/>
              </a:ext>
            </a:extLst>
          </p:cNvPr>
          <p:cNvSpPr/>
          <p:nvPr/>
        </p:nvSpPr>
        <p:spPr>
          <a:xfrm>
            <a:off x="148712" y="1756935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4EC95D-B0AA-C94F-90EE-1B91A533DB79}"/>
              </a:ext>
            </a:extLst>
          </p:cNvPr>
          <p:cNvCxnSpPr>
            <a:cxnSpLocks/>
            <a:stCxn id="71" idx="0"/>
            <a:endCxn id="68" idx="3"/>
          </p:cNvCxnSpPr>
          <p:nvPr/>
        </p:nvCxnSpPr>
        <p:spPr>
          <a:xfrm flipV="1">
            <a:off x="459431" y="1467442"/>
            <a:ext cx="382496" cy="28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E74A0F2-A279-DD47-9D4C-AA0DEF2FBFCD}"/>
              </a:ext>
            </a:extLst>
          </p:cNvPr>
          <p:cNvCxnSpPr>
            <a:cxnSpLocks/>
            <a:stCxn id="68" idx="0"/>
            <a:endCxn id="67" idx="3"/>
          </p:cNvCxnSpPr>
          <p:nvPr/>
        </p:nvCxnSpPr>
        <p:spPr>
          <a:xfrm flipV="1">
            <a:off x="1061639" y="616683"/>
            <a:ext cx="684331" cy="320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2FAA2F-85BE-1842-AED6-B3313A0F992A}"/>
              </a:ext>
            </a:extLst>
          </p:cNvPr>
          <p:cNvCxnSpPr>
            <a:stCxn id="68" idx="5"/>
            <a:endCxn id="70" idx="0"/>
          </p:cNvCxnSpPr>
          <p:nvPr/>
        </p:nvCxnSpPr>
        <p:spPr>
          <a:xfrm>
            <a:off x="1281350" y="1467442"/>
            <a:ext cx="373613" cy="2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18DC211-CEDB-DC48-9A3B-912F959C901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200568" y="616683"/>
            <a:ext cx="796918" cy="113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4FBE2B9-50EB-AF41-8E74-E8D0BE96D07C}"/>
              </a:ext>
            </a:extLst>
          </p:cNvPr>
          <p:cNvSpPr txBox="1"/>
          <p:nvPr/>
        </p:nvSpPr>
        <p:spPr>
          <a:xfrm>
            <a:off x="1367886" y="1266514"/>
            <a:ext cx="121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0</a:t>
            </a:r>
            <a:r>
              <a:rPr lang="en-US" dirty="0"/>
              <a:t>, 0, 01)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38DC0B-32E9-4643-8EC7-64F0BD7A846D}"/>
              </a:ext>
            </a:extLst>
          </p:cNvPr>
          <p:cNvSpPr txBox="1"/>
          <p:nvPr/>
        </p:nvSpPr>
        <p:spPr>
          <a:xfrm>
            <a:off x="2405849" y="740180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1</a:t>
            </a:r>
            <a:r>
              <a:rPr lang="en-US" dirty="0"/>
              <a:t>, r, 10)</a:t>
            </a:r>
          </a:p>
        </p:txBody>
      </p:sp>
    </p:spTree>
    <p:extLst>
      <p:ext uri="{BB962C8B-B14F-4D97-AF65-F5344CB8AC3E}">
        <p14:creationId xmlns:p14="http://schemas.microsoft.com/office/powerpoint/2010/main" val="302206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8" grpId="0"/>
      <p:bldP spid="2" grpId="0" animBg="1"/>
      <p:bldP spid="3" grpId="0"/>
      <p:bldP spid="17" grpId="0" animBg="1"/>
      <p:bldP spid="32" grpId="0"/>
      <p:bldP spid="35" grpId="0"/>
      <p:bldP spid="41" grpId="0" animBg="1"/>
      <p:bldP spid="45" grpId="0" animBg="1"/>
      <p:bldP spid="47" grpId="0"/>
      <p:bldP spid="49" grpId="0" animBg="1"/>
      <p:bldP spid="53" grpId="0" animBg="1"/>
      <p:bldP spid="54" grpId="0" animBg="1"/>
      <p:bldP spid="56" grpId="0"/>
      <p:bldP spid="58" grpId="0"/>
      <p:bldP spid="59" grpId="0"/>
      <p:bldP spid="60" grpId="0"/>
      <p:bldP spid="63" grpId="1"/>
      <p:bldP spid="64" grpId="0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74FAA-9192-D442-814C-E506C4D7D361}"/>
              </a:ext>
            </a:extLst>
          </p:cNvPr>
          <p:cNvCxnSpPr>
            <a:cxnSpLocks/>
          </p:cNvCxnSpPr>
          <p:nvPr/>
        </p:nvCxnSpPr>
        <p:spPr>
          <a:xfrm flipV="1">
            <a:off x="1465772" y="3653092"/>
            <a:ext cx="847581" cy="905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25C9CD-BEEB-3044-BBA6-683E55727529}"/>
              </a:ext>
            </a:extLst>
          </p:cNvPr>
          <p:cNvCxnSpPr>
            <a:cxnSpLocks/>
          </p:cNvCxnSpPr>
          <p:nvPr/>
        </p:nvCxnSpPr>
        <p:spPr>
          <a:xfrm>
            <a:off x="2747161" y="3653092"/>
            <a:ext cx="660359" cy="91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F8A57D-3337-C847-88F5-7DD5B105802B}"/>
              </a:ext>
            </a:extLst>
          </p:cNvPr>
          <p:cNvCxnSpPr>
            <a:cxnSpLocks/>
          </p:cNvCxnSpPr>
          <p:nvPr/>
        </p:nvCxnSpPr>
        <p:spPr>
          <a:xfrm flipV="1">
            <a:off x="2747161" y="2184823"/>
            <a:ext cx="1370797" cy="1034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3A84FC-6E26-D849-9645-FA691DDE3DA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542189" y="2184823"/>
            <a:ext cx="1337298" cy="89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D54EEA-3F77-794B-82D1-244B55B5A5FF}"/>
              </a:ext>
            </a:extLst>
          </p:cNvPr>
          <p:cNvSpPr/>
          <p:nvPr/>
        </p:nvSpPr>
        <p:spPr>
          <a:xfrm>
            <a:off x="5735866" y="2938647"/>
            <a:ext cx="980705" cy="9807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1205CC-BB56-1945-9A7F-31DD3C218EA1}"/>
              </a:ext>
            </a:extLst>
          </p:cNvPr>
          <p:cNvSpPr/>
          <p:nvPr/>
        </p:nvSpPr>
        <p:spPr>
          <a:xfrm>
            <a:off x="6669213" y="4558676"/>
            <a:ext cx="1264070" cy="12640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  <a:p>
            <a:pPr algn="ctr"/>
            <a:r>
              <a:rPr lang="en-US" dirty="0"/>
              <a:t>s</a:t>
            </a:r>
            <a:r>
              <a:rPr lang="en-US" baseline="-25000" dirty="0"/>
              <a:t>11</a:t>
            </a:r>
            <a:r>
              <a:rPr lang="en-US" dirty="0"/>
              <a:t>, k</a:t>
            </a:r>
            <a:r>
              <a:rPr lang="en-US" baseline="-25000" dirty="0"/>
              <a:t>11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E3DAF6-B856-F746-B741-4A25FBEF51F6}"/>
              </a:ext>
            </a:extLst>
          </p:cNvPr>
          <p:cNvCxnSpPr>
            <a:cxnSpLocks/>
            <a:stCxn id="52" idx="0"/>
            <a:endCxn id="15" idx="3"/>
          </p:cNvCxnSpPr>
          <p:nvPr/>
        </p:nvCxnSpPr>
        <p:spPr>
          <a:xfrm flipV="1">
            <a:off x="5233012" y="3775731"/>
            <a:ext cx="646475" cy="782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A11C4-249F-934A-BFC5-B2FC1C24ABB4}"/>
              </a:ext>
            </a:extLst>
          </p:cNvPr>
          <p:cNvCxnSpPr>
            <a:cxnSpLocks/>
            <a:stCxn id="15" idx="5"/>
            <a:endCxn id="16" idx="0"/>
          </p:cNvCxnSpPr>
          <p:nvPr/>
        </p:nvCxnSpPr>
        <p:spPr>
          <a:xfrm>
            <a:off x="6572950" y="3775731"/>
            <a:ext cx="728298" cy="782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rminator 46">
            <a:extLst>
              <a:ext uri="{FF2B5EF4-FFF2-40B4-BE49-F238E27FC236}">
                <a16:creationId xmlns:a16="http://schemas.microsoft.com/office/drawing/2014/main" id="{DEB93D52-645F-3E4D-AA2A-0FEB89CE9A0A}"/>
              </a:ext>
            </a:extLst>
          </p:cNvPr>
          <p:cNvSpPr/>
          <p:nvPr/>
        </p:nvSpPr>
        <p:spPr>
          <a:xfrm rot="2985180">
            <a:off x="2071616" y="2505062"/>
            <a:ext cx="7768741" cy="1760395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7F7E6C-30F4-1146-A13C-27DCA16F576E}"/>
              </a:ext>
            </a:extLst>
          </p:cNvPr>
          <p:cNvSpPr/>
          <p:nvPr/>
        </p:nvSpPr>
        <p:spPr>
          <a:xfrm>
            <a:off x="884307" y="4558676"/>
            <a:ext cx="1131910" cy="113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F6F7841-0E35-5F47-B2C3-2C7B2054A238}"/>
              </a:ext>
            </a:extLst>
          </p:cNvPr>
          <p:cNvSpPr/>
          <p:nvPr/>
        </p:nvSpPr>
        <p:spPr>
          <a:xfrm>
            <a:off x="2029619" y="2980215"/>
            <a:ext cx="932858" cy="9328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F88AB8-824F-E84D-A0A4-91DA9F9519D8}"/>
              </a:ext>
            </a:extLst>
          </p:cNvPr>
          <p:cNvSpPr/>
          <p:nvPr/>
        </p:nvSpPr>
        <p:spPr>
          <a:xfrm>
            <a:off x="2738487" y="4523164"/>
            <a:ext cx="1277909" cy="12779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',</a:t>
            </a:r>
            <a:r>
              <a:rPr lang="en-US" baseline="-25000" dirty="0"/>
              <a:t> </a:t>
            </a:r>
            <a:r>
              <a:rPr lang="en-US" dirty="0"/>
              <a:t>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F0AFE0-AE21-F74A-9321-E1A33019D88A}"/>
              </a:ext>
            </a:extLst>
          </p:cNvPr>
          <p:cNvSpPr/>
          <p:nvPr/>
        </p:nvSpPr>
        <p:spPr>
          <a:xfrm>
            <a:off x="4594057" y="4558676"/>
            <a:ext cx="1277909" cy="12779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10</a:t>
            </a:r>
            <a:r>
              <a:rPr lang="en-US" dirty="0"/>
              <a:t>', k</a:t>
            </a:r>
            <a:r>
              <a:rPr lang="en-US" baseline="-25000" dirty="0"/>
              <a:t>10</a:t>
            </a:r>
            <a:r>
              <a:rPr lang="en-US" dirty="0"/>
              <a:t>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5D2565-056E-BD4A-90D2-29BA403EE93F}"/>
              </a:ext>
            </a:extLst>
          </p:cNvPr>
          <p:cNvSpPr txBox="1"/>
          <p:nvPr/>
        </p:nvSpPr>
        <p:spPr>
          <a:xfrm>
            <a:off x="6407179" y="5919044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PRG(r</a:t>
            </a:r>
            <a:r>
              <a:rPr lang="en-US" baseline="-25000" dirty="0"/>
              <a:t>11</a:t>
            </a:r>
            <a:r>
              <a:rPr lang="en-US" dirty="0"/>
              <a:t>) =  s</a:t>
            </a:r>
            <a:r>
              <a:rPr lang="en-US" baseline="-25000" dirty="0"/>
              <a:t>11</a:t>
            </a:r>
            <a:r>
              <a:rPr lang="en-US" dirty="0"/>
              <a:t>, k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2F3379-1639-734D-A0ED-5CBABD981C70}"/>
              </a:ext>
            </a:extLst>
          </p:cNvPr>
          <p:cNvSpPr/>
          <p:nvPr/>
        </p:nvSpPr>
        <p:spPr>
          <a:xfrm>
            <a:off x="3846625" y="1234904"/>
            <a:ext cx="1057506" cy="10575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8955A5-72F7-D546-8EE7-C8F7272C8EDB}"/>
              </a:ext>
            </a:extLst>
          </p:cNvPr>
          <p:cNvSpPr txBox="1"/>
          <p:nvPr/>
        </p:nvSpPr>
        <p:spPr>
          <a:xfrm>
            <a:off x="2155284" y="3273268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’, k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06BFC7-1F82-7B4B-BD4F-7DED9C19C3A8}"/>
              </a:ext>
            </a:extLst>
          </p:cNvPr>
          <p:cNvSpPr txBox="1"/>
          <p:nvPr/>
        </p:nvSpPr>
        <p:spPr>
          <a:xfrm>
            <a:off x="6849101" y="3827017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11</a:t>
            </a:r>
            <a:r>
              <a:rPr lang="en-US" dirty="0"/>
              <a:t>) =  s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09AAF8-2B12-9349-ABF0-59CAFEB059BA}"/>
              </a:ext>
            </a:extLst>
          </p:cNvPr>
          <p:cNvSpPr txBox="1"/>
          <p:nvPr/>
        </p:nvSpPr>
        <p:spPr>
          <a:xfrm>
            <a:off x="5210838" y="2184823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</a:t>
            </a:r>
            <a:r>
              <a:rPr lang="en-US" dirty="0"/>
              <a:t>) = 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’,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05568-96B7-A648-AE7C-DB7076064031}"/>
              </a:ext>
            </a:extLst>
          </p:cNvPr>
          <p:cNvSpPr txBox="1"/>
          <p:nvPr/>
        </p:nvSpPr>
        <p:spPr>
          <a:xfrm>
            <a:off x="4042789" y="1577772"/>
            <a:ext cx="73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‘,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64E9BC-20BF-834C-8E77-32DDC6E38E66}"/>
              </a:ext>
            </a:extLst>
          </p:cNvPr>
          <p:cNvSpPr txBox="1"/>
          <p:nvPr/>
        </p:nvSpPr>
        <p:spPr>
          <a:xfrm>
            <a:off x="3789757" y="3834170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</a:t>
            </a:r>
            <a:r>
              <a:rPr lang="en-US" baseline="-25000" dirty="0"/>
              <a:t>0</a:t>
            </a:r>
            <a:r>
              <a:rPr lang="en-US" dirty="0"/>
              <a:t> = Enc(k</a:t>
            </a:r>
            <a:r>
              <a:rPr lang="en-US" baseline="-25000" dirty="0"/>
              <a:t>10</a:t>
            </a:r>
            <a:r>
              <a:rPr lang="en-US" dirty="0"/>
              <a:t>’, s</a:t>
            </a:r>
            <a:r>
              <a:rPr lang="en-US" baseline="-25000" dirty="0"/>
              <a:t>11</a:t>
            </a:r>
            <a:r>
              <a:rPr lang="en-US" dirty="0"/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67A44B-AC12-7A44-B79A-65FCA8F8C55B}"/>
              </a:ext>
            </a:extLst>
          </p:cNvPr>
          <p:cNvSpPr txBox="1"/>
          <p:nvPr/>
        </p:nvSpPr>
        <p:spPr>
          <a:xfrm>
            <a:off x="1838011" y="2209312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</a:t>
            </a:r>
            <a:r>
              <a:rPr lang="en-US" baseline="-25000" dirty="0"/>
              <a:t>1</a:t>
            </a:r>
            <a:r>
              <a:rPr lang="en-US" dirty="0"/>
              <a:t> = Enc(k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355FA9-BA39-0044-BCF7-193C46528A84}"/>
              </a:ext>
            </a:extLst>
          </p:cNvPr>
          <p:cNvSpPr txBox="1"/>
          <p:nvPr/>
        </p:nvSpPr>
        <p:spPr>
          <a:xfrm>
            <a:off x="4731456" y="4885193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5213E9-0D49-3541-A1D9-223D36F6BCAB}"/>
              </a:ext>
            </a:extLst>
          </p:cNvPr>
          <p:cNvCxnSpPr>
            <a:stCxn id="67" idx="4"/>
          </p:cNvCxnSpPr>
          <p:nvPr/>
        </p:nvCxnSpPr>
        <p:spPr>
          <a:xfrm>
            <a:off x="4375378" y="2292410"/>
            <a:ext cx="857633" cy="2276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6AABA02-2B40-B742-B928-CE3844561502}"/>
              </a:ext>
            </a:extLst>
          </p:cNvPr>
          <p:cNvSpPr txBox="1"/>
          <p:nvPr/>
        </p:nvSpPr>
        <p:spPr>
          <a:xfrm>
            <a:off x="4117959" y="5896604"/>
            <a:ext cx="21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10</a:t>
            </a:r>
            <a:r>
              <a:rPr lang="en-US" dirty="0"/>
              <a:t>’) =  s</a:t>
            </a:r>
            <a:r>
              <a:rPr lang="en-US" baseline="-25000" dirty="0"/>
              <a:t>10</a:t>
            </a:r>
            <a:r>
              <a:rPr lang="en-US" dirty="0"/>
              <a:t>’’, k</a:t>
            </a:r>
            <a:r>
              <a:rPr lang="en-US" baseline="-25000" dirty="0"/>
              <a:t>10</a:t>
            </a:r>
            <a:r>
              <a:rPr lang="en-US" dirty="0"/>
              <a:t>’’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91FF3-CE6D-BE4D-9082-9A76BB2442A9}"/>
              </a:ext>
            </a:extLst>
          </p:cNvPr>
          <p:cNvSpPr txBox="1"/>
          <p:nvPr/>
        </p:nvSpPr>
        <p:spPr>
          <a:xfrm>
            <a:off x="235042" y="3235971"/>
            <a:ext cx="21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) =  s</a:t>
            </a:r>
            <a:r>
              <a:rPr lang="en-US" baseline="-25000" dirty="0"/>
              <a:t>0</a:t>
            </a:r>
            <a:r>
              <a:rPr lang="en-US" dirty="0"/>
              <a:t>’, k</a:t>
            </a:r>
            <a:r>
              <a:rPr lang="en-US" baseline="-25000" dirty="0"/>
              <a:t>0</a:t>
            </a:r>
            <a:r>
              <a:rPr lang="en-US" dirty="0"/>
              <a:t>’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6531107-DDA8-4048-9662-AB92A90C9B14}"/>
              </a:ext>
            </a:extLst>
          </p:cNvPr>
          <p:cNvSpPr/>
          <p:nvPr/>
        </p:nvSpPr>
        <p:spPr>
          <a:xfrm>
            <a:off x="9943596" y="2118621"/>
            <a:ext cx="448001" cy="4480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EBDF402-B633-D64D-ADD4-1304DDDBF9FD}"/>
              </a:ext>
            </a:extLst>
          </p:cNvPr>
          <p:cNvSpPr/>
          <p:nvPr/>
        </p:nvSpPr>
        <p:spPr>
          <a:xfrm>
            <a:off x="10515617" y="2671861"/>
            <a:ext cx="435854" cy="435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46C0ED3-A6E5-2844-A4B9-3BA3D46A8458}"/>
              </a:ext>
            </a:extLst>
          </p:cNvPr>
          <p:cNvSpPr/>
          <p:nvPr/>
        </p:nvSpPr>
        <p:spPr>
          <a:xfrm>
            <a:off x="11141653" y="3273268"/>
            <a:ext cx="594804" cy="5948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4DA884-A2C7-DA4A-9F5C-AA04E0315E40}"/>
              </a:ext>
            </a:extLst>
          </p:cNvPr>
          <p:cNvCxnSpPr>
            <a:cxnSpLocks/>
            <a:stCxn id="79" idx="5"/>
            <a:endCxn id="80" idx="1"/>
          </p:cNvCxnSpPr>
          <p:nvPr/>
        </p:nvCxnSpPr>
        <p:spPr>
          <a:xfrm>
            <a:off x="10325989" y="2501014"/>
            <a:ext cx="253457" cy="234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2C59AF0-1810-9246-AD10-68F1CCE76F5A}"/>
              </a:ext>
            </a:extLst>
          </p:cNvPr>
          <p:cNvCxnSpPr>
            <a:cxnSpLocks/>
            <a:stCxn id="80" idx="5"/>
            <a:endCxn id="81" idx="1"/>
          </p:cNvCxnSpPr>
          <p:nvPr/>
        </p:nvCxnSpPr>
        <p:spPr>
          <a:xfrm>
            <a:off x="10887642" y="3043886"/>
            <a:ext cx="341118" cy="316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206800F-AED6-E84A-8B9B-9E7053A23FCF}"/>
              </a:ext>
            </a:extLst>
          </p:cNvPr>
          <p:cNvSpPr/>
          <p:nvPr/>
        </p:nvSpPr>
        <p:spPr>
          <a:xfrm>
            <a:off x="9830905" y="3273268"/>
            <a:ext cx="594804" cy="5948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A615EE6-3007-684D-9AA6-BEDB39C308CF}"/>
              </a:ext>
            </a:extLst>
          </p:cNvPr>
          <p:cNvSpPr/>
          <p:nvPr/>
        </p:nvSpPr>
        <p:spPr>
          <a:xfrm>
            <a:off x="9407261" y="2706102"/>
            <a:ext cx="435854" cy="435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48946AA-462D-1848-A976-C5C639792AC6}"/>
              </a:ext>
            </a:extLst>
          </p:cNvPr>
          <p:cNvCxnSpPr>
            <a:cxnSpLocks/>
            <a:stCxn id="79" idx="3"/>
            <a:endCxn id="85" idx="7"/>
          </p:cNvCxnSpPr>
          <p:nvPr/>
        </p:nvCxnSpPr>
        <p:spPr>
          <a:xfrm flipH="1">
            <a:off x="9779286" y="2501014"/>
            <a:ext cx="229918" cy="2689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9E8083-F61F-B14F-A947-0F129300DB17}"/>
              </a:ext>
            </a:extLst>
          </p:cNvPr>
          <p:cNvCxnSpPr>
            <a:cxnSpLocks/>
            <a:stCxn id="84" idx="7"/>
            <a:endCxn id="80" idx="3"/>
          </p:cNvCxnSpPr>
          <p:nvPr/>
        </p:nvCxnSpPr>
        <p:spPr>
          <a:xfrm flipV="1">
            <a:off x="10338602" y="3043886"/>
            <a:ext cx="240844" cy="3164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C7B17B7-0FBB-4C48-A3E3-9ED3FC7C057D}"/>
              </a:ext>
            </a:extLst>
          </p:cNvPr>
          <p:cNvSpPr txBox="1"/>
          <p:nvPr/>
        </p:nvSpPr>
        <p:spPr>
          <a:xfrm>
            <a:off x="9673550" y="1447060"/>
            <a:ext cx="9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CE7009-958E-834C-99F6-FB46A4C6ABE6}"/>
              </a:ext>
            </a:extLst>
          </p:cNvPr>
          <p:cNvSpPr txBox="1"/>
          <p:nvPr/>
        </p:nvSpPr>
        <p:spPr>
          <a:xfrm>
            <a:off x="9816843" y="4097454"/>
            <a:ext cx="121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0</a:t>
            </a:r>
            <a:r>
              <a:rPr lang="en-US" dirty="0"/>
              <a:t>, 1, 10)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847702-9E36-F64D-A4BC-07BA3143DE4F}"/>
              </a:ext>
            </a:extLst>
          </p:cNvPr>
          <p:cNvCxnSpPr/>
          <p:nvPr/>
        </p:nvCxnSpPr>
        <p:spPr>
          <a:xfrm flipV="1">
            <a:off x="10579446" y="3273268"/>
            <a:ext cx="0" cy="73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68A188C-247E-0945-A803-A759F8A5810C}"/>
              </a:ext>
            </a:extLst>
          </p:cNvPr>
          <p:cNvSpPr txBox="1"/>
          <p:nvPr/>
        </p:nvSpPr>
        <p:spPr>
          <a:xfrm>
            <a:off x="8740619" y="2252370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1</a:t>
            </a:r>
            <a:r>
              <a:rPr lang="en-US" dirty="0"/>
              <a:t>, r, 0)</a:t>
            </a:r>
          </a:p>
        </p:txBody>
      </p:sp>
    </p:spTree>
    <p:extLst>
      <p:ext uri="{BB962C8B-B14F-4D97-AF65-F5344CB8AC3E}">
        <p14:creationId xmlns:p14="http://schemas.microsoft.com/office/powerpoint/2010/main" val="19783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47" grpId="0" animBg="1"/>
      <p:bldP spid="47" grpId="1" animBg="1"/>
      <p:bldP spid="49" grpId="0" animBg="1"/>
      <p:bldP spid="50" grpId="0" animBg="1"/>
      <p:bldP spid="51" grpId="0" animBg="1"/>
      <p:bldP spid="52" grpId="0" animBg="1"/>
      <p:bldP spid="53" grpId="0"/>
      <p:bldP spid="67" grpId="0" animBg="1"/>
      <p:bldP spid="69" grpId="0"/>
      <p:bldP spid="70" grpId="0"/>
      <p:bldP spid="71" grpId="0"/>
      <p:bldP spid="72" grpId="0"/>
      <p:bldP spid="73" grpId="0"/>
      <p:bldP spid="74" grpId="0"/>
      <p:bldP spid="77" grpId="0"/>
      <p:bldP spid="78" grpId="0"/>
      <p:bldP spid="79" grpId="0" animBg="1"/>
      <p:bldP spid="80" grpId="0" animBg="1"/>
      <p:bldP spid="81" grpId="0" animBg="1"/>
      <p:bldP spid="84" grpId="0" animBg="1"/>
      <p:bldP spid="85" grpId="0" animBg="1"/>
      <p:bldP spid="88" grpId="0"/>
      <p:bldP spid="89" grpId="0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09EF65-E20B-524C-BC5C-96168C0C3F3A}"/>
              </a:ext>
            </a:extLst>
          </p:cNvPr>
          <p:cNvSpPr/>
          <p:nvPr/>
        </p:nvSpPr>
        <p:spPr>
          <a:xfrm>
            <a:off x="10414986" y="4975929"/>
            <a:ext cx="612559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150415-048F-B34C-8B81-C21C5230E226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442732" y="1315749"/>
            <a:ext cx="4061961" cy="374988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D20A23-E331-1F46-85B4-D26A270B3FA8}"/>
              </a:ext>
            </a:extLst>
          </p:cNvPr>
          <p:cNvSpPr txBox="1"/>
          <p:nvPr/>
        </p:nvSpPr>
        <p:spPr>
          <a:xfrm>
            <a:off x="8574870" y="290299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4D662-848C-9D42-AB35-307ED84C76C4}"/>
              </a:ext>
            </a:extLst>
          </p:cNvPr>
          <p:cNvSpPr/>
          <p:nvPr/>
        </p:nvSpPr>
        <p:spPr>
          <a:xfrm>
            <a:off x="1692218" y="4824386"/>
            <a:ext cx="1168363" cy="1168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B717BE-3B89-9545-881E-3089ABAB87CD}"/>
              </a:ext>
            </a:extLst>
          </p:cNvPr>
          <p:cNvSpPr/>
          <p:nvPr/>
        </p:nvSpPr>
        <p:spPr>
          <a:xfrm>
            <a:off x="7459202" y="4870615"/>
            <a:ext cx="1295184" cy="129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10</a:t>
            </a:r>
            <a:r>
              <a:rPr lang="en-US" dirty="0"/>
              <a:t>', k</a:t>
            </a:r>
            <a:r>
              <a:rPr lang="en-US" baseline="-25000" dirty="0"/>
              <a:t>10</a:t>
            </a:r>
            <a:r>
              <a:rPr lang="en-US" dirty="0"/>
              <a:t>’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88D069-5936-E542-B96B-9C2FC0DC2170}"/>
              </a:ext>
            </a:extLst>
          </p:cNvPr>
          <p:cNvCxnSpPr>
            <a:cxnSpLocks/>
            <a:stCxn id="16" idx="0"/>
            <a:endCxn id="23" idx="4"/>
          </p:cNvCxnSpPr>
          <p:nvPr/>
        </p:nvCxnSpPr>
        <p:spPr>
          <a:xfrm flipH="1" flipV="1">
            <a:off x="2266272" y="4518391"/>
            <a:ext cx="10128" cy="30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FD607CE-DEBB-114D-A220-917528D59073}"/>
              </a:ext>
            </a:extLst>
          </p:cNvPr>
          <p:cNvSpPr/>
          <p:nvPr/>
        </p:nvSpPr>
        <p:spPr>
          <a:xfrm>
            <a:off x="1795950" y="3692461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0F732-92BC-1C4A-BB16-224E0F5C0E52}"/>
              </a:ext>
            </a:extLst>
          </p:cNvPr>
          <p:cNvCxnSpPr/>
          <p:nvPr/>
        </p:nvCxnSpPr>
        <p:spPr>
          <a:xfrm flipV="1">
            <a:off x="2266271" y="3226388"/>
            <a:ext cx="5920" cy="46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82250A-DA29-6E46-A8C0-B0B5A2664943}"/>
              </a:ext>
            </a:extLst>
          </p:cNvPr>
          <p:cNvCxnSpPr>
            <a:cxnSpLocks/>
            <a:endCxn id="34" idx="4"/>
          </p:cNvCxnSpPr>
          <p:nvPr/>
        </p:nvCxnSpPr>
        <p:spPr>
          <a:xfrm flipH="1" flipV="1">
            <a:off x="8106792" y="4457089"/>
            <a:ext cx="2" cy="51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7D1FFB-DBEE-3343-AB17-6E99CBCC3598}"/>
              </a:ext>
            </a:extLst>
          </p:cNvPr>
          <p:cNvSpPr/>
          <p:nvPr/>
        </p:nvSpPr>
        <p:spPr>
          <a:xfrm>
            <a:off x="1795950" y="2408995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CF6DB4-2A43-6A47-9D81-097C0E7415D3}"/>
              </a:ext>
            </a:extLst>
          </p:cNvPr>
          <p:cNvCxnSpPr>
            <a:cxnSpLocks/>
          </p:cNvCxnSpPr>
          <p:nvPr/>
        </p:nvCxnSpPr>
        <p:spPr>
          <a:xfrm flipV="1">
            <a:off x="5226144" y="4501318"/>
            <a:ext cx="9502" cy="46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BF98C6-0084-3340-BE6A-79B373F70F8E}"/>
              </a:ext>
            </a:extLst>
          </p:cNvPr>
          <p:cNvSpPr/>
          <p:nvPr/>
        </p:nvSpPr>
        <p:spPr>
          <a:xfrm>
            <a:off x="4785705" y="3683924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639A5B-ABE4-424C-9DF8-A37BCED6895F}"/>
              </a:ext>
            </a:extLst>
          </p:cNvPr>
          <p:cNvCxnSpPr/>
          <p:nvPr/>
        </p:nvCxnSpPr>
        <p:spPr>
          <a:xfrm flipV="1">
            <a:off x="5256026" y="3217851"/>
            <a:ext cx="5920" cy="46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8C99FB4-C764-BF45-9D91-3D45BB8727FF}"/>
              </a:ext>
            </a:extLst>
          </p:cNvPr>
          <p:cNvSpPr/>
          <p:nvPr/>
        </p:nvSpPr>
        <p:spPr>
          <a:xfrm>
            <a:off x="4785705" y="2400458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27BFFC-3E0E-4A4B-A5DD-26AB7CBD002C}"/>
              </a:ext>
            </a:extLst>
          </p:cNvPr>
          <p:cNvSpPr/>
          <p:nvPr/>
        </p:nvSpPr>
        <p:spPr>
          <a:xfrm>
            <a:off x="4608434" y="4870615"/>
            <a:ext cx="1295184" cy="129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', 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35A99C-29A5-1E4D-9C83-E249A7E49F40}"/>
              </a:ext>
            </a:extLst>
          </p:cNvPr>
          <p:cNvSpPr/>
          <p:nvPr/>
        </p:nvSpPr>
        <p:spPr>
          <a:xfrm>
            <a:off x="7636470" y="3631159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906263-1C6C-2945-8C81-99C9553EE5B3}"/>
              </a:ext>
            </a:extLst>
          </p:cNvPr>
          <p:cNvSpPr/>
          <p:nvPr/>
        </p:nvSpPr>
        <p:spPr>
          <a:xfrm>
            <a:off x="2636580" y="292414"/>
            <a:ext cx="448001" cy="4480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r'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0F7BD-4B2E-F94D-8A42-AED9D49A3EE5}"/>
              </a:ext>
            </a:extLst>
          </p:cNvPr>
          <p:cNvSpPr/>
          <p:nvPr/>
        </p:nvSpPr>
        <p:spPr>
          <a:xfrm>
            <a:off x="3208601" y="845654"/>
            <a:ext cx="435854" cy="435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DA1C0D-34A2-1F4A-88ED-EEC78EE83C30}"/>
              </a:ext>
            </a:extLst>
          </p:cNvPr>
          <p:cNvSpPr/>
          <p:nvPr/>
        </p:nvSpPr>
        <p:spPr>
          <a:xfrm>
            <a:off x="3834637" y="1447061"/>
            <a:ext cx="594804" cy="5948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7302D3-F8F5-B440-98F7-632C0116F090}"/>
              </a:ext>
            </a:extLst>
          </p:cNvPr>
          <p:cNvCxnSpPr>
            <a:cxnSpLocks/>
            <a:stCxn id="10" idx="5"/>
            <a:endCxn id="43" idx="1"/>
          </p:cNvCxnSpPr>
          <p:nvPr/>
        </p:nvCxnSpPr>
        <p:spPr>
          <a:xfrm>
            <a:off x="3018973" y="674807"/>
            <a:ext cx="253457" cy="234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5F08EF-056C-9043-BD68-EEA0C4800995}"/>
              </a:ext>
            </a:extLst>
          </p:cNvPr>
          <p:cNvCxnSpPr>
            <a:cxnSpLocks/>
            <a:stCxn id="43" idx="5"/>
            <a:endCxn id="44" idx="1"/>
          </p:cNvCxnSpPr>
          <p:nvPr/>
        </p:nvCxnSpPr>
        <p:spPr>
          <a:xfrm>
            <a:off x="3580626" y="1217679"/>
            <a:ext cx="341118" cy="316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A31D08E-C14A-DD44-9865-89222011CAE8}"/>
              </a:ext>
            </a:extLst>
          </p:cNvPr>
          <p:cNvSpPr/>
          <p:nvPr/>
        </p:nvSpPr>
        <p:spPr>
          <a:xfrm>
            <a:off x="2523889" y="1447061"/>
            <a:ext cx="594804" cy="5948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F5A30D-6223-E14D-8568-6CB9F38D4A65}"/>
              </a:ext>
            </a:extLst>
          </p:cNvPr>
          <p:cNvSpPr/>
          <p:nvPr/>
        </p:nvSpPr>
        <p:spPr>
          <a:xfrm>
            <a:off x="2100245" y="879895"/>
            <a:ext cx="435854" cy="435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CC556-0BE8-D243-A737-F0B6E6F816A8}"/>
              </a:ext>
            </a:extLst>
          </p:cNvPr>
          <p:cNvCxnSpPr>
            <a:cxnSpLocks/>
            <a:stCxn id="10" idx="3"/>
            <a:endCxn id="66" idx="7"/>
          </p:cNvCxnSpPr>
          <p:nvPr/>
        </p:nvCxnSpPr>
        <p:spPr>
          <a:xfrm flipH="1">
            <a:off x="2472270" y="674807"/>
            <a:ext cx="229918" cy="2689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300E98-A4EF-B548-A281-04331AC3D2F2}"/>
              </a:ext>
            </a:extLst>
          </p:cNvPr>
          <p:cNvCxnSpPr>
            <a:cxnSpLocks/>
            <a:stCxn id="65" idx="7"/>
            <a:endCxn id="43" idx="3"/>
          </p:cNvCxnSpPr>
          <p:nvPr/>
        </p:nvCxnSpPr>
        <p:spPr>
          <a:xfrm flipV="1">
            <a:off x="3031586" y="1217679"/>
            <a:ext cx="240844" cy="3164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DE433BC-4EAC-6849-AFE9-47E1178AA0E7}"/>
              </a:ext>
            </a:extLst>
          </p:cNvPr>
          <p:cNvSpPr txBox="1"/>
          <p:nvPr/>
        </p:nvSpPr>
        <p:spPr>
          <a:xfrm>
            <a:off x="2665757" y="2031935"/>
            <a:ext cx="121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0</a:t>
            </a:r>
            <a:r>
              <a:rPr lang="en-US" dirty="0"/>
              <a:t>, 1, 10)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5482C15-C3F9-D345-A701-D68607AB1AA4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3272430" y="1495207"/>
            <a:ext cx="0" cy="53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3C820A0-2464-6440-AECC-7ECCA7D643E9}"/>
              </a:ext>
            </a:extLst>
          </p:cNvPr>
          <p:cNvSpPr txBox="1"/>
          <p:nvPr/>
        </p:nvSpPr>
        <p:spPr>
          <a:xfrm>
            <a:off x="1657199" y="436465"/>
            <a:ext cx="103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1</a:t>
            </a:r>
            <a:r>
              <a:rPr lang="en-US" dirty="0"/>
              <a:t>, r, 0)</a:t>
            </a:r>
          </a:p>
        </p:txBody>
      </p:sp>
    </p:spTree>
    <p:extLst>
      <p:ext uri="{BB962C8B-B14F-4D97-AF65-F5344CB8AC3E}">
        <p14:creationId xmlns:p14="http://schemas.microsoft.com/office/powerpoint/2010/main" val="26668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49CBA78-670D-9C43-B600-23829ECB6C3A}"/>
              </a:ext>
            </a:extLst>
          </p:cNvPr>
          <p:cNvSpPr/>
          <p:nvPr/>
        </p:nvSpPr>
        <p:spPr>
          <a:xfrm>
            <a:off x="6611084" y="642551"/>
            <a:ext cx="1438182" cy="712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DFC20-0132-8547-92D1-6243B904A59F}"/>
              </a:ext>
            </a:extLst>
          </p:cNvPr>
          <p:cNvSpPr txBox="1"/>
          <p:nvPr/>
        </p:nvSpPr>
        <p:spPr>
          <a:xfrm>
            <a:off x="8090694" y="675570"/>
            <a:ext cx="405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(CT</a:t>
            </a:r>
            <a:r>
              <a:rPr lang="en-US" baseline="-25000" dirty="0"/>
              <a:t>0</a:t>
            </a:r>
            <a:r>
              <a:rPr lang="en-US" dirty="0"/>
              <a:t> = Enc(k</a:t>
            </a:r>
            <a:r>
              <a:rPr lang="en-US" baseline="-25000" dirty="0"/>
              <a:t>10</a:t>
            </a:r>
            <a:r>
              <a:rPr lang="en-US" dirty="0"/>
              <a:t>’, s</a:t>
            </a:r>
            <a:r>
              <a:rPr lang="en-US" baseline="-25000" dirty="0"/>
              <a:t>11</a:t>
            </a:r>
            <a:r>
              <a:rPr lang="en-US" dirty="0"/>
              <a:t>), CT</a:t>
            </a:r>
            <a:r>
              <a:rPr lang="en-US" baseline="-25000" dirty="0"/>
              <a:t>1</a:t>
            </a:r>
            <a:r>
              <a:rPr lang="en-US" dirty="0"/>
              <a:t> = Enc(k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))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1850E2-344B-134F-944A-461948CF8FE6}"/>
              </a:ext>
            </a:extLst>
          </p:cNvPr>
          <p:cNvSpPr/>
          <p:nvPr/>
        </p:nvSpPr>
        <p:spPr>
          <a:xfrm>
            <a:off x="1498323" y="4806630"/>
            <a:ext cx="1168363" cy="1168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A62BE6-5DF5-CB49-8245-980379941906}"/>
              </a:ext>
            </a:extLst>
          </p:cNvPr>
          <p:cNvSpPr/>
          <p:nvPr/>
        </p:nvSpPr>
        <p:spPr>
          <a:xfrm>
            <a:off x="7934460" y="4780349"/>
            <a:ext cx="1295184" cy="129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10</a:t>
            </a:r>
            <a:r>
              <a:rPr lang="en-US" dirty="0"/>
              <a:t>', k</a:t>
            </a:r>
            <a:r>
              <a:rPr lang="en-US" baseline="-25000" dirty="0"/>
              <a:t>10</a:t>
            </a:r>
            <a:r>
              <a:rPr lang="en-US" dirty="0"/>
              <a:t>’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F6F95-D2D8-9F4F-9A65-E8C9A4A150F3}"/>
              </a:ext>
            </a:extLst>
          </p:cNvPr>
          <p:cNvCxnSpPr>
            <a:cxnSpLocks/>
            <a:stCxn id="28" idx="0"/>
            <a:endCxn id="38" idx="4"/>
          </p:cNvCxnSpPr>
          <p:nvPr/>
        </p:nvCxnSpPr>
        <p:spPr>
          <a:xfrm flipH="1" flipV="1">
            <a:off x="2072377" y="4500635"/>
            <a:ext cx="10128" cy="30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80C4389-6C4C-D947-AAAC-A285E77C3F56}"/>
              </a:ext>
            </a:extLst>
          </p:cNvPr>
          <p:cNvSpPr/>
          <p:nvPr/>
        </p:nvSpPr>
        <p:spPr>
          <a:xfrm>
            <a:off x="1602055" y="3674705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B35D48-DFDC-8747-A4DD-08C0BAA9931E}"/>
              </a:ext>
            </a:extLst>
          </p:cNvPr>
          <p:cNvCxnSpPr/>
          <p:nvPr/>
        </p:nvCxnSpPr>
        <p:spPr>
          <a:xfrm flipV="1">
            <a:off x="2072376" y="3208632"/>
            <a:ext cx="5920" cy="46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F8BC27-01B2-6446-808F-C5C4937DD4D5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8582050" y="4366823"/>
            <a:ext cx="2" cy="51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B32FF36-0C99-8544-ADBD-019F8817F993}"/>
              </a:ext>
            </a:extLst>
          </p:cNvPr>
          <p:cNvSpPr/>
          <p:nvPr/>
        </p:nvSpPr>
        <p:spPr>
          <a:xfrm>
            <a:off x="1602055" y="2391239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9F21E6-4CC3-CD49-99BF-C47E76443DC7}"/>
              </a:ext>
            </a:extLst>
          </p:cNvPr>
          <p:cNvCxnSpPr>
            <a:cxnSpLocks/>
          </p:cNvCxnSpPr>
          <p:nvPr/>
        </p:nvCxnSpPr>
        <p:spPr>
          <a:xfrm flipV="1">
            <a:off x="4939669" y="4395107"/>
            <a:ext cx="9502" cy="46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6AF833E-3ADB-E34D-9481-7CF6212CA677}"/>
              </a:ext>
            </a:extLst>
          </p:cNvPr>
          <p:cNvSpPr/>
          <p:nvPr/>
        </p:nvSpPr>
        <p:spPr>
          <a:xfrm>
            <a:off x="4499230" y="3577713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E4E4F6-596B-9D48-826C-DB6C017B571A}"/>
              </a:ext>
            </a:extLst>
          </p:cNvPr>
          <p:cNvCxnSpPr/>
          <p:nvPr/>
        </p:nvCxnSpPr>
        <p:spPr>
          <a:xfrm flipV="1">
            <a:off x="4969551" y="3111640"/>
            <a:ext cx="5920" cy="46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032FF5A-97D6-6842-8E11-C657F7BA6724}"/>
              </a:ext>
            </a:extLst>
          </p:cNvPr>
          <p:cNvSpPr/>
          <p:nvPr/>
        </p:nvSpPr>
        <p:spPr>
          <a:xfrm>
            <a:off x="4499230" y="2294247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792D34-AF3E-9648-AF30-87FE50AE7CAC}"/>
              </a:ext>
            </a:extLst>
          </p:cNvPr>
          <p:cNvSpPr/>
          <p:nvPr/>
        </p:nvSpPr>
        <p:spPr>
          <a:xfrm>
            <a:off x="4321959" y="4764404"/>
            <a:ext cx="1295184" cy="129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', 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E4422C-3FEB-1B43-BD9E-A90209DC0E1A}"/>
              </a:ext>
            </a:extLst>
          </p:cNvPr>
          <p:cNvSpPr/>
          <p:nvPr/>
        </p:nvSpPr>
        <p:spPr>
          <a:xfrm>
            <a:off x="8111728" y="3540893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6DC03A-EDB4-C748-B2CE-91A9444951CC}"/>
              </a:ext>
            </a:extLst>
          </p:cNvPr>
          <p:cNvSpPr/>
          <p:nvPr/>
        </p:nvSpPr>
        <p:spPr>
          <a:xfrm>
            <a:off x="10589945" y="4806630"/>
            <a:ext cx="1295184" cy="129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11</a:t>
            </a:r>
            <a:r>
              <a:rPr lang="en-US" dirty="0"/>
              <a:t>, k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FBF3F-54C9-3646-838A-D9FC3FAE3075}"/>
              </a:ext>
            </a:extLst>
          </p:cNvPr>
          <p:cNvSpPr txBox="1"/>
          <p:nvPr/>
        </p:nvSpPr>
        <p:spPr>
          <a:xfrm>
            <a:off x="-20619" y="2595118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’ 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CFA80D-577B-5249-95AF-DB590DCBD1C2}"/>
              </a:ext>
            </a:extLst>
          </p:cNvPr>
          <p:cNvSpPr txBox="1"/>
          <p:nvPr/>
        </p:nvSpPr>
        <p:spPr>
          <a:xfrm>
            <a:off x="-38374" y="3883677"/>
            <a:ext cx="21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) =  s</a:t>
            </a:r>
            <a:r>
              <a:rPr lang="en-US" baseline="-25000" dirty="0"/>
              <a:t>0</a:t>
            </a:r>
            <a:r>
              <a:rPr lang="en-US" dirty="0"/>
              <a:t>’, k</a:t>
            </a:r>
            <a:r>
              <a:rPr lang="en-US" baseline="-25000" dirty="0"/>
              <a:t>0</a:t>
            </a:r>
            <a:r>
              <a:rPr lang="en-US" dirty="0"/>
              <a:t>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8AB5-51E4-9147-A0C2-FDE569BDCF0D}"/>
              </a:ext>
            </a:extLst>
          </p:cNvPr>
          <p:cNvSpPr txBox="1"/>
          <p:nvPr/>
        </p:nvSpPr>
        <p:spPr>
          <a:xfrm>
            <a:off x="1710990" y="3902535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’, k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9075E0-8735-B34D-959C-173FA55BB445}"/>
              </a:ext>
            </a:extLst>
          </p:cNvPr>
          <p:cNvSpPr txBox="1"/>
          <p:nvPr/>
        </p:nvSpPr>
        <p:spPr>
          <a:xfrm>
            <a:off x="-38374" y="3227109"/>
            <a:ext cx="16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Dec(k</a:t>
            </a:r>
            <a:r>
              <a:rPr lang="en-US" baseline="-25000" dirty="0"/>
              <a:t>0</a:t>
            </a:r>
            <a:r>
              <a:rPr lang="en-US" dirty="0"/>
              <a:t>, CT</a:t>
            </a:r>
            <a:r>
              <a:rPr lang="en-US" baseline="-25000" dirty="0"/>
              <a:t>1</a:t>
            </a:r>
            <a:r>
              <a:rPr lang="en-US" dirty="0"/>
              <a:t>) = 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46A7BE-D96A-A24B-BAAE-C37E9F593E37}"/>
              </a:ext>
            </a:extLst>
          </p:cNvPr>
          <p:cNvSpPr txBox="1"/>
          <p:nvPr/>
        </p:nvSpPr>
        <p:spPr>
          <a:xfrm>
            <a:off x="4648767" y="3803620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’, k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3CE463-1AB4-3144-A1A1-923D33C2F4BD}"/>
              </a:ext>
            </a:extLst>
          </p:cNvPr>
          <p:cNvSpPr txBox="1"/>
          <p:nvPr/>
        </p:nvSpPr>
        <p:spPr>
          <a:xfrm>
            <a:off x="2899530" y="2519997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’ 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0D3B10-07BD-2142-92E7-60AC8F9AD5D1}"/>
              </a:ext>
            </a:extLst>
          </p:cNvPr>
          <p:cNvSpPr txBox="1"/>
          <p:nvPr/>
        </p:nvSpPr>
        <p:spPr>
          <a:xfrm>
            <a:off x="2881775" y="3808556"/>
            <a:ext cx="21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) =  s</a:t>
            </a:r>
            <a:r>
              <a:rPr lang="en-US" baseline="-25000" dirty="0"/>
              <a:t>0</a:t>
            </a:r>
            <a:r>
              <a:rPr lang="en-US" dirty="0"/>
              <a:t>’, k</a:t>
            </a:r>
            <a:r>
              <a:rPr lang="en-US" baseline="-25000" dirty="0"/>
              <a:t>0</a:t>
            </a:r>
            <a:r>
              <a:rPr lang="en-US" dirty="0"/>
              <a:t>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7AB60C-B938-0D40-A2C9-CCBACB2F846A}"/>
              </a:ext>
            </a:extLst>
          </p:cNvPr>
          <p:cNvSpPr txBox="1"/>
          <p:nvPr/>
        </p:nvSpPr>
        <p:spPr>
          <a:xfrm>
            <a:off x="2881775" y="3151988"/>
            <a:ext cx="16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Dec(k</a:t>
            </a:r>
            <a:r>
              <a:rPr lang="en-US" baseline="-25000" dirty="0"/>
              <a:t>0</a:t>
            </a:r>
            <a:r>
              <a:rPr lang="en-US" dirty="0"/>
              <a:t>, CT</a:t>
            </a:r>
            <a:r>
              <a:rPr lang="en-US" baseline="-25000" dirty="0"/>
              <a:t>1</a:t>
            </a:r>
            <a:r>
              <a:rPr lang="en-US" dirty="0"/>
              <a:t>) = 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A4DB4-78A8-BD4B-B33A-DC5C7DADC8AB}"/>
              </a:ext>
            </a:extLst>
          </p:cNvPr>
          <p:cNvCxnSpPr>
            <a:cxnSpLocks/>
            <a:stCxn id="47" idx="0"/>
            <a:endCxn id="57" idx="4"/>
          </p:cNvCxnSpPr>
          <p:nvPr/>
        </p:nvCxnSpPr>
        <p:spPr>
          <a:xfrm flipH="1" flipV="1">
            <a:off x="8582049" y="3176901"/>
            <a:ext cx="1" cy="36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0E8C7F4-7A88-864E-8897-FBDCAA140957}"/>
              </a:ext>
            </a:extLst>
          </p:cNvPr>
          <p:cNvSpPr/>
          <p:nvPr/>
        </p:nvSpPr>
        <p:spPr>
          <a:xfrm>
            <a:off x="8065754" y="2270238"/>
            <a:ext cx="1032589" cy="906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‘,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’</a:t>
            </a:r>
            <a:endParaRPr lang="en-US" baseline="-25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2DF96C-7718-1145-86FF-30C0ABEA47FE}"/>
              </a:ext>
            </a:extLst>
          </p:cNvPr>
          <p:cNvCxnSpPr>
            <a:cxnSpLocks/>
            <a:stCxn id="48" idx="0"/>
            <a:endCxn id="59" idx="4"/>
          </p:cNvCxnSpPr>
          <p:nvPr/>
        </p:nvCxnSpPr>
        <p:spPr>
          <a:xfrm flipH="1" flipV="1">
            <a:off x="11231329" y="4347916"/>
            <a:ext cx="6208" cy="45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2D42AD7-DDFB-724B-AA45-3182C369C017}"/>
              </a:ext>
            </a:extLst>
          </p:cNvPr>
          <p:cNvSpPr/>
          <p:nvPr/>
        </p:nvSpPr>
        <p:spPr>
          <a:xfrm>
            <a:off x="10761007" y="3521986"/>
            <a:ext cx="940643" cy="825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7532B-03C4-8546-8A93-6545E7D1FFA4}"/>
              </a:ext>
            </a:extLst>
          </p:cNvPr>
          <p:cNvCxnSpPr>
            <a:cxnSpLocks/>
            <a:stCxn id="59" idx="0"/>
            <a:endCxn id="61" idx="4"/>
          </p:cNvCxnSpPr>
          <p:nvPr/>
        </p:nvCxnSpPr>
        <p:spPr>
          <a:xfrm flipV="1">
            <a:off x="11231329" y="3107135"/>
            <a:ext cx="0" cy="4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B4D9E6C-0D9D-3F44-BE02-4BCE18C2FA57}"/>
              </a:ext>
            </a:extLst>
          </p:cNvPr>
          <p:cNvSpPr/>
          <p:nvPr/>
        </p:nvSpPr>
        <p:spPr>
          <a:xfrm>
            <a:off x="10698824" y="2172005"/>
            <a:ext cx="1065010" cy="9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‘,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’</a:t>
            </a:r>
            <a:endParaRPr lang="en-US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834210-5938-244A-9898-20E809762B92}"/>
              </a:ext>
            </a:extLst>
          </p:cNvPr>
          <p:cNvSpPr txBox="1"/>
          <p:nvPr/>
        </p:nvSpPr>
        <p:spPr>
          <a:xfrm>
            <a:off x="5975520" y="3803620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11</a:t>
            </a:r>
            <a:r>
              <a:rPr lang="en-US" dirty="0"/>
              <a:t>) = s</a:t>
            </a:r>
            <a:r>
              <a:rPr lang="en-US" baseline="-25000" dirty="0"/>
              <a:t>1</a:t>
            </a:r>
            <a:r>
              <a:rPr lang="en-US" dirty="0"/>
              <a:t> , 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4C1B66-43D1-E84D-BB0C-4C519F7B7709}"/>
              </a:ext>
            </a:extLst>
          </p:cNvPr>
          <p:cNvSpPr txBox="1"/>
          <p:nvPr/>
        </p:nvSpPr>
        <p:spPr>
          <a:xfrm>
            <a:off x="5911070" y="5188350"/>
            <a:ext cx="21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10</a:t>
            </a:r>
            <a:r>
              <a:rPr lang="en-US" dirty="0"/>
              <a:t>’) =  s</a:t>
            </a:r>
            <a:r>
              <a:rPr lang="en-US" baseline="-25000" dirty="0"/>
              <a:t>10</a:t>
            </a:r>
            <a:r>
              <a:rPr lang="en-US" dirty="0"/>
              <a:t>’’, k</a:t>
            </a:r>
            <a:r>
              <a:rPr lang="en-US" baseline="-25000" dirty="0"/>
              <a:t>10</a:t>
            </a:r>
            <a:r>
              <a:rPr lang="en-US" dirty="0"/>
              <a:t>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CF8FAC-EC4B-3245-9C38-4E2259A9F3C3}"/>
              </a:ext>
            </a:extLst>
          </p:cNvPr>
          <p:cNvSpPr txBox="1"/>
          <p:nvPr/>
        </p:nvSpPr>
        <p:spPr>
          <a:xfrm>
            <a:off x="5950883" y="4403643"/>
            <a:ext cx="175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Dec(k</a:t>
            </a:r>
            <a:r>
              <a:rPr lang="en-US" baseline="-25000" dirty="0"/>
              <a:t>0</a:t>
            </a:r>
            <a:r>
              <a:rPr lang="en-US" dirty="0"/>
              <a:t>, CT</a:t>
            </a:r>
            <a:r>
              <a:rPr lang="en-US" baseline="-25000" dirty="0"/>
              <a:t>0</a:t>
            </a:r>
            <a:r>
              <a:rPr lang="en-US" dirty="0"/>
              <a:t>) = s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A17B1D-6DAD-524C-BC50-DD0FC6E73E9C}"/>
              </a:ext>
            </a:extLst>
          </p:cNvPr>
          <p:cNvSpPr txBox="1"/>
          <p:nvPr/>
        </p:nvSpPr>
        <p:spPr>
          <a:xfrm>
            <a:off x="1728373" y="2617353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’,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7EE5D8-E0B5-B24F-82FD-BB752F4BC31A}"/>
              </a:ext>
            </a:extLst>
          </p:cNvPr>
          <p:cNvSpPr txBox="1"/>
          <p:nvPr/>
        </p:nvSpPr>
        <p:spPr>
          <a:xfrm>
            <a:off x="4664349" y="2525124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’,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BE79DE-769A-4246-A63E-799A8797F721}"/>
              </a:ext>
            </a:extLst>
          </p:cNvPr>
          <p:cNvSpPr txBox="1"/>
          <p:nvPr/>
        </p:nvSpPr>
        <p:spPr>
          <a:xfrm>
            <a:off x="6003497" y="3160010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’ 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BA77CC-4942-214C-BE1D-0885306BFDB5}"/>
              </a:ext>
            </a:extLst>
          </p:cNvPr>
          <p:cNvSpPr txBox="1"/>
          <p:nvPr/>
        </p:nvSpPr>
        <p:spPr>
          <a:xfrm>
            <a:off x="10264950" y="6136793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PRG(r</a:t>
            </a:r>
            <a:r>
              <a:rPr lang="en-US" baseline="-25000" dirty="0"/>
              <a:t>11</a:t>
            </a:r>
            <a:r>
              <a:rPr lang="en-US" dirty="0"/>
              <a:t>) =  s</a:t>
            </a:r>
            <a:r>
              <a:rPr lang="en-US" baseline="-25000" dirty="0"/>
              <a:t>11</a:t>
            </a:r>
            <a:r>
              <a:rPr lang="en-US" dirty="0"/>
              <a:t>, k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988C3F-89B0-A547-ADA0-B9992ED2075A}"/>
              </a:ext>
            </a:extLst>
          </p:cNvPr>
          <p:cNvSpPr txBox="1"/>
          <p:nvPr/>
        </p:nvSpPr>
        <p:spPr>
          <a:xfrm>
            <a:off x="8264196" y="379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k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E32C43-4F1A-2E40-B0E7-53756238A836}"/>
              </a:ext>
            </a:extLst>
          </p:cNvPr>
          <p:cNvSpPr txBox="1"/>
          <p:nvPr/>
        </p:nvSpPr>
        <p:spPr>
          <a:xfrm>
            <a:off x="9400508" y="435092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11</a:t>
            </a:r>
            <a:r>
              <a:rPr lang="en-US" dirty="0"/>
              <a:t>) = s</a:t>
            </a:r>
            <a:r>
              <a:rPr lang="en-US" baseline="-25000" dirty="0"/>
              <a:t>1</a:t>
            </a:r>
            <a:r>
              <a:rPr lang="en-US" dirty="0"/>
              <a:t> , 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A3D149-7E8D-BD43-A11C-1DA7A9C3710B}"/>
              </a:ext>
            </a:extLst>
          </p:cNvPr>
          <p:cNvSpPr txBox="1"/>
          <p:nvPr/>
        </p:nvSpPr>
        <p:spPr>
          <a:xfrm>
            <a:off x="9366434" y="3196517"/>
            <a:ext cx="16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’ 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r>
              <a:rPr lang="en-US" dirty="0"/>
              <a:t>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1DC983-A76B-434E-A8AD-D3BEE5F88B89}"/>
              </a:ext>
            </a:extLst>
          </p:cNvPr>
          <p:cNvSpPr txBox="1"/>
          <p:nvPr/>
        </p:nvSpPr>
        <p:spPr>
          <a:xfrm>
            <a:off x="8079282" y="5144341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A0049FD-3C2B-B44E-8905-C26C1F9B5728}"/>
              </a:ext>
            </a:extLst>
          </p:cNvPr>
          <p:cNvSpPr/>
          <p:nvPr/>
        </p:nvSpPr>
        <p:spPr>
          <a:xfrm>
            <a:off x="2813643" y="301919"/>
            <a:ext cx="448001" cy="4480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r'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33C34E-773A-F745-8476-61BEBFB387F7}"/>
              </a:ext>
            </a:extLst>
          </p:cNvPr>
          <p:cNvSpPr/>
          <p:nvPr/>
        </p:nvSpPr>
        <p:spPr>
          <a:xfrm>
            <a:off x="3385664" y="855159"/>
            <a:ext cx="435854" cy="435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2EB55F6-5C46-0049-9907-12C2925C79A7}"/>
              </a:ext>
            </a:extLst>
          </p:cNvPr>
          <p:cNvSpPr/>
          <p:nvPr/>
        </p:nvSpPr>
        <p:spPr>
          <a:xfrm>
            <a:off x="4011700" y="1456566"/>
            <a:ext cx="594804" cy="5948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C61371-D020-1342-8146-FCE7D8EC9D29}"/>
              </a:ext>
            </a:extLst>
          </p:cNvPr>
          <p:cNvCxnSpPr>
            <a:cxnSpLocks/>
            <a:stCxn id="80" idx="5"/>
            <a:endCxn id="81" idx="1"/>
          </p:cNvCxnSpPr>
          <p:nvPr/>
        </p:nvCxnSpPr>
        <p:spPr>
          <a:xfrm>
            <a:off x="3196036" y="684312"/>
            <a:ext cx="253457" cy="234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5095005-785B-1242-8818-3481047B47CC}"/>
              </a:ext>
            </a:extLst>
          </p:cNvPr>
          <p:cNvCxnSpPr>
            <a:cxnSpLocks/>
            <a:stCxn id="81" idx="5"/>
            <a:endCxn id="82" idx="1"/>
          </p:cNvCxnSpPr>
          <p:nvPr/>
        </p:nvCxnSpPr>
        <p:spPr>
          <a:xfrm>
            <a:off x="3757689" y="1227184"/>
            <a:ext cx="341118" cy="316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60A34ABD-ABCA-8647-87A7-12B0701CFD60}"/>
              </a:ext>
            </a:extLst>
          </p:cNvPr>
          <p:cNvSpPr/>
          <p:nvPr/>
        </p:nvSpPr>
        <p:spPr>
          <a:xfrm>
            <a:off x="2700952" y="1456566"/>
            <a:ext cx="594804" cy="5948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D829EC-1208-2C4A-8EBB-C1311AB1DBF8}"/>
              </a:ext>
            </a:extLst>
          </p:cNvPr>
          <p:cNvSpPr/>
          <p:nvPr/>
        </p:nvSpPr>
        <p:spPr>
          <a:xfrm>
            <a:off x="2277308" y="889400"/>
            <a:ext cx="435854" cy="435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839D0C-0E6D-9842-AB45-86A748D0E897}"/>
              </a:ext>
            </a:extLst>
          </p:cNvPr>
          <p:cNvCxnSpPr>
            <a:cxnSpLocks/>
            <a:stCxn id="80" idx="3"/>
            <a:endCxn id="86" idx="7"/>
          </p:cNvCxnSpPr>
          <p:nvPr/>
        </p:nvCxnSpPr>
        <p:spPr>
          <a:xfrm flipH="1">
            <a:off x="2649333" y="684312"/>
            <a:ext cx="229918" cy="26891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0EF112E-2409-6947-B306-4D0C9FA4958D}"/>
              </a:ext>
            </a:extLst>
          </p:cNvPr>
          <p:cNvCxnSpPr>
            <a:cxnSpLocks/>
            <a:stCxn id="85" idx="7"/>
            <a:endCxn id="81" idx="3"/>
          </p:cNvCxnSpPr>
          <p:nvPr/>
        </p:nvCxnSpPr>
        <p:spPr>
          <a:xfrm flipV="1">
            <a:off x="3208649" y="1227184"/>
            <a:ext cx="240844" cy="3164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D2495-E0D3-FE41-B922-E043BCE84512}"/>
              </a:ext>
            </a:extLst>
          </p:cNvPr>
          <p:cNvSpPr txBox="1"/>
          <p:nvPr/>
        </p:nvSpPr>
        <p:spPr>
          <a:xfrm>
            <a:off x="3047056" y="1988313"/>
            <a:ext cx="121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0</a:t>
            </a:r>
            <a:r>
              <a:rPr lang="en-US" dirty="0"/>
              <a:t>, 1, 10)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F237FE8-DF4F-0A41-96BF-4FBE4255EA39}"/>
              </a:ext>
            </a:extLst>
          </p:cNvPr>
          <p:cNvCxnSpPr>
            <a:cxnSpLocks/>
          </p:cNvCxnSpPr>
          <p:nvPr/>
        </p:nvCxnSpPr>
        <p:spPr>
          <a:xfrm flipV="1">
            <a:off x="3385664" y="1447060"/>
            <a:ext cx="0" cy="53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8793F06-196A-BD4B-8F5E-451A611945A4}"/>
              </a:ext>
            </a:extLst>
          </p:cNvPr>
          <p:cNvSpPr txBox="1"/>
          <p:nvPr/>
        </p:nvSpPr>
        <p:spPr>
          <a:xfrm>
            <a:off x="1762743" y="410415"/>
            <a:ext cx="103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1</a:t>
            </a:r>
            <a:r>
              <a:rPr lang="en-US" dirty="0"/>
              <a:t>, r, 0)</a:t>
            </a:r>
          </a:p>
        </p:txBody>
      </p:sp>
    </p:spTree>
    <p:extLst>
      <p:ext uri="{BB962C8B-B14F-4D97-AF65-F5344CB8AC3E}">
        <p14:creationId xmlns:p14="http://schemas.microsoft.com/office/powerpoint/2010/main" val="175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10" grpId="0"/>
      <p:bldP spid="51" grpId="0"/>
      <p:bldP spid="52" grpId="0"/>
      <p:bldP spid="53" grpId="0"/>
      <p:bldP spid="54" grpId="0"/>
      <p:bldP spid="55" grpId="0"/>
      <p:bldP spid="57" grpId="0" animBg="1"/>
      <p:bldP spid="59" grpId="0" animBg="1"/>
      <p:bldP spid="61" grpId="0" animBg="1"/>
      <p:bldP spid="62" grpId="0"/>
      <p:bldP spid="63" grpId="0"/>
      <p:bldP spid="64" grpId="0"/>
      <p:bldP spid="65" grpId="0"/>
      <p:bldP spid="66" grpId="0"/>
      <p:bldP spid="73" grpId="0"/>
      <p:bldP spid="74" grpId="0"/>
      <p:bldP spid="75" grpId="0"/>
      <p:bldP spid="76" grpId="0"/>
      <p:bldP spid="78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Remove(2)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03DCFF-D50D-9544-9FA4-DD6721DAB0D8}"/>
              </a:ext>
            </a:extLst>
          </p:cNvPr>
          <p:cNvCxnSpPr>
            <a:cxnSpLocks/>
          </p:cNvCxnSpPr>
          <p:nvPr/>
        </p:nvCxnSpPr>
        <p:spPr>
          <a:xfrm flipV="1">
            <a:off x="1465772" y="3653092"/>
            <a:ext cx="847581" cy="905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D65291-429D-BE49-9ECE-28D69CB6E837}"/>
              </a:ext>
            </a:extLst>
          </p:cNvPr>
          <p:cNvCxnSpPr>
            <a:cxnSpLocks/>
          </p:cNvCxnSpPr>
          <p:nvPr/>
        </p:nvCxnSpPr>
        <p:spPr>
          <a:xfrm>
            <a:off x="2747161" y="3653092"/>
            <a:ext cx="660359" cy="91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4E8924-8109-AB45-BD6A-8200DA61C55F}"/>
              </a:ext>
            </a:extLst>
          </p:cNvPr>
          <p:cNvCxnSpPr>
            <a:cxnSpLocks/>
          </p:cNvCxnSpPr>
          <p:nvPr/>
        </p:nvCxnSpPr>
        <p:spPr>
          <a:xfrm flipV="1">
            <a:off x="2747161" y="2184823"/>
            <a:ext cx="1370797" cy="1034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786C50-2461-FF49-8838-22A96E71A44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542189" y="2184823"/>
            <a:ext cx="1337298" cy="89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3BF0993-729B-694F-9B73-DB45FC7C8CB7}"/>
              </a:ext>
            </a:extLst>
          </p:cNvPr>
          <p:cNvSpPr/>
          <p:nvPr/>
        </p:nvSpPr>
        <p:spPr>
          <a:xfrm>
            <a:off x="5735866" y="2938647"/>
            <a:ext cx="980705" cy="9807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EA6FB9-A9DF-B34F-85B7-FED74CFF240A}"/>
              </a:ext>
            </a:extLst>
          </p:cNvPr>
          <p:cNvSpPr/>
          <p:nvPr/>
        </p:nvSpPr>
        <p:spPr>
          <a:xfrm>
            <a:off x="6669213" y="4558676"/>
            <a:ext cx="1264070" cy="12640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  <a:p>
            <a:pPr algn="ctr"/>
            <a:r>
              <a:rPr lang="en-US" dirty="0"/>
              <a:t>s</a:t>
            </a:r>
            <a:r>
              <a:rPr lang="en-US" baseline="-25000" dirty="0"/>
              <a:t>11</a:t>
            </a:r>
            <a:r>
              <a:rPr lang="en-US" dirty="0"/>
              <a:t>, k</a:t>
            </a:r>
            <a:r>
              <a:rPr lang="en-US" baseline="-25000" dirty="0"/>
              <a:t>11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619A5C-CFA2-A64E-9873-CCE4EEB5BDAB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233012" y="3775731"/>
            <a:ext cx="646475" cy="782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07EFF5-E18D-0440-AC91-6C61DAE27296}"/>
              </a:ext>
            </a:extLst>
          </p:cNvPr>
          <p:cNvCxnSpPr>
            <a:cxnSpLocks/>
            <a:stCxn id="27" idx="5"/>
            <a:endCxn id="28" idx="0"/>
          </p:cNvCxnSpPr>
          <p:nvPr/>
        </p:nvCxnSpPr>
        <p:spPr>
          <a:xfrm>
            <a:off x="6572950" y="3775731"/>
            <a:ext cx="728298" cy="782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259ED85-4B3B-9D4F-A2F8-7DBC5CCCD49C}"/>
              </a:ext>
            </a:extLst>
          </p:cNvPr>
          <p:cNvSpPr/>
          <p:nvPr/>
        </p:nvSpPr>
        <p:spPr>
          <a:xfrm>
            <a:off x="884307" y="4558676"/>
            <a:ext cx="1131910" cy="113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27B10D-1B7C-6742-8424-08A43A600F13}"/>
              </a:ext>
            </a:extLst>
          </p:cNvPr>
          <p:cNvSpPr/>
          <p:nvPr/>
        </p:nvSpPr>
        <p:spPr>
          <a:xfrm>
            <a:off x="2029619" y="2980215"/>
            <a:ext cx="932858" cy="9328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B8EF7B-83BF-DC47-BA3D-21A96E7C871F}"/>
              </a:ext>
            </a:extLst>
          </p:cNvPr>
          <p:cNvSpPr/>
          <p:nvPr/>
        </p:nvSpPr>
        <p:spPr>
          <a:xfrm>
            <a:off x="2738487" y="4523164"/>
            <a:ext cx="1277909" cy="12779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',</a:t>
            </a:r>
            <a:r>
              <a:rPr lang="en-US" baseline="-25000" dirty="0"/>
              <a:t> </a:t>
            </a:r>
            <a:r>
              <a:rPr lang="en-US" dirty="0"/>
              <a:t>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856B940-0957-9849-8920-D4D95C4D856D}"/>
              </a:ext>
            </a:extLst>
          </p:cNvPr>
          <p:cNvSpPr/>
          <p:nvPr/>
        </p:nvSpPr>
        <p:spPr>
          <a:xfrm>
            <a:off x="3846625" y="1234904"/>
            <a:ext cx="1057506" cy="10575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C415C8-0047-844C-964B-21D1F77906FD}"/>
              </a:ext>
            </a:extLst>
          </p:cNvPr>
          <p:cNvSpPr txBox="1"/>
          <p:nvPr/>
        </p:nvSpPr>
        <p:spPr>
          <a:xfrm>
            <a:off x="2129537" y="3251522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’, k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07B51B-5799-4E46-A7F5-87D5E4427C9F}"/>
              </a:ext>
            </a:extLst>
          </p:cNvPr>
          <p:cNvSpPr txBox="1"/>
          <p:nvPr/>
        </p:nvSpPr>
        <p:spPr>
          <a:xfrm>
            <a:off x="4033809" y="1538492"/>
            <a:ext cx="73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‘,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366112-345D-3248-933D-E665C955A395}"/>
              </a:ext>
            </a:extLst>
          </p:cNvPr>
          <p:cNvSpPr txBox="1"/>
          <p:nvPr/>
        </p:nvSpPr>
        <p:spPr>
          <a:xfrm>
            <a:off x="4731456" y="4885193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06D7CC-573E-EE40-BB07-377BB03DE4E4}"/>
              </a:ext>
            </a:extLst>
          </p:cNvPr>
          <p:cNvSpPr/>
          <p:nvPr/>
        </p:nvSpPr>
        <p:spPr>
          <a:xfrm>
            <a:off x="4594057" y="4558676"/>
            <a:ext cx="1277909" cy="12779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62AB96-9AA1-F149-AC9D-307587FC6F54}"/>
              </a:ext>
            </a:extLst>
          </p:cNvPr>
          <p:cNvSpPr txBox="1"/>
          <p:nvPr/>
        </p:nvSpPr>
        <p:spPr>
          <a:xfrm>
            <a:off x="4762292" y="4872602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</p:spTree>
    <p:extLst>
      <p:ext uri="{BB962C8B-B14F-4D97-AF65-F5344CB8AC3E}">
        <p14:creationId xmlns:p14="http://schemas.microsoft.com/office/powerpoint/2010/main" val="378710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Remove(2)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56D00D-EF8C-F149-B172-BD8BA5E62E4F}"/>
              </a:ext>
            </a:extLst>
          </p:cNvPr>
          <p:cNvSpPr/>
          <p:nvPr/>
        </p:nvSpPr>
        <p:spPr>
          <a:xfrm>
            <a:off x="10509073" y="5010171"/>
            <a:ext cx="726497" cy="7264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8" name="Terminator 27">
            <a:extLst>
              <a:ext uri="{FF2B5EF4-FFF2-40B4-BE49-F238E27FC236}">
                <a16:creationId xmlns:a16="http://schemas.microsoft.com/office/drawing/2014/main" id="{DF98C97C-2C85-3E42-AFBC-5F836FDDEAF5}"/>
              </a:ext>
            </a:extLst>
          </p:cNvPr>
          <p:cNvSpPr/>
          <p:nvPr/>
        </p:nvSpPr>
        <p:spPr>
          <a:xfrm rot="2534772">
            <a:off x="2995330" y="1954402"/>
            <a:ext cx="4539455" cy="1358284"/>
          </a:xfrm>
          <a:prstGeom prst="flowChartTermina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8D744E-316B-DB41-BC46-C1B08BEB3CF2}"/>
              </a:ext>
            </a:extLst>
          </p:cNvPr>
          <p:cNvCxnSpPr>
            <a:cxnSpLocks/>
          </p:cNvCxnSpPr>
          <p:nvPr/>
        </p:nvCxnSpPr>
        <p:spPr>
          <a:xfrm flipV="1">
            <a:off x="1465772" y="3653092"/>
            <a:ext cx="847581" cy="905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A93FAF-453A-8042-A1AD-06A9D60EAB0B}"/>
              </a:ext>
            </a:extLst>
          </p:cNvPr>
          <p:cNvCxnSpPr>
            <a:cxnSpLocks/>
          </p:cNvCxnSpPr>
          <p:nvPr/>
        </p:nvCxnSpPr>
        <p:spPr>
          <a:xfrm>
            <a:off x="2747161" y="3653092"/>
            <a:ext cx="660359" cy="91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B9C7905-7FF6-6A46-91AE-C9D4320A83F0}"/>
              </a:ext>
            </a:extLst>
          </p:cNvPr>
          <p:cNvSpPr/>
          <p:nvPr/>
        </p:nvSpPr>
        <p:spPr>
          <a:xfrm>
            <a:off x="5605648" y="2938647"/>
            <a:ext cx="1110923" cy="11109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', k</a:t>
            </a:r>
            <a:r>
              <a:rPr lang="en-US" baseline="-25000" dirty="0"/>
              <a:t>1</a:t>
            </a:r>
            <a:r>
              <a:rPr lang="en-US" dirty="0"/>
              <a:t>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E5E904C-6A86-D040-A24B-11280FB243F2}"/>
              </a:ext>
            </a:extLst>
          </p:cNvPr>
          <p:cNvSpPr/>
          <p:nvPr/>
        </p:nvSpPr>
        <p:spPr>
          <a:xfrm>
            <a:off x="6653324" y="4558675"/>
            <a:ext cx="1279959" cy="12799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  <a:p>
            <a:pPr algn="ctr"/>
            <a:r>
              <a:rPr lang="en-US" dirty="0"/>
              <a:t>s</a:t>
            </a:r>
            <a:r>
              <a:rPr lang="en-US" baseline="-25000" dirty="0"/>
              <a:t>11</a:t>
            </a:r>
            <a:r>
              <a:rPr lang="en-US" dirty="0"/>
              <a:t>', k</a:t>
            </a:r>
            <a:r>
              <a:rPr lang="en-US" baseline="-25000" dirty="0"/>
              <a:t>11</a:t>
            </a:r>
            <a:r>
              <a:rPr lang="en-US" dirty="0"/>
              <a:t>’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CD88E3-645C-FA45-B5FF-6301D4373A66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5233012" y="3886879"/>
            <a:ext cx="535327" cy="671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223120-41EF-BF4A-8369-A4787275ED3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6553880" y="3886879"/>
            <a:ext cx="739424" cy="671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575A426-7EDD-B54D-8B2D-815A1241DC51}"/>
              </a:ext>
            </a:extLst>
          </p:cNvPr>
          <p:cNvSpPr/>
          <p:nvPr/>
        </p:nvSpPr>
        <p:spPr>
          <a:xfrm>
            <a:off x="884307" y="4558676"/>
            <a:ext cx="1131910" cy="113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C3D5E1-D273-F44D-A92C-B4773BEF4069}"/>
              </a:ext>
            </a:extLst>
          </p:cNvPr>
          <p:cNvSpPr/>
          <p:nvPr/>
        </p:nvSpPr>
        <p:spPr>
          <a:xfrm>
            <a:off x="2029619" y="2980215"/>
            <a:ext cx="932858" cy="9328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52AB0D-9DAD-F347-BA3F-D483BCD4F035}"/>
              </a:ext>
            </a:extLst>
          </p:cNvPr>
          <p:cNvSpPr/>
          <p:nvPr/>
        </p:nvSpPr>
        <p:spPr>
          <a:xfrm>
            <a:off x="2738487" y="4523164"/>
            <a:ext cx="1277909" cy="12779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',</a:t>
            </a:r>
            <a:r>
              <a:rPr lang="en-US" baseline="-25000" dirty="0"/>
              <a:t> </a:t>
            </a:r>
            <a:r>
              <a:rPr lang="en-US" dirty="0"/>
              <a:t>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BB42E99-0D5F-C542-AE14-8DD59CB2FD0E}"/>
              </a:ext>
            </a:extLst>
          </p:cNvPr>
          <p:cNvSpPr/>
          <p:nvPr/>
        </p:nvSpPr>
        <p:spPr>
          <a:xfrm>
            <a:off x="3846625" y="1234904"/>
            <a:ext cx="1057506" cy="10575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AA9749-AFEE-6846-8474-C05349EFA5B3}"/>
              </a:ext>
            </a:extLst>
          </p:cNvPr>
          <p:cNvSpPr txBox="1"/>
          <p:nvPr/>
        </p:nvSpPr>
        <p:spPr>
          <a:xfrm>
            <a:off x="2129537" y="3251522"/>
            <a:ext cx="84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54E23F-9591-814A-9CA8-5B787D8AB2AA}"/>
              </a:ext>
            </a:extLst>
          </p:cNvPr>
          <p:cNvSpPr txBox="1"/>
          <p:nvPr/>
        </p:nvSpPr>
        <p:spPr>
          <a:xfrm>
            <a:off x="4033809" y="1538492"/>
            <a:ext cx="826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‘’,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’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553A72-622D-7F4A-B751-2A19C3D43F94}"/>
              </a:ext>
            </a:extLst>
          </p:cNvPr>
          <p:cNvSpPr txBox="1"/>
          <p:nvPr/>
        </p:nvSpPr>
        <p:spPr>
          <a:xfrm>
            <a:off x="4731456" y="4885193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63561E-7446-6C42-9DBF-541B9F3E9724}"/>
              </a:ext>
            </a:extLst>
          </p:cNvPr>
          <p:cNvSpPr/>
          <p:nvPr/>
        </p:nvSpPr>
        <p:spPr>
          <a:xfrm>
            <a:off x="4594057" y="4558676"/>
            <a:ext cx="1277909" cy="1277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3B40E1-EDA1-2F42-BCB3-B1E65DCD5B7A}"/>
              </a:ext>
            </a:extLst>
          </p:cNvPr>
          <p:cNvCxnSpPr>
            <a:cxnSpLocks/>
          </p:cNvCxnSpPr>
          <p:nvPr/>
        </p:nvCxnSpPr>
        <p:spPr>
          <a:xfrm flipV="1">
            <a:off x="2747161" y="2184823"/>
            <a:ext cx="1370797" cy="1034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A63D59-07AD-7440-9BDD-0B03005A7537}"/>
              </a:ext>
            </a:extLst>
          </p:cNvPr>
          <p:cNvCxnSpPr>
            <a:cxnSpLocks/>
          </p:cNvCxnSpPr>
          <p:nvPr/>
        </p:nvCxnSpPr>
        <p:spPr>
          <a:xfrm>
            <a:off x="4542189" y="2184823"/>
            <a:ext cx="1337298" cy="89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Remove(3)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56D00D-EF8C-F149-B172-BD8BA5E62E4F}"/>
              </a:ext>
            </a:extLst>
          </p:cNvPr>
          <p:cNvSpPr/>
          <p:nvPr/>
        </p:nvSpPr>
        <p:spPr>
          <a:xfrm>
            <a:off x="10509073" y="5010171"/>
            <a:ext cx="726497" cy="7264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2BD0FB-E762-464F-BA03-4A6E5375752D}"/>
              </a:ext>
            </a:extLst>
          </p:cNvPr>
          <p:cNvCxnSpPr>
            <a:cxnSpLocks/>
          </p:cNvCxnSpPr>
          <p:nvPr/>
        </p:nvCxnSpPr>
        <p:spPr>
          <a:xfrm flipV="1">
            <a:off x="1465772" y="3653092"/>
            <a:ext cx="847581" cy="905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25E4DC-C1E8-F54D-8943-8C228C88F3F4}"/>
              </a:ext>
            </a:extLst>
          </p:cNvPr>
          <p:cNvCxnSpPr>
            <a:cxnSpLocks/>
          </p:cNvCxnSpPr>
          <p:nvPr/>
        </p:nvCxnSpPr>
        <p:spPr>
          <a:xfrm>
            <a:off x="2747161" y="3653092"/>
            <a:ext cx="660359" cy="91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AF969F8-F525-2E42-A731-C0111966728C}"/>
              </a:ext>
            </a:extLst>
          </p:cNvPr>
          <p:cNvSpPr/>
          <p:nvPr/>
        </p:nvSpPr>
        <p:spPr>
          <a:xfrm>
            <a:off x="5605648" y="2938647"/>
            <a:ext cx="1110923" cy="11109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', k</a:t>
            </a:r>
            <a:r>
              <a:rPr lang="en-US" baseline="-25000" dirty="0"/>
              <a:t>1</a:t>
            </a:r>
            <a:r>
              <a:rPr lang="en-US" dirty="0"/>
              <a:t>’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26A7C2-4A75-5449-BFC9-77F663ACB3A7}"/>
              </a:ext>
            </a:extLst>
          </p:cNvPr>
          <p:cNvSpPr/>
          <p:nvPr/>
        </p:nvSpPr>
        <p:spPr>
          <a:xfrm>
            <a:off x="6653324" y="4558675"/>
            <a:ext cx="1279959" cy="12799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  <a:p>
            <a:pPr algn="ctr"/>
            <a:r>
              <a:rPr lang="en-US" dirty="0"/>
              <a:t>s</a:t>
            </a:r>
            <a:r>
              <a:rPr lang="en-US" baseline="-25000" dirty="0"/>
              <a:t>11</a:t>
            </a:r>
            <a:r>
              <a:rPr lang="en-US" dirty="0"/>
              <a:t>', k</a:t>
            </a:r>
            <a:r>
              <a:rPr lang="en-US" baseline="-25000" dirty="0"/>
              <a:t>11</a:t>
            </a:r>
            <a:r>
              <a:rPr lang="en-US" dirty="0"/>
              <a:t>’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79753D-068A-F34A-B51A-009ECFF46885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5233012" y="3886879"/>
            <a:ext cx="535327" cy="671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CD0046-CA96-A34D-BE60-1EAA7445EE3C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>
            <a:off x="6553880" y="3886879"/>
            <a:ext cx="739424" cy="671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EAD08C5-6C35-9B43-8D76-EE5353D893FA}"/>
              </a:ext>
            </a:extLst>
          </p:cNvPr>
          <p:cNvSpPr/>
          <p:nvPr/>
        </p:nvSpPr>
        <p:spPr>
          <a:xfrm>
            <a:off x="884307" y="4558676"/>
            <a:ext cx="1131910" cy="113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A63E8E0-8C60-5A44-AB3B-C5A38ACA2D70}"/>
              </a:ext>
            </a:extLst>
          </p:cNvPr>
          <p:cNvSpPr/>
          <p:nvPr/>
        </p:nvSpPr>
        <p:spPr>
          <a:xfrm>
            <a:off x="2029619" y="2980215"/>
            <a:ext cx="932858" cy="9328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64CDD7-6E5B-884E-92F4-9D450DACEAEE}"/>
              </a:ext>
            </a:extLst>
          </p:cNvPr>
          <p:cNvSpPr/>
          <p:nvPr/>
        </p:nvSpPr>
        <p:spPr>
          <a:xfrm>
            <a:off x="2738487" y="4523164"/>
            <a:ext cx="1277909" cy="12779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',</a:t>
            </a:r>
            <a:r>
              <a:rPr lang="en-US" baseline="-25000" dirty="0"/>
              <a:t> </a:t>
            </a:r>
            <a:r>
              <a:rPr lang="en-US" dirty="0"/>
              <a:t>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91AB61-DD01-0D40-8881-579B3CB6C242}"/>
              </a:ext>
            </a:extLst>
          </p:cNvPr>
          <p:cNvSpPr/>
          <p:nvPr/>
        </p:nvSpPr>
        <p:spPr>
          <a:xfrm>
            <a:off x="3846625" y="1234904"/>
            <a:ext cx="1057506" cy="10575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5BB728-E6CF-9A44-AAE3-9BDDD71D9208}"/>
              </a:ext>
            </a:extLst>
          </p:cNvPr>
          <p:cNvSpPr txBox="1"/>
          <p:nvPr/>
        </p:nvSpPr>
        <p:spPr>
          <a:xfrm>
            <a:off x="2129537" y="3251522"/>
            <a:ext cx="84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CEFC5-7775-7347-9EDE-FAEA4C0C1945}"/>
              </a:ext>
            </a:extLst>
          </p:cNvPr>
          <p:cNvSpPr txBox="1"/>
          <p:nvPr/>
        </p:nvSpPr>
        <p:spPr>
          <a:xfrm>
            <a:off x="4033809" y="1538492"/>
            <a:ext cx="826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‘’,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’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510437-5E70-5D4C-B4E4-5DF801028DFF}"/>
              </a:ext>
            </a:extLst>
          </p:cNvPr>
          <p:cNvSpPr txBox="1"/>
          <p:nvPr/>
        </p:nvSpPr>
        <p:spPr>
          <a:xfrm>
            <a:off x="4731456" y="4885193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99828E-0904-6440-A622-494EB68C546E}"/>
              </a:ext>
            </a:extLst>
          </p:cNvPr>
          <p:cNvSpPr/>
          <p:nvPr/>
        </p:nvSpPr>
        <p:spPr>
          <a:xfrm>
            <a:off x="4594057" y="4558676"/>
            <a:ext cx="1277909" cy="1277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74344A-933B-5D48-B2ED-78EDC1946F4D}"/>
              </a:ext>
            </a:extLst>
          </p:cNvPr>
          <p:cNvCxnSpPr>
            <a:cxnSpLocks/>
          </p:cNvCxnSpPr>
          <p:nvPr/>
        </p:nvCxnSpPr>
        <p:spPr>
          <a:xfrm flipV="1">
            <a:off x="2747161" y="2184823"/>
            <a:ext cx="1370797" cy="1034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DB17BF-4207-6F46-957A-7191836DE046}"/>
              </a:ext>
            </a:extLst>
          </p:cNvPr>
          <p:cNvCxnSpPr>
            <a:cxnSpLocks/>
          </p:cNvCxnSpPr>
          <p:nvPr/>
        </p:nvCxnSpPr>
        <p:spPr>
          <a:xfrm>
            <a:off x="4542189" y="2184823"/>
            <a:ext cx="1337298" cy="89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52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Remove(3)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56D00D-EF8C-F149-B172-BD8BA5E62E4F}"/>
              </a:ext>
            </a:extLst>
          </p:cNvPr>
          <p:cNvSpPr/>
          <p:nvPr/>
        </p:nvSpPr>
        <p:spPr>
          <a:xfrm>
            <a:off x="9963887" y="5010171"/>
            <a:ext cx="726497" cy="7264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1FF533-C800-EF4A-B01D-0B75982FB626}"/>
              </a:ext>
            </a:extLst>
          </p:cNvPr>
          <p:cNvSpPr/>
          <p:nvPr/>
        </p:nvSpPr>
        <p:spPr>
          <a:xfrm>
            <a:off x="10932672" y="5010171"/>
            <a:ext cx="726497" cy="7264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BA7884-9744-244C-936D-9F9C3D55FE00}"/>
              </a:ext>
            </a:extLst>
          </p:cNvPr>
          <p:cNvCxnSpPr>
            <a:cxnSpLocks/>
          </p:cNvCxnSpPr>
          <p:nvPr/>
        </p:nvCxnSpPr>
        <p:spPr>
          <a:xfrm flipV="1">
            <a:off x="1465772" y="3653092"/>
            <a:ext cx="847581" cy="905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889AFF-AFAD-1747-92E0-76988DA279D8}"/>
              </a:ext>
            </a:extLst>
          </p:cNvPr>
          <p:cNvCxnSpPr>
            <a:cxnSpLocks/>
          </p:cNvCxnSpPr>
          <p:nvPr/>
        </p:nvCxnSpPr>
        <p:spPr>
          <a:xfrm>
            <a:off x="2747161" y="3653092"/>
            <a:ext cx="660359" cy="91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34896A5-D944-604F-B209-51210F8C429F}"/>
              </a:ext>
            </a:extLst>
          </p:cNvPr>
          <p:cNvSpPr/>
          <p:nvPr/>
        </p:nvSpPr>
        <p:spPr>
          <a:xfrm>
            <a:off x="5605648" y="2938647"/>
            <a:ext cx="1110923" cy="11109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', k</a:t>
            </a:r>
            <a:r>
              <a:rPr lang="en-US" baseline="-25000" dirty="0"/>
              <a:t>1</a:t>
            </a:r>
            <a:r>
              <a:rPr lang="en-US" dirty="0"/>
              <a:t>’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C80529-7364-6743-8283-113A93A8F1D6}"/>
              </a:ext>
            </a:extLst>
          </p:cNvPr>
          <p:cNvSpPr/>
          <p:nvPr/>
        </p:nvSpPr>
        <p:spPr>
          <a:xfrm>
            <a:off x="6669213" y="4558676"/>
            <a:ext cx="1264070" cy="12640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  <a:p>
            <a:pPr algn="ctr"/>
            <a:r>
              <a:rPr lang="en-US" dirty="0"/>
              <a:t>s</a:t>
            </a:r>
            <a:r>
              <a:rPr lang="en-US" baseline="-25000" dirty="0"/>
              <a:t>11</a:t>
            </a:r>
            <a:r>
              <a:rPr lang="en-US" dirty="0"/>
              <a:t>, k</a:t>
            </a:r>
            <a:r>
              <a:rPr lang="en-US" baseline="-25000" dirty="0"/>
              <a:t>11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15599F-59ED-DB45-BCDE-63ADE19C12F5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5233012" y="3886879"/>
            <a:ext cx="535327" cy="671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5FED79-40F4-D943-B340-7F54A8FD580C}"/>
              </a:ext>
            </a:extLst>
          </p:cNvPr>
          <p:cNvCxnSpPr>
            <a:cxnSpLocks/>
            <a:stCxn id="27" idx="5"/>
            <a:endCxn id="28" idx="0"/>
          </p:cNvCxnSpPr>
          <p:nvPr/>
        </p:nvCxnSpPr>
        <p:spPr>
          <a:xfrm>
            <a:off x="6553880" y="3886879"/>
            <a:ext cx="747368" cy="67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60E0CC-DC17-DE4C-932A-5F6F97E16796}"/>
              </a:ext>
            </a:extLst>
          </p:cNvPr>
          <p:cNvSpPr/>
          <p:nvPr/>
        </p:nvSpPr>
        <p:spPr>
          <a:xfrm>
            <a:off x="884307" y="4558676"/>
            <a:ext cx="1131910" cy="113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313F11-8D83-9B49-B923-4F3E0ADF035C}"/>
              </a:ext>
            </a:extLst>
          </p:cNvPr>
          <p:cNvSpPr/>
          <p:nvPr/>
        </p:nvSpPr>
        <p:spPr>
          <a:xfrm>
            <a:off x="2029619" y="2980215"/>
            <a:ext cx="932858" cy="9328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1EF505-D119-A546-9F4D-A4938F4CD0F5}"/>
              </a:ext>
            </a:extLst>
          </p:cNvPr>
          <p:cNvSpPr/>
          <p:nvPr/>
        </p:nvSpPr>
        <p:spPr>
          <a:xfrm>
            <a:off x="2738487" y="4523164"/>
            <a:ext cx="1277909" cy="12779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',</a:t>
            </a:r>
            <a:r>
              <a:rPr lang="en-US" baseline="-25000" dirty="0"/>
              <a:t> </a:t>
            </a:r>
            <a:r>
              <a:rPr lang="en-US" dirty="0"/>
              <a:t>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5E4CBD-8038-AD44-8723-53A790FAA39A}"/>
              </a:ext>
            </a:extLst>
          </p:cNvPr>
          <p:cNvSpPr/>
          <p:nvPr/>
        </p:nvSpPr>
        <p:spPr>
          <a:xfrm>
            <a:off x="3846625" y="1234904"/>
            <a:ext cx="1057506" cy="10575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300372-FCA4-2547-9FEC-D3FF930C7CDB}"/>
              </a:ext>
            </a:extLst>
          </p:cNvPr>
          <p:cNvSpPr txBox="1"/>
          <p:nvPr/>
        </p:nvSpPr>
        <p:spPr>
          <a:xfrm>
            <a:off x="2129537" y="3251522"/>
            <a:ext cx="83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0’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BCBCCC-75B4-324B-B937-075E5D8708BB}"/>
              </a:ext>
            </a:extLst>
          </p:cNvPr>
          <p:cNvSpPr txBox="1"/>
          <p:nvPr/>
        </p:nvSpPr>
        <p:spPr>
          <a:xfrm>
            <a:off x="4033809" y="1538492"/>
            <a:ext cx="826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‘’,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baseline="-25000" dirty="0" err="1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’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F37128-80C0-B142-A32A-7789FF09AB37}"/>
              </a:ext>
            </a:extLst>
          </p:cNvPr>
          <p:cNvSpPr txBox="1"/>
          <p:nvPr/>
        </p:nvSpPr>
        <p:spPr>
          <a:xfrm>
            <a:off x="4731456" y="4885193"/>
            <a:ext cx="10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68B1ECA-46D1-334B-BCE8-DF8AD590C16F}"/>
              </a:ext>
            </a:extLst>
          </p:cNvPr>
          <p:cNvSpPr/>
          <p:nvPr/>
        </p:nvSpPr>
        <p:spPr>
          <a:xfrm>
            <a:off x="4594057" y="4558676"/>
            <a:ext cx="1277909" cy="12779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028FA0-64C9-F74C-962B-38BDF3D73EC1}"/>
              </a:ext>
            </a:extLst>
          </p:cNvPr>
          <p:cNvCxnSpPr>
            <a:cxnSpLocks/>
          </p:cNvCxnSpPr>
          <p:nvPr/>
        </p:nvCxnSpPr>
        <p:spPr>
          <a:xfrm flipV="1">
            <a:off x="2747161" y="2184823"/>
            <a:ext cx="1370797" cy="1034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7049CD-44C0-8146-9CAC-A8DFF68774A6}"/>
              </a:ext>
            </a:extLst>
          </p:cNvPr>
          <p:cNvCxnSpPr>
            <a:cxnSpLocks/>
          </p:cNvCxnSpPr>
          <p:nvPr/>
        </p:nvCxnSpPr>
        <p:spPr>
          <a:xfrm>
            <a:off x="4542189" y="2184823"/>
            <a:ext cx="1337298" cy="89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1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Remove(3)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56D00D-EF8C-F149-B172-BD8BA5E62E4F}"/>
              </a:ext>
            </a:extLst>
          </p:cNvPr>
          <p:cNvSpPr/>
          <p:nvPr/>
        </p:nvSpPr>
        <p:spPr>
          <a:xfrm>
            <a:off x="9963887" y="5010171"/>
            <a:ext cx="726497" cy="7264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1FF533-C800-EF4A-B01D-0B75982FB626}"/>
              </a:ext>
            </a:extLst>
          </p:cNvPr>
          <p:cNvSpPr/>
          <p:nvPr/>
        </p:nvSpPr>
        <p:spPr>
          <a:xfrm>
            <a:off x="10932672" y="5010171"/>
            <a:ext cx="726497" cy="7264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342E5-B1F9-2E4A-92DB-4B3B395DA12E}"/>
              </a:ext>
            </a:extLst>
          </p:cNvPr>
          <p:cNvCxnSpPr>
            <a:cxnSpLocks/>
          </p:cNvCxnSpPr>
          <p:nvPr/>
        </p:nvCxnSpPr>
        <p:spPr>
          <a:xfrm flipV="1">
            <a:off x="3418859" y="3732991"/>
            <a:ext cx="847581" cy="905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F91AD2-5E61-0B44-9293-5ADD06D6443A}"/>
              </a:ext>
            </a:extLst>
          </p:cNvPr>
          <p:cNvCxnSpPr>
            <a:cxnSpLocks/>
          </p:cNvCxnSpPr>
          <p:nvPr/>
        </p:nvCxnSpPr>
        <p:spPr>
          <a:xfrm>
            <a:off x="4700248" y="3732991"/>
            <a:ext cx="660359" cy="91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DEBFDFF-4EA7-3743-B64B-25B9FCFEBC52}"/>
              </a:ext>
            </a:extLst>
          </p:cNvPr>
          <p:cNvSpPr/>
          <p:nvPr/>
        </p:nvSpPr>
        <p:spPr>
          <a:xfrm>
            <a:off x="2691395" y="4638574"/>
            <a:ext cx="1277909" cy="12779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', k</a:t>
            </a:r>
            <a:r>
              <a:rPr lang="en-US" baseline="-25000" dirty="0"/>
              <a:t>00</a:t>
            </a:r>
            <a:r>
              <a:rPr lang="en-US" dirty="0"/>
              <a:t>’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2DF558-25B2-AE48-8BAA-8F685205B729}"/>
              </a:ext>
            </a:extLst>
          </p:cNvPr>
          <p:cNvSpPr/>
          <p:nvPr/>
        </p:nvSpPr>
        <p:spPr>
          <a:xfrm>
            <a:off x="3982706" y="3060114"/>
            <a:ext cx="932858" cy="9328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A0716B-5891-C549-900E-8348E6C45E90}"/>
              </a:ext>
            </a:extLst>
          </p:cNvPr>
          <p:cNvSpPr/>
          <p:nvPr/>
        </p:nvSpPr>
        <p:spPr>
          <a:xfrm>
            <a:off x="4572000" y="4603063"/>
            <a:ext cx="1397483" cy="13974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’’,</a:t>
            </a:r>
            <a:r>
              <a:rPr lang="en-US" baseline="-25000" dirty="0"/>
              <a:t> </a:t>
            </a:r>
            <a:r>
              <a:rPr lang="en-US" dirty="0"/>
              <a:t>k</a:t>
            </a:r>
            <a:r>
              <a:rPr lang="en-US" baseline="-25000" dirty="0"/>
              <a:t>01</a:t>
            </a:r>
            <a:r>
              <a:rPr lang="en-US" dirty="0"/>
              <a:t>’’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26B75E-1D0B-014B-8982-0C8C8F1F261F}"/>
              </a:ext>
            </a:extLst>
          </p:cNvPr>
          <p:cNvSpPr txBox="1"/>
          <p:nvPr/>
        </p:nvSpPr>
        <p:spPr>
          <a:xfrm>
            <a:off x="4082624" y="3331421"/>
            <a:ext cx="8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78017B-DF79-9142-9402-AE9C1EE09F3D}"/>
              </a:ext>
            </a:extLst>
          </p:cNvPr>
          <p:cNvSpPr/>
          <p:nvPr/>
        </p:nvSpPr>
        <p:spPr>
          <a:xfrm>
            <a:off x="3489798" y="2545213"/>
            <a:ext cx="1941748" cy="1941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5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E1EA-17B5-4F46-9FFA-86A0D4F0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Key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7C23-E92D-B147-A48B-E7725DC3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2398" cy="4351338"/>
          </a:xfrm>
        </p:spPr>
        <p:txBody>
          <a:bodyPr/>
          <a:lstStyle/>
          <a:p>
            <a:r>
              <a:rPr lang="en-US" dirty="0"/>
              <a:t>A key agreement protocol for groups with a </a:t>
            </a:r>
            <a:r>
              <a:rPr lang="en-US" i="1" dirty="0"/>
              <a:t>trusted </a:t>
            </a:r>
            <a:r>
              <a:rPr lang="en-US" dirty="0"/>
              <a:t>group manager</a:t>
            </a:r>
          </a:p>
          <a:p>
            <a:r>
              <a:rPr lang="en-US" dirty="0"/>
              <a:t>Previously studied, but rigorous efficiency and security properties were lacking</a:t>
            </a:r>
          </a:p>
          <a:p>
            <a:pPr lvl="1"/>
            <a:r>
              <a:rPr lang="en-US" dirty="0"/>
              <a:t>No Post-Compromise Security (PCS) or Forward Secrecy (FS)</a:t>
            </a:r>
          </a:p>
          <a:p>
            <a:pPr lvl="2"/>
            <a:r>
              <a:rPr lang="en-US" dirty="0"/>
              <a:t>No analysis of user or group manager state corruptions</a:t>
            </a:r>
          </a:p>
          <a:p>
            <a:pPr lvl="1"/>
            <a:r>
              <a:rPr lang="en-US" dirty="0"/>
              <a:t>No study of the efficiency of protocols with dynamic group membership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D580B-5B32-4847-ADD7-4FF2A84B9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14" b="6676"/>
          <a:stretch/>
        </p:blipFill>
        <p:spPr>
          <a:xfrm>
            <a:off x="7229081" y="2647919"/>
            <a:ext cx="4124719" cy="27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7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3" y="417250"/>
            <a:ext cx="2192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Broadcast(“test”)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56D00D-EF8C-F149-B172-BD8BA5E62E4F}"/>
              </a:ext>
            </a:extLst>
          </p:cNvPr>
          <p:cNvSpPr/>
          <p:nvPr/>
        </p:nvSpPr>
        <p:spPr>
          <a:xfrm>
            <a:off x="9963887" y="5010171"/>
            <a:ext cx="726497" cy="7264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1FF533-C800-EF4A-B01D-0B75982FB626}"/>
              </a:ext>
            </a:extLst>
          </p:cNvPr>
          <p:cNvSpPr/>
          <p:nvPr/>
        </p:nvSpPr>
        <p:spPr>
          <a:xfrm>
            <a:off x="10932672" y="5010171"/>
            <a:ext cx="726497" cy="7264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D7D6F0-F1EB-1F41-8861-5FA6F6908095}"/>
              </a:ext>
            </a:extLst>
          </p:cNvPr>
          <p:cNvCxnSpPr>
            <a:cxnSpLocks/>
          </p:cNvCxnSpPr>
          <p:nvPr/>
        </p:nvCxnSpPr>
        <p:spPr>
          <a:xfrm flipV="1">
            <a:off x="3418859" y="3732991"/>
            <a:ext cx="847581" cy="905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58C00F-C54E-214A-A60D-0D24CE90B1CA}"/>
              </a:ext>
            </a:extLst>
          </p:cNvPr>
          <p:cNvCxnSpPr>
            <a:cxnSpLocks/>
          </p:cNvCxnSpPr>
          <p:nvPr/>
        </p:nvCxnSpPr>
        <p:spPr>
          <a:xfrm>
            <a:off x="4700248" y="3732991"/>
            <a:ext cx="660359" cy="91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9FF90F3-5219-D444-ABE8-060DEDC12B66}"/>
              </a:ext>
            </a:extLst>
          </p:cNvPr>
          <p:cNvSpPr/>
          <p:nvPr/>
        </p:nvSpPr>
        <p:spPr>
          <a:xfrm>
            <a:off x="2837394" y="4638575"/>
            <a:ext cx="1131910" cy="113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CE2D8B-0E44-B04B-A6AF-E021B5FE9CF0}"/>
              </a:ext>
            </a:extLst>
          </p:cNvPr>
          <p:cNvSpPr/>
          <p:nvPr/>
        </p:nvSpPr>
        <p:spPr>
          <a:xfrm>
            <a:off x="3982706" y="3060114"/>
            <a:ext cx="932858" cy="9328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FFF0AA-F0ED-A646-98E8-FBA76123EB5A}"/>
              </a:ext>
            </a:extLst>
          </p:cNvPr>
          <p:cNvSpPr/>
          <p:nvPr/>
        </p:nvSpPr>
        <p:spPr>
          <a:xfrm>
            <a:off x="4691574" y="4603063"/>
            <a:ext cx="1277909" cy="12779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',</a:t>
            </a:r>
            <a:r>
              <a:rPr lang="en-US" baseline="-25000" dirty="0"/>
              <a:t> </a:t>
            </a:r>
            <a:r>
              <a:rPr lang="en-US" dirty="0"/>
              <a:t>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B65159-8395-7943-BA25-195934A77F0E}"/>
              </a:ext>
            </a:extLst>
          </p:cNvPr>
          <p:cNvSpPr txBox="1"/>
          <p:nvPr/>
        </p:nvSpPr>
        <p:spPr>
          <a:xfrm>
            <a:off x="4082624" y="3331421"/>
            <a:ext cx="8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’’, k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’’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FA923-9515-954D-BB89-604DDC1015BD}"/>
              </a:ext>
            </a:extLst>
          </p:cNvPr>
          <p:cNvSpPr txBox="1"/>
          <p:nvPr/>
        </p:nvSpPr>
        <p:spPr>
          <a:xfrm>
            <a:off x="3745011" y="2428738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’’) = k</a:t>
            </a:r>
            <a:r>
              <a:rPr lang="en-US" baseline="30000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43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5605648" y="550415"/>
            <a:ext cx="980705" cy="896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69E9C9-C2DB-B243-A720-4B0FE315074E}"/>
              </a:ext>
            </a:extLst>
          </p:cNvPr>
          <p:cNvSpPr/>
          <p:nvPr/>
        </p:nvSpPr>
        <p:spPr>
          <a:xfrm>
            <a:off x="1833075" y="4561182"/>
            <a:ext cx="1140035" cy="1140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EA49A1-3FF3-A745-94A8-4A187E1A9CBE}"/>
              </a:ext>
            </a:extLst>
          </p:cNvPr>
          <p:cNvSpPr/>
          <p:nvPr/>
        </p:nvSpPr>
        <p:spPr>
          <a:xfrm>
            <a:off x="9652989" y="4975924"/>
            <a:ext cx="612559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09EF65-E20B-524C-BC5C-96168C0C3F3A}"/>
              </a:ext>
            </a:extLst>
          </p:cNvPr>
          <p:cNvSpPr/>
          <p:nvPr/>
        </p:nvSpPr>
        <p:spPr>
          <a:xfrm>
            <a:off x="10565907" y="4975927"/>
            <a:ext cx="612559" cy="612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749CBA78-670D-9C43-B600-23829ECB6C3A}"/>
              </a:ext>
            </a:extLst>
          </p:cNvPr>
          <p:cNvSpPr/>
          <p:nvPr/>
        </p:nvSpPr>
        <p:spPr>
          <a:xfrm>
            <a:off x="6611084" y="642551"/>
            <a:ext cx="1438182" cy="712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DFC20-0132-8547-92D1-6243B904A59F}"/>
              </a:ext>
            </a:extLst>
          </p:cNvPr>
          <p:cNvSpPr txBox="1"/>
          <p:nvPr/>
        </p:nvSpPr>
        <p:spPr>
          <a:xfrm>
            <a:off x="8123804" y="814070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 = Enc(k</a:t>
            </a:r>
            <a:r>
              <a:rPr lang="en-US" baseline="30000" dirty="0"/>
              <a:t>*</a:t>
            </a:r>
            <a:r>
              <a:rPr lang="en-US" dirty="0"/>
              <a:t>, “test”)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62B7AF-2C64-DA44-A959-86850BAAD597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V="1">
            <a:off x="2403093" y="4237311"/>
            <a:ext cx="2755" cy="32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3A74EA-1388-BE42-9FEB-09965CC817ED}"/>
              </a:ext>
            </a:extLst>
          </p:cNvPr>
          <p:cNvSpPr/>
          <p:nvPr/>
        </p:nvSpPr>
        <p:spPr>
          <a:xfrm>
            <a:off x="1792363" y="3159974"/>
            <a:ext cx="1226969" cy="107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’’, k</a:t>
            </a:r>
            <a:r>
              <a:rPr lang="en-US" baseline="-25000" dirty="0"/>
              <a:t>0</a:t>
            </a:r>
            <a:r>
              <a:rPr lang="en-US" dirty="0"/>
              <a:t>’’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EF438E-1ADE-3743-8E8C-6F15066C68D4}"/>
              </a:ext>
            </a:extLst>
          </p:cNvPr>
          <p:cNvSpPr txBox="1"/>
          <p:nvPr/>
        </p:nvSpPr>
        <p:spPr>
          <a:xfrm>
            <a:off x="213063" y="417250"/>
            <a:ext cx="2192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Broadcast(“test”)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33C25-9DCF-AD47-BC20-D50EAB0D0078}"/>
              </a:ext>
            </a:extLst>
          </p:cNvPr>
          <p:cNvSpPr txBox="1"/>
          <p:nvPr/>
        </p:nvSpPr>
        <p:spPr>
          <a:xfrm>
            <a:off x="10196018" y="45098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2EE449-34E2-B742-BE60-DE0707FD384C}"/>
              </a:ext>
            </a:extLst>
          </p:cNvPr>
          <p:cNvSpPr/>
          <p:nvPr/>
        </p:nvSpPr>
        <p:spPr>
          <a:xfrm>
            <a:off x="5258920" y="4509852"/>
            <a:ext cx="1291008" cy="12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', k</a:t>
            </a:r>
            <a:r>
              <a:rPr lang="en-US" baseline="-25000" dirty="0"/>
              <a:t>00</a:t>
            </a:r>
            <a:r>
              <a:rPr lang="en-US" dirty="0"/>
              <a:t>’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F2D78-489A-024B-AD6D-0093987266F0}"/>
              </a:ext>
            </a:extLst>
          </p:cNvPr>
          <p:cNvCxnSpPr>
            <a:cxnSpLocks/>
            <a:stCxn id="48" idx="0"/>
            <a:endCxn id="50" idx="4"/>
          </p:cNvCxnSpPr>
          <p:nvPr/>
        </p:nvCxnSpPr>
        <p:spPr>
          <a:xfrm flipV="1">
            <a:off x="5904424" y="4237311"/>
            <a:ext cx="0" cy="27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5A1DDFC-24BB-AB43-954E-BBA532C56562}"/>
              </a:ext>
            </a:extLst>
          </p:cNvPr>
          <p:cNvSpPr/>
          <p:nvPr/>
        </p:nvSpPr>
        <p:spPr>
          <a:xfrm>
            <a:off x="5290939" y="3159974"/>
            <a:ext cx="1226969" cy="107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’’, k</a:t>
            </a:r>
            <a:r>
              <a:rPr lang="en-US" baseline="-25000" dirty="0"/>
              <a:t>0</a:t>
            </a:r>
            <a:r>
              <a:rPr lang="en-US" dirty="0"/>
              <a:t>’’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397573-BCE4-7F4C-B9BA-5025E2431D37}"/>
              </a:ext>
            </a:extLst>
          </p:cNvPr>
          <p:cNvSpPr txBox="1"/>
          <p:nvPr/>
        </p:nvSpPr>
        <p:spPr>
          <a:xfrm>
            <a:off x="393134" y="351397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’’) = k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CD47F8-C2D9-A04D-A911-B8FDE4F41117}"/>
              </a:ext>
            </a:extLst>
          </p:cNvPr>
          <p:cNvSpPr txBox="1"/>
          <p:nvPr/>
        </p:nvSpPr>
        <p:spPr>
          <a:xfrm>
            <a:off x="3891710" y="351397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’’) = k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9A17A3-1A39-5F43-ABD7-B6FDA9463377}"/>
              </a:ext>
            </a:extLst>
          </p:cNvPr>
          <p:cNvSpPr txBox="1"/>
          <p:nvPr/>
        </p:nvSpPr>
        <p:spPr>
          <a:xfrm>
            <a:off x="1415834" y="2628707"/>
            <a:ext cx="197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Dec(k</a:t>
            </a:r>
            <a:r>
              <a:rPr lang="en-US" baseline="30000" dirty="0"/>
              <a:t>*</a:t>
            </a:r>
            <a:r>
              <a:rPr lang="en-US" dirty="0"/>
              <a:t>, CT) = “test”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B24C11-7AE8-F147-B49A-8E5BA7B591AB}"/>
              </a:ext>
            </a:extLst>
          </p:cNvPr>
          <p:cNvSpPr txBox="1"/>
          <p:nvPr/>
        </p:nvSpPr>
        <p:spPr>
          <a:xfrm>
            <a:off x="4719807" y="2628707"/>
            <a:ext cx="197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Dec(k</a:t>
            </a:r>
            <a:r>
              <a:rPr lang="en-US" baseline="30000" dirty="0"/>
              <a:t>*</a:t>
            </a:r>
            <a:r>
              <a:rPr lang="en-US" dirty="0"/>
              <a:t>, CT) = “test”</a:t>
            </a:r>
          </a:p>
        </p:txBody>
      </p:sp>
    </p:spTree>
    <p:extLst>
      <p:ext uri="{BB962C8B-B14F-4D97-AF65-F5344CB8AC3E}">
        <p14:creationId xmlns:p14="http://schemas.microsoft.com/office/powerpoint/2010/main" val="19900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  <p:bldP spid="54" grpId="0"/>
      <p:bldP spid="55" grpId="0"/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83B2-608A-1F43-A889-502A4BC5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3E01-5757-4849-A5E3-2D0A24C7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7F26-82D4-BF45-B47E-BC7D3053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AFD9-7604-7643-B766-0BC4AA52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Experiment with different data structures for multicast operations to test efficiency</a:t>
            </a:r>
          </a:p>
          <a:p>
            <a:pPr lvl="1"/>
            <a:r>
              <a:rPr lang="en-US" dirty="0"/>
              <a:t>2-3 trees, RB trees, (broadcast encryption methods?)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Application Secret Tree on top of MKA</a:t>
            </a:r>
          </a:p>
          <a:p>
            <a:pPr lvl="1"/>
            <a:r>
              <a:rPr lang="en-US" dirty="0"/>
              <a:t>The actual “messaging” application</a:t>
            </a:r>
          </a:p>
          <a:p>
            <a:pPr lvl="1"/>
            <a:r>
              <a:rPr lang="en-US" dirty="0"/>
              <a:t>Derived from Signal Protocol</a:t>
            </a:r>
          </a:p>
          <a:p>
            <a:pPr lvl="1"/>
            <a:r>
              <a:rPr lang="en-US" dirty="0"/>
              <a:t>One of many things one could implement on top of MKA</a:t>
            </a:r>
          </a:p>
        </p:txBody>
      </p:sp>
    </p:spTree>
    <p:extLst>
      <p:ext uri="{BB962C8B-B14F-4D97-AF65-F5344CB8AC3E}">
        <p14:creationId xmlns:p14="http://schemas.microsoft.com/office/powerpoint/2010/main" val="298661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EA23-5E44-F944-A707-494A6140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0526-3D50-7A48-8629-0B9C3B98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control messages sent across public channel</a:t>
            </a:r>
          </a:p>
          <a:p>
            <a:r>
              <a:rPr lang="en-US" dirty="0"/>
              <a:t>All random values sent over independent OOB channels with all users</a:t>
            </a:r>
          </a:p>
          <a:p>
            <a:r>
              <a:rPr lang="en-US" dirty="0"/>
              <a:t>Each of 2-5 below define new </a:t>
            </a:r>
            <a:r>
              <a:rPr lang="en-US" i="1" dirty="0"/>
              <a:t>epochs</a:t>
            </a:r>
            <a:r>
              <a:rPr lang="en-US" dirty="0"/>
              <a:t> with new </a:t>
            </a:r>
            <a:r>
              <a:rPr lang="en-US" i="1" dirty="0"/>
              <a:t>group secrets</a:t>
            </a:r>
            <a:endParaRPr lang="en-US" dirty="0"/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dirty="0"/>
              <a:t>Group Manager/User state initialization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dirty="0"/>
              <a:t>Group Creation(u</a:t>
            </a:r>
            <a:r>
              <a:rPr lang="en-US" baseline="-25000" dirty="0"/>
              <a:t>1</a:t>
            </a:r>
            <a:r>
              <a:rPr lang="en-US" dirty="0"/>
              <a:t>, …, u</a:t>
            </a:r>
            <a:r>
              <a:rPr lang="en-US" baseline="-25000" dirty="0"/>
              <a:t>n</a:t>
            </a:r>
            <a:r>
              <a:rPr lang="en-US" dirty="0"/>
              <a:t>) – GM creates </a:t>
            </a:r>
            <a:r>
              <a:rPr lang="en-US" i="1" dirty="0"/>
              <a:t>control message</a:t>
            </a:r>
            <a:r>
              <a:rPr lang="en-US" dirty="0"/>
              <a:t> W and random values r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 marL="0" indent="0">
              <a:spcBef>
                <a:spcPts val="1300"/>
              </a:spcBef>
              <a:buNone/>
            </a:pPr>
            <a:r>
              <a:rPr lang="en-US" baseline="-25000" dirty="0"/>
              <a:t>            </a:t>
            </a:r>
            <a:r>
              <a:rPr lang="en-US" dirty="0"/>
              <a:t>so that Group n users agree on secret S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dirty="0"/>
              <a:t>Add(u) – GM creates control messages W and T and random value r for a new user u to join the group 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dirty="0"/>
              <a:t>Remove(u) – GM creates control message T to remove a user u from group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dirty="0"/>
              <a:t>Update(u) – GM creates control message T and random value r to refresh the state of a group member u</a:t>
            </a:r>
          </a:p>
          <a:p>
            <a:pPr marL="514350" indent="-514350">
              <a:spcBef>
                <a:spcPts val="1300"/>
              </a:spcBef>
              <a:buFont typeface="+mj-lt"/>
              <a:buAutoNum type="arabicPeriod"/>
            </a:pPr>
            <a:r>
              <a:rPr lang="en-US" dirty="0"/>
              <a:t>Process(u, T, (r)) – User u takes in a control message T and (possibly) random value r to obtain a new group secret for the epoch that T defines</a:t>
            </a:r>
          </a:p>
        </p:txBody>
      </p:sp>
    </p:spTree>
    <p:extLst>
      <p:ext uri="{BB962C8B-B14F-4D97-AF65-F5344CB8AC3E}">
        <p14:creationId xmlns:p14="http://schemas.microsoft.com/office/powerpoint/2010/main" val="4195765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FBB6-8661-C24D-BF6C-FAD0B0B0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MKA Security and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1789-8CD9-1E4D-B31C-055D4F1B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Correctness – all group members output same secret S in all epochs</a:t>
            </a:r>
          </a:p>
          <a:p>
            <a:r>
              <a:rPr lang="en-US" dirty="0"/>
              <a:t>Privacy – group secrets look random given transcript of control </a:t>
            </a:r>
            <a:r>
              <a:rPr lang="en-US" dirty="0" err="1"/>
              <a:t>msgs</a:t>
            </a:r>
            <a:endParaRPr lang="en-US" dirty="0"/>
          </a:p>
          <a:p>
            <a:r>
              <a:rPr lang="en-US" dirty="0"/>
              <a:t>User FS – given corruption of a user now, all previous group secrets hidden</a:t>
            </a:r>
          </a:p>
          <a:p>
            <a:r>
              <a:rPr lang="en-US" dirty="0"/>
              <a:t>User PCS – given corruption of a user now, once their state is updated, group secrets become hidden again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accomplished by this implementation, but in formal paper:</a:t>
            </a:r>
          </a:p>
          <a:p>
            <a:r>
              <a:rPr lang="en-US" dirty="0"/>
              <a:t>GM FS – same as above but for group manager</a:t>
            </a:r>
          </a:p>
          <a:p>
            <a:r>
              <a:rPr lang="en-US" dirty="0"/>
              <a:t>GM eventual PCS – same as above, but only after all group members updated or removed</a:t>
            </a:r>
          </a:p>
        </p:txBody>
      </p:sp>
    </p:spTree>
    <p:extLst>
      <p:ext uri="{BB962C8B-B14F-4D97-AF65-F5344CB8AC3E}">
        <p14:creationId xmlns:p14="http://schemas.microsoft.com/office/powerpoint/2010/main" val="3002865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06C1-32B4-8141-8629-24FA48FD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MKA Additional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44A2-31C1-004B-B902-5FB3906E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can be delivered to users at arbitrary points in time</a:t>
            </a:r>
          </a:p>
          <a:p>
            <a:r>
              <a:rPr lang="en-US" dirty="0"/>
              <a:t>Resilience against (malicious) users that do not delete old secrets</a:t>
            </a:r>
          </a:p>
          <a:p>
            <a:pPr lvl="1"/>
            <a:r>
              <a:rPr lang="en-US" dirty="0"/>
              <a:t>Prevents against double joining – once users are removed, they cannot rejoin no matter what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4C8815-2665-8146-9006-E19D88FD327E}"/>
              </a:ext>
            </a:extLst>
          </p:cNvPr>
          <p:cNvCxnSpPr/>
          <p:nvPr/>
        </p:nvCxnSpPr>
        <p:spPr>
          <a:xfrm>
            <a:off x="898125" y="4536489"/>
            <a:ext cx="1039575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AA053-E363-F04A-A5E1-8ACF932CF085}"/>
              </a:ext>
            </a:extLst>
          </p:cNvPr>
          <p:cNvCxnSpPr/>
          <p:nvPr/>
        </p:nvCxnSpPr>
        <p:spPr>
          <a:xfrm>
            <a:off x="2041864" y="4247965"/>
            <a:ext cx="0" cy="5770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54F17-EE00-0944-80AF-6176FDFDA699}"/>
              </a:ext>
            </a:extLst>
          </p:cNvPr>
          <p:cNvCxnSpPr/>
          <p:nvPr/>
        </p:nvCxnSpPr>
        <p:spPr>
          <a:xfrm>
            <a:off x="7219026" y="4247965"/>
            <a:ext cx="0" cy="5770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69DED8-A409-914A-92BD-69E0460EEC7B}"/>
              </a:ext>
            </a:extLst>
          </p:cNvPr>
          <p:cNvCxnSpPr/>
          <p:nvPr/>
        </p:nvCxnSpPr>
        <p:spPr>
          <a:xfrm>
            <a:off x="8417510" y="4247965"/>
            <a:ext cx="0" cy="5770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5BCEB41B-D85A-CF49-9B77-21AF21B6F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1826" y="4864016"/>
            <a:ext cx="914400" cy="914400"/>
          </a:xfrm>
          <a:prstGeom prst="rect">
            <a:avLst/>
          </a:prstGeom>
        </p:spPr>
      </p:pic>
      <p:pic>
        <p:nvPicPr>
          <p:cNvPr id="13" name="Graphic 12" descr="Female Profile">
            <a:extLst>
              <a:ext uri="{FF2B5EF4-FFF2-40B4-BE49-F238E27FC236}">
                <a16:creationId xmlns:a16="http://schemas.microsoft.com/office/drawing/2014/main" id="{30A55B76-7622-E843-BBD7-F4BC8B7DF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4664" y="4825013"/>
            <a:ext cx="914400" cy="914400"/>
          </a:xfrm>
          <a:prstGeom prst="rect">
            <a:avLst/>
          </a:prstGeom>
        </p:spPr>
      </p:pic>
      <p:pic>
        <p:nvPicPr>
          <p:cNvPr id="15" name="Graphic 14" descr="Male profile">
            <a:extLst>
              <a:ext uri="{FF2B5EF4-FFF2-40B4-BE49-F238E27FC236}">
                <a16:creationId xmlns:a16="http://schemas.microsoft.com/office/drawing/2014/main" id="{D159DCA7-6747-4340-80F0-3E14089F1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0310" y="48640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5F29-FBC3-A841-B749-2A05B28E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FBED-E3DC-9D44-8BB9-76B8C9CC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PayTV</a:t>
            </a:r>
            <a:r>
              <a:rPr lang="en-US" dirty="0"/>
              <a:t> and other forms of media content protection</a:t>
            </a:r>
          </a:p>
          <a:p>
            <a:r>
              <a:rPr lang="en-US" dirty="0"/>
              <a:t>Group Conferencing</a:t>
            </a:r>
          </a:p>
          <a:p>
            <a:r>
              <a:rPr lang="en-US" b="1" dirty="0"/>
              <a:t>Secure Group Messaging (SGM)</a:t>
            </a:r>
          </a:p>
          <a:p>
            <a:pPr lvl="1"/>
            <a:r>
              <a:rPr lang="en-US" dirty="0"/>
              <a:t>Secure communication between users over untrusted networks</a:t>
            </a:r>
          </a:p>
          <a:p>
            <a:pPr lvl="1"/>
            <a:r>
              <a:rPr lang="en-US" dirty="0"/>
              <a:t>Currently studied under IETF working group in the context of no group manager</a:t>
            </a:r>
          </a:p>
          <a:p>
            <a:pPr lvl="1"/>
            <a:r>
              <a:rPr lang="en-US" dirty="0"/>
              <a:t>CGKA – (asynchronous) key agreement protocol at the center of SGM</a:t>
            </a:r>
          </a:p>
          <a:p>
            <a:pPr lvl="2"/>
            <a:r>
              <a:rPr lang="en-US" dirty="0"/>
              <a:t>Very similar to MKA</a:t>
            </a:r>
          </a:p>
          <a:p>
            <a:pPr lvl="1"/>
            <a:r>
              <a:rPr lang="en-US" dirty="0"/>
              <a:t>Communication on top of key agreement protocol, provided by protocol very similar to Signal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7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4A0-453E-AF46-9256-D6D5771D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MKA’s Advantages over CGKA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DC054-30D7-074D-B8BA-7E06AAF1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asynchrony – group manager determines all operations</a:t>
            </a:r>
          </a:p>
          <a:p>
            <a:pPr lvl="1"/>
            <a:r>
              <a:rPr lang="en-US" dirty="0"/>
              <a:t>Very hard problem to solve in CGKA</a:t>
            </a:r>
          </a:p>
          <a:p>
            <a:r>
              <a:rPr lang="en-US" dirty="0"/>
              <a:t>Symmetric Key Cryptography</a:t>
            </a:r>
          </a:p>
          <a:p>
            <a:pPr lvl="1"/>
            <a:r>
              <a:rPr lang="en-US" dirty="0"/>
              <a:t>More efficient</a:t>
            </a:r>
          </a:p>
          <a:p>
            <a:r>
              <a:rPr lang="en-US" dirty="0"/>
              <a:t>Optimal efficiency</a:t>
            </a:r>
          </a:p>
          <a:p>
            <a:pPr lvl="1"/>
            <a:r>
              <a:rPr lang="en-US" dirty="0"/>
              <a:t>O(log(n)) vs. O(n) - presence of group manager eliminates asynchrony and permits “omniscient” view</a:t>
            </a:r>
          </a:p>
          <a:p>
            <a:r>
              <a:rPr lang="en-US" dirty="0"/>
              <a:t>No Public Key Infrastructure (PKI)</a:t>
            </a:r>
          </a:p>
          <a:p>
            <a:pPr lvl="1"/>
            <a:r>
              <a:rPr lang="en-US" dirty="0"/>
              <a:t>Still have out-of-band (OOB) channels, but PKI is just one way to accomplish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C5E3-FDE5-E449-911C-8B37F522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5A94-CE75-A348-831D-4765CABC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93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Uses generic tree structures,</a:t>
            </a:r>
            <a:r>
              <a:rPr lang="en-US" baseline="30000" dirty="0"/>
              <a:t>1</a:t>
            </a:r>
            <a:r>
              <a:rPr lang="en-US" dirty="0"/>
              <a:t> with symmetric key encryption and pseudorandom generators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Secrets at each node with users at each leaf</a:t>
            </a:r>
          </a:p>
          <a:p>
            <a:pPr lvl="1"/>
            <a:r>
              <a:rPr lang="en-US" dirty="0"/>
              <a:t>Users only store </a:t>
            </a:r>
            <a:r>
              <a:rPr lang="en-US" i="1" dirty="0"/>
              <a:t>direct paths</a:t>
            </a:r>
            <a:endParaRPr lang="en-US" dirty="0"/>
          </a:p>
          <a:p>
            <a:r>
              <a:rPr lang="en-US" dirty="0"/>
              <a:t>Uses </a:t>
            </a:r>
            <a:r>
              <a:rPr lang="en-US" i="1" dirty="0"/>
              <a:t>skeleton</a:t>
            </a:r>
            <a:r>
              <a:rPr lang="en-US" dirty="0"/>
              <a:t> of tree after every (tree) operation to generate secrets and control messages (which include the skeleton)</a:t>
            </a:r>
          </a:p>
          <a:p>
            <a:pPr lvl="1"/>
            <a:r>
              <a:rPr lang="en-US" dirty="0"/>
              <a:t>Skeletons are serialized for network transmission (preorder traversal)</a:t>
            </a:r>
          </a:p>
          <a:p>
            <a:pPr lvl="1"/>
            <a:r>
              <a:rPr lang="en-US" dirty="0"/>
              <a:t>Users use the skeletons to determine which secrets they need to generate or erase</a:t>
            </a:r>
          </a:p>
          <a:p>
            <a:r>
              <a:rPr lang="en-US" dirty="0"/>
              <a:t>Networks</a:t>
            </a:r>
          </a:p>
          <a:p>
            <a:pPr lvl="1"/>
            <a:r>
              <a:rPr lang="en-US" dirty="0"/>
              <a:t>Plaintext communication over individual TCP sockets for OOB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Encrypted communication over UDP multicast socket for control messages</a:t>
            </a:r>
          </a:p>
          <a:p>
            <a:r>
              <a:rPr lang="en-US" dirty="0"/>
              <a:t>Figures and further details on following slides (and demo!)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C33B-A2D0-4246-AAC3-4737BDCE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10312"/>
            <a:ext cx="5989891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dirty="0"/>
              <a:t>Only left-balanced binary trees in code</a:t>
            </a:r>
          </a:p>
          <a:p>
            <a:pPr marL="228600" indent="-228600" algn="l">
              <a:buAutoNum type="arabicPeriod"/>
            </a:pPr>
            <a:r>
              <a:rPr lang="en-US" dirty="0" err="1"/>
              <a:t>Botan</a:t>
            </a:r>
            <a:r>
              <a:rPr lang="en-US" dirty="0"/>
              <a:t> Library: </a:t>
            </a:r>
            <a:r>
              <a:rPr lang="en-US" dirty="0">
                <a:hlinkClick r:id="rId3"/>
              </a:rPr>
              <a:t>https://botan.randombit.net/handbook/contents.html</a:t>
            </a:r>
            <a:endParaRPr lang="en-US" dirty="0"/>
          </a:p>
          <a:p>
            <a:pPr marL="228600" indent="-228600" algn="l">
              <a:buAutoNum type="arabicPeriod"/>
            </a:pPr>
            <a:r>
              <a:rPr lang="en-US" dirty="0"/>
              <a:t>Out of Scope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A15D39-CB82-514C-AA62-6C90485CF4EE}"/>
              </a:ext>
            </a:extLst>
          </p:cNvPr>
          <p:cNvCxnSpPr/>
          <p:nvPr/>
        </p:nvCxnSpPr>
        <p:spPr>
          <a:xfrm>
            <a:off x="914400" y="6134470"/>
            <a:ext cx="147369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6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2BFA5-5C8C-9A48-8DDF-79DD02BCE917}"/>
              </a:ext>
            </a:extLst>
          </p:cNvPr>
          <p:cNvSpPr txBox="1"/>
          <p:nvPr/>
        </p:nvSpPr>
        <p:spPr>
          <a:xfrm>
            <a:off x="820396" y="423450"/>
            <a:ext cx="58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CB258-A2C2-4342-A625-0E2570148594}"/>
              </a:ext>
            </a:extLst>
          </p:cNvPr>
          <p:cNvSpPr txBox="1"/>
          <p:nvPr/>
        </p:nvSpPr>
        <p:spPr>
          <a:xfrm>
            <a:off x="2213361" y="4234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A1EEB-CF9F-834C-A279-DC6CD6E7CB5E}"/>
              </a:ext>
            </a:extLst>
          </p:cNvPr>
          <p:cNvSpPr txBox="1"/>
          <p:nvPr/>
        </p:nvSpPr>
        <p:spPr>
          <a:xfrm>
            <a:off x="3596355" y="4234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7CC46-2AFF-3E42-8CB2-7DE385C870E6}"/>
              </a:ext>
            </a:extLst>
          </p:cNvPr>
          <p:cNvSpPr txBox="1"/>
          <p:nvPr/>
        </p:nvSpPr>
        <p:spPr>
          <a:xfrm>
            <a:off x="6348101" y="42345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C5D26-A0A5-704B-A253-B3587C057023}"/>
              </a:ext>
            </a:extLst>
          </p:cNvPr>
          <p:cNvSpPr txBox="1"/>
          <p:nvPr/>
        </p:nvSpPr>
        <p:spPr>
          <a:xfrm>
            <a:off x="9786118" y="42345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7B254-B93A-5D4E-AB6A-72412E59376A}"/>
              </a:ext>
            </a:extLst>
          </p:cNvPr>
          <p:cNvSpPr txBox="1"/>
          <p:nvPr/>
        </p:nvSpPr>
        <p:spPr>
          <a:xfrm>
            <a:off x="4888194" y="4286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B47C7-9CEB-2E4B-8D6E-43BA7EA7612A}"/>
              </a:ext>
            </a:extLst>
          </p:cNvPr>
          <p:cNvSpPr txBox="1"/>
          <p:nvPr/>
        </p:nvSpPr>
        <p:spPr>
          <a:xfrm>
            <a:off x="8152316" y="4234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468AC6-3671-2742-951C-6F5BCF0D7C20}"/>
              </a:ext>
            </a:extLst>
          </p:cNvPr>
          <p:cNvCxnSpPr/>
          <p:nvPr/>
        </p:nvCxnSpPr>
        <p:spPr>
          <a:xfrm flipH="1">
            <a:off x="1110953" y="1196411"/>
            <a:ext cx="129492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001F3-6650-D841-B3DB-E7CC0D50D214}"/>
              </a:ext>
            </a:extLst>
          </p:cNvPr>
          <p:cNvCxnSpPr>
            <a:cxnSpLocks/>
          </p:cNvCxnSpPr>
          <p:nvPr/>
        </p:nvCxnSpPr>
        <p:spPr>
          <a:xfrm flipH="1">
            <a:off x="1110953" y="1727502"/>
            <a:ext cx="267792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E7321D-44C2-4243-A169-A28A122D8E08}"/>
              </a:ext>
            </a:extLst>
          </p:cNvPr>
          <p:cNvCxnSpPr>
            <a:cxnSpLocks/>
          </p:cNvCxnSpPr>
          <p:nvPr/>
        </p:nvCxnSpPr>
        <p:spPr>
          <a:xfrm flipH="1">
            <a:off x="1110953" y="2387902"/>
            <a:ext cx="543047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BFEEDE-43B4-8848-BC89-D291AC7C71CA}"/>
              </a:ext>
            </a:extLst>
          </p:cNvPr>
          <p:cNvCxnSpPr>
            <a:cxnSpLocks/>
          </p:cNvCxnSpPr>
          <p:nvPr/>
        </p:nvCxnSpPr>
        <p:spPr>
          <a:xfrm flipH="1">
            <a:off x="1110953" y="3020593"/>
            <a:ext cx="89751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67E556-D05B-5848-84C1-E7A7451C7E9F}"/>
              </a:ext>
            </a:extLst>
          </p:cNvPr>
          <p:cNvSpPr txBox="1"/>
          <p:nvPr/>
        </p:nvSpPr>
        <p:spPr>
          <a:xfrm>
            <a:off x="1877178" y="1480567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56E635-DEB5-5740-B3CD-126A970C054D}"/>
              </a:ext>
            </a:extLst>
          </p:cNvPr>
          <p:cNvCxnSpPr>
            <a:cxnSpLocks/>
          </p:cNvCxnSpPr>
          <p:nvPr/>
        </p:nvCxnSpPr>
        <p:spPr>
          <a:xfrm>
            <a:off x="1110952" y="2055392"/>
            <a:ext cx="267792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4D5CD-60A4-4A40-BE63-BAF0E102114A}"/>
              </a:ext>
            </a:extLst>
          </p:cNvPr>
          <p:cNvCxnSpPr>
            <a:cxnSpLocks/>
          </p:cNvCxnSpPr>
          <p:nvPr/>
        </p:nvCxnSpPr>
        <p:spPr>
          <a:xfrm>
            <a:off x="1110952" y="2706556"/>
            <a:ext cx="543047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DE95BA-AEF5-794E-9B92-250F50CEF327}"/>
              </a:ext>
            </a:extLst>
          </p:cNvPr>
          <p:cNvCxnSpPr>
            <a:cxnSpLocks/>
          </p:cNvCxnSpPr>
          <p:nvPr/>
        </p:nvCxnSpPr>
        <p:spPr>
          <a:xfrm>
            <a:off x="1110952" y="3348483"/>
            <a:ext cx="8975157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1597D3-7059-F345-BDEF-4ED8BBC70767}"/>
              </a:ext>
            </a:extLst>
          </p:cNvPr>
          <p:cNvCxnSpPr>
            <a:cxnSpLocks/>
          </p:cNvCxnSpPr>
          <p:nvPr/>
        </p:nvCxnSpPr>
        <p:spPr>
          <a:xfrm>
            <a:off x="1154198" y="1468883"/>
            <a:ext cx="125168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8A57B9-7473-954D-B5A2-853B24A4EC04}"/>
              </a:ext>
            </a:extLst>
          </p:cNvPr>
          <p:cNvSpPr txBox="1"/>
          <p:nvPr/>
        </p:nvSpPr>
        <p:spPr>
          <a:xfrm>
            <a:off x="1235849" y="793759"/>
            <a:ext cx="126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 (</a:t>
            </a:r>
            <a:r>
              <a:rPr lang="en-US" sz="1200" dirty="0" err="1"/>
              <a:t>oob</a:t>
            </a:r>
            <a:r>
              <a:rPr lang="en-US" sz="1200" dirty="0"/>
              <a:t> and multicast)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B8AEBC-9169-8346-A11E-3130DA49E551}"/>
              </a:ext>
            </a:extLst>
          </p:cNvPr>
          <p:cNvSpPr txBox="1"/>
          <p:nvPr/>
        </p:nvSpPr>
        <p:spPr>
          <a:xfrm>
            <a:off x="3297484" y="2131132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828ED3-5DD1-3640-877E-F0E13C4D9CAD}"/>
              </a:ext>
            </a:extLst>
          </p:cNvPr>
          <p:cNvSpPr txBox="1"/>
          <p:nvPr/>
        </p:nvSpPr>
        <p:spPr>
          <a:xfrm>
            <a:off x="5903396" y="2757447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31306-F1A7-6443-AE09-B8E07747D4F4}"/>
              </a:ext>
            </a:extLst>
          </p:cNvPr>
          <p:cNvSpPr txBox="1"/>
          <p:nvPr/>
        </p:nvSpPr>
        <p:spPr>
          <a:xfrm>
            <a:off x="1235849" y="1228876"/>
            <a:ext cx="1419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</a:t>
            </a:r>
            <a:r>
              <a:rPr lang="en-US" sz="1200" baseline="-25000" dirty="0"/>
              <a:t>1 </a:t>
            </a:r>
            <a:r>
              <a:rPr lang="en-US" sz="1200" dirty="0"/>
              <a:t>(assigns ID)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B62630-CE21-084A-BAB5-E5F8ED9AFB9A}"/>
              </a:ext>
            </a:extLst>
          </p:cNvPr>
          <p:cNvSpPr txBox="1"/>
          <p:nvPr/>
        </p:nvSpPr>
        <p:spPr>
          <a:xfrm>
            <a:off x="2069699" y="1778393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0B23E-BE09-6C47-AE31-BDFCA80A42DE}"/>
              </a:ext>
            </a:extLst>
          </p:cNvPr>
          <p:cNvSpPr txBox="1"/>
          <p:nvPr/>
        </p:nvSpPr>
        <p:spPr>
          <a:xfrm>
            <a:off x="3533060" y="2459021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Init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0589C3-BB4C-7541-83B2-172FA05F70DF}"/>
              </a:ext>
            </a:extLst>
          </p:cNvPr>
          <p:cNvSpPr txBox="1"/>
          <p:nvPr/>
        </p:nvSpPr>
        <p:spPr>
          <a:xfrm>
            <a:off x="6206041" y="3090302"/>
            <a:ext cx="10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init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B2FCDA-72E2-2647-9905-885D105C06A1}"/>
              </a:ext>
            </a:extLst>
          </p:cNvPr>
          <p:cNvSpPr txBox="1"/>
          <p:nvPr/>
        </p:nvSpPr>
        <p:spPr>
          <a:xfrm>
            <a:off x="10861964" y="186083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 Phase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213429-3162-6849-B0A3-6F36A8A55697}"/>
              </a:ext>
            </a:extLst>
          </p:cNvPr>
          <p:cNvCxnSpPr/>
          <p:nvPr/>
        </p:nvCxnSpPr>
        <p:spPr>
          <a:xfrm>
            <a:off x="1071418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C0862A-B88B-4B40-AE9A-BF090FD255F0}"/>
              </a:ext>
            </a:extLst>
          </p:cNvPr>
          <p:cNvCxnSpPr>
            <a:cxnSpLocks/>
          </p:cNvCxnSpPr>
          <p:nvPr/>
        </p:nvCxnSpPr>
        <p:spPr>
          <a:xfrm>
            <a:off x="0" y="356523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C1DF5B-AF8E-D14C-A67C-F49914372873}"/>
              </a:ext>
            </a:extLst>
          </p:cNvPr>
          <p:cNvSpPr txBox="1"/>
          <p:nvPr/>
        </p:nvSpPr>
        <p:spPr>
          <a:xfrm>
            <a:off x="10982687" y="4465571"/>
            <a:ext cx="11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Creation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8E5DDB-8245-BC41-BA40-05B5B9D19C43}"/>
              </a:ext>
            </a:extLst>
          </p:cNvPr>
          <p:cNvCxnSpPr/>
          <p:nvPr/>
        </p:nvCxnSpPr>
        <p:spPr>
          <a:xfrm>
            <a:off x="1110952" y="3953163"/>
            <a:ext cx="1188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4A4A30-4415-D94E-802D-95E82ADDDFCF}"/>
              </a:ext>
            </a:extLst>
          </p:cNvPr>
          <p:cNvCxnSpPr>
            <a:cxnSpLocks/>
          </p:cNvCxnSpPr>
          <p:nvPr/>
        </p:nvCxnSpPr>
        <p:spPr>
          <a:xfrm>
            <a:off x="1110952" y="4364181"/>
            <a:ext cx="2555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900968-29B4-C847-A91F-C47B736EB08D}"/>
              </a:ext>
            </a:extLst>
          </p:cNvPr>
          <p:cNvCxnSpPr>
            <a:cxnSpLocks/>
          </p:cNvCxnSpPr>
          <p:nvPr/>
        </p:nvCxnSpPr>
        <p:spPr>
          <a:xfrm>
            <a:off x="1110952" y="4747490"/>
            <a:ext cx="543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C14B6A-0F58-D64E-AD27-EDDC365F86A4}"/>
              </a:ext>
            </a:extLst>
          </p:cNvPr>
          <p:cNvSpPr txBox="1"/>
          <p:nvPr/>
        </p:nvSpPr>
        <p:spPr>
          <a:xfrm>
            <a:off x="1208833" y="3655337"/>
            <a:ext cx="66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s</a:t>
            </a:r>
            <a:r>
              <a:rPr lang="en-US" sz="1200" baseline="-25000" dirty="0"/>
              <a:t>1 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3E9930-3F91-5649-95F9-81EEFD226323}"/>
              </a:ext>
            </a:extLst>
          </p:cNvPr>
          <p:cNvSpPr txBox="1"/>
          <p:nvPr/>
        </p:nvSpPr>
        <p:spPr>
          <a:xfrm>
            <a:off x="1278519" y="4056703"/>
            <a:ext cx="1054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s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DCB8D1-1D75-9F41-978A-869C96F708F1}"/>
              </a:ext>
            </a:extLst>
          </p:cNvPr>
          <p:cNvSpPr txBox="1"/>
          <p:nvPr/>
        </p:nvSpPr>
        <p:spPr>
          <a:xfrm>
            <a:off x="1278519" y="4465571"/>
            <a:ext cx="1054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</a:t>
            </a:r>
            <a:r>
              <a:rPr lang="en-US" sz="1200" dirty="0" err="1"/>
              <a:t>s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ACF6B485-CBB2-2649-A8FB-2866949945D6}"/>
              </a:ext>
            </a:extLst>
          </p:cNvPr>
          <p:cNvSpPr/>
          <p:nvPr/>
        </p:nvSpPr>
        <p:spPr>
          <a:xfrm>
            <a:off x="1154198" y="5227569"/>
            <a:ext cx="1102409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3397C6-C3F2-7842-94C7-550F93A312B8}"/>
              </a:ext>
            </a:extLst>
          </p:cNvPr>
          <p:cNvSpPr txBox="1"/>
          <p:nvPr/>
        </p:nvSpPr>
        <p:spPr>
          <a:xfrm>
            <a:off x="922192" y="4820660"/>
            <a:ext cx="201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Encrypted control messages via multicast socket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056C8A-5EDE-2641-81FA-C5E5DE665E3C}"/>
              </a:ext>
            </a:extLst>
          </p:cNvPr>
          <p:cNvCxnSpPr>
            <a:cxnSpLocks/>
          </p:cNvCxnSpPr>
          <p:nvPr/>
        </p:nvCxnSpPr>
        <p:spPr>
          <a:xfrm>
            <a:off x="0" y="595283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CAB996-4DD4-1941-95E6-8917F9FC9C69}"/>
              </a:ext>
            </a:extLst>
          </p:cNvPr>
          <p:cNvSpPr txBox="1"/>
          <p:nvPr/>
        </p:nvSpPr>
        <p:spPr>
          <a:xfrm>
            <a:off x="820396" y="6271491"/>
            <a:ext cx="313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flavor for subsequent ops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5511BB-9F2C-9149-A88F-A3BA04E56B0F}"/>
              </a:ext>
            </a:extLst>
          </p:cNvPr>
          <p:cNvSpPr txBox="1"/>
          <p:nvPr/>
        </p:nvSpPr>
        <p:spPr>
          <a:xfrm>
            <a:off x="10982687" y="6082253"/>
            <a:ext cx="11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Ops</a:t>
            </a:r>
          </a:p>
        </p:txBody>
      </p:sp>
    </p:spTree>
    <p:extLst>
      <p:ext uri="{BB962C8B-B14F-4D97-AF65-F5344CB8AC3E}">
        <p14:creationId xmlns:p14="http://schemas.microsoft.com/office/powerpoint/2010/main" val="16692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CD96-6296-F04E-9DF5-3E87F88F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54F36-8636-C941-883F-87EC3235BA88}"/>
              </a:ext>
            </a:extLst>
          </p:cNvPr>
          <p:cNvSpPr txBox="1"/>
          <p:nvPr/>
        </p:nvSpPr>
        <p:spPr>
          <a:xfrm>
            <a:off x="1080152" y="1690688"/>
            <a:ext cx="6271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Manager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Set up OOB socket and Multicast Socket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Select() loop to process incoming connections, GM ops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dirty="0"/>
              <a:t>Associate each user with separate OOB connection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1AB74-7F16-5247-9502-647F1BAAD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4" y="3165486"/>
            <a:ext cx="4077393" cy="332501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772125-699E-DF44-907F-D91CF829B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681" y="3429000"/>
            <a:ext cx="6623995" cy="279799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8D3542-4CDC-1246-B741-AA93DA11A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088" y="580487"/>
            <a:ext cx="3863883" cy="239269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57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54F36-8636-C941-883F-87EC3235BA88}"/>
              </a:ext>
            </a:extLst>
          </p:cNvPr>
          <p:cNvSpPr txBox="1"/>
          <p:nvPr/>
        </p:nvSpPr>
        <p:spPr>
          <a:xfrm>
            <a:off x="841889" y="641784"/>
            <a:ext cx="676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User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Connect to OOB socket and Multicast Socket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Select() loop to process OOB messages and control messages</a:t>
            </a:r>
          </a:p>
        </p:txBody>
      </p:sp>
      <p:pic>
        <p:nvPicPr>
          <p:cNvPr id="14" name="Picture 13" descr="A picture containing bird&#10;&#10;Description automatically generated">
            <a:extLst>
              <a:ext uri="{FF2B5EF4-FFF2-40B4-BE49-F238E27FC236}">
                <a16:creationId xmlns:a16="http://schemas.microsoft.com/office/drawing/2014/main" id="{1E0F164D-3848-0847-B302-BFC6F171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3350093"/>
            <a:ext cx="5702300" cy="21336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ED2CFAD-D001-1648-B02C-0D91781A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89" y="2902997"/>
            <a:ext cx="5254111" cy="302779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B28A27-5B3C-4D4D-B35B-804C26C17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376" y="1852330"/>
            <a:ext cx="4777030" cy="473675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5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4689064-6FD4-834F-8E0E-7DBF29FCCD38}"/>
              </a:ext>
            </a:extLst>
          </p:cNvPr>
          <p:cNvSpPr/>
          <p:nvPr/>
        </p:nvSpPr>
        <p:spPr>
          <a:xfrm>
            <a:off x="7576491" y="338259"/>
            <a:ext cx="980705" cy="89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69E9C9-C2DB-B243-A720-4B0FE315074E}"/>
              </a:ext>
            </a:extLst>
          </p:cNvPr>
          <p:cNvSpPr/>
          <p:nvPr/>
        </p:nvSpPr>
        <p:spPr>
          <a:xfrm>
            <a:off x="1103787" y="4605037"/>
            <a:ext cx="1131910" cy="113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09EF65-E20B-524C-BC5C-96168C0C3F3A}"/>
              </a:ext>
            </a:extLst>
          </p:cNvPr>
          <p:cNvSpPr/>
          <p:nvPr/>
        </p:nvSpPr>
        <p:spPr>
          <a:xfrm>
            <a:off x="10475654" y="5430667"/>
            <a:ext cx="612559" cy="6125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837A-FB5C-EF4A-9BF0-EB9746C60AC3}"/>
              </a:ext>
            </a:extLst>
          </p:cNvPr>
          <p:cNvSpPr txBox="1"/>
          <p:nvPr/>
        </p:nvSpPr>
        <p:spPr>
          <a:xfrm>
            <a:off x="213064" y="417250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Create(3)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74FAA-9192-D442-814C-E506C4D7D361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flipV="1">
            <a:off x="1669742" y="3632576"/>
            <a:ext cx="613795" cy="972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E16043A-3E5C-DC47-A0AC-ACD706872D04}"/>
              </a:ext>
            </a:extLst>
          </p:cNvPr>
          <p:cNvSpPr/>
          <p:nvPr/>
        </p:nvSpPr>
        <p:spPr>
          <a:xfrm>
            <a:off x="2146923" y="2836332"/>
            <a:ext cx="932858" cy="9328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25C9CD-BEEB-3044-BBA6-683E55727529}"/>
              </a:ext>
            </a:extLst>
          </p:cNvPr>
          <p:cNvCxnSpPr>
            <a:cxnSpLocks/>
            <a:stCxn id="10" idx="5"/>
            <a:endCxn id="32" idx="0"/>
          </p:cNvCxnSpPr>
          <p:nvPr/>
        </p:nvCxnSpPr>
        <p:spPr>
          <a:xfrm>
            <a:off x="2943167" y="3632576"/>
            <a:ext cx="702569" cy="982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D6F08D1-2EFC-6341-8EF1-85F4B29CA466}"/>
              </a:ext>
            </a:extLst>
          </p:cNvPr>
          <p:cNvSpPr/>
          <p:nvPr/>
        </p:nvSpPr>
        <p:spPr>
          <a:xfrm>
            <a:off x="3846625" y="1234904"/>
            <a:ext cx="1057506" cy="10575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F8A57D-3337-C847-88F5-7DD5B105802B}"/>
              </a:ext>
            </a:extLst>
          </p:cNvPr>
          <p:cNvCxnSpPr>
            <a:cxnSpLocks/>
            <a:stCxn id="10" idx="7"/>
            <a:endCxn id="22" idx="3"/>
          </p:cNvCxnSpPr>
          <p:nvPr/>
        </p:nvCxnSpPr>
        <p:spPr>
          <a:xfrm flipV="1">
            <a:off x="2943167" y="2137542"/>
            <a:ext cx="1058326" cy="83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3A84FC-6E26-D849-9645-FA691DDE3DA8}"/>
              </a:ext>
            </a:extLst>
          </p:cNvPr>
          <p:cNvCxnSpPr>
            <a:cxnSpLocks/>
            <a:stCxn id="22" idx="5"/>
            <a:endCxn id="33" idx="0"/>
          </p:cNvCxnSpPr>
          <p:nvPr/>
        </p:nvCxnSpPr>
        <p:spPr>
          <a:xfrm>
            <a:off x="4749263" y="2137542"/>
            <a:ext cx="1460139" cy="2477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089743-FD96-BE4B-95F3-AFB17877648F}"/>
              </a:ext>
            </a:extLst>
          </p:cNvPr>
          <p:cNvSpPr/>
          <p:nvPr/>
        </p:nvSpPr>
        <p:spPr>
          <a:xfrm>
            <a:off x="3079781" y="4615395"/>
            <a:ext cx="1131910" cy="113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01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k</a:t>
            </a:r>
            <a:r>
              <a:rPr lang="en-US" baseline="-25000" dirty="0"/>
              <a:t>01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D71D92-A5AF-AA4B-B962-FC6B90970478}"/>
              </a:ext>
            </a:extLst>
          </p:cNvPr>
          <p:cNvSpPr/>
          <p:nvPr/>
        </p:nvSpPr>
        <p:spPr>
          <a:xfrm>
            <a:off x="5643447" y="4615395"/>
            <a:ext cx="1131910" cy="11319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</a:t>
            </a:r>
            <a:r>
              <a:rPr lang="en-US" baseline="-25000" dirty="0"/>
              <a:t>10</a:t>
            </a:r>
            <a:r>
              <a:rPr lang="en-US" dirty="0"/>
              <a:t>, k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29252F-E41F-1F44-AF6B-14A2ED84C3D4}"/>
              </a:ext>
            </a:extLst>
          </p:cNvPr>
          <p:cNvSpPr txBox="1"/>
          <p:nvPr/>
        </p:nvSpPr>
        <p:spPr>
          <a:xfrm>
            <a:off x="561500" y="5820498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PRG(r</a:t>
            </a:r>
            <a:r>
              <a:rPr lang="en-US" baseline="-25000" dirty="0"/>
              <a:t>00</a:t>
            </a:r>
            <a:r>
              <a:rPr lang="en-US" dirty="0"/>
              <a:t>) =  s</a:t>
            </a:r>
            <a:r>
              <a:rPr lang="en-US" baseline="-25000" dirty="0"/>
              <a:t>00</a:t>
            </a:r>
            <a:r>
              <a:rPr lang="en-US" dirty="0"/>
              <a:t>, k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3A38A8-77BF-3F4C-BB2F-8BF0FCF8F500}"/>
              </a:ext>
            </a:extLst>
          </p:cNvPr>
          <p:cNvSpPr txBox="1"/>
          <p:nvPr/>
        </p:nvSpPr>
        <p:spPr>
          <a:xfrm>
            <a:off x="2707694" y="5747305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PRG(r</a:t>
            </a:r>
            <a:r>
              <a:rPr lang="en-US" baseline="-25000" dirty="0"/>
              <a:t>01</a:t>
            </a:r>
            <a:r>
              <a:rPr lang="en-US" dirty="0"/>
              <a:t>) =  s</a:t>
            </a:r>
            <a:r>
              <a:rPr lang="en-US" baseline="-25000" dirty="0"/>
              <a:t>01</a:t>
            </a:r>
            <a:r>
              <a:rPr lang="en-US" dirty="0"/>
              <a:t>, k</a:t>
            </a:r>
            <a:r>
              <a:rPr lang="en-US" baseline="-25000" dirty="0"/>
              <a:t>01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5E1E1A-5099-FB45-81B3-E9674BD2743A}"/>
              </a:ext>
            </a:extLst>
          </p:cNvPr>
          <p:cNvSpPr txBox="1"/>
          <p:nvPr/>
        </p:nvSpPr>
        <p:spPr>
          <a:xfrm>
            <a:off x="5271360" y="5820498"/>
            <a:ext cx="18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PRG(r</a:t>
            </a:r>
            <a:r>
              <a:rPr lang="en-US" baseline="-25000" dirty="0"/>
              <a:t>10</a:t>
            </a:r>
            <a:r>
              <a:rPr lang="en-US" dirty="0"/>
              <a:t>) =  s</a:t>
            </a:r>
            <a:r>
              <a:rPr lang="en-US" baseline="-25000" dirty="0"/>
              <a:t>10</a:t>
            </a:r>
            <a:r>
              <a:rPr lang="en-US" dirty="0"/>
              <a:t>, k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262090-FEF5-B345-9E78-F4BC8F708301}"/>
              </a:ext>
            </a:extLst>
          </p:cNvPr>
          <p:cNvSpPr txBox="1"/>
          <p:nvPr/>
        </p:nvSpPr>
        <p:spPr>
          <a:xfrm>
            <a:off x="284085" y="3837583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00</a:t>
            </a:r>
            <a:r>
              <a:rPr lang="en-US" dirty="0"/>
              <a:t>) = s</a:t>
            </a:r>
            <a:r>
              <a:rPr lang="en-US" baseline="-25000" dirty="0"/>
              <a:t>0</a:t>
            </a:r>
            <a:r>
              <a:rPr lang="en-US" dirty="0"/>
              <a:t>, k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80EC33-C55D-9E42-935C-1EA1CE4880FD}"/>
              </a:ext>
            </a:extLst>
          </p:cNvPr>
          <p:cNvSpPr txBox="1"/>
          <p:nvPr/>
        </p:nvSpPr>
        <p:spPr>
          <a:xfrm>
            <a:off x="2079794" y="2117605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</a:t>
            </a:r>
            <a:r>
              <a:rPr lang="en-US" dirty="0"/>
              <a:t>) = 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 ,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259278-530E-E945-9196-D7AF1E88C6E2}"/>
              </a:ext>
            </a:extLst>
          </p:cNvPr>
          <p:cNvSpPr/>
          <p:nvPr/>
        </p:nvSpPr>
        <p:spPr>
          <a:xfrm>
            <a:off x="3220998" y="3780193"/>
            <a:ext cx="181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CT</a:t>
            </a:r>
            <a:r>
              <a:rPr lang="en-US" baseline="-25000" dirty="0"/>
              <a:t>0</a:t>
            </a:r>
            <a:r>
              <a:rPr lang="en-US" dirty="0"/>
              <a:t> = Enc(k</a:t>
            </a:r>
            <a:r>
              <a:rPr lang="en-US" baseline="-25000" dirty="0"/>
              <a:t>01</a:t>
            </a:r>
            <a:r>
              <a:rPr lang="en-US" dirty="0"/>
              <a:t>, s</a:t>
            </a:r>
            <a:r>
              <a:rPr lang="en-US" baseline="-25000" dirty="0"/>
              <a:t>00</a:t>
            </a:r>
            <a:r>
              <a:rPr lang="en-US" dirty="0"/>
              <a:t>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4B91CD-E57E-5E45-A73A-500C8DE45F32}"/>
              </a:ext>
            </a:extLst>
          </p:cNvPr>
          <p:cNvSpPr/>
          <p:nvPr/>
        </p:nvSpPr>
        <p:spPr>
          <a:xfrm>
            <a:off x="5708546" y="3118095"/>
            <a:ext cx="173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CT</a:t>
            </a:r>
            <a:r>
              <a:rPr lang="en-US" baseline="-25000" dirty="0"/>
              <a:t>1</a:t>
            </a:r>
            <a:r>
              <a:rPr lang="en-US" dirty="0"/>
              <a:t> = Enc(k</a:t>
            </a:r>
            <a:r>
              <a:rPr lang="en-US" baseline="-25000" dirty="0"/>
              <a:t>10</a:t>
            </a:r>
            <a:r>
              <a:rPr lang="en-US" dirty="0"/>
              <a:t>, s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D14F90-5C36-DD4B-B97D-C2CA1D7A11F2}"/>
              </a:ext>
            </a:extLst>
          </p:cNvPr>
          <p:cNvSpPr txBox="1"/>
          <p:nvPr/>
        </p:nvSpPr>
        <p:spPr>
          <a:xfrm>
            <a:off x="2672181" y="6116637"/>
            <a:ext cx="194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01</a:t>
            </a:r>
            <a:r>
              <a:rPr lang="en-US" dirty="0"/>
              <a:t>) =  s</a:t>
            </a:r>
            <a:r>
              <a:rPr lang="en-US" baseline="-25000" dirty="0"/>
              <a:t>01</a:t>
            </a:r>
            <a:r>
              <a:rPr lang="en-US" dirty="0"/>
              <a:t>’, k</a:t>
            </a:r>
            <a:r>
              <a:rPr lang="en-US" baseline="-25000" dirty="0"/>
              <a:t>01</a:t>
            </a:r>
            <a:r>
              <a:rPr lang="en-US" dirty="0"/>
              <a:t>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B3BF9C-8F44-E947-9783-FFEE94E91E5E}"/>
              </a:ext>
            </a:extLst>
          </p:cNvPr>
          <p:cNvSpPr txBox="1"/>
          <p:nvPr/>
        </p:nvSpPr>
        <p:spPr>
          <a:xfrm>
            <a:off x="5235847" y="6178354"/>
            <a:ext cx="194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PRG(s</a:t>
            </a:r>
            <a:r>
              <a:rPr lang="en-US" baseline="-25000" dirty="0"/>
              <a:t>10</a:t>
            </a:r>
            <a:r>
              <a:rPr lang="en-US" dirty="0"/>
              <a:t>) =  s</a:t>
            </a:r>
            <a:r>
              <a:rPr lang="en-US" baseline="-25000" dirty="0"/>
              <a:t>10</a:t>
            </a:r>
            <a:r>
              <a:rPr lang="en-US" dirty="0"/>
              <a:t>’, k</a:t>
            </a:r>
            <a:r>
              <a:rPr lang="en-US" baseline="-25000" dirty="0"/>
              <a:t>10</a:t>
            </a:r>
            <a:r>
              <a:rPr lang="en-US" dirty="0"/>
              <a:t>’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92EF6-FF30-2949-BE08-3BE1E1D9C9F4}"/>
              </a:ext>
            </a:extLst>
          </p:cNvPr>
          <p:cNvSpPr txBox="1"/>
          <p:nvPr/>
        </p:nvSpPr>
        <p:spPr>
          <a:xfrm>
            <a:off x="3200678" y="4869208"/>
            <a:ext cx="89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01</a:t>
            </a:r>
            <a:r>
              <a:rPr lang="en-US" dirty="0">
                <a:solidFill>
                  <a:schemeClr val="bg1"/>
                </a:solidFill>
              </a:rPr>
              <a:t>’, k</a:t>
            </a:r>
            <a:r>
              <a:rPr lang="en-US" baseline="-25000" dirty="0">
                <a:solidFill>
                  <a:schemeClr val="bg1"/>
                </a:solidFill>
              </a:rPr>
              <a:t>01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AF2F71C-FBB7-7344-9B62-B69D990BD160}"/>
              </a:ext>
            </a:extLst>
          </p:cNvPr>
          <p:cNvSpPr txBox="1"/>
          <p:nvPr/>
        </p:nvSpPr>
        <p:spPr>
          <a:xfrm>
            <a:off x="5764344" y="4863516"/>
            <a:ext cx="89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’, k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B5929F-2848-6C47-BFE3-6CA1CA28CDC3}"/>
              </a:ext>
            </a:extLst>
          </p:cNvPr>
          <p:cNvSpPr/>
          <p:nvPr/>
        </p:nvSpPr>
        <p:spPr>
          <a:xfrm>
            <a:off x="9942990" y="2015231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FED7EBF-2482-6C48-A282-184F0F1FF824}"/>
              </a:ext>
            </a:extLst>
          </p:cNvPr>
          <p:cNvSpPr/>
          <p:nvPr/>
        </p:nvSpPr>
        <p:spPr>
          <a:xfrm>
            <a:off x="9038947" y="2865990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A31A049-244B-1341-AC59-E42270778121}"/>
              </a:ext>
            </a:extLst>
          </p:cNvPr>
          <p:cNvSpPr/>
          <p:nvPr/>
        </p:nvSpPr>
        <p:spPr>
          <a:xfrm>
            <a:off x="10974794" y="3683000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52D9A5C-708D-524C-8BC1-FB40B4AFD70C}"/>
              </a:ext>
            </a:extLst>
          </p:cNvPr>
          <p:cNvSpPr/>
          <p:nvPr/>
        </p:nvSpPr>
        <p:spPr>
          <a:xfrm>
            <a:off x="9632271" y="3685912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0B7D03F-9051-5C4A-90DD-EE5B2B5CD504}"/>
              </a:ext>
            </a:extLst>
          </p:cNvPr>
          <p:cNvSpPr/>
          <p:nvPr/>
        </p:nvSpPr>
        <p:spPr>
          <a:xfrm>
            <a:off x="8436739" y="3685913"/>
            <a:ext cx="621437" cy="6214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5BC2274-A7EB-8448-865F-071FEBD6493E}"/>
              </a:ext>
            </a:extLst>
          </p:cNvPr>
          <p:cNvCxnSpPr>
            <a:cxnSpLocks/>
            <a:stCxn id="91" idx="0"/>
            <a:endCxn id="88" idx="3"/>
          </p:cNvCxnSpPr>
          <p:nvPr/>
        </p:nvCxnSpPr>
        <p:spPr>
          <a:xfrm flipV="1">
            <a:off x="8747458" y="3396420"/>
            <a:ext cx="382496" cy="289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F850764-DA32-3E42-A355-C3CD997FF48B}"/>
              </a:ext>
            </a:extLst>
          </p:cNvPr>
          <p:cNvCxnSpPr>
            <a:cxnSpLocks/>
            <a:stCxn id="88" idx="0"/>
            <a:endCxn id="87" idx="3"/>
          </p:cNvCxnSpPr>
          <p:nvPr/>
        </p:nvCxnSpPr>
        <p:spPr>
          <a:xfrm flipV="1">
            <a:off x="9349666" y="2545661"/>
            <a:ext cx="684331" cy="320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0C9BBC-6AA6-4248-9F2C-F657DC24FB8B}"/>
              </a:ext>
            </a:extLst>
          </p:cNvPr>
          <p:cNvCxnSpPr>
            <a:stCxn id="88" idx="5"/>
            <a:endCxn id="90" idx="0"/>
          </p:cNvCxnSpPr>
          <p:nvPr/>
        </p:nvCxnSpPr>
        <p:spPr>
          <a:xfrm>
            <a:off x="9569377" y="3396420"/>
            <a:ext cx="373613" cy="2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C5029E4-C54E-1E4E-AB6E-27ED4E0C00A2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10488595" y="2545661"/>
            <a:ext cx="796918" cy="113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132738-6A70-9641-96BF-09775F7378D1}"/>
              </a:ext>
            </a:extLst>
          </p:cNvPr>
          <p:cNvSpPr txBox="1"/>
          <p:nvPr/>
        </p:nvSpPr>
        <p:spPr>
          <a:xfrm>
            <a:off x="9756183" y="1420604"/>
            <a:ext cx="97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1B2189-421E-7746-A242-3F69478421F9}"/>
              </a:ext>
            </a:extLst>
          </p:cNvPr>
          <p:cNvSpPr txBox="1"/>
          <p:nvPr/>
        </p:nvSpPr>
        <p:spPr>
          <a:xfrm>
            <a:off x="9626571" y="3228245"/>
            <a:ext cx="121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0</a:t>
            </a:r>
            <a:r>
              <a:rPr lang="en-US" dirty="0"/>
              <a:t>, 0, 01)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F3F20A-841F-014D-BB7E-63CB2D0D8332}"/>
              </a:ext>
            </a:extLst>
          </p:cNvPr>
          <p:cNvSpPr txBox="1"/>
          <p:nvPr/>
        </p:nvSpPr>
        <p:spPr>
          <a:xfrm>
            <a:off x="10707180" y="2624501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(CT</a:t>
            </a:r>
            <a:r>
              <a:rPr lang="en-US" baseline="-25000" dirty="0"/>
              <a:t>1</a:t>
            </a:r>
            <a:r>
              <a:rPr lang="en-US" dirty="0"/>
              <a:t>, r, 10)</a:t>
            </a:r>
          </a:p>
        </p:txBody>
      </p:sp>
    </p:spTree>
    <p:extLst>
      <p:ext uri="{BB962C8B-B14F-4D97-AF65-F5344CB8AC3E}">
        <p14:creationId xmlns:p14="http://schemas.microsoft.com/office/powerpoint/2010/main" val="4241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uiExpand="1" build="allAtOnce" animBg="1"/>
      <p:bldP spid="22" grpId="0" animBg="1"/>
      <p:bldP spid="32" grpId="0" animBg="1"/>
      <p:bldP spid="33" grpId="0" animBg="1"/>
      <p:bldP spid="72" grpId="0"/>
      <p:bldP spid="73" grpId="0" build="allAtOnce"/>
      <p:bldP spid="74" grpId="0"/>
      <p:bldP spid="74" grpId="1"/>
      <p:bldP spid="75" grpId="0"/>
      <p:bldP spid="76" grpId="0"/>
      <p:bldP spid="79" grpId="0"/>
      <p:bldP spid="81" grpId="0"/>
      <p:bldP spid="85" grpId="0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102" grpId="0"/>
      <p:bldP spid="103" grpId="0"/>
      <p:bldP spid="10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2313</Words>
  <Application>Microsoft Macintosh PowerPoint</Application>
  <PresentationFormat>Widescreen</PresentationFormat>
  <Paragraphs>477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Multicast Key Agreement</vt:lpstr>
      <vt:lpstr>Multicast Key Agreement</vt:lpstr>
      <vt:lpstr>Applications</vt:lpstr>
      <vt:lpstr>MKA’s Advantages over CGKA</vt:lpstr>
      <vt:lpstr>Our Implementation</vt:lpstr>
      <vt:lpstr>PowerPoint Presentation</vt:lpstr>
      <vt:lpstr>Example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Demo!</vt:lpstr>
      <vt:lpstr>Future Work:</vt:lpstr>
      <vt:lpstr>MKA Syntax</vt:lpstr>
      <vt:lpstr>MKA Security and Correctness</vt:lpstr>
      <vt:lpstr>MKA Additional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Key Agreement Checkpoint</dc:title>
  <dc:creator>Alexander Bienstock</dc:creator>
  <cp:lastModifiedBy>Alexander Bienstock</cp:lastModifiedBy>
  <cp:revision>161</cp:revision>
  <dcterms:created xsi:type="dcterms:W3CDTF">2020-03-27T13:18:01Z</dcterms:created>
  <dcterms:modified xsi:type="dcterms:W3CDTF">2020-05-13T21:04:14Z</dcterms:modified>
</cp:coreProperties>
</file>