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5"/>
  </p:notesMasterIdLst>
  <p:sldIdLst>
    <p:sldId id="256" r:id="rId2"/>
    <p:sldId id="257" r:id="rId3"/>
    <p:sldId id="268" r:id="rId4"/>
    <p:sldId id="308" r:id="rId5"/>
    <p:sldId id="309" r:id="rId6"/>
    <p:sldId id="306" r:id="rId7"/>
    <p:sldId id="265" r:id="rId8"/>
    <p:sldId id="278" r:id="rId9"/>
    <p:sldId id="299" r:id="rId10"/>
    <p:sldId id="301" r:id="rId11"/>
    <p:sldId id="271" r:id="rId12"/>
    <p:sldId id="307" r:id="rId13"/>
    <p:sldId id="303" r:id="rId14"/>
    <p:sldId id="286" r:id="rId15"/>
    <p:sldId id="260" r:id="rId16"/>
    <p:sldId id="282" r:id="rId17"/>
    <p:sldId id="297" r:id="rId18"/>
    <p:sldId id="298" r:id="rId19"/>
    <p:sldId id="310" r:id="rId20"/>
    <p:sldId id="289" r:id="rId21"/>
    <p:sldId id="290" r:id="rId22"/>
    <p:sldId id="311" r:id="rId23"/>
    <p:sldId id="270" r:id="rId24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6E"/>
    <a:srgbClr val="5A5555"/>
    <a:srgbClr val="007DE1"/>
    <a:srgbClr val="E2AC00"/>
    <a:srgbClr val="EAB200"/>
    <a:srgbClr val="7D7878"/>
    <a:srgbClr val="00286E"/>
    <a:srgbClr val="CD0000"/>
    <a:srgbClr val="FF6400"/>
    <a:srgbClr val="007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679" autoAdjust="0"/>
  </p:normalViewPr>
  <p:slideViewPr>
    <p:cSldViewPr>
      <p:cViewPr varScale="1">
        <p:scale>
          <a:sx n="102" d="100"/>
          <a:sy n="102" d="100"/>
        </p:scale>
        <p:origin x="17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9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1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3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Default-Konfiguration für alle Experimente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Model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ResNet-50 vortrainiert für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ImageNet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Optimizer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Adam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Loss-Funktion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Categorical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Crossentropy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Metriken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Accuracy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Categorical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Accuracy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Train Batch Size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10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Test Batch Size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10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Epochen</a:t>
            </a:r>
            <a:endParaRPr lang="de-DE" b="0" dirty="0" smtClean="0">
              <a:effectLst/>
            </a:endParaRPr>
          </a:p>
          <a:p>
            <a:pPr rtl="0" fontAlgn="t"/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50</a:t>
            </a:r>
            <a:endParaRPr lang="de-DE" b="0" dirty="0" smtClean="0">
              <a:effectLst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6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0000"/>
                </a:solidFill>
              </a:rPr>
              <a:t>Comparing</a:t>
            </a:r>
            <a:r>
              <a:rPr lang="de-DE" dirty="0" smtClean="0">
                <a:solidFill>
                  <a:srgbClr val="FF0000"/>
                </a:solidFill>
              </a:rPr>
              <a:t> ResNet-152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DenseNet-169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Comparing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models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almost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equal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height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Show Learning </a:t>
            </a:r>
            <a:r>
              <a:rPr lang="de-DE" dirty="0" err="1" smtClean="0">
                <a:solidFill>
                  <a:srgbClr val="FF0000"/>
                </a:solidFill>
              </a:rPr>
              <a:t>curve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answer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question</a:t>
            </a:r>
            <a:r>
              <a:rPr lang="de-DE" dirty="0" smtClean="0">
                <a:solidFill>
                  <a:srgbClr val="FF0000"/>
                </a:solidFill>
              </a:rPr>
              <a:t>: „</a:t>
            </a:r>
            <a:r>
              <a:rPr lang="de-DE" dirty="0" err="1" smtClean="0">
                <a:solidFill>
                  <a:srgbClr val="FF0000"/>
                </a:solidFill>
              </a:rPr>
              <a:t>Does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ResNet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DenseNet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perform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better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almost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equal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network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heights</a:t>
            </a:r>
            <a:r>
              <a:rPr lang="de-DE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TODO: </a:t>
            </a:r>
            <a:r>
              <a:rPr lang="de-DE" dirty="0" err="1" smtClean="0">
                <a:solidFill>
                  <a:srgbClr val="FF0000"/>
                </a:solidFill>
              </a:rPr>
              <a:t>Verify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that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both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network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actually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have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almost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same </a:t>
            </a:r>
            <a:r>
              <a:rPr lang="de-DE" dirty="0" err="1" smtClean="0">
                <a:solidFill>
                  <a:srgbClr val="FF0000"/>
                </a:solidFill>
              </a:rPr>
              <a:t>height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4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0000"/>
                </a:solidFill>
              </a:rPr>
              <a:t>Comparing</a:t>
            </a:r>
            <a:r>
              <a:rPr lang="de-DE" dirty="0" smtClean="0">
                <a:solidFill>
                  <a:srgbClr val="FF0000"/>
                </a:solidFill>
              </a:rPr>
              <a:t> ResNet-152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DenseNet-169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Comparing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models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almost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equal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height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Show Learning </a:t>
            </a:r>
            <a:r>
              <a:rPr lang="de-DE" dirty="0" err="1" smtClean="0">
                <a:solidFill>
                  <a:srgbClr val="FF0000"/>
                </a:solidFill>
              </a:rPr>
              <a:t>curve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answer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question</a:t>
            </a:r>
            <a:r>
              <a:rPr lang="de-DE" dirty="0" smtClean="0">
                <a:solidFill>
                  <a:srgbClr val="FF0000"/>
                </a:solidFill>
              </a:rPr>
              <a:t>: „</a:t>
            </a:r>
            <a:r>
              <a:rPr lang="de-DE" dirty="0" err="1" smtClean="0">
                <a:solidFill>
                  <a:srgbClr val="FF0000"/>
                </a:solidFill>
              </a:rPr>
              <a:t>Does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ResNet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DenseNet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perform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better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almost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equal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network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heights</a:t>
            </a:r>
            <a:r>
              <a:rPr lang="de-DE" dirty="0" smtClean="0">
                <a:solidFill>
                  <a:srgbClr val="FF0000"/>
                </a:solidFill>
              </a:rPr>
              <a:t>“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TODO: </a:t>
            </a:r>
            <a:r>
              <a:rPr lang="de-DE" dirty="0" err="1" smtClean="0">
                <a:solidFill>
                  <a:srgbClr val="FF0000"/>
                </a:solidFill>
              </a:rPr>
              <a:t>Verify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that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both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network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actually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have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almost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same </a:t>
            </a:r>
            <a:r>
              <a:rPr lang="de-DE" dirty="0" err="1" smtClean="0">
                <a:solidFill>
                  <a:srgbClr val="FF0000"/>
                </a:solidFill>
              </a:rPr>
              <a:t>height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89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0000"/>
                </a:solidFill>
              </a:rPr>
              <a:t>Comparing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optimizers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Keras</a:t>
            </a:r>
            <a:r>
              <a:rPr lang="de-DE" dirty="0" smtClean="0">
                <a:solidFill>
                  <a:srgbClr val="FF0000"/>
                </a:solidFill>
              </a:rPr>
              <a:t> Default Adam (Default)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Keras</a:t>
            </a:r>
            <a:r>
              <a:rPr lang="de-DE" dirty="0" smtClean="0">
                <a:solidFill>
                  <a:srgbClr val="FF0000"/>
                </a:solidFill>
              </a:rPr>
              <a:t> Default </a:t>
            </a:r>
            <a:r>
              <a:rPr lang="de-DE" dirty="0" err="1" smtClean="0">
                <a:solidFill>
                  <a:srgbClr val="FF0000"/>
                </a:solidFill>
              </a:rPr>
              <a:t>Stochastic</a:t>
            </a:r>
            <a:r>
              <a:rPr lang="de-DE" dirty="0" smtClean="0">
                <a:solidFill>
                  <a:srgbClr val="FF0000"/>
                </a:solidFill>
              </a:rPr>
              <a:t> Gradient </a:t>
            </a:r>
            <a:r>
              <a:rPr lang="de-DE" dirty="0" err="1" smtClean="0">
                <a:solidFill>
                  <a:srgbClr val="FF0000"/>
                </a:solidFill>
              </a:rPr>
              <a:t>Descent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Keras</a:t>
            </a:r>
            <a:r>
              <a:rPr lang="de-DE" dirty="0" smtClean="0">
                <a:solidFill>
                  <a:srgbClr val="FF0000"/>
                </a:solidFill>
              </a:rPr>
              <a:t> Default </a:t>
            </a:r>
            <a:r>
              <a:rPr lang="de-DE" dirty="0" err="1" smtClean="0">
                <a:solidFill>
                  <a:srgbClr val="FF0000"/>
                </a:solidFill>
              </a:rPr>
              <a:t>Adadelta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Learning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model</a:t>
            </a:r>
            <a:r>
              <a:rPr lang="de-DE" dirty="0" smtClean="0">
                <a:solidFill>
                  <a:srgbClr val="FF0000"/>
                </a:solidFill>
              </a:rPr>
              <a:t> ResNet-50 (</a:t>
            </a:r>
            <a:r>
              <a:rPr lang="de-DE" dirty="0" err="1" smtClean="0">
                <a:solidFill>
                  <a:srgbClr val="FF0000"/>
                </a:solidFill>
              </a:rPr>
              <a:t>default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Showing</a:t>
            </a:r>
            <a:r>
              <a:rPr lang="de-DE" dirty="0" smtClean="0">
                <a:solidFill>
                  <a:srgbClr val="FF0000"/>
                </a:solidFill>
              </a:rPr>
              <a:t> Learning </a:t>
            </a:r>
            <a:r>
              <a:rPr lang="de-DE" dirty="0" err="1" smtClean="0">
                <a:solidFill>
                  <a:srgbClr val="FF0000"/>
                </a:solidFill>
              </a:rPr>
              <a:t>Curve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answer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question</a:t>
            </a:r>
            <a:r>
              <a:rPr lang="de-DE" dirty="0" smtClean="0">
                <a:solidFill>
                  <a:srgbClr val="FF0000"/>
                </a:solidFill>
              </a:rPr>
              <a:t>: „</a:t>
            </a:r>
            <a:r>
              <a:rPr lang="de-DE" dirty="0" err="1" smtClean="0">
                <a:solidFill>
                  <a:srgbClr val="FF0000"/>
                </a:solidFill>
              </a:rPr>
              <a:t>How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does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training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network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behave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different </a:t>
            </a:r>
            <a:r>
              <a:rPr lang="de-DE" dirty="0" err="1" smtClean="0">
                <a:solidFill>
                  <a:srgbClr val="FF0000"/>
                </a:solidFill>
              </a:rPr>
              <a:t>optimizers</a:t>
            </a:r>
            <a:r>
              <a:rPr lang="de-DE" dirty="0" smtClean="0">
                <a:solidFill>
                  <a:srgbClr val="FF0000"/>
                </a:solidFill>
              </a:rPr>
              <a:t>?“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08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0000"/>
                </a:solidFill>
              </a:rPr>
              <a:t>Comparing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optimizers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Keras</a:t>
            </a:r>
            <a:r>
              <a:rPr lang="de-DE" dirty="0" smtClean="0">
                <a:solidFill>
                  <a:srgbClr val="FF0000"/>
                </a:solidFill>
              </a:rPr>
              <a:t> Default Adam (Default)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Keras</a:t>
            </a:r>
            <a:r>
              <a:rPr lang="de-DE" dirty="0" smtClean="0">
                <a:solidFill>
                  <a:srgbClr val="FF0000"/>
                </a:solidFill>
              </a:rPr>
              <a:t> Default </a:t>
            </a:r>
            <a:r>
              <a:rPr lang="de-DE" dirty="0" err="1" smtClean="0">
                <a:solidFill>
                  <a:srgbClr val="FF0000"/>
                </a:solidFill>
              </a:rPr>
              <a:t>Stochastic</a:t>
            </a:r>
            <a:r>
              <a:rPr lang="de-DE" dirty="0" smtClean="0">
                <a:solidFill>
                  <a:srgbClr val="FF0000"/>
                </a:solidFill>
              </a:rPr>
              <a:t> Gradient </a:t>
            </a:r>
            <a:r>
              <a:rPr lang="de-DE" dirty="0" err="1" smtClean="0">
                <a:solidFill>
                  <a:srgbClr val="FF0000"/>
                </a:solidFill>
              </a:rPr>
              <a:t>Descent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Keras</a:t>
            </a:r>
            <a:r>
              <a:rPr lang="de-DE" dirty="0" smtClean="0">
                <a:solidFill>
                  <a:srgbClr val="FF0000"/>
                </a:solidFill>
              </a:rPr>
              <a:t> Default </a:t>
            </a:r>
            <a:r>
              <a:rPr lang="de-DE" dirty="0" err="1" smtClean="0">
                <a:solidFill>
                  <a:srgbClr val="FF0000"/>
                </a:solidFill>
              </a:rPr>
              <a:t>Adadelta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Learning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model</a:t>
            </a:r>
            <a:r>
              <a:rPr lang="de-DE" dirty="0" smtClean="0">
                <a:solidFill>
                  <a:srgbClr val="FF0000"/>
                </a:solidFill>
              </a:rPr>
              <a:t> ResNet-50 (</a:t>
            </a:r>
            <a:r>
              <a:rPr lang="de-DE" dirty="0" err="1" smtClean="0">
                <a:solidFill>
                  <a:srgbClr val="FF0000"/>
                </a:solidFill>
              </a:rPr>
              <a:t>default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Showing</a:t>
            </a:r>
            <a:r>
              <a:rPr lang="de-DE" dirty="0" smtClean="0">
                <a:solidFill>
                  <a:srgbClr val="FF0000"/>
                </a:solidFill>
              </a:rPr>
              <a:t> Learning </a:t>
            </a:r>
            <a:r>
              <a:rPr lang="de-DE" dirty="0" err="1" smtClean="0">
                <a:solidFill>
                  <a:srgbClr val="FF0000"/>
                </a:solidFill>
              </a:rPr>
              <a:t>Curve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answer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question</a:t>
            </a:r>
            <a:r>
              <a:rPr lang="de-DE" dirty="0" smtClean="0">
                <a:solidFill>
                  <a:srgbClr val="FF0000"/>
                </a:solidFill>
              </a:rPr>
              <a:t>: „</a:t>
            </a:r>
            <a:r>
              <a:rPr lang="de-DE" dirty="0" err="1" smtClean="0">
                <a:solidFill>
                  <a:srgbClr val="FF0000"/>
                </a:solidFill>
              </a:rPr>
              <a:t>How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does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training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network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behave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different </a:t>
            </a:r>
            <a:r>
              <a:rPr lang="de-DE" dirty="0" err="1" smtClean="0">
                <a:solidFill>
                  <a:srgbClr val="FF0000"/>
                </a:solidFill>
              </a:rPr>
              <a:t>optimizers</a:t>
            </a:r>
            <a:r>
              <a:rPr lang="de-DE" dirty="0" smtClean="0">
                <a:solidFill>
                  <a:srgbClr val="FF0000"/>
                </a:solidFill>
              </a:rPr>
              <a:t>?“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59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7" name="Picture 23" descr="studentengrupp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765175"/>
            <a:ext cx="2879725" cy="1911350"/>
          </a:xfrm>
          <a:prstGeom prst="rect">
            <a:avLst/>
          </a:prstGeom>
          <a:noFill/>
        </p:spPr>
      </p:pic>
      <p:pic>
        <p:nvPicPr>
          <p:cNvPr id="57365" name="Picture 21" descr="gebäude_offenbur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49275"/>
            <a:ext cx="3276600" cy="2174875"/>
          </a:xfrm>
          <a:prstGeom prst="rect">
            <a:avLst/>
          </a:prstGeom>
          <a:noFill/>
        </p:spPr>
      </p:pic>
      <p:pic>
        <p:nvPicPr>
          <p:cNvPr id="57364" name="Picture 20" descr="gebäude_gengenbac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5175"/>
            <a:ext cx="2987675" cy="1982788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ChangeArrowheads="1"/>
          </p:cNvSpPr>
          <p:nvPr userDrawn="1"/>
        </p:nvSpPr>
        <p:spPr bwMode="auto">
          <a:xfrm>
            <a:off x="0" y="2420938"/>
            <a:ext cx="9144000" cy="4437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952500"/>
          </a:xfrm>
          <a:prstGeom prst="rect">
            <a:avLst/>
          </a:prstGeom>
          <a:solidFill>
            <a:srgbClr val="0028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286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57352" name="Picture 8" descr="fh-offenburg_rgb-pfad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575" y="6092825"/>
            <a:ext cx="2568575" cy="514350"/>
          </a:xfrm>
          <a:prstGeom prst="rect">
            <a:avLst/>
          </a:prstGeom>
          <a:noFill/>
        </p:spPr>
      </p:pic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C14EF4D-658A-4366-94B4-93FA2468FDCF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Alexander </a:t>
            </a:r>
            <a:r>
              <a:rPr lang="de-DE" dirty="0" err="1" smtClean="0"/>
              <a:t>Bierenstiel</a:t>
            </a:r>
            <a:endParaRPr lang="de-DE" dirty="0"/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Alexander </a:t>
            </a:r>
            <a:r>
              <a:rPr lang="de-DE" dirty="0" err="1" smtClean="0"/>
              <a:t>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960F-8003-43F5-8199-97B36FF8FE7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A9032-5A32-4C09-B68F-E69B2C18F33B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&lt;HIER NAME EINFÜGEN&gt;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5BAAA7C2-E2AA-4346-8B86-57087B26CC09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&lt;HIER NAME EINFÜGEN&gt;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494190AF-A024-46EE-A328-AF08186055C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98D09-1692-4D57-9F3B-E6E8F8AED3A2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&lt;HIER NAME EINFÜGEN&gt;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AF445-89D3-4A1A-A497-02204B3EA59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6925" y="1989138"/>
            <a:ext cx="3997325" cy="2082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06925" y="4224338"/>
            <a:ext cx="3997325" cy="2084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D75B4228-AEF4-48F0-B7A8-B7806BF7B6C0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&lt;HIER NAME EINFÜGEN&gt;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8359F444-5422-402C-AFFB-F17BC60AA1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BCD372EC-CF3B-481A-BC00-44BCA4A3CC53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 smtClean="0"/>
              <a:t>&lt;HIER NAME EINFÜGEN&gt;</a:t>
            </a:r>
            <a:endParaRPr lang="de-DE" dirty="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508625" y="0"/>
            <a:ext cx="3635375" cy="333375"/>
          </a:xfrm>
          <a:prstGeom prst="rect">
            <a:avLst/>
          </a:prstGeom>
          <a:solidFill>
            <a:srgbClr val="1E32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Sciences</a:t>
            </a: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8" r:id="rId4"/>
    <p:sldLayoutId id="2147483662" r:id="rId5"/>
    <p:sldLayoutId id="214748366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weaty.hs-offenburg.de/projekt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weaty.hs-offenburg.de/projekt/" TargetMode="External"/><Relationship Id="rId3" Type="http://schemas.openxmlformats.org/officeDocument/2006/relationships/hyperlink" Target="https://keras.io/applications/#resnet" TargetMode="External"/><Relationship Id="rId7" Type="http://schemas.openxmlformats.org/officeDocument/2006/relationships/hyperlink" Target="https://arxiv.org/abs/1608.06993" TargetMode="External"/><Relationship Id="rId2" Type="http://schemas.openxmlformats.org/officeDocument/2006/relationships/hyperlink" Target="https://github.com/abieren/DL-Seminar-ResNet-Dense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512.03385" TargetMode="External"/><Relationship Id="rId5" Type="http://schemas.openxmlformats.org/officeDocument/2006/relationships/hyperlink" Target="https://stackoverflow.com/questions/41668813/how-to-add-and-remove-new-layers-in-keras-after-loading-weights" TargetMode="External"/><Relationship Id="rId4" Type="http://schemas.openxmlformats.org/officeDocument/2006/relationships/hyperlink" Target="https://www.kaggle.com/suniliitb96/tutorial-keras-transfer-learning-with-resnet5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5.png"/><Relationship Id="rId12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Residual Networks &amp; </a:t>
            </a:r>
            <a:br>
              <a:rPr lang="de-DE" dirty="0" smtClean="0"/>
            </a:br>
            <a:r>
              <a:rPr lang="de-DE" dirty="0" err="1" smtClean="0"/>
              <a:t>Densly</a:t>
            </a:r>
            <a:r>
              <a:rPr lang="de-DE" dirty="0" smtClean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smtClean="0"/>
              <a:t>Networks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</a:t>
            </a:r>
            <a:r>
              <a:rPr lang="de-DE" dirty="0" err="1" smtClean="0"/>
              <a:t>Bierenstiel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Deep</a:t>
            </a:r>
            <a:r>
              <a:rPr lang="de-DE" dirty="0"/>
              <a:t> Learning Seminar </a:t>
            </a:r>
            <a:r>
              <a:rPr lang="de-DE" dirty="0" smtClean="0"/>
              <a:t>WS19/20</a:t>
            </a:r>
          </a:p>
          <a:p>
            <a:r>
              <a:rPr lang="de-DE" dirty="0" smtClean="0"/>
              <a:t>8. </a:t>
            </a:r>
            <a:r>
              <a:rPr lang="de-DE" dirty="0" err="1" smtClean="0"/>
              <a:t>January</a:t>
            </a:r>
            <a:r>
              <a:rPr lang="de-DE" dirty="0" smtClean="0"/>
              <a:t> 2020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4EF4D-658A-4366-94B4-93FA2468FDCF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Bierenstiel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0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DenseNet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de-DE" dirty="0"/>
                  <a:t>	</a:t>
                </a:r>
                <a:r>
                  <a:rPr lang="de-DE" dirty="0" smtClean="0"/>
                  <a:t>Composite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(Batch Norm., </a:t>
                </a:r>
                <a:r>
                  <a:rPr lang="de-DE" dirty="0" err="1" smtClean="0"/>
                  <a:t>ReLU</a:t>
                </a:r>
                <a:r>
                  <a:rPr lang="de-DE" dirty="0" smtClean="0"/>
                  <a:t>, </a:t>
                </a:r>
                <a:r>
                  <a:rPr lang="de-DE" dirty="0" err="1"/>
                  <a:t>Conv</a:t>
                </a:r>
                <a:r>
                  <a:rPr lang="de-DE" dirty="0" smtClean="0"/>
                  <a:t>., Pooling)</a:t>
                </a:r>
                <a:br>
                  <a:rPr lang="de-DE" dirty="0" smtClean="0"/>
                </a:br>
                <a:r>
                  <a:rPr lang="de-DE" dirty="0" smtClean="0"/>
                  <a:t>e.g. Transition </a:t>
                </a:r>
                <a:r>
                  <a:rPr lang="de-DE" dirty="0" err="1" smtClean="0"/>
                  <a:t>layer</a:t>
                </a:r>
                <a:r>
                  <a:rPr lang="de-DE" dirty="0" smtClean="0"/>
                  <a:t>: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𝐶𝑜𝑛𝑣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𝑜𝑜𝑙𝑖𝑛𝑔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err="1" smtClean="0"/>
                  <a:t>ResNet</a:t>
                </a:r>
                <a:r>
                  <a:rPr lang="de-DE" dirty="0" smtClean="0"/>
                  <a:t>:</a:t>
                </a:r>
                <a:r>
                  <a:rPr lang="de-DE" dirty="0"/>
                  <a:t/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DenseNet</a:t>
                </a:r>
                <a:r>
                  <a:rPr lang="de-DE" dirty="0" smtClean="0"/>
                  <a:t>:</a:t>
                </a:r>
                <a:r>
                  <a:rPr lang="de-DE" dirty="0"/>
                  <a:t/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4" t="-7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39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DenseNet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Dense</a:t>
            </a:r>
            <a:r>
              <a:rPr lang="de-DE" dirty="0" smtClean="0"/>
              <a:t> Block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41" y="1701701"/>
            <a:ext cx="6020363" cy="431958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358494" y="6021288"/>
            <a:ext cx="434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Source: Paper „</a:t>
            </a:r>
            <a:r>
              <a:rPr lang="de-DE" sz="1200" dirty="0" err="1" smtClean="0"/>
              <a:t>Densely</a:t>
            </a:r>
            <a:r>
              <a:rPr lang="de-DE" sz="1200" dirty="0" smtClean="0"/>
              <a:t> </a:t>
            </a:r>
            <a:r>
              <a:rPr lang="de-DE" sz="1200" dirty="0" err="1"/>
              <a:t>Connected</a:t>
            </a:r>
            <a:r>
              <a:rPr lang="de-DE" sz="1200" dirty="0"/>
              <a:t> </a:t>
            </a:r>
            <a:r>
              <a:rPr lang="de-DE" sz="1200" dirty="0" err="1"/>
              <a:t>Convolutional</a:t>
            </a:r>
            <a:r>
              <a:rPr lang="de-DE" sz="1200" dirty="0"/>
              <a:t> Networks“</a:t>
            </a:r>
          </a:p>
        </p:txBody>
      </p:sp>
      <p:sp>
        <p:nvSpPr>
          <p:cNvPr id="8" name="Rechteck 7"/>
          <p:cNvSpPr/>
          <p:nvPr/>
        </p:nvSpPr>
        <p:spPr>
          <a:xfrm>
            <a:off x="5965690" y="1988840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5A5555"/>
                </a:solidFill>
                <a:latin typeface="+mn-lt"/>
              </a:rPr>
              <a:t>c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onvolution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filters</a:t>
            </a:r>
            <a:endParaRPr lang="de-DE" dirty="0">
              <a:solidFill>
                <a:srgbClr val="5A5555"/>
              </a:solidFill>
              <a:latin typeface="+mn-lt"/>
            </a:endParaRP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2915816" y="2173507"/>
            <a:ext cx="29531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3887924" y="2173506"/>
            <a:ext cx="1981064" cy="60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4572000" y="2173505"/>
            <a:ext cx="1296988" cy="111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522095" y="2173505"/>
            <a:ext cx="346893" cy="1760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5868987" y="2173506"/>
            <a:ext cx="503213" cy="240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DenseNet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Gradient 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138"/>
            <a:ext cx="9144000" cy="124441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58494" y="6021288"/>
            <a:ext cx="434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Source: Paper „</a:t>
            </a:r>
            <a:r>
              <a:rPr lang="de-DE" sz="1200" dirty="0" err="1" smtClean="0"/>
              <a:t>Densely</a:t>
            </a:r>
            <a:r>
              <a:rPr lang="de-DE" sz="1200" dirty="0" smtClean="0"/>
              <a:t> </a:t>
            </a:r>
            <a:r>
              <a:rPr lang="de-DE" sz="1200" dirty="0" err="1"/>
              <a:t>Connected</a:t>
            </a:r>
            <a:r>
              <a:rPr lang="de-DE" sz="1200" dirty="0"/>
              <a:t> </a:t>
            </a:r>
            <a:r>
              <a:rPr lang="de-DE" sz="1200" dirty="0" err="1"/>
              <a:t>Convolutional</a:t>
            </a:r>
            <a:r>
              <a:rPr lang="de-DE" sz="1200" dirty="0"/>
              <a:t> Networks“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986760" y="3429000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3707904" y="3429000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1439999" y="3429000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2949724" y="3429000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251822" y="3429000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7498928" y="3429000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971600" y="3429000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2936466" y="3951273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5A5555"/>
                </a:solidFill>
                <a:latin typeface="+mn-lt"/>
              </a:rPr>
              <a:t>ordinary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gradient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flow</a:t>
            </a:r>
            <a:endParaRPr lang="de-DE" dirty="0">
              <a:solidFill>
                <a:srgbClr val="5A5555"/>
              </a:solidFill>
              <a:latin typeface="+mn-lt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815530" y="4749569"/>
            <a:ext cx="336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5A5555"/>
                </a:solidFill>
                <a:latin typeface="+mn-lt"/>
              </a:rPr>
              <a:t>improved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gradient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flow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br>
              <a:rPr lang="de-DE" dirty="0" smtClean="0">
                <a:solidFill>
                  <a:srgbClr val="5A5555"/>
                </a:solidFill>
                <a:latin typeface="+mn-lt"/>
              </a:rPr>
            </a:br>
            <a:r>
              <a:rPr lang="de-DE" dirty="0" err="1" smtClean="0">
                <a:solidFill>
                  <a:srgbClr val="5A5555"/>
                </a:solidFill>
                <a:latin typeface="+mn-lt"/>
              </a:rPr>
              <a:t>through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many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skip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connections</a:t>
            </a:r>
            <a:endParaRPr lang="de-DE" dirty="0">
              <a:solidFill>
                <a:srgbClr val="5A5555"/>
              </a:solidFill>
              <a:latin typeface="+mn-lt"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>
            <a:off x="3265860" y="3535511"/>
            <a:ext cx="259928" cy="419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124075" y="3535511"/>
            <a:ext cx="752002" cy="1214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8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DenseNet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Properties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>
                <a:solidFill>
                  <a:srgbClr val="1E326E"/>
                </a:solidFill>
              </a:rPr>
              <a:t>Similarities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compared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to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ResNet</a:t>
            </a:r>
            <a:r>
              <a:rPr lang="de-DE" b="1" dirty="0" smtClean="0">
                <a:solidFill>
                  <a:srgbClr val="1E326E"/>
                </a:solidFill>
              </a:rPr>
              <a:t>:</a:t>
            </a:r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 smtClean="0"/>
              <a:t>connections</a:t>
            </a:r>
            <a:endParaRPr lang="de-DE" b="1" dirty="0" smtClean="0">
              <a:solidFill>
                <a:srgbClr val="1E326E"/>
              </a:solidFill>
            </a:endParaRPr>
          </a:p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 smtClean="0"/>
              <a:t>gradients</a:t>
            </a:r>
            <a:endParaRPr lang="de-DE" dirty="0" smtClean="0"/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r>
              <a:rPr lang="de-DE" b="1" dirty="0" err="1" smtClean="0">
                <a:solidFill>
                  <a:srgbClr val="1E326E"/>
                </a:solidFill>
              </a:rPr>
              <a:t>Differences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compared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to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ResNet</a:t>
            </a:r>
            <a:r>
              <a:rPr lang="de-DE" b="1" dirty="0" smtClean="0">
                <a:solidFill>
                  <a:srgbClr val="1E326E"/>
                </a:solidFill>
              </a:rPr>
              <a:t>:</a:t>
            </a:r>
          </a:p>
          <a:p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trainable</a:t>
            </a:r>
            <a:endParaRPr lang="de-DE" dirty="0" smtClean="0"/>
          </a:p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endParaRPr lang="de-DE" dirty="0"/>
          </a:p>
          <a:p>
            <a:pPr lvl="1"/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per 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r>
              <a:rPr lang="de-DE" dirty="0" smtClean="0"/>
              <a:t>Combine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reuse</a:t>
            </a:r>
            <a:endParaRPr lang="de-DE" dirty="0" smtClean="0"/>
          </a:p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ccuracy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2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89328" y="3328204"/>
            <a:ext cx="38827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b="1" dirty="0" smtClean="0">
                <a:solidFill>
                  <a:srgbClr val="1E326E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0679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from</a:t>
            </a:r>
            <a:r>
              <a:rPr lang="de-DE" dirty="0" smtClean="0"/>
              <a:t> HS </a:t>
            </a:r>
            <a:r>
              <a:rPr lang="de-DE" dirty="0"/>
              <a:t>Offenburg </a:t>
            </a:r>
            <a:r>
              <a:rPr lang="de-DE" dirty="0" err="1"/>
              <a:t>Sweaty</a:t>
            </a:r>
            <a:r>
              <a:rPr lang="de-DE" dirty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Small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excerpt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/>
              <a:t>8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smtClean="0"/>
              <a:t>4917 </a:t>
            </a:r>
            <a:r>
              <a:rPr lang="de-DE" dirty="0"/>
              <a:t>Training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/>
              <a:t>1230 Test </a:t>
            </a:r>
            <a:r>
              <a:rPr lang="de-DE" dirty="0" err="1" smtClean="0"/>
              <a:t>images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4098" name="Picture 2" descr="https://sweaty.hs-offenburg.de/fileadmin/_processed_/csm_Vorbereitungen_III_5e601c53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80927"/>
            <a:ext cx="4860031" cy="32400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48064" y="6045790"/>
            <a:ext cx="3347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de-DE" sz="1200" dirty="0">
                <a:hlinkClick r:id="rId4"/>
              </a:rPr>
              <a:t>https://sweaty.hs-offenburg.de/projekt/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941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graphicFrame>
        <p:nvGraphicFramePr>
          <p:cNvPr id="15" name="Inhaltsplatzhalt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69418"/>
              </p:ext>
            </p:extLst>
          </p:nvPr>
        </p:nvGraphicFramePr>
        <p:xfrm>
          <a:off x="457200" y="1989138"/>
          <a:ext cx="8147052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763"/>
                <a:gridCol w="2036763"/>
                <a:gridCol w="2036763"/>
                <a:gridCol w="20367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Ball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Goal </a:t>
                      </a:r>
                      <a:r>
                        <a:rPr lang="de-DE" dirty="0" err="1" smtClean="0">
                          <a:solidFill>
                            <a:srgbClr val="5A5555"/>
                          </a:solidFill>
                        </a:rPr>
                        <a:t>post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>
                          <a:solidFill>
                            <a:srgbClr val="5A5555"/>
                          </a:solidFill>
                        </a:rPr>
                        <a:t>Obstacle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L-Line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X-Line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T-Line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Penalty </a:t>
                      </a:r>
                      <a:r>
                        <a:rPr lang="de-DE" dirty="0" err="1" smtClean="0">
                          <a:solidFill>
                            <a:srgbClr val="5A5555"/>
                          </a:solidFill>
                        </a:rPr>
                        <a:t>spot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5A5555"/>
                          </a:solidFill>
                        </a:rPr>
                        <a:t>Robot</a:t>
                      </a:r>
                      <a:r>
                        <a:rPr lang="de-DE" baseline="0" dirty="0" smtClean="0">
                          <a:solidFill>
                            <a:srgbClr val="5A5555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5A5555"/>
                          </a:solidFill>
                        </a:rPr>
                        <a:t>foot</a:t>
                      </a:r>
                      <a:endParaRPr lang="de-DE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814" y="2420888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89" y="2420888"/>
            <a:ext cx="1005840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8" y="2420888"/>
            <a:ext cx="1005840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" y="4249688"/>
            <a:ext cx="1005840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51" y="4249688"/>
            <a:ext cx="1005840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14" y="4249688"/>
            <a:ext cx="1005840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8" y="4249688"/>
            <a:ext cx="1005840" cy="1005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nhaltsplatzhalt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7888" y="2420888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85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2" y="3797733"/>
            <a:ext cx="3682800" cy="2655601"/>
          </a:xfr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797734"/>
            <a:ext cx="3682800" cy="26556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62" y="1428934"/>
            <a:ext cx="3359513" cy="2368800"/>
          </a:xfrm>
          <a:prstGeom prst="rect">
            <a:avLst/>
          </a:prstGeom>
        </p:spPr>
      </p:pic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971600" y="1484784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rgbClr val="5A555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50000"/>
              </a:spcBef>
              <a:spcAft>
                <a:spcPct val="0"/>
              </a:spcAft>
              <a:buChar char="–"/>
              <a:defRPr>
                <a:solidFill>
                  <a:srgbClr val="5A5555"/>
                </a:solidFill>
                <a:latin typeface="+mn-lt"/>
              </a:defRPr>
            </a:lvl2pPr>
            <a:lvl3pPr marL="1143000" indent="-228600" algn="l" rtl="0" fontAlgn="base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rgbClr val="5A5555"/>
                </a:solidFill>
                <a:latin typeface="+mn-lt"/>
              </a:defRPr>
            </a:lvl3pPr>
            <a:lvl4pPr marL="1600200" indent="-228600" algn="l" rtl="0" fontAlgn="base">
              <a:spcBef>
                <a:spcPct val="50000"/>
              </a:spcBef>
              <a:spcAft>
                <a:spcPct val="0"/>
              </a:spcAft>
              <a:buChar char="–"/>
              <a:defRPr>
                <a:solidFill>
                  <a:srgbClr val="5A5555"/>
                </a:solidFill>
                <a:latin typeface="+mn-lt"/>
              </a:defRPr>
            </a:lvl4pPr>
            <a:lvl5pPr marL="20574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/>
              <a:t> </a:t>
            </a:r>
            <a:r>
              <a:rPr lang="de-DE" kern="0" dirty="0" smtClean="0"/>
              <a:t>   2,5 h	Training time</a:t>
            </a:r>
            <a:r>
              <a:rPr lang="de-DE" kern="0" dirty="0"/>
              <a:t/>
            </a:r>
            <a:br>
              <a:rPr lang="de-DE" kern="0" dirty="0"/>
            </a:br>
            <a:endParaRPr lang="de-DE" kern="0" dirty="0"/>
          </a:p>
          <a:p>
            <a:pPr marL="0" indent="0">
              <a:buNone/>
            </a:pPr>
            <a:r>
              <a:rPr lang="de-DE" dirty="0" smtClean="0"/>
              <a:t>    1230 	</a:t>
            </a:r>
            <a:r>
              <a:rPr lang="de-DE" dirty="0"/>
              <a:t>T</a:t>
            </a:r>
            <a:r>
              <a:rPr lang="de-DE" dirty="0" smtClean="0"/>
              <a:t>est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0" indent="0">
              <a:buNone/>
            </a:pPr>
            <a:r>
              <a:rPr lang="de-DE" kern="0" dirty="0" smtClean="0"/>
              <a:t>       17	</a:t>
            </a:r>
            <a:r>
              <a:rPr lang="de-DE" kern="0" dirty="0" err="1" smtClean="0"/>
              <a:t>False</a:t>
            </a:r>
            <a:r>
              <a:rPr lang="de-DE" kern="0" dirty="0" smtClean="0"/>
              <a:t> </a:t>
            </a:r>
            <a:r>
              <a:rPr lang="de-DE" kern="0" dirty="0" err="1" smtClean="0"/>
              <a:t>predictions</a:t>
            </a:r>
            <a:endParaRPr lang="de-DE" kern="0" dirty="0" smtClean="0"/>
          </a:p>
          <a:p>
            <a:pPr marL="0" indent="0">
              <a:buNone/>
            </a:pPr>
            <a:r>
              <a:rPr lang="de-DE" kern="0" dirty="0" smtClean="0"/>
              <a:t>  1,38%	Error rate</a:t>
            </a:r>
          </a:p>
          <a:p>
            <a:pPr marL="0" indent="0">
              <a:buNone/>
            </a:pPr>
            <a:endParaRPr lang="de-DE" kern="0" dirty="0" smtClean="0">
              <a:solidFill>
                <a:srgbClr val="FF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A5555"/>
                </a:solidFill>
              </a:rPr>
              <a:t>ResNet-50 Performance</a:t>
            </a:r>
            <a:br>
              <a:rPr lang="de-DE" dirty="0">
                <a:solidFill>
                  <a:srgbClr val="5A5555"/>
                </a:solidFill>
              </a:rPr>
            </a:b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2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Inhaltsplatzhalt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129970"/>
              </p:ext>
            </p:extLst>
          </p:nvPr>
        </p:nvGraphicFramePr>
        <p:xfrm>
          <a:off x="457200" y="1989138"/>
          <a:ext cx="814705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763"/>
                <a:gridCol w="2036763"/>
                <a:gridCol w="2036763"/>
                <a:gridCol w="203676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FF0000"/>
                          </a:solidFill>
                        </a:rPr>
                        <a:t>Robot</a:t>
                      </a:r>
                      <a:r>
                        <a:rPr lang="de-DE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sz="1800" baseline="0" dirty="0" err="1" smtClean="0">
                          <a:solidFill>
                            <a:srgbClr val="FF0000"/>
                          </a:solidFill>
                        </a:rPr>
                        <a:t>foot</a:t>
                      </a:r>
                      <a:r>
                        <a:rPr lang="de-DE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(Ball)</a:t>
                      </a:r>
                      <a:endParaRPr lang="de-DE" sz="16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5A5555"/>
                          </a:solidFill>
                        </a:rPr>
                        <a:t>Goal </a:t>
                      </a:r>
                      <a:r>
                        <a:rPr lang="de-DE" sz="1800" dirty="0" err="1" smtClean="0">
                          <a:solidFill>
                            <a:srgbClr val="5A5555"/>
                          </a:solidFill>
                        </a:rPr>
                        <a:t>post</a:t>
                      </a:r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FF0000"/>
                          </a:solidFill>
                        </a:rPr>
                        <a:t>Goal </a:t>
                      </a:r>
                      <a:r>
                        <a:rPr lang="de-DE" sz="1800" dirty="0" err="1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de-DE" sz="1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(</a:t>
                      </a:r>
                      <a:r>
                        <a:rPr lang="de-DE" sz="1600" dirty="0" err="1" smtClean="0">
                          <a:solidFill>
                            <a:srgbClr val="5A5555"/>
                          </a:solidFill>
                        </a:rPr>
                        <a:t>Obstacle</a:t>
                      </a:r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)</a:t>
                      </a:r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FF0000"/>
                          </a:solidFill>
                        </a:rPr>
                        <a:t>T-Line</a:t>
                      </a:r>
                    </a:p>
                    <a:p>
                      <a:pPr algn="ctr"/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(L-Line)</a:t>
                      </a:r>
                      <a:endParaRPr lang="de-DE" sz="16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  <a:p>
                      <a:pPr algn="ctr"/>
                      <a:endParaRPr lang="de-DE" sz="1800" dirty="0" smtClean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FF0000"/>
                          </a:solidFill>
                        </a:rPr>
                        <a:t>Robot </a:t>
                      </a:r>
                      <a:r>
                        <a:rPr lang="de-DE" sz="1800" dirty="0" err="1" smtClean="0">
                          <a:solidFill>
                            <a:srgbClr val="FF0000"/>
                          </a:solidFill>
                        </a:rPr>
                        <a:t>foot</a:t>
                      </a:r>
                      <a:endParaRPr lang="de-DE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(X-Line)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FF0000"/>
                          </a:solidFill>
                        </a:rPr>
                        <a:t>Goal </a:t>
                      </a:r>
                      <a:r>
                        <a:rPr lang="de-DE" sz="1800" dirty="0" err="1" smtClean="0">
                          <a:solidFill>
                            <a:srgbClr val="FF0000"/>
                          </a:solidFill>
                        </a:rPr>
                        <a:t>post</a:t>
                      </a:r>
                      <a:endParaRPr lang="de-DE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(T-Line)</a:t>
                      </a:r>
                      <a:endParaRPr lang="de-DE" sz="16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>
                          <a:solidFill>
                            <a:srgbClr val="5A5555"/>
                          </a:solidFill>
                        </a:rPr>
                        <a:t>Penalty </a:t>
                      </a:r>
                      <a:r>
                        <a:rPr lang="de-DE" sz="1800" dirty="0" err="1" smtClean="0">
                          <a:solidFill>
                            <a:srgbClr val="5A5555"/>
                          </a:solidFill>
                        </a:rPr>
                        <a:t>spot</a:t>
                      </a:r>
                      <a:endParaRPr lang="de-DE" sz="18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>
                          <a:solidFill>
                            <a:srgbClr val="FF0000"/>
                          </a:solidFill>
                        </a:rPr>
                        <a:t>Obstacle</a:t>
                      </a:r>
                      <a:endParaRPr lang="de-DE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e-DE" sz="1600" dirty="0" smtClean="0">
                          <a:solidFill>
                            <a:srgbClr val="5A5555"/>
                          </a:solidFill>
                        </a:rPr>
                        <a:t>(Robot</a:t>
                      </a:r>
                      <a:r>
                        <a:rPr lang="de-DE" sz="1600" baseline="0" dirty="0" smtClean="0">
                          <a:solidFill>
                            <a:srgbClr val="5A5555"/>
                          </a:solidFill>
                        </a:rPr>
                        <a:t> </a:t>
                      </a:r>
                      <a:r>
                        <a:rPr lang="de-DE" sz="1600" baseline="0" dirty="0" err="1" smtClean="0">
                          <a:solidFill>
                            <a:srgbClr val="5A5555"/>
                          </a:solidFill>
                        </a:rPr>
                        <a:t>foot</a:t>
                      </a:r>
                      <a:r>
                        <a:rPr lang="de-DE" sz="1600" baseline="0" dirty="0" smtClean="0">
                          <a:solidFill>
                            <a:srgbClr val="5A5555"/>
                          </a:solidFill>
                        </a:rPr>
                        <a:t>)</a:t>
                      </a:r>
                      <a:endParaRPr lang="de-DE" sz="1600" dirty="0">
                        <a:solidFill>
                          <a:srgbClr val="5A555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813" y="2421357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8" y="4249688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51" y="4255062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8" y="4249688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8" y="2420888"/>
            <a:ext cx="1005840" cy="1005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8" y="2420888"/>
            <a:ext cx="1004400" cy="100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A5555"/>
                </a:solidFill>
              </a:rPr>
              <a:t>ResNet-50 Performance</a:t>
            </a:r>
            <a:br>
              <a:rPr lang="de-DE" dirty="0">
                <a:solidFill>
                  <a:srgbClr val="5A5555"/>
                </a:solidFill>
              </a:rPr>
            </a:br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143177" y="2409625"/>
            <a:ext cx="8002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dirty="0">
                <a:solidFill>
                  <a:srgbClr val="00B050"/>
                </a:solidFill>
                <a:latin typeface="+mj-lt"/>
              </a:rPr>
              <a:t>✔</a:t>
            </a:r>
          </a:p>
        </p:txBody>
      </p:sp>
      <p:sp>
        <p:nvSpPr>
          <p:cNvPr id="24" name="Rechteck 23"/>
          <p:cNvSpPr/>
          <p:nvPr/>
        </p:nvSpPr>
        <p:spPr>
          <a:xfrm>
            <a:off x="5182624" y="4249688"/>
            <a:ext cx="8002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dirty="0">
                <a:solidFill>
                  <a:srgbClr val="00B050"/>
                </a:solidFill>
                <a:latin typeface="+mj-lt"/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7993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707188" cy="863600"/>
          </a:xfrm>
        </p:spPr>
        <p:txBody>
          <a:bodyPr/>
          <a:lstStyle/>
          <a:p>
            <a:r>
              <a:rPr lang="de-DE" dirty="0"/>
              <a:t>ResNet-50 -101 - 152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0725" y="1817581"/>
            <a:ext cx="6480000" cy="466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55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>
                <a:solidFill>
                  <a:srgbClr val="00286E"/>
                </a:solidFill>
              </a:rPr>
              <a:t>ResNet</a:t>
            </a:r>
            <a:r>
              <a:rPr lang="de-DE" b="1" dirty="0" smtClean="0">
                <a:solidFill>
                  <a:srgbClr val="00286E"/>
                </a:solidFill>
              </a:rPr>
              <a:t> (</a:t>
            </a:r>
            <a:r>
              <a:rPr lang="de-DE" b="1" dirty="0" err="1" smtClean="0">
                <a:solidFill>
                  <a:srgbClr val="00286E"/>
                </a:solidFill>
              </a:rPr>
              <a:t>published</a:t>
            </a:r>
            <a:r>
              <a:rPr lang="de-DE" b="1" dirty="0" smtClean="0">
                <a:solidFill>
                  <a:srgbClr val="00286E"/>
                </a:solidFill>
              </a:rPr>
              <a:t> 2015)</a:t>
            </a:r>
            <a:endParaRPr lang="de-DE" b="1" dirty="0">
              <a:solidFill>
                <a:srgbClr val="00286E"/>
              </a:solidFill>
            </a:endParaRPr>
          </a:p>
          <a:p>
            <a:pPr lvl="1"/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smtClean="0"/>
              <a:t>Properties</a:t>
            </a:r>
          </a:p>
          <a:p>
            <a:pPr lvl="1"/>
            <a:endParaRPr lang="de-DE" sz="1400" dirty="0" smtClean="0"/>
          </a:p>
          <a:p>
            <a:pPr marL="0" indent="0">
              <a:buNone/>
            </a:pPr>
            <a:r>
              <a:rPr lang="de-DE" b="1" dirty="0" err="1" smtClean="0">
                <a:solidFill>
                  <a:srgbClr val="00286E"/>
                </a:solidFill>
              </a:rPr>
              <a:t>DenseNet</a:t>
            </a:r>
            <a:r>
              <a:rPr lang="de-DE" b="1" dirty="0" smtClean="0">
                <a:solidFill>
                  <a:srgbClr val="00286E"/>
                </a:solidFill>
              </a:rPr>
              <a:t> (</a:t>
            </a:r>
            <a:r>
              <a:rPr lang="de-DE" b="1" dirty="0" err="1" smtClean="0">
                <a:solidFill>
                  <a:srgbClr val="00286E"/>
                </a:solidFill>
              </a:rPr>
              <a:t>published</a:t>
            </a:r>
            <a:r>
              <a:rPr lang="de-DE" b="1" dirty="0" smtClean="0">
                <a:solidFill>
                  <a:srgbClr val="00286E"/>
                </a:solidFill>
              </a:rPr>
              <a:t> 2018)</a:t>
            </a:r>
          </a:p>
          <a:p>
            <a:pPr lvl="1"/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smtClean="0"/>
              <a:t>Properties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 smtClean="0">
                <a:solidFill>
                  <a:srgbClr val="00286E"/>
                </a:solidFill>
              </a:rPr>
              <a:t>Experiments</a:t>
            </a:r>
            <a:endParaRPr lang="de-DE" b="1" dirty="0">
              <a:solidFill>
                <a:srgbClr val="00286E"/>
              </a:solidFill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8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8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0725" y="1817581"/>
            <a:ext cx="6480000" cy="466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707188" cy="863600"/>
          </a:xfrm>
        </p:spPr>
        <p:txBody>
          <a:bodyPr/>
          <a:lstStyle/>
          <a:p>
            <a:r>
              <a:rPr lang="de-DE" dirty="0"/>
              <a:t>ResNet-152 &amp; DenseNet-169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5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0725" y="1817581"/>
            <a:ext cx="6480000" cy="466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707188" cy="863600"/>
          </a:xfrm>
        </p:spPr>
        <p:txBody>
          <a:bodyPr/>
          <a:lstStyle/>
          <a:p>
            <a:r>
              <a:rPr lang="de-DE" dirty="0" err="1" smtClean="0"/>
              <a:t>Optimizers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23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707188" cy="863600"/>
          </a:xfr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1E326E"/>
                </a:solidFill>
              </a:rPr>
              <a:t>Deeper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networks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are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trainable</a:t>
            </a:r>
            <a:endParaRPr lang="de-DE" b="1" dirty="0" smtClean="0">
              <a:solidFill>
                <a:srgbClr val="1E326E"/>
              </a:solidFill>
            </a:endParaRPr>
          </a:p>
          <a:p>
            <a:pPr lvl="1"/>
            <a:r>
              <a:rPr lang="de-DE" sz="1600" dirty="0" err="1" smtClean="0"/>
              <a:t>ResNet</a:t>
            </a:r>
            <a:r>
              <a:rPr lang="de-DE" sz="1600" dirty="0" smtClean="0"/>
              <a:t>: 	 </a:t>
            </a:r>
            <a:r>
              <a:rPr lang="de-DE" sz="1600" dirty="0" err="1" smtClean="0"/>
              <a:t>through</a:t>
            </a:r>
            <a:r>
              <a:rPr lang="de-DE" sz="1600" dirty="0" smtClean="0"/>
              <a:t> </a:t>
            </a:r>
            <a:r>
              <a:rPr lang="de-DE" sz="1600" dirty="0" err="1" smtClean="0"/>
              <a:t>skip</a:t>
            </a:r>
            <a:r>
              <a:rPr lang="de-DE" sz="1600" dirty="0" smtClean="0"/>
              <a:t> </a:t>
            </a:r>
            <a:r>
              <a:rPr lang="de-DE" sz="1600" dirty="0" err="1" smtClean="0"/>
              <a:t>connections</a:t>
            </a:r>
            <a:endParaRPr lang="de-DE" sz="1600" dirty="0" smtClean="0"/>
          </a:p>
          <a:p>
            <a:pPr lvl="1"/>
            <a:r>
              <a:rPr lang="de-DE" sz="1600" dirty="0" err="1" smtClean="0"/>
              <a:t>DenseNet</a:t>
            </a:r>
            <a:r>
              <a:rPr lang="de-DE" sz="1600" dirty="0" smtClean="0"/>
              <a:t>:	 </a:t>
            </a:r>
            <a:r>
              <a:rPr lang="de-DE" sz="1600" dirty="0" err="1" smtClean="0"/>
              <a:t>through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skip</a:t>
            </a:r>
            <a:r>
              <a:rPr lang="de-DE" sz="1600" dirty="0" smtClean="0"/>
              <a:t> </a:t>
            </a:r>
            <a:r>
              <a:rPr lang="de-DE" sz="1600" dirty="0" err="1" smtClean="0"/>
              <a:t>connections</a:t>
            </a:r>
            <a:r>
              <a:rPr lang="de-DE" sz="1600" dirty="0" smtClean="0"/>
              <a:t> in </a:t>
            </a:r>
            <a:r>
              <a:rPr lang="de-DE" sz="1600" dirty="0" err="1" smtClean="0"/>
              <a:t>dense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endParaRPr lang="de-DE" sz="1600" dirty="0" smtClean="0"/>
          </a:p>
          <a:p>
            <a:pPr lvl="1"/>
            <a:endParaRPr lang="de-DE" sz="1000" dirty="0"/>
          </a:p>
          <a:p>
            <a:r>
              <a:rPr lang="de-DE" b="1" dirty="0">
                <a:solidFill>
                  <a:srgbClr val="1E326E"/>
                </a:solidFill>
              </a:rPr>
              <a:t>Skip </a:t>
            </a:r>
            <a:r>
              <a:rPr lang="de-DE" b="1" dirty="0" err="1">
                <a:solidFill>
                  <a:srgbClr val="1E326E"/>
                </a:solidFill>
              </a:rPr>
              <a:t>connections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allow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>
                <a:solidFill>
                  <a:srgbClr val="1E326E"/>
                </a:solidFill>
              </a:rPr>
              <a:t>the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gradients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>
                <a:solidFill>
                  <a:srgbClr val="1E326E"/>
                </a:solidFill>
              </a:rPr>
              <a:t>to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>
                <a:solidFill>
                  <a:srgbClr val="1E326E"/>
                </a:solidFill>
              </a:rPr>
              <a:t>flow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>
                <a:solidFill>
                  <a:srgbClr val="1E326E"/>
                </a:solidFill>
              </a:rPr>
              <a:t>better</a:t>
            </a:r>
            <a:endParaRPr lang="de-DE" b="1" dirty="0">
              <a:solidFill>
                <a:srgbClr val="1E326E"/>
              </a:solidFill>
            </a:endParaRPr>
          </a:p>
          <a:p>
            <a:pPr lvl="1"/>
            <a:r>
              <a:rPr lang="de-DE" sz="1600" dirty="0"/>
              <a:t>S</a:t>
            </a:r>
            <a:r>
              <a:rPr lang="de-DE" sz="1600" dirty="0" smtClean="0"/>
              <a:t>kip </a:t>
            </a:r>
            <a:r>
              <a:rPr lang="de-DE" sz="1600" dirty="0" err="1" smtClean="0"/>
              <a:t>connections</a:t>
            </a:r>
            <a:r>
              <a:rPr lang="de-DE" sz="1600" dirty="0" smtClean="0"/>
              <a:t> „</a:t>
            </a:r>
            <a:r>
              <a:rPr lang="de-DE" sz="1600" dirty="0" err="1" smtClean="0"/>
              <a:t>artificially</a:t>
            </a:r>
            <a:r>
              <a:rPr lang="de-DE" sz="1600" dirty="0" smtClean="0"/>
              <a:t> </a:t>
            </a:r>
            <a:r>
              <a:rPr lang="de-DE" sz="1600" dirty="0" err="1" smtClean="0"/>
              <a:t>flatten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</a:t>
            </a:r>
            <a:r>
              <a:rPr lang="de-DE" sz="1600" dirty="0" smtClean="0"/>
              <a:t>“ such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deeper</a:t>
            </a:r>
            <a:r>
              <a:rPr lang="de-DE" sz="1600" dirty="0" smtClean="0"/>
              <a:t> </a:t>
            </a:r>
            <a:r>
              <a:rPr lang="de-DE" sz="1600" dirty="0" err="1" smtClean="0"/>
              <a:t>models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trainable</a:t>
            </a:r>
            <a:endParaRPr lang="de-DE" sz="1600" dirty="0" smtClean="0"/>
          </a:p>
          <a:p>
            <a:pPr lvl="1"/>
            <a:endParaRPr lang="de-DE" sz="1000" dirty="0"/>
          </a:p>
          <a:p>
            <a:r>
              <a:rPr lang="de-DE" b="1" dirty="0" err="1" smtClean="0">
                <a:solidFill>
                  <a:srgbClr val="1E326E"/>
                </a:solidFill>
              </a:rPr>
              <a:t>Dense</a:t>
            </a:r>
            <a:r>
              <a:rPr lang="de-DE" b="1" dirty="0" err="1" smtClean="0">
                <a:solidFill>
                  <a:srgbClr val="1E326E"/>
                </a:solidFill>
              </a:rPr>
              <a:t>Net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improves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ResNet</a:t>
            </a:r>
            <a:endParaRPr lang="de-DE" b="1" dirty="0" smtClean="0">
              <a:solidFill>
                <a:srgbClr val="1E326E"/>
              </a:solidFill>
            </a:endParaRPr>
          </a:p>
          <a:p>
            <a:pPr lvl="1"/>
            <a:r>
              <a:rPr lang="de-DE" sz="1600" dirty="0" err="1"/>
              <a:t>B</a:t>
            </a:r>
            <a:r>
              <a:rPr lang="de-DE" sz="1600" dirty="0" err="1" smtClean="0"/>
              <a:t>etter</a:t>
            </a:r>
            <a:r>
              <a:rPr lang="de-DE" sz="1600" dirty="0" smtClean="0"/>
              <a:t> </a:t>
            </a:r>
            <a:r>
              <a:rPr lang="de-DE" sz="1600" dirty="0" err="1" smtClean="0"/>
              <a:t>information</a:t>
            </a:r>
            <a:r>
              <a:rPr lang="de-DE" sz="1600" dirty="0" smtClean="0"/>
              <a:t> </a:t>
            </a:r>
            <a:r>
              <a:rPr lang="de-DE" sz="1600" dirty="0" err="1" smtClean="0"/>
              <a:t>flow</a:t>
            </a:r>
            <a:r>
              <a:rPr lang="de-DE" sz="1600" dirty="0" smtClean="0"/>
              <a:t> (</a:t>
            </a:r>
            <a:r>
              <a:rPr lang="de-DE" sz="1600" dirty="0" err="1" smtClean="0"/>
              <a:t>concatenation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</a:t>
            </a:r>
            <a:r>
              <a:rPr lang="de-DE" sz="1600" dirty="0" smtClean="0"/>
              <a:t> </a:t>
            </a:r>
            <a:r>
              <a:rPr lang="de-DE" sz="1600" dirty="0" err="1" smtClean="0"/>
              <a:t>maps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smtClean="0"/>
              <a:t>Even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deeper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networks</a:t>
            </a:r>
            <a:r>
              <a:rPr lang="de-DE" sz="1600" dirty="0" smtClean="0"/>
              <a:t>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 (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skip</a:t>
            </a:r>
            <a:r>
              <a:rPr lang="de-DE" sz="1600" dirty="0" smtClean="0"/>
              <a:t> </a:t>
            </a:r>
            <a:r>
              <a:rPr lang="de-DE" sz="1600" dirty="0" err="1" smtClean="0"/>
              <a:t>connections</a:t>
            </a:r>
            <a:r>
              <a:rPr lang="de-DE" sz="1600" dirty="0" smtClean="0"/>
              <a:t> in </a:t>
            </a:r>
            <a:r>
              <a:rPr lang="de-DE" sz="1600" dirty="0" err="1" smtClean="0"/>
              <a:t>dense</a:t>
            </a:r>
            <a:r>
              <a:rPr lang="de-DE" sz="1600" dirty="0" smtClean="0"/>
              <a:t> </a:t>
            </a:r>
            <a:r>
              <a:rPr lang="de-DE" sz="1600" dirty="0" err="1" smtClean="0"/>
              <a:t>blocks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err="1"/>
              <a:t>L</a:t>
            </a:r>
            <a:r>
              <a:rPr lang="de-DE" sz="1600" dirty="0" err="1" smtClean="0"/>
              <a:t>ess</a:t>
            </a:r>
            <a:r>
              <a:rPr lang="de-DE" sz="1600" dirty="0" smtClean="0"/>
              <a:t> </a:t>
            </a:r>
            <a:r>
              <a:rPr lang="de-DE" sz="1600" dirty="0" err="1" smtClean="0"/>
              <a:t>parmeters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learn</a:t>
            </a:r>
            <a:r>
              <a:rPr lang="de-DE" sz="1600" dirty="0" smtClean="0"/>
              <a:t> (</a:t>
            </a:r>
            <a:r>
              <a:rPr lang="de-DE" sz="1600" dirty="0" err="1" smtClean="0"/>
              <a:t>less</a:t>
            </a:r>
            <a:r>
              <a:rPr lang="de-DE" sz="1600" dirty="0" smtClean="0"/>
              <a:t> </a:t>
            </a:r>
            <a:r>
              <a:rPr lang="de-DE" sz="1600" dirty="0" err="1" smtClean="0"/>
              <a:t>filters</a:t>
            </a:r>
            <a:r>
              <a:rPr lang="de-DE" sz="1600" dirty="0" smtClean="0"/>
              <a:t> per </a:t>
            </a:r>
            <a:r>
              <a:rPr lang="de-DE" sz="1600" dirty="0" err="1" smtClean="0"/>
              <a:t>convolution</a:t>
            </a:r>
            <a:r>
              <a:rPr lang="de-DE" sz="1600" dirty="0" smtClean="0"/>
              <a:t> </a:t>
            </a:r>
            <a:r>
              <a:rPr lang="de-DE" sz="1600" dirty="0" err="1" smtClean="0"/>
              <a:t>layer</a:t>
            </a:r>
            <a:r>
              <a:rPr lang="de-DE" sz="1600" dirty="0" smtClean="0"/>
              <a:t>)</a:t>
            </a:r>
          </a:p>
          <a:p>
            <a:pPr lvl="1"/>
            <a:r>
              <a:rPr lang="de-DE" sz="1600" dirty="0" err="1"/>
              <a:t>B</a:t>
            </a:r>
            <a:r>
              <a:rPr lang="de-DE" sz="1600" dirty="0" err="1" smtClean="0"/>
              <a:t>etter</a:t>
            </a:r>
            <a:r>
              <a:rPr lang="de-DE" sz="1600" dirty="0" smtClean="0"/>
              <a:t> </a:t>
            </a:r>
            <a:r>
              <a:rPr lang="de-DE" sz="1600" dirty="0" err="1" smtClean="0"/>
              <a:t>accuracy</a:t>
            </a:r>
            <a:endParaRPr lang="de-DE" sz="1600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 err="1" smtClean="0"/>
              <a:t>Colab</a:t>
            </a:r>
            <a:r>
              <a:rPr lang="de-DE" sz="1200" dirty="0" smtClean="0"/>
              <a:t> Notebook:</a:t>
            </a:r>
          </a:p>
          <a:p>
            <a:pPr marL="914400" lvl="2" indent="0">
              <a:buNone/>
            </a:pPr>
            <a:r>
              <a:rPr lang="de-DE" sz="1200" dirty="0">
                <a:hlinkClick r:id="rId2"/>
              </a:rPr>
              <a:t>https://</a:t>
            </a:r>
            <a:r>
              <a:rPr lang="de-DE" sz="1200" dirty="0" smtClean="0">
                <a:hlinkClick r:id="rId2"/>
              </a:rPr>
              <a:t>github.com/abieren/DL-Seminar-ResNet-DenseNet</a:t>
            </a:r>
            <a:endParaRPr lang="de-DE" sz="1200" dirty="0" smtClean="0"/>
          </a:p>
          <a:p>
            <a:r>
              <a:rPr lang="de-DE" sz="1200" dirty="0" smtClean="0"/>
              <a:t>Source </a:t>
            </a:r>
            <a:r>
              <a:rPr lang="de-DE" sz="1200" dirty="0" err="1" smtClean="0"/>
              <a:t>code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:</a:t>
            </a:r>
          </a:p>
          <a:p>
            <a:pPr marL="914400" lvl="2" indent="0">
              <a:buNone/>
            </a:pPr>
            <a:r>
              <a:rPr lang="de-DE" sz="1200" dirty="0" err="1" smtClean="0"/>
              <a:t>Keras</a:t>
            </a:r>
            <a:r>
              <a:rPr lang="de-DE" sz="1200" dirty="0" smtClean="0"/>
              <a:t> </a:t>
            </a:r>
            <a:r>
              <a:rPr lang="de-DE" sz="1200" dirty="0" err="1" smtClean="0"/>
              <a:t>ResNet</a:t>
            </a:r>
            <a:r>
              <a:rPr lang="de-DE" sz="1200" dirty="0" smtClean="0"/>
              <a:t> 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>
                <a:hlinkClick r:id="rId3"/>
              </a:rPr>
              <a:t>https</a:t>
            </a:r>
            <a:r>
              <a:rPr lang="de-DE" sz="1200" dirty="0">
                <a:hlinkClick r:id="rId3"/>
              </a:rPr>
              <a:t>://keras.io/applications/#</a:t>
            </a:r>
            <a:r>
              <a:rPr lang="de-DE" sz="1200" dirty="0" smtClean="0">
                <a:hlinkClick r:id="rId3"/>
              </a:rPr>
              <a:t>resnet</a:t>
            </a:r>
            <a:endParaRPr lang="de-DE" sz="1200" dirty="0" smtClean="0"/>
          </a:p>
          <a:p>
            <a:pPr marL="914400" lvl="2" indent="0">
              <a:buNone/>
            </a:pPr>
            <a:r>
              <a:rPr lang="en-US" sz="1200" dirty="0" smtClean="0"/>
              <a:t>“Tutorial </a:t>
            </a:r>
            <a:r>
              <a:rPr lang="en-US" sz="1200" dirty="0" err="1"/>
              <a:t>Keras</a:t>
            </a:r>
            <a:r>
              <a:rPr lang="en-US" sz="1200" dirty="0"/>
              <a:t>: Transfer Learning with </a:t>
            </a:r>
            <a:r>
              <a:rPr lang="en-US" sz="1200" dirty="0" smtClean="0"/>
              <a:t>ResNet50”</a:t>
            </a:r>
            <a:br>
              <a:rPr lang="en-US" sz="1200" dirty="0" smtClean="0"/>
            </a:br>
            <a:r>
              <a:rPr lang="de-DE" sz="1200" dirty="0" smtClean="0">
                <a:hlinkClick r:id="rId4"/>
              </a:rPr>
              <a:t>https</a:t>
            </a:r>
            <a:r>
              <a:rPr lang="de-DE" sz="1200" dirty="0">
                <a:hlinkClick r:id="rId4"/>
              </a:rPr>
              <a:t>://www.kaggle.com/suniliitb96/tutorial-keras-transfer-learning-with-resnet50</a:t>
            </a:r>
            <a:endParaRPr lang="de-DE" sz="1200" dirty="0" smtClean="0"/>
          </a:p>
          <a:p>
            <a:pPr marL="914400" lvl="2" indent="0">
              <a:buNone/>
            </a:pPr>
            <a:r>
              <a:rPr lang="de-DE" sz="1200" dirty="0" err="1" smtClean="0"/>
              <a:t>GitHub</a:t>
            </a:r>
            <a:r>
              <a:rPr lang="de-DE" sz="1200" dirty="0" smtClean="0"/>
              <a:t>: „</a:t>
            </a:r>
            <a:r>
              <a:rPr lang="en-US" sz="1200" dirty="0" smtClean="0"/>
              <a:t>How </a:t>
            </a:r>
            <a:r>
              <a:rPr lang="en-US" sz="1200" dirty="0"/>
              <a:t>to add and remove new layers in </a:t>
            </a:r>
            <a:r>
              <a:rPr lang="en-US" sz="1200" dirty="0" err="1"/>
              <a:t>keras</a:t>
            </a:r>
            <a:r>
              <a:rPr lang="en-US" sz="1200" dirty="0"/>
              <a:t> after loading weights</a:t>
            </a:r>
            <a:r>
              <a:rPr lang="en-US" sz="1200" dirty="0" smtClean="0"/>
              <a:t>?”</a:t>
            </a:r>
            <a:br>
              <a:rPr lang="en-US" sz="1200" dirty="0" smtClean="0"/>
            </a:br>
            <a:r>
              <a:rPr lang="de-DE" sz="1200" dirty="0" smtClean="0">
                <a:hlinkClick r:id="rId5"/>
              </a:rPr>
              <a:t>https</a:t>
            </a:r>
            <a:r>
              <a:rPr lang="de-DE" sz="1200" dirty="0">
                <a:hlinkClick r:id="rId5"/>
              </a:rPr>
              <a:t>://stackoverflow.com/questions/41668813/how-to-add-and-remove-new-layers-in-keras-after-loading-weights</a:t>
            </a:r>
            <a:endParaRPr lang="de-DE" sz="1200" dirty="0" smtClean="0"/>
          </a:p>
          <a:p>
            <a:r>
              <a:rPr lang="de-DE" sz="1200" dirty="0" err="1" smtClean="0"/>
              <a:t>ResNet</a:t>
            </a:r>
            <a:r>
              <a:rPr lang="de-DE" sz="1200" dirty="0" smtClean="0"/>
              <a:t> Paper:</a:t>
            </a:r>
            <a:br>
              <a:rPr lang="de-DE" sz="1200" dirty="0" smtClean="0"/>
            </a:br>
            <a:r>
              <a:rPr lang="de-DE" sz="1200" dirty="0" smtClean="0"/>
              <a:t>	„</a:t>
            </a:r>
            <a:r>
              <a:rPr lang="en-US" sz="1200" dirty="0"/>
              <a:t>Deep Residual Learning for Image Recognition</a:t>
            </a:r>
            <a:r>
              <a:rPr lang="en-US" sz="1200" dirty="0" smtClean="0"/>
              <a:t>”</a:t>
            </a:r>
            <a:br>
              <a:rPr lang="en-US" sz="1200" dirty="0" smtClean="0"/>
            </a:br>
            <a:r>
              <a:rPr lang="de-DE" sz="1200" dirty="0" smtClean="0"/>
              <a:t>	</a:t>
            </a:r>
            <a:r>
              <a:rPr lang="de-DE" sz="1200" dirty="0" smtClean="0">
                <a:hlinkClick r:id="rId6"/>
              </a:rPr>
              <a:t>https</a:t>
            </a:r>
            <a:r>
              <a:rPr lang="de-DE" sz="1200" dirty="0">
                <a:hlinkClick r:id="rId6"/>
              </a:rPr>
              <a:t>://</a:t>
            </a:r>
            <a:r>
              <a:rPr lang="de-DE" sz="1200" dirty="0" smtClean="0">
                <a:hlinkClick r:id="rId6"/>
              </a:rPr>
              <a:t>arxiv.org/abs/1512.03385</a:t>
            </a:r>
            <a:endParaRPr lang="de-DE" sz="1200" dirty="0" smtClean="0"/>
          </a:p>
          <a:p>
            <a:r>
              <a:rPr lang="de-DE" sz="1200" dirty="0" err="1" smtClean="0"/>
              <a:t>DenseNet</a:t>
            </a:r>
            <a:r>
              <a:rPr lang="de-DE" sz="1200" dirty="0" smtClean="0"/>
              <a:t> Paper: </a:t>
            </a:r>
            <a:br>
              <a:rPr lang="de-DE" sz="1200" dirty="0" smtClean="0"/>
            </a:br>
            <a:r>
              <a:rPr lang="de-DE" sz="1200" dirty="0" smtClean="0"/>
              <a:t>	</a:t>
            </a:r>
            <a:r>
              <a:rPr lang="de-DE" sz="1200" dirty="0"/>
              <a:t>„</a:t>
            </a:r>
            <a:r>
              <a:rPr lang="de-DE" sz="1200" dirty="0" err="1"/>
              <a:t>Densely</a:t>
            </a:r>
            <a:r>
              <a:rPr lang="de-DE" sz="1200" dirty="0"/>
              <a:t> </a:t>
            </a:r>
            <a:r>
              <a:rPr lang="de-DE" sz="1200" dirty="0" err="1"/>
              <a:t>Connected</a:t>
            </a:r>
            <a:r>
              <a:rPr lang="de-DE" sz="1200" dirty="0"/>
              <a:t> </a:t>
            </a:r>
            <a:r>
              <a:rPr lang="de-DE" sz="1200" dirty="0" err="1"/>
              <a:t>Convolutional</a:t>
            </a:r>
            <a:r>
              <a:rPr lang="de-DE" sz="1200" dirty="0"/>
              <a:t> Networks</a:t>
            </a:r>
            <a:r>
              <a:rPr lang="de-DE" sz="1200" dirty="0" smtClean="0"/>
              <a:t>“</a:t>
            </a:r>
            <a:br>
              <a:rPr lang="de-DE" sz="1200" dirty="0" smtClean="0"/>
            </a:br>
            <a:r>
              <a:rPr lang="en-US" sz="1200" dirty="0" smtClean="0"/>
              <a:t>	</a:t>
            </a:r>
            <a:r>
              <a:rPr lang="de-DE" sz="1200" dirty="0" smtClean="0">
                <a:hlinkClick r:id="rId7"/>
              </a:rPr>
              <a:t>https</a:t>
            </a:r>
            <a:r>
              <a:rPr lang="de-DE" sz="1200" dirty="0">
                <a:hlinkClick r:id="rId7"/>
              </a:rPr>
              <a:t>://arxiv.org/abs/1608.06993</a:t>
            </a:r>
            <a:endParaRPr lang="de-DE" sz="1200" dirty="0" smtClean="0"/>
          </a:p>
          <a:p>
            <a:r>
              <a:rPr lang="de-DE" sz="1200" dirty="0" err="1" smtClean="0"/>
              <a:t>Sweaty</a:t>
            </a:r>
            <a:r>
              <a:rPr lang="de-DE" sz="1200" dirty="0" smtClean="0"/>
              <a:t> </a:t>
            </a:r>
            <a:r>
              <a:rPr lang="de-DE" sz="1200" dirty="0"/>
              <a:t>HS Offenburg: </a:t>
            </a:r>
            <a:br>
              <a:rPr lang="de-DE" sz="1200" dirty="0"/>
            </a:br>
            <a:r>
              <a:rPr lang="de-DE" sz="1200" dirty="0" smtClean="0"/>
              <a:t>	</a:t>
            </a:r>
            <a:r>
              <a:rPr lang="de-DE" sz="1200" dirty="0">
                <a:hlinkClick r:id="rId8"/>
              </a:rPr>
              <a:t>https://sweaty.hs-offenburg.de/projekt</a:t>
            </a:r>
            <a:r>
              <a:rPr lang="de-DE" sz="1600" dirty="0">
                <a:hlinkClick r:id="rId8"/>
              </a:rPr>
              <a:t>/</a:t>
            </a:r>
            <a:endParaRPr lang="de-DE" sz="1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3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ResNet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/>
              <a:t>Residual Unit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	  </a:t>
                </a:r>
                <a:r>
                  <a:rPr lang="de-DE" dirty="0" err="1" smtClean="0"/>
                  <a:t>old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mapping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9" t="-7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" name="Inhaltsplatzhalter 6"/>
          <p:cNvPicPr>
            <a:picLocks noChangeAspect="1"/>
          </p:cNvPicPr>
          <p:nvPr/>
        </p:nvPicPr>
        <p:blipFill rotWithShape="1">
          <a:blip r:embed="rId3"/>
          <a:srcRect r="50504"/>
          <a:stretch/>
        </p:blipFill>
        <p:spPr bwMode="auto">
          <a:xfrm>
            <a:off x="2339951" y="3225163"/>
            <a:ext cx="4032448" cy="286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Gerade Verbindung mit Pfeil 11"/>
          <p:cNvCxnSpPr/>
          <p:nvPr/>
        </p:nvCxnSpPr>
        <p:spPr>
          <a:xfrm flipH="1">
            <a:off x="1979712" y="3513195"/>
            <a:ext cx="99" cy="2160240"/>
          </a:xfrm>
          <a:prstGeom prst="straightConnector1">
            <a:avLst/>
          </a:prstGeom>
          <a:ln w="38100">
            <a:solidFill>
              <a:srgbClr val="007D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59632" y="4475430"/>
                <a:ext cx="620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b="0" dirty="0" smtClean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75430"/>
                <a:ext cx="62087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8911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/>
          <p:cNvSpPr txBox="1"/>
          <p:nvPr/>
        </p:nvSpPr>
        <p:spPr>
          <a:xfrm>
            <a:off x="1920074" y="6021288"/>
            <a:ext cx="522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Source: (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) </a:t>
            </a:r>
            <a:r>
              <a:rPr lang="de-DE" sz="1200" dirty="0"/>
              <a:t>Paper </a:t>
            </a:r>
            <a:r>
              <a:rPr lang="de-DE" sz="1200" dirty="0" smtClean="0"/>
              <a:t>„</a:t>
            </a:r>
            <a:r>
              <a:rPr lang="en-US" sz="1200" dirty="0"/>
              <a:t>Deep Residual Learning for Image Recognition</a:t>
            </a:r>
            <a:r>
              <a:rPr lang="en-US" sz="1200" dirty="0" smtClean="0"/>
              <a:t>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768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ResNet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/>
              <a:t>Residual Unit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	  </a:t>
                </a:r>
                <a:r>
                  <a:rPr lang="de-DE" dirty="0" err="1" smtClean="0"/>
                  <a:t>old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mapping</a:t>
                </a:r>
                <a:endParaRPr lang="de-DE" dirty="0" smtClean="0"/>
              </a:p>
              <a:p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skip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connection</a:t>
                </a:r>
                <a:r>
                  <a:rPr lang="de-DE" dirty="0" smtClean="0"/>
                  <a:t> / </a:t>
                </a:r>
                <a:r>
                  <a:rPr lang="de-DE" dirty="0" err="1" smtClean="0"/>
                  <a:t>identity</a:t>
                </a: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9" t="-7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" name="Inhaltsplatzhalter 6"/>
          <p:cNvPicPr>
            <a:picLocks noChangeAspect="1"/>
          </p:cNvPicPr>
          <p:nvPr/>
        </p:nvPicPr>
        <p:blipFill rotWithShape="1">
          <a:blip r:embed="rId3"/>
          <a:srcRect r="50504"/>
          <a:stretch/>
        </p:blipFill>
        <p:spPr bwMode="auto">
          <a:xfrm>
            <a:off x="2339951" y="3225163"/>
            <a:ext cx="4032448" cy="286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Gerade Verbindung mit Pfeil 11"/>
          <p:cNvCxnSpPr/>
          <p:nvPr/>
        </p:nvCxnSpPr>
        <p:spPr>
          <a:xfrm flipH="1">
            <a:off x="1979712" y="3513195"/>
            <a:ext cx="99" cy="2160240"/>
          </a:xfrm>
          <a:prstGeom prst="straightConnector1">
            <a:avLst/>
          </a:prstGeom>
          <a:ln w="38100">
            <a:solidFill>
              <a:srgbClr val="007D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59632" y="4475430"/>
                <a:ext cx="620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b="0" dirty="0" smtClean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75430"/>
                <a:ext cx="62087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8911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266691" y="4475429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91" y="4475429"/>
                <a:ext cx="214546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>
            <a:off x="5580112" y="4365104"/>
            <a:ext cx="0" cy="631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20074" y="6021288"/>
            <a:ext cx="522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Source: (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) </a:t>
            </a:r>
            <a:r>
              <a:rPr lang="de-DE" sz="1200" dirty="0"/>
              <a:t>Paper </a:t>
            </a:r>
            <a:r>
              <a:rPr lang="de-DE" sz="1200" dirty="0" smtClean="0"/>
              <a:t>„</a:t>
            </a:r>
            <a:r>
              <a:rPr lang="en-US" sz="1200" dirty="0"/>
              <a:t>Deep Residual Learning for Image Recognition</a:t>
            </a:r>
            <a:r>
              <a:rPr lang="en-US" sz="1200" dirty="0" smtClean="0"/>
              <a:t>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485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ResNet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/>
              <a:t>Residual Unit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solidFill>
                          <a:srgbClr val="007DE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	  </a:t>
                </a:r>
                <a:r>
                  <a:rPr lang="de-DE" dirty="0" err="1" smtClean="0"/>
                  <a:t>old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mapping</a:t>
                </a:r>
                <a:endParaRPr lang="de-DE" dirty="0" smtClean="0"/>
              </a:p>
              <a:p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/>
                  <a:t>	</a:t>
                </a:r>
                <a:r>
                  <a:rPr lang="de-DE" dirty="0" smtClean="0"/>
                  <a:t>  </a:t>
                </a:r>
                <a:r>
                  <a:rPr lang="de-DE" dirty="0" err="1" smtClean="0"/>
                  <a:t>skip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connection</a:t>
                </a:r>
                <a:r>
                  <a:rPr lang="de-DE" dirty="0" smtClean="0"/>
                  <a:t> / </a:t>
                </a:r>
                <a:r>
                  <a:rPr lang="de-DE" dirty="0" err="1" smtClean="0"/>
                  <a:t>identity</a:t>
                </a:r>
                <a:endParaRPr lang="de-DE" dirty="0" smtClean="0"/>
              </a:p>
              <a:p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E2AC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i="1">
                            <a:solidFill>
                              <a:srgbClr val="E2AC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E2AC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dirty="0"/>
                  <a:t>	 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skip</a:t>
                </a:r>
                <a:r>
                  <a:rPr lang="de-DE" dirty="0"/>
                  <a:t> </a:t>
                </a:r>
                <a:r>
                  <a:rPr lang="de-DE" dirty="0" err="1"/>
                  <a:t>connection</a:t>
                </a:r>
                <a:endParaRPr lang="de-DE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9" t="-7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" name="Inhaltsplatzhalter 6"/>
          <p:cNvPicPr>
            <a:picLocks noChangeAspect="1"/>
          </p:cNvPicPr>
          <p:nvPr/>
        </p:nvPicPr>
        <p:blipFill rotWithShape="1">
          <a:blip r:embed="rId3"/>
          <a:srcRect r="50504"/>
          <a:stretch/>
        </p:blipFill>
        <p:spPr bwMode="auto">
          <a:xfrm>
            <a:off x="2339951" y="3225163"/>
            <a:ext cx="4032448" cy="286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Gerade Verbindung mit Pfeil 11"/>
          <p:cNvCxnSpPr/>
          <p:nvPr/>
        </p:nvCxnSpPr>
        <p:spPr>
          <a:xfrm flipH="1">
            <a:off x="1979712" y="3513195"/>
            <a:ext cx="99" cy="2160240"/>
          </a:xfrm>
          <a:prstGeom prst="straightConnector1">
            <a:avLst/>
          </a:prstGeom>
          <a:ln w="38100">
            <a:solidFill>
              <a:srgbClr val="007D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516216" y="4144508"/>
            <a:ext cx="1" cy="15320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59632" y="4475430"/>
                <a:ext cx="620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b="0" dirty="0" smtClean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475430"/>
                <a:ext cx="62087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8911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266691" y="4475429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91" y="4475429"/>
                <a:ext cx="214546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609387" y="4475430"/>
                <a:ext cx="2034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87" y="4475430"/>
                <a:ext cx="2034275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599" b="-98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>
            <a:off x="5580112" y="4365104"/>
            <a:ext cx="0" cy="631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20074" y="6021288"/>
            <a:ext cx="522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Source: (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) </a:t>
            </a:r>
            <a:r>
              <a:rPr lang="de-DE" sz="1200" dirty="0"/>
              <a:t>Paper </a:t>
            </a:r>
            <a:r>
              <a:rPr lang="de-DE" sz="1200" dirty="0" smtClean="0"/>
              <a:t>„</a:t>
            </a:r>
            <a:r>
              <a:rPr lang="en-US" sz="1200" dirty="0"/>
              <a:t>Deep Residual Learning for Image Recognition</a:t>
            </a:r>
            <a:r>
              <a:rPr lang="en-US" sz="1200" dirty="0" smtClean="0"/>
              <a:t>”</a:t>
            </a:r>
            <a:endParaRPr lang="de-DE" sz="1200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516216" y="3513195"/>
            <a:ext cx="0" cy="631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ResNet</a:t>
            </a:r>
            <a:r>
              <a:rPr lang="de-DE" dirty="0">
                <a:solidFill>
                  <a:srgbClr val="5A5555"/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088" y="1505308"/>
            <a:ext cx="1327137" cy="465999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325752"/>
            <a:ext cx="1327137" cy="483416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508375" y="6221318"/>
            <a:ext cx="4087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Source: „</a:t>
            </a:r>
            <a:r>
              <a:rPr lang="en-US" sz="1200" dirty="0"/>
              <a:t>Deep Residual Learning for Image Recognition</a:t>
            </a:r>
            <a:r>
              <a:rPr lang="en-US" sz="1200" dirty="0" smtClean="0"/>
              <a:t>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345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rgbClr val="5A555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50000"/>
              </a:spcBef>
              <a:spcAft>
                <a:spcPct val="0"/>
              </a:spcAft>
              <a:buChar char="–"/>
              <a:defRPr>
                <a:solidFill>
                  <a:srgbClr val="5A5555"/>
                </a:solidFill>
                <a:latin typeface="+mn-lt"/>
              </a:defRPr>
            </a:lvl2pPr>
            <a:lvl3pPr marL="1143000" indent="-228600" algn="l" rtl="0" fontAlgn="base">
              <a:spcBef>
                <a:spcPct val="50000"/>
              </a:spcBef>
              <a:spcAft>
                <a:spcPct val="0"/>
              </a:spcAft>
              <a:buChar char="•"/>
              <a:defRPr>
                <a:solidFill>
                  <a:srgbClr val="5A5555"/>
                </a:solidFill>
                <a:latin typeface="+mn-lt"/>
              </a:defRPr>
            </a:lvl3pPr>
            <a:lvl4pPr marL="1600200" indent="-228600" algn="l" rtl="0" fontAlgn="base">
              <a:spcBef>
                <a:spcPct val="50000"/>
              </a:spcBef>
              <a:spcAft>
                <a:spcPct val="0"/>
              </a:spcAft>
              <a:buChar char="–"/>
              <a:defRPr>
                <a:solidFill>
                  <a:srgbClr val="5A5555"/>
                </a:solidFill>
                <a:latin typeface="+mn-lt"/>
              </a:defRPr>
            </a:lvl4pPr>
            <a:lvl5pPr marL="20574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har char="»"/>
              <a:defRPr>
                <a:solidFill>
                  <a:srgbClr val="5A5555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kern="0" dirty="0" err="1" smtClean="0"/>
              <a:t>Improved</a:t>
            </a:r>
            <a:r>
              <a:rPr lang="de-DE" kern="0" dirty="0" smtClean="0"/>
              <a:t> </a:t>
            </a:r>
            <a:r>
              <a:rPr lang="de-DE" kern="0" dirty="0" err="1" smtClean="0"/>
              <a:t>gradient</a:t>
            </a:r>
            <a:r>
              <a:rPr lang="de-DE" kern="0" dirty="0" smtClean="0"/>
              <a:t> </a:t>
            </a:r>
            <a:r>
              <a:rPr lang="de-DE" kern="0" dirty="0" err="1" smtClean="0"/>
              <a:t>flow</a:t>
            </a:r>
            <a:endParaRPr lang="de-DE" kern="0" dirty="0" smtClean="0"/>
          </a:p>
          <a:p>
            <a:pPr marL="0" indent="0">
              <a:buNone/>
            </a:pPr>
            <a:r>
              <a:rPr lang="de-DE" kern="0" dirty="0" err="1" smtClean="0"/>
              <a:t>through</a:t>
            </a:r>
            <a:r>
              <a:rPr lang="de-DE" kern="0" dirty="0" smtClean="0"/>
              <a:t> </a:t>
            </a:r>
            <a:r>
              <a:rPr lang="de-DE" kern="0" dirty="0" err="1" smtClean="0"/>
              <a:t>skip</a:t>
            </a:r>
            <a:r>
              <a:rPr lang="de-DE" kern="0" dirty="0" smtClean="0"/>
              <a:t> </a:t>
            </a:r>
            <a:r>
              <a:rPr lang="de-DE" kern="0" dirty="0" err="1" smtClean="0"/>
              <a:t>connections</a:t>
            </a:r>
            <a:endParaRPr lang="de-DE" kern="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ResNet</a:t>
            </a:r>
            <a:r>
              <a:rPr lang="de-DE" dirty="0">
                <a:solidFill>
                  <a:srgbClr val="5A5555"/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/>
              <a:t>Gradient Flow</a:t>
            </a:r>
            <a:endParaRPr lang="de-DE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6108" y="1505308"/>
            <a:ext cx="1327137" cy="465999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</a:t>
            </a:r>
            <a:r>
              <a:rPr lang="de-DE" dirty="0" err="1"/>
              <a:t>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788" y="1325752"/>
            <a:ext cx="1327137" cy="4834169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508375" y="6221318"/>
            <a:ext cx="5221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Source: (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) Paper „</a:t>
            </a:r>
            <a:r>
              <a:rPr lang="en-US" sz="1200" dirty="0"/>
              <a:t>Deep Residual Learning for Image Recognition</a:t>
            </a:r>
            <a:r>
              <a:rPr lang="en-US" sz="1200" dirty="0" smtClean="0"/>
              <a:t>”</a:t>
            </a:r>
            <a:endParaRPr lang="de-DE" sz="1200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5037956" y="2636912"/>
            <a:ext cx="0" cy="3523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956376" y="1505309"/>
            <a:ext cx="0" cy="4654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5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5A5555"/>
                </a:solidFill>
              </a:rPr>
              <a:t>ResNet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/>
              <a:t>Properties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rgbClr val="1E326E"/>
                </a:solidFill>
              </a:rPr>
              <a:t>Improved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gradient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flow</a:t>
            </a:r>
            <a:endParaRPr lang="de-DE" b="1" dirty="0" smtClean="0">
              <a:solidFill>
                <a:srgbClr val="1E326E"/>
              </a:solidFill>
            </a:endParaRPr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prone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 smtClean="0"/>
              <a:t>gradients</a:t>
            </a:r>
            <a:endParaRPr lang="de-DE" dirty="0" smtClean="0"/>
          </a:p>
          <a:p>
            <a:pPr lvl="1"/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trainable</a:t>
            </a:r>
            <a:endParaRPr lang="de-DE" dirty="0" smtClean="0"/>
          </a:p>
          <a:p>
            <a:r>
              <a:rPr lang="de-DE" b="1" dirty="0" err="1">
                <a:solidFill>
                  <a:srgbClr val="1E326E"/>
                </a:solidFill>
              </a:rPr>
              <a:t>Feauture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propagation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through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skip</a:t>
            </a:r>
            <a:r>
              <a:rPr lang="de-DE" b="1" dirty="0" smtClean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connections</a:t>
            </a:r>
            <a:endParaRPr lang="de-DE" b="1" dirty="0">
              <a:solidFill>
                <a:srgbClr val="1E326E"/>
              </a:solidFill>
            </a:endParaRPr>
          </a:p>
          <a:p>
            <a:r>
              <a:rPr lang="de-DE" b="1" dirty="0">
                <a:solidFill>
                  <a:srgbClr val="1E326E"/>
                </a:solidFill>
              </a:rPr>
              <a:t>Skip </a:t>
            </a:r>
            <a:r>
              <a:rPr lang="de-DE" b="1" dirty="0" err="1">
                <a:solidFill>
                  <a:srgbClr val="1E326E"/>
                </a:solidFill>
              </a:rPr>
              <a:t>connections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>
                <a:solidFill>
                  <a:srgbClr val="1E326E"/>
                </a:solidFill>
              </a:rPr>
              <a:t>are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>
                <a:solidFill>
                  <a:srgbClr val="1E326E"/>
                </a:solidFill>
              </a:rPr>
              <a:t>computationally</a:t>
            </a:r>
            <a:r>
              <a:rPr lang="de-DE" b="1" dirty="0">
                <a:solidFill>
                  <a:srgbClr val="1E326E"/>
                </a:solidFill>
              </a:rPr>
              <a:t> </a:t>
            </a:r>
            <a:r>
              <a:rPr lang="de-DE" b="1" dirty="0" err="1" smtClean="0">
                <a:solidFill>
                  <a:srgbClr val="1E326E"/>
                </a:solidFill>
              </a:rPr>
              <a:t>cheap</a:t>
            </a:r>
            <a:endParaRPr lang="de-DE" b="1" dirty="0">
              <a:solidFill>
                <a:srgbClr val="1E326E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5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5A5555"/>
                </a:solidFill>
              </a:rPr>
              <a:t>DenseNet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Alexander Bierenstiel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138"/>
            <a:ext cx="9144000" cy="124441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58494" y="6021288"/>
            <a:ext cx="434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 Source: Paper „</a:t>
            </a:r>
            <a:r>
              <a:rPr lang="de-DE" sz="1200" dirty="0" err="1" smtClean="0"/>
              <a:t>Densely</a:t>
            </a:r>
            <a:r>
              <a:rPr lang="de-DE" sz="1200" dirty="0" smtClean="0"/>
              <a:t> </a:t>
            </a:r>
            <a:r>
              <a:rPr lang="de-DE" sz="1200" dirty="0" err="1"/>
              <a:t>Connected</a:t>
            </a:r>
            <a:r>
              <a:rPr lang="de-DE" sz="1200" dirty="0"/>
              <a:t> </a:t>
            </a:r>
            <a:r>
              <a:rPr lang="de-DE" sz="1200" dirty="0" err="1"/>
              <a:t>Convolutional</a:t>
            </a:r>
            <a:r>
              <a:rPr lang="de-DE" sz="1200" dirty="0"/>
              <a:t> Networks“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23728" y="3200642"/>
            <a:ext cx="347" cy="1668518"/>
          </a:xfrm>
          <a:prstGeom prst="straightConnector1">
            <a:avLst/>
          </a:prstGeom>
          <a:ln w="38100">
            <a:solidFill>
              <a:srgbClr val="007D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57200" y="4869904"/>
            <a:ext cx="512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5A5555"/>
                </a:solidFill>
                <a:latin typeface="+mn-lt"/>
              </a:rPr>
              <a:t>Create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new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feature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maps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and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concatenate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them</a:t>
            </a:r>
            <a:endParaRPr lang="de-DE" dirty="0">
              <a:solidFill>
                <a:srgbClr val="5A5555"/>
              </a:solidFill>
              <a:latin typeface="+mn-lt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46846" y="3481218"/>
            <a:ext cx="4390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5A5555"/>
                </a:solidFill>
                <a:latin typeface="+mn-lt"/>
              </a:rPr>
              <a:t>Transition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layer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:</a:t>
            </a:r>
          </a:p>
          <a:p>
            <a:r>
              <a:rPr lang="de-DE" dirty="0" err="1" smtClean="0">
                <a:solidFill>
                  <a:srgbClr val="5A5555"/>
                </a:solidFill>
                <a:latin typeface="+mn-lt"/>
              </a:rPr>
              <a:t>Reduce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number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of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feature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maps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,</a:t>
            </a:r>
          </a:p>
          <a:p>
            <a:r>
              <a:rPr lang="de-DE" dirty="0" err="1" smtClean="0">
                <a:solidFill>
                  <a:srgbClr val="5A5555"/>
                </a:solidFill>
                <a:latin typeface="+mn-lt"/>
              </a:rPr>
              <a:t>Reduce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width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and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height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of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feature</a:t>
            </a:r>
            <a:r>
              <a:rPr lang="de-DE" dirty="0" smtClean="0">
                <a:solidFill>
                  <a:srgbClr val="5A5555"/>
                </a:solidFill>
                <a:latin typeface="+mn-lt"/>
              </a:rPr>
              <a:t> </a:t>
            </a:r>
            <a:r>
              <a:rPr lang="de-DE" dirty="0" err="1" smtClean="0">
                <a:solidFill>
                  <a:srgbClr val="5A5555"/>
                </a:solidFill>
                <a:latin typeface="+mn-lt"/>
              </a:rPr>
              <a:t>maps</a:t>
            </a:r>
            <a:endParaRPr lang="de-DE" dirty="0">
              <a:solidFill>
                <a:srgbClr val="5A5555"/>
              </a:solidFill>
              <a:latin typeface="+mn-lt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3160372" y="2999605"/>
            <a:ext cx="179915" cy="627117"/>
          </a:xfrm>
          <a:prstGeom prst="leftBrace">
            <a:avLst>
              <a:gd name="adj1" fmla="val 46715"/>
              <a:gd name="adj2" fmla="val 50000"/>
            </a:avLst>
          </a:prstGeom>
          <a:ln w="38100" cap="flat">
            <a:solidFill>
              <a:srgbClr val="007DE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9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679</Words>
  <Application>Microsoft Office PowerPoint</Application>
  <PresentationFormat>Bildschirmpräsentation (4:3)</PresentationFormat>
  <Paragraphs>268</Paragraphs>
  <Slides>23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4_Standarddesign</vt:lpstr>
      <vt:lpstr>Residual Networks &amp;  Densly Connected Convolutional Networks</vt:lpstr>
      <vt:lpstr>Outline</vt:lpstr>
      <vt:lpstr>ResNet  Residual Unit</vt:lpstr>
      <vt:lpstr>ResNet  Residual Unit</vt:lpstr>
      <vt:lpstr>ResNet  Residual Unit</vt:lpstr>
      <vt:lpstr>ResNet  Architecture</vt:lpstr>
      <vt:lpstr>ResNet  Gradient Flow</vt:lpstr>
      <vt:lpstr>ResNet Properties</vt:lpstr>
      <vt:lpstr>DenseNet Architecture</vt:lpstr>
      <vt:lpstr>DenseNet Architecture II</vt:lpstr>
      <vt:lpstr>DenseNet Dense Block Architecture</vt:lpstr>
      <vt:lpstr>DenseNet Gradient Flow</vt:lpstr>
      <vt:lpstr>DenseNet Properties</vt:lpstr>
      <vt:lpstr>PowerPoint-Präsentation</vt:lpstr>
      <vt:lpstr>Dataset</vt:lpstr>
      <vt:lpstr>Dataset</vt:lpstr>
      <vt:lpstr>ResNet-50 Performance Overview</vt:lpstr>
      <vt:lpstr>ResNet-50 Performance False Predictions</vt:lpstr>
      <vt:lpstr>ResNet-50 -101 - 152</vt:lpstr>
      <vt:lpstr>ResNet-152 &amp; DenseNet-169 </vt:lpstr>
      <vt:lpstr>Optimizers</vt:lpstr>
      <vt:lpstr>Summary</vt:lpstr>
      <vt:lpstr>Literature</vt:lpstr>
    </vt:vector>
  </TitlesOfParts>
  <Company>ci-media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</dc:creator>
  <cp:lastModifiedBy>Alexander Bierenstiel</cp:lastModifiedBy>
  <cp:revision>535</cp:revision>
  <dcterms:created xsi:type="dcterms:W3CDTF">2003-08-19T18:36:34Z</dcterms:created>
  <dcterms:modified xsi:type="dcterms:W3CDTF">2020-01-08T20:49:48Z</dcterms:modified>
</cp:coreProperties>
</file>