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itchFamily="2" charset="77"/>
      <p:regular r:id="rId12"/>
      <p:bold r:id="rId13"/>
    </p:embeddedFont>
    <p:embeddedFont>
      <p:font typeface="Maven Pro Medium" pitchFamily="2" charset="77"/>
      <p:regular r:id="rId14"/>
      <p:bold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3401"/>
  </p:normalViewPr>
  <p:slideViewPr>
    <p:cSldViewPr snapToGrid="0">
      <p:cViewPr varScale="1">
        <p:scale>
          <a:sx n="105" d="100"/>
          <a:sy n="105" d="100"/>
        </p:scale>
        <p:origin x="23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Group 3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Our presentation reviewing if </a:t>
            </a: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It is beneficial for Eniac to discount products.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e4d4ef910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e4d4ef910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Firstly, we want to note that all our data analysis is based on completed orders only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 classified our products into 19 categories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Our Top 5 categories by revenue are Desktop, Other/Misc, Data Storage, Laptop and Monitors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 limitation of our data is that due to time constraints we have 1044 items that we were unable to manually categorise so we added them to a Other/Misc category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e4d4ef910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e4d4ef910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Looking at our pricing architecture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Average price of all products just under 500 euros, with a min and 2.99 euros and the max at just over 15,000 euros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From the graph we can see there are two high value categories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three categories with high value outliers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 can also see Desktop and Laptop  stand out as categories having a higher average price value vs other areas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e4d4ef910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e4d4ef910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e4d4ef910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e4d4ef910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e4d4ef91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e4d4ef91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Reviewing total sales by month we can see strong peaks for black friday and string sales in december for christmas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As we have discounts all year round it looks like these peaks are driven by seasonality and not mainly by discounts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However looking at comparing Q1 sales for 2017 vs 2018 we can see that we have increased sales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This could be due to increased traffic over Black Friday and Xmas increasing market awareness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 are not able to conclude if this is due to promotions 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e4d4ef910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e4d4ef910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e4d4ef910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e4d4ef910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e4d4ef910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e4d4ef910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849000"/>
            <a:ext cx="4588500" cy="26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u="sng"/>
              <a:t>Eniac:</a:t>
            </a:r>
            <a:r>
              <a:rPr lang="en" sz="3550"/>
              <a:t> </a:t>
            </a:r>
            <a:endParaRPr sz="3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It is beneficial to discount products?</a:t>
            </a:r>
            <a:endParaRPr sz="58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Abigail, Cyrus, Daniel and Kalpana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778250" y="128400"/>
            <a:ext cx="7655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u="sng"/>
              <a:t>Product Categories 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6698800" y="1073350"/>
            <a:ext cx="2318400" cy="73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Categories:</a:t>
            </a:r>
            <a:endParaRPr sz="1200" b="1" u="sng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19 Categories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6698800" y="1851038"/>
            <a:ext cx="23184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Top 5 Categories</a:t>
            </a:r>
            <a:endParaRPr sz="1200" b="1" u="sng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Desktop - €3.0 mil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Other/ Misc - €2.9 mil 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Data Storage - €2.8 mil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Laptop - €2.5 mil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Monitor - €0.8 mil 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6698800" y="3552150"/>
            <a:ext cx="2318400" cy="110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Limitation</a:t>
            </a:r>
            <a:endParaRPr sz="1200" b="1" u="sng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1044 Items added to ‘Other/ Misc’ category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Due to time constraints  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400"/>
            <a:ext cx="6393999" cy="323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6698800" y="480450"/>
            <a:ext cx="2318400" cy="55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Data Analysis based on </a:t>
            </a: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completed</a:t>
            </a: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 orders </a:t>
            </a: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only</a:t>
            </a: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200" b="1" u="sng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76" y="843000"/>
            <a:ext cx="7518076" cy="389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778250" y="128400"/>
            <a:ext cx="7655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u="sng"/>
              <a:t>Product Pricing Architecture 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6973225" y="128400"/>
            <a:ext cx="2048100" cy="110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Average Price</a:t>
            </a: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:    </a:t>
            </a: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€461.34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Min Price:</a:t>
            </a: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       </a:t>
            </a: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€2.99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Max Price:</a:t>
            </a: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      </a:t>
            </a: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€15,339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778250" y="144250"/>
            <a:ext cx="7655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u="sng"/>
              <a:t>Discounts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75" y="1058950"/>
            <a:ext cx="2529415" cy="316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800" y="1058950"/>
            <a:ext cx="2596954" cy="31659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2935600" y="871750"/>
            <a:ext cx="3297300" cy="35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93.1%</a:t>
            </a:r>
            <a:r>
              <a:rPr lang="en" sz="1300">
                <a:solidFill>
                  <a:srgbClr val="6AA08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of all units sold were discounted (by</a:t>
            </a:r>
            <a:r>
              <a:rPr lang="en" sz="13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 20.8 %</a:t>
            </a:r>
            <a:r>
              <a:rPr lang="en" sz="1300">
                <a:solidFill>
                  <a:srgbClr val="6AA08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 on average) representing </a:t>
            </a:r>
            <a:r>
              <a:rPr lang="en" sz="18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95.0%</a:t>
            </a:r>
            <a:r>
              <a:rPr lang="en" sz="13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300">
                <a:solidFill>
                  <a:srgbClr val="6AA08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of total revenue.</a:t>
            </a:r>
            <a:endParaRPr sz="1300">
              <a:solidFill>
                <a:srgbClr val="6AA08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AA08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08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High discounts do not directly result in high revenues, indicating they are not applied to high-value-products</a:t>
            </a:r>
            <a:endParaRPr sz="1300">
              <a:solidFill>
                <a:srgbClr val="6AA08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6AA08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General Effects </a:t>
            </a:r>
            <a:r>
              <a:rPr lang="en" sz="1300">
                <a:solidFill>
                  <a:srgbClr val="6AA08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of high discounts on low-value-products </a:t>
            </a:r>
            <a:r>
              <a:rPr lang="en" sz="13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hard to assess:</a:t>
            </a:r>
            <a:endParaRPr sz="13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300"/>
              <a:buFont typeface="Maven Pro Medium"/>
              <a:buChar char="●"/>
            </a:pPr>
            <a:r>
              <a:rPr lang="en" sz="1300">
                <a:solidFill>
                  <a:srgbClr val="6AA08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No data regarding stock-reduction</a:t>
            </a:r>
            <a:endParaRPr sz="1300">
              <a:solidFill>
                <a:srgbClr val="6AA08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300"/>
              <a:buFont typeface="Maven Pro Medium"/>
              <a:buChar char="●"/>
            </a:pPr>
            <a:r>
              <a:rPr lang="en" sz="1300">
                <a:solidFill>
                  <a:srgbClr val="6AA08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No data on customers</a:t>
            </a:r>
            <a:endParaRPr sz="1300">
              <a:solidFill>
                <a:srgbClr val="6AA08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300"/>
              <a:buFont typeface="Maven Pro Medium"/>
              <a:buChar char="●"/>
            </a:pPr>
            <a:r>
              <a:rPr lang="en" sz="1300">
                <a:solidFill>
                  <a:srgbClr val="6AA08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No data on shop-traffic</a:t>
            </a:r>
            <a:endParaRPr sz="1300">
              <a:solidFill>
                <a:srgbClr val="6AA08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300"/>
              <a:buFont typeface="Maven Pro Medium"/>
              <a:buChar char="●"/>
            </a:pPr>
            <a:r>
              <a:rPr lang="en" sz="1300">
                <a:solidFill>
                  <a:srgbClr val="6AA08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Fitting a premium accessory-provider?</a:t>
            </a:r>
            <a:endParaRPr sz="1300">
              <a:solidFill>
                <a:srgbClr val="6AA08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78250" y="71200"/>
            <a:ext cx="7655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u="sng"/>
              <a:t>Discounts in Top-Categories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234875" y="875925"/>
            <a:ext cx="2620200" cy="38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Why?</a:t>
            </a:r>
            <a:endParaRPr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Main revenue-drivers</a:t>
            </a:r>
            <a:endParaRPr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Key Findings:</a:t>
            </a:r>
            <a:endParaRPr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No Obvious Pattern</a:t>
            </a:r>
            <a:endParaRPr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Fluctuation of discounts rather low</a:t>
            </a:r>
            <a:endParaRPr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Limitations:</a:t>
            </a:r>
            <a:endParaRPr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When excluding the end-of-year-peak in revenues, there might be a small correlation</a:t>
            </a:r>
            <a:endParaRPr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In-depth statistical analysis might give insights</a:t>
            </a:r>
            <a:endParaRPr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did not happen due to time constraints</a:t>
            </a:r>
            <a:endParaRPr sz="1700">
              <a:solidFill>
                <a:srgbClr val="6AA08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000" y="875925"/>
            <a:ext cx="5870198" cy="38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00" y="843000"/>
            <a:ext cx="8362750" cy="26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778250" y="128400"/>
            <a:ext cx="7655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u="sng"/>
              <a:t>Seasonality 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6563500" y="128400"/>
            <a:ext cx="1279800" cy="73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Black Friday driving peak in sales 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446925" y="978675"/>
            <a:ext cx="1412700" cy="73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Xmas continues to drive increased sales 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499550" y="3431700"/>
            <a:ext cx="4263600" cy="1477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Comparing Q1 Sales from 2017 vs 2018: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2018 Sales Stronger 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Increases Market Awareness 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○"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Could be due to increased traffic over Black Friday and Xmas 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○"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Could this be driven by promotions? 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20" name="Google Shape;320;p18"/>
          <p:cNvCxnSpPr/>
          <p:nvPr/>
        </p:nvCxnSpPr>
        <p:spPr>
          <a:xfrm rot="10800000" flipH="1">
            <a:off x="1148700" y="2485125"/>
            <a:ext cx="634500" cy="939000"/>
          </a:xfrm>
          <a:prstGeom prst="straightConnector1">
            <a:avLst/>
          </a:prstGeom>
          <a:noFill/>
          <a:ln w="9525" cap="flat" cmpd="sng">
            <a:solidFill>
              <a:srgbClr val="595C5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18"/>
          <p:cNvCxnSpPr/>
          <p:nvPr/>
        </p:nvCxnSpPr>
        <p:spPr>
          <a:xfrm flipH="1">
            <a:off x="6604825" y="866875"/>
            <a:ext cx="206400" cy="214800"/>
          </a:xfrm>
          <a:prstGeom prst="straightConnector1">
            <a:avLst/>
          </a:prstGeom>
          <a:noFill/>
          <a:ln w="9525" cap="flat" cmpd="sng">
            <a:solidFill>
              <a:srgbClr val="595C5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8"/>
          <p:cNvCxnSpPr/>
          <p:nvPr/>
        </p:nvCxnSpPr>
        <p:spPr>
          <a:xfrm flipH="1">
            <a:off x="6910225" y="1362250"/>
            <a:ext cx="536700" cy="49500"/>
          </a:xfrm>
          <a:prstGeom prst="straightConnector1">
            <a:avLst/>
          </a:prstGeom>
          <a:noFill/>
          <a:ln w="9525" cap="flat" cmpd="sng">
            <a:solidFill>
              <a:srgbClr val="595C5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>
            <a:spLocks noGrp="1"/>
          </p:cNvSpPr>
          <p:nvPr>
            <p:ph type="title"/>
          </p:nvPr>
        </p:nvSpPr>
        <p:spPr>
          <a:xfrm>
            <a:off x="778250" y="509400"/>
            <a:ext cx="7655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u="sng"/>
              <a:t>Limitations / Data Collection Improvements</a:t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185500" y="1580725"/>
            <a:ext cx="2850900" cy="320084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Unaware of the Company Goals: </a:t>
            </a:r>
            <a:endParaRPr b="1" u="sng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Build Market Awareness</a:t>
            </a:r>
            <a:endParaRPr sz="1200" b="1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E.g. Is there a need to drive increase traffic to site to build brand awareness? </a:t>
            </a:r>
            <a:endParaRPr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Are they a new company? </a:t>
            </a:r>
            <a:endParaRPr sz="1200" b="1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Trying to acquire the customer base</a:t>
            </a:r>
            <a:endParaRPr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3163325" y="1580725"/>
            <a:ext cx="2850900" cy="32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Missing Information:</a:t>
            </a:r>
            <a:endParaRPr b="1" u="sng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Profits / Cost Price </a:t>
            </a:r>
            <a:r>
              <a:rPr lang="en" sz="1200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/ </a:t>
            </a:r>
            <a:r>
              <a:rPr lang="en" sz="1200" b="1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Margins</a:t>
            </a:r>
            <a:endParaRPr sz="1200" b="1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Although we can see peak in revenue we are unaware on how discounts are impacting company profits.</a:t>
            </a:r>
            <a:endParaRPr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Customer Information </a:t>
            </a:r>
            <a:endParaRPr sz="1200" b="1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We do not have customer information therefore we cannot see if they are returning or being driven to the site with discounts.</a:t>
            </a:r>
            <a:endParaRPr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6141173" y="1580725"/>
            <a:ext cx="2850900" cy="32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Data Collection Improvements:</a:t>
            </a:r>
            <a:endParaRPr b="1" u="sng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Prices 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To be rejected if entered incorrectly (with two decimals)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Remove/ Reject Duplicates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When updating product-portfolio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Datetime-Format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Automatically import date-inputs as datetime-format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Column Names 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Columns to have the same name if they contain the same information</a:t>
            </a:r>
            <a:endParaRPr sz="12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200"/>
              <a:buFont typeface="Maven Pro"/>
              <a:buChar char="●"/>
            </a:pPr>
            <a:r>
              <a:rPr lang="en" sz="1200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Database </a:t>
            </a:r>
            <a:endParaRPr sz="1200" b="1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Data to be in a Database not in 4 CSV files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200" b="1" u="sng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/>
        </p:nvSpPr>
        <p:spPr>
          <a:xfrm>
            <a:off x="961525" y="1019525"/>
            <a:ext cx="7140900" cy="10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5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After cleaning and reviewing the dataset provided we are</a:t>
            </a:r>
            <a:r>
              <a:rPr lang="en" sz="1855" b="1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 unable to advice if it is beneficial to discount products </a:t>
            </a:r>
            <a:r>
              <a:rPr lang="en" sz="1855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due to limitations in the data: </a:t>
            </a:r>
            <a:endParaRPr sz="1100">
              <a:solidFill>
                <a:srgbClr val="6AA08F"/>
              </a:solidFill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961525" y="2214775"/>
            <a:ext cx="7140900" cy="24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AA0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Peaks in revenue are not mainly driven by discounts </a:t>
            </a:r>
            <a:endParaRPr sz="18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Assessing the beneficiality is difficult because we do not know the overall strategy of the company </a:t>
            </a:r>
            <a:endParaRPr sz="18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We are unaware of the impacts discounting is having on company profits</a:t>
            </a:r>
            <a:endParaRPr sz="1800">
              <a:solidFill>
                <a:srgbClr val="6AA08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08F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rgbClr val="6AA08F"/>
                </a:solidFill>
                <a:latin typeface="Maven Pro"/>
                <a:ea typeface="Maven Pro"/>
                <a:cs typeface="Maven Pro"/>
                <a:sym typeface="Maven Pro"/>
              </a:rPr>
              <a:t>Since the dataset shows discounts over the whole time frame it’s not possible to assess what would happen if we were not discounting or only discounting on special occasions  </a:t>
            </a:r>
            <a:endParaRPr sz="1800">
              <a:solidFill>
                <a:srgbClr val="6AA08F"/>
              </a:solidFill>
            </a:endParaRPr>
          </a:p>
        </p:txBody>
      </p:sp>
      <p:sp>
        <p:nvSpPr>
          <p:cNvPr id="337" name="Google Shape;337;p20"/>
          <p:cNvSpPr txBox="1">
            <a:spLocks noGrp="1"/>
          </p:cNvSpPr>
          <p:nvPr>
            <p:ph type="title"/>
          </p:nvPr>
        </p:nvSpPr>
        <p:spPr>
          <a:xfrm>
            <a:off x="824000" y="257325"/>
            <a:ext cx="75882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u="sng"/>
              <a:t>It is Beneficial to Discount Products?</a:t>
            </a:r>
            <a:endParaRPr sz="31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1388625" y="9251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Any Questions? </a:t>
            </a:r>
            <a:endParaRPr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Macintosh PowerPoint</Application>
  <PresentationFormat>On-screen Show (16:9)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Maven Pro</vt:lpstr>
      <vt:lpstr>Nunito</vt:lpstr>
      <vt:lpstr>Maven Pro Medium</vt:lpstr>
      <vt:lpstr>Arial</vt:lpstr>
      <vt:lpstr>Momentum</vt:lpstr>
      <vt:lpstr>Eniac:  It is beneficial to discount products?</vt:lpstr>
      <vt:lpstr>Product Categories </vt:lpstr>
      <vt:lpstr>Product Pricing Architecture </vt:lpstr>
      <vt:lpstr>Discounts</vt:lpstr>
      <vt:lpstr>Discounts in Top-Categories</vt:lpstr>
      <vt:lpstr>Seasonality </vt:lpstr>
      <vt:lpstr>Limitations / Data Collection Improvements</vt:lpstr>
      <vt:lpstr>It is Beneficial to Discount Products?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Eniac:  It is beneficial to discount products?</dc:title>
  <cp:lastModifiedBy>Abigail Flynn</cp:lastModifiedBy>
  <cp:revision>1</cp:revision>
  <dcterms:modified xsi:type="dcterms:W3CDTF">2023-04-20T13:22:16Z</dcterms:modified>
</cp:coreProperties>
</file>