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27"/>
  </p:notesMasterIdLst>
  <p:sldIdLst>
    <p:sldId id="256" r:id="rId2"/>
    <p:sldId id="257" r:id="rId3"/>
    <p:sldId id="280" r:id="rId4"/>
    <p:sldId id="258" r:id="rId5"/>
    <p:sldId id="260" r:id="rId6"/>
    <p:sldId id="281" r:id="rId7"/>
    <p:sldId id="282" r:id="rId8"/>
    <p:sldId id="264" r:id="rId9"/>
    <p:sldId id="272" r:id="rId10"/>
    <p:sldId id="263" r:id="rId11"/>
    <p:sldId id="273" r:id="rId12"/>
    <p:sldId id="265" r:id="rId13"/>
    <p:sldId id="276" r:id="rId14"/>
    <p:sldId id="266" r:id="rId15"/>
    <p:sldId id="277" r:id="rId16"/>
    <p:sldId id="262" r:id="rId17"/>
    <p:sldId id="274" r:id="rId18"/>
    <p:sldId id="278" r:id="rId19"/>
    <p:sldId id="267" r:id="rId20"/>
    <p:sldId id="279" r:id="rId21"/>
    <p:sldId id="269" r:id="rId22"/>
    <p:sldId id="271" r:id="rId23"/>
    <p:sldId id="268" r:id="rId24"/>
    <p:sldId id="270" r:id="rId25"/>
    <p:sldId id="25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4"/>
    <p:restoredTop sz="94674"/>
  </p:normalViewPr>
  <p:slideViewPr>
    <p:cSldViewPr snapToGrid="0" snapToObjects="1">
      <p:cViewPr varScale="1">
        <p:scale>
          <a:sx n="96" d="100"/>
          <a:sy n="96" d="100"/>
        </p:scale>
        <p:origin x="17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DCD6C-AA13-6343-8AC4-2E3623191A91}" type="datetimeFigureOut">
              <a:rPr lang="en-US" smtClean="0"/>
              <a:t>8/9/17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A50F1-B57B-8A44-BF4E-709F6ED3B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8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A50F1-B57B-8A44-BF4E-709F6ED3B2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9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5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3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9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4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8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5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1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8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47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4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bigailc@eofe4.mit.edu:/home/abigailc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bigailc/Phylogeny_Script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Useful </a:t>
            </a:r>
            <a:r>
              <a:rPr lang="en-US" dirty="0" err="1" smtClean="0"/>
              <a:t>ScRIPTS</a:t>
            </a:r>
            <a:r>
              <a:rPr lang="en-US" dirty="0" smtClean="0"/>
              <a:t> &lt;3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abigailc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84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611816" y="3181921"/>
            <a:ext cx="5580184" cy="23811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1"/>
            <a:ext cx="3763617" cy="6025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11816" y="420641"/>
            <a:ext cx="5580184" cy="2381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5982521"/>
            <a:ext cx="12274062" cy="8754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55" y="40864"/>
            <a:ext cx="5423774" cy="56165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Extract_Seqs.py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" y="766640"/>
            <a:ext cx="6715909" cy="5197076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Function: 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Extracts sequences from a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fasta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file.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Given a string, constraining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fasta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, constraining tree, or .txt file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Choose exact matching or substring matching.</a:t>
            </a: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Inputs: </a:t>
            </a:r>
          </a:p>
          <a:p>
            <a:pPr lvl="1"/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Fasta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file 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Constraint:</a:t>
            </a:r>
          </a:p>
          <a:p>
            <a:pPr lvl="2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Can be a string manually entered 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eg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: “Cyanobacteria”</a:t>
            </a:r>
          </a:p>
          <a:p>
            <a:pPr lvl="2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Can be a text file with one string per line 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eg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pPr lvl="2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Can be a different 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fasta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file, will constrain by 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seqids</a:t>
            </a:r>
            <a:endParaRPr 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2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Can be a tree file (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newick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or nexus), will constrain by 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tipIDs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	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Method of matching:</a:t>
            </a:r>
          </a:p>
          <a:p>
            <a:pPr lvl="2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Exact: Cat == Cat, not Catherine</a:t>
            </a:r>
          </a:p>
          <a:p>
            <a:pPr lvl="2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Substring: Cat == Cat == Catherine</a:t>
            </a:r>
            <a:endParaRPr 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Separate: toggle saves non-chosen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seqs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in another file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utput name: give it a name.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Outputs: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Fasta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096" y="6064582"/>
            <a:ext cx="11208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python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Extract_Seqs.py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[-h] [-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fas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FASTA] [-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nex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NEXUS] [-txt TXTFILE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] 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[-man MANUAL_INPUT] [-ex] [-sub] [-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wf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WRITE_FASTA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]</a:t>
            </a:r>
            <a:r>
              <a:rPr lang="de-DE" sz="2000" b="1" dirty="0" smtClean="0">
                <a:latin typeface="Courier New" charset="0"/>
                <a:ea typeface="Courier New" charset="0"/>
                <a:cs typeface="Courier New" charset="0"/>
              </a:rPr>
              <a:t> [</a:t>
            </a:r>
            <a:r>
              <a:rPr lang="de-DE" sz="2000" b="1" dirty="0" err="1">
                <a:latin typeface="Courier New" charset="0"/>
                <a:ea typeface="Courier New" charset="0"/>
                <a:cs typeface="Courier New" charset="0"/>
              </a:rPr>
              <a:t>directory</a:t>
            </a:r>
            <a:r>
              <a:rPr lang="de-DE" sz="2000" b="1" dirty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611816" y="732378"/>
            <a:ext cx="6096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000" dirty="0" err="1" smtClean="0"/>
              <a:t>positional</a:t>
            </a:r>
            <a:r>
              <a:rPr lang="de-DE" sz="1000" dirty="0" smtClean="0"/>
              <a:t> </a:t>
            </a:r>
            <a:r>
              <a:rPr lang="de-DE" sz="1000" dirty="0" err="1"/>
              <a:t>arguments</a:t>
            </a:r>
            <a:r>
              <a:rPr lang="de-DE" sz="1000" dirty="0"/>
              <a:t>:</a:t>
            </a:r>
          </a:p>
          <a:p>
            <a:r>
              <a:rPr lang="de-DE" sz="1000" dirty="0"/>
              <a:t>  </a:t>
            </a:r>
            <a:r>
              <a:rPr lang="de-DE" sz="1000" dirty="0" err="1"/>
              <a:t>directory</a:t>
            </a:r>
            <a:r>
              <a:rPr lang="de-DE" sz="1000" dirty="0"/>
              <a:t>             type </a:t>
            </a:r>
            <a:r>
              <a:rPr lang="de-DE" sz="1000" dirty="0" err="1"/>
              <a:t>name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directory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run</a:t>
            </a:r>
            <a:r>
              <a:rPr lang="de-DE" sz="1000" dirty="0"/>
              <a:t> in </a:t>
            </a:r>
            <a:r>
              <a:rPr lang="de-DE" sz="1000" dirty="0" err="1"/>
              <a:t>where</a:t>
            </a:r>
            <a:r>
              <a:rPr lang="de-DE" sz="1000" dirty="0"/>
              <a:t> </a:t>
            </a:r>
            <a:r>
              <a:rPr lang="de-DE" sz="1000" dirty="0" err="1"/>
              <a:t>fasta</a:t>
            </a:r>
            <a:r>
              <a:rPr lang="de-DE" sz="1000" dirty="0"/>
              <a:t> </a:t>
            </a:r>
            <a:r>
              <a:rPr lang="de-DE" sz="1000" dirty="0" err="1" smtClean="0"/>
              <a:t>resides</a:t>
            </a:r>
            <a:r>
              <a:rPr lang="de-DE" sz="1000" dirty="0" smtClean="0"/>
              <a:t> </a:t>
            </a:r>
            <a:r>
              <a:rPr lang="en-US" sz="1000" dirty="0" smtClean="0"/>
              <a:t>if </a:t>
            </a:r>
            <a:r>
              <a:rPr lang="en-US" sz="1000" dirty="0"/>
              <a:t>not </a:t>
            </a:r>
            <a:r>
              <a:rPr lang="en-US" sz="1000" dirty="0" err="1"/>
              <a:t>pwd</a:t>
            </a:r>
            <a:endParaRPr lang="en-US" sz="1000" dirty="0"/>
          </a:p>
          <a:p>
            <a:r>
              <a:rPr lang="en-US" sz="1000" dirty="0" smtClean="0"/>
              <a:t>optional </a:t>
            </a:r>
            <a:r>
              <a:rPr lang="en-US" sz="1000" dirty="0"/>
              <a:t>arguments:</a:t>
            </a:r>
          </a:p>
          <a:p>
            <a:r>
              <a:rPr lang="en-US" sz="1000" dirty="0"/>
              <a:t>  -h, --help            show this help message and exit</a:t>
            </a:r>
          </a:p>
          <a:p>
            <a:r>
              <a:rPr lang="en-US" sz="1000" dirty="0"/>
              <a:t>  -</a:t>
            </a:r>
            <a:r>
              <a:rPr lang="en-US" sz="1000" dirty="0" err="1"/>
              <a:t>fas</a:t>
            </a:r>
            <a:r>
              <a:rPr lang="en-US" sz="1000" dirty="0"/>
              <a:t> FASTA, --</a:t>
            </a:r>
            <a:r>
              <a:rPr lang="en-US" sz="1000" dirty="0" err="1"/>
              <a:t>fasta</a:t>
            </a:r>
            <a:r>
              <a:rPr lang="en-US" sz="1000" dirty="0"/>
              <a:t> </a:t>
            </a:r>
            <a:r>
              <a:rPr lang="en-US" sz="1000" dirty="0" smtClean="0"/>
              <a:t>FASTA                        </a:t>
            </a:r>
            <a:r>
              <a:rPr lang="en-US" sz="1000" dirty="0"/>
              <a:t>type the name of your .</a:t>
            </a:r>
            <a:r>
              <a:rPr lang="en-US" sz="1000" dirty="0" err="1"/>
              <a:t>fasta</a:t>
            </a:r>
            <a:r>
              <a:rPr lang="en-US" sz="1000" dirty="0"/>
              <a:t> file (</a:t>
            </a:r>
          </a:p>
          <a:p>
            <a:r>
              <a:rPr lang="en-US" sz="1000" dirty="0"/>
              <a:t>  -</a:t>
            </a:r>
            <a:r>
              <a:rPr lang="en-US" sz="1000" dirty="0" err="1"/>
              <a:t>nex</a:t>
            </a:r>
            <a:r>
              <a:rPr lang="en-US" sz="1000" dirty="0"/>
              <a:t> NEXUS, --nexus </a:t>
            </a:r>
            <a:r>
              <a:rPr lang="en-US" sz="1000" dirty="0" smtClean="0"/>
              <a:t>NEXUS                        </a:t>
            </a:r>
            <a:r>
              <a:rPr lang="en-US" sz="1000" dirty="0"/>
              <a:t>type name of nexus constraining file</a:t>
            </a:r>
          </a:p>
          <a:p>
            <a:r>
              <a:rPr lang="en-US" sz="1000" dirty="0"/>
              <a:t>  -txt TXTFILE, --</a:t>
            </a:r>
            <a:r>
              <a:rPr lang="en-US" sz="1000" dirty="0" err="1"/>
              <a:t>txtfile</a:t>
            </a:r>
            <a:r>
              <a:rPr lang="en-US" sz="1000" dirty="0"/>
              <a:t> </a:t>
            </a:r>
            <a:r>
              <a:rPr lang="en-US" sz="1000" dirty="0" smtClean="0"/>
              <a:t>TXTFILE                        </a:t>
            </a:r>
            <a:r>
              <a:rPr lang="en-US" sz="1000" dirty="0"/>
              <a:t>type name of text file containing constraining </a:t>
            </a:r>
            <a:r>
              <a:rPr lang="en-US" sz="1000" dirty="0" err="1" smtClean="0"/>
              <a:t>seqids</a:t>
            </a:r>
            <a:r>
              <a:rPr lang="en-US" sz="1000" dirty="0"/>
              <a:t> </a:t>
            </a:r>
            <a:r>
              <a:rPr lang="en-US" sz="1000" dirty="0" smtClean="0"/>
              <a:t>or </a:t>
            </a:r>
            <a:r>
              <a:rPr lang="en-US" sz="1000" dirty="0"/>
              <a:t>strings on </a:t>
            </a:r>
            <a:r>
              <a:rPr lang="en-US" sz="1000" dirty="0" err="1"/>
              <a:t>seperate</a:t>
            </a:r>
            <a:r>
              <a:rPr lang="en-US" sz="1000" dirty="0"/>
              <a:t> lines</a:t>
            </a:r>
          </a:p>
          <a:p>
            <a:r>
              <a:rPr lang="en-US" sz="1000" dirty="0"/>
              <a:t>  -man MANUAL_INPUT, --</a:t>
            </a:r>
            <a:r>
              <a:rPr lang="en-US" sz="1000" dirty="0" err="1"/>
              <a:t>manual_input</a:t>
            </a:r>
            <a:r>
              <a:rPr lang="en-US" sz="1000" dirty="0"/>
              <a:t> </a:t>
            </a:r>
            <a:r>
              <a:rPr lang="en-US" sz="1000" dirty="0" smtClean="0"/>
              <a:t>MANUAL_INPUT                         </a:t>
            </a:r>
            <a:r>
              <a:rPr lang="en-US" sz="1000" dirty="0"/>
              <a:t>type string for constraining</a:t>
            </a:r>
          </a:p>
          <a:p>
            <a:r>
              <a:rPr lang="en-US" sz="1000" dirty="0"/>
              <a:t>  -ex, --exact          toggle for exact </a:t>
            </a:r>
            <a:r>
              <a:rPr lang="en-US" sz="1000" dirty="0" err="1"/>
              <a:t>seqid</a:t>
            </a:r>
            <a:r>
              <a:rPr lang="en-US" sz="1000" dirty="0"/>
              <a:t> matching</a:t>
            </a:r>
          </a:p>
          <a:p>
            <a:r>
              <a:rPr lang="en-US" sz="1000" dirty="0"/>
              <a:t>  -sub, --substring     toggle for substring </a:t>
            </a:r>
            <a:r>
              <a:rPr lang="en-US" sz="1000" dirty="0" smtClean="0"/>
              <a:t>matching</a:t>
            </a:r>
          </a:p>
          <a:p>
            <a:r>
              <a:rPr lang="en-US" sz="1000" dirty="0"/>
              <a:t>  </a:t>
            </a:r>
            <a:r>
              <a:rPr lang="en-US" sz="1000" dirty="0" smtClean="0"/>
              <a:t>-</a:t>
            </a:r>
            <a:r>
              <a:rPr lang="en-US" sz="1000" dirty="0" err="1" smtClean="0"/>
              <a:t>sep</a:t>
            </a:r>
            <a:r>
              <a:rPr lang="en-US" sz="1000" dirty="0" smtClean="0"/>
              <a:t>, --separate	    toggle for write the non-chosen sequences to another .</a:t>
            </a:r>
            <a:r>
              <a:rPr lang="en-US" sz="1000" dirty="0" err="1" smtClean="0"/>
              <a:t>fasta</a:t>
            </a:r>
            <a:r>
              <a:rPr lang="en-US" sz="1000" dirty="0" smtClean="0"/>
              <a:t> file</a:t>
            </a:r>
            <a:endParaRPr lang="en-US" sz="1000" dirty="0"/>
          </a:p>
          <a:p>
            <a:r>
              <a:rPr lang="en-US" sz="1000" dirty="0"/>
              <a:t>  -</a:t>
            </a:r>
            <a:r>
              <a:rPr lang="en-US" sz="1000" dirty="0" err="1"/>
              <a:t>wf</a:t>
            </a:r>
            <a:r>
              <a:rPr lang="en-US" sz="1000" dirty="0"/>
              <a:t> WRITE_FASTA, --</a:t>
            </a:r>
            <a:r>
              <a:rPr lang="en-US" sz="1000" dirty="0" err="1"/>
              <a:t>write_fasta</a:t>
            </a:r>
            <a:r>
              <a:rPr lang="en-US" sz="1000" dirty="0"/>
              <a:t> </a:t>
            </a:r>
            <a:r>
              <a:rPr lang="en-US" sz="1000" dirty="0" smtClean="0"/>
              <a:t>WRITE_FASTA                        </a:t>
            </a:r>
            <a:r>
              <a:rPr lang="en-US" sz="1000" dirty="0"/>
              <a:t>give a name for the output file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63143" y="3624101"/>
            <a:ext cx="47595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A </a:t>
            </a:r>
            <a:r>
              <a:rPr lang="en-US" sz="1200" dirty="0" err="1" smtClean="0"/>
              <a:t>fasta</a:t>
            </a:r>
            <a:r>
              <a:rPr lang="en-US" sz="1200" dirty="0" smtClean="0"/>
              <a:t> file containing all extracted sequences</a:t>
            </a:r>
          </a:p>
          <a:p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 smtClean="0"/>
              <a:t>All sequences whose sequence ID contain “Cyanobacteria”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All sequences whose sequence ID matches one from given tree/</a:t>
            </a:r>
            <a:r>
              <a:rPr lang="en-US" sz="1200" dirty="0" err="1" smtClean="0"/>
              <a:t>fasta</a:t>
            </a:r>
            <a:endParaRPr lang="en-US" sz="1200" dirty="0" smtClean="0"/>
          </a:p>
          <a:p>
            <a:pPr marL="228600" indent="-228600">
              <a:buAutoNum type="arabicPeriod"/>
            </a:pPr>
            <a:r>
              <a:rPr lang="en-US" sz="1200" dirty="0" smtClean="0"/>
              <a:t>All sequences whose sequence ID do NOT contain “</a:t>
            </a:r>
            <a:r>
              <a:rPr lang="en-US" sz="1200" dirty="0" err="1" smtClean="0"/>
              <a:t>Outgroup</a:t>
            </a:r>
            <a:r>
              <a:rPr lang="en-US" sz="1200" dirty="0" smtClean="0"/>
              <a:t>”</a:t>
            </a:r>
          </a:p>
          <a:p>
            <a:pPr marL="228600" indent="-228600">
              <a:buAutoNum type="arabicPeriod"/>
            </a:pPr>
            <a:r>
              <a:rPr lang="en-US" sz="1200" dirty="0" err="1" smtClean="0"/>
              <a:t>Etc</a:t>
            </a:r>
            <a:r>
              <a:rPr lang="en-US" sz="1200" dirty="0" smtClean="0"/>
              <a:t> etc.</a:t>
            </a:r>
          </a:p>
          <a:p>
            <a:pPr marL="228600" indent="-228600">
              <a:buAutoNum type="arabicPeriod"/>
            </a:pP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6763143" y="3264512"/>
            <a:ext cx="4759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738624" y="42619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HELP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59569" y="2966396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Danio_rerio</a:t>
            </a:r>
            <a:endParaRPr lang="en-US" sz="800" dirty="0" smtClean="0"/>
          </a:p>
          <a:p>
            <a:r>
              <a:rPr lang="en-US" sz="800" dirty="0" err="1" smtClean="0"/>
              <a:t>Homo_sapiens</a:t>
            </a:r>
            <a:endParaRPr lang="en-US" sz="800" dirty="0" smtClean="0"/>
          </a:p>
          <a:p>
            <a:r>
              <a:rPr lang="en-US" sz="800" dirty="0" smtClean="0"/>
              <a:t>9809779</a:t>
            </a:r>
          </a:p>
          <a:p>
            <a:r>
              <a:rPr lang="en-US" sz="800" dirty="0" smtClean="0"/>
              <a:t>Acc_345738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44462" y="3290418"/>
            <a:ext cx="633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38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" y="1"/>
            <a:ext cx="3787398" cy="7980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8" y="-233673"/>
            <a:ext cx="10515600" cy="1325563"/>
          </a:xfrm>
        </p:spPr>
        <p:txBody>
          <a:bodyPr/>
          <a:lstStyle/>
          <a:p>
            <a:r>
              <a:rPr lang="en-US" dirty="0" err="1" smtClean="0"/>
              <a:t>Extract_Seqs.py</a:t>
            </a:r>
            <a:r>
              <a:rPr lang="en-US" dirty="0" smtClean="0"/>
              <a:t>             </a:t>
            </a:r>
            <a:r>
              <a:rPr lang="en-US" b="1" dirty="0" smtClean="0"/>
              <a:t>EXAMPLES</a:t>
            </a:r>
            <a:endParaRPr lang="en-US" b="1" dirty="0"/>
          </a:p>
        </p:txBody>
      </p:sp>
      <p:sp>
        <p:nvSpPr>
          <p:cNvPr id="6" name="Right Arrow 5"/>
          <p:cNvSpPr/>
          <p:nvPr/>
        </p:nvSpPr>
        <p:spPr>
          <a:xfrm>
            <a:off x="5570942" y="2185923"/>
            <a:ext cx="565079" cy="324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208" y="1142798"/>
            <a:ext cx="123092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" charset="0"/>
              </a:rPr>
              <a:t>$</a:t>
            </a:r>
            <a:r>
              <a:rPr lang="en-US" sz="1600" dirty="0"/>
              <a:t>python </a:t>
            </a:r>
            <a:r>
              <a:rPr lang="en-US" sz="1600" dirty="0" err="1"/>
              <a:t>Extract_Seqs.py</a:t>
            </a:r>
            <a:r>
              <a:rPr lang="en-US" sz="1600" dirty="0"/>
              <a:t> </a:t>
            </a:r>
            <a:r>
              <a:rPr lang="en-US" sz="1600" dirty="0"/>
              <a:t>~/</a:t>
            </a:r>
            <a:r>
              <a:rPr lang="en-US" sz="1600" dirty="0" smtClean="0"/>
              <a:t>Documents/Aa/ -</a:t>
            </a:r>
            <a:r>
              <a:rPr lang="en-US" sz="1600" dirty="0" err="1"/>
              <a:t>fas</a:t>
            </a:r>
            <a:r>
              <a:rPr lang="en-US" sz="1600" dirty="0"/>
              <a:t> </a:t>
            </a:r>
            <a:r>
              <a:rPr lang="en-US" sz="1600" dirty="0" smtClean="0"/>
              <a:t>Actinopterygii_50_blast.fasta_Taxo.fasta </a:t>
            </a:r>
            <a:r>
              <a:rPr lang="en-US" sz="1600" dirty="0"/>
              <a:t>-sub -man </a:t>
            </a:r>
            <a:r>
              <a:rPr lang="en-US" sz="1600" dirty="0" err="1"/>
              <a:t>Cypriniformes</a:t>
            </a:r>
            <a:r>
              <a:rPr lang="en-US" sz="1600" dirty="0"/>
              <a:t> -</a:t>
            </a:r>
            <a:r>
              <a:rPr lang="en-US" sz="1600" dirty="0" err="1"/>
              <a:t>wf</a:t>
            </a:r>
            <a:r>
              <a:rPr lang="en-US" sz="1600" dirty="0"/>
              <a:t> </a:t>
            </a:r>
            <a:r>
              <a:rPr lang="en-US" sz="1600" dirty="0" err="1" smtClean="0"/>
              <a:t>Act_only_cyprin.fasta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9602824" y="153317"/>
            <a:ext cx="2456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Outputs written to the given directory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1673" y="177740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&gt;</a:t>
            </a:r>
            <a:r>
              <a:rPr lang="en-US" sz="1200" dirty="0" err="1"/>
              <a:t>Actinopteri|Siluriformes|Ictaluridae|Ictalurus_punctatus|gi</a:t>
            </a:r>
            <a:r>
              <a:rPr lang="en-US" sz="1200" dirty="0"/>
              <a:t>#|</a:t>
            </a:r>
            <a:r>
              <a:rPr lang="en-US" sz="1200" dirty="0" smtClean="0"/>
              <a:t>1042332712</a:t>
            </a:r>
          </a:p>
          <a:p>
            <a:r>
              <a:rPr lang="en-US" sz="1200" dirty="0" smtClean="0"/>
              <a:t>LPDLPYDYGALEPHISAEIMQLHHNKHHATYVNNLNVTEEKYQEALAKGDVTAQV</a:t>
            </a:r>
          </a:p>
          <a:p>
            <a:r>
              <a:rPr lang="en-US" sz="1200" dirty="0" smtClean="0"/>
              <a:t>&gt;</a:t>
            </a:r>
            <a:r>
              <a:rPr lang="en-US" sz="1200" dirty="0" err="1" smtClean="0"/>
              <a:t>Actinopteri|Cypriniformes|Cyprinidae|Hemibarbus_mylodon|gi</a:t>
            </a:r>
            <a:r>
              <a:rPr lang="en-US" sz="1200" dirty="0"/>
              <a:t>#|</a:t>
            </a:r>
            <a:r>
              <a:rPr lang="en-US" sz="1200" dirty="0" smtClean="0"/>
              <a:t>237847750</a:t>
            </a:r>
          </a:p>
          <a:p>
            <a:r>
              <a:rPr lang="en-US" sz="1200" dirty="0" smtClean="0"/>
              <a:t>LPDLPYDYGALEPHICAEIMQLHHSKHHATYVNNLNVTEEKYQEALVKGDVTTQVSLQPALK</a:t>
            </a:r>
          </a:p>
          <a:p>
            <a:r>
              <a:rPr lang="en-US" sz="1200" dirty="0" smtClean="0"/>
              <a:t>&gt;</a:t>
            </a:r>
            <a:r>
              <a:rPr lang="en-US" sz="1200" dirty="0" err="1" smtClean="0"/>
              <a:t>Actinopteri|Cypriniformes|Cyprinidae|Cyprinus_carpio|gi</a:t>
            </a:r>
            <a:r>
              <a:rPr lang="en-US" sz="1200" dirty="0" smtClean="0"/>
              <a:t>#|966673238</a:t>
            </a:r>
          </a:p>
          <a:p>
            <a:r>
              <a:rPr lang="en-US" sz="1200" dirty="0" smtClean="0"/>
              <a:t>LPDLPYDYGALEPHICAEIMQLHHSKHHATYVNNLNVTEEKYQEALAKGDVTTQVSLQPALK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09261" y="1554897"/>
            <a:ext cx="3197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Actinopterygii_50_blast.fasta_Taxo.fasta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7489" y="1578368"/>
            <a:ext cx="1800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Act_only_cyprin.fasta</a:t>
            </a:r>
            <a:endParaRPr lang="en-US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6297673" y="189342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smtClean="0"/>
              <a:t>&gt;</a:t>
            </a:r>
            <a:r>
              <a:rPr lang="en-US" sz="1200" dirty="0" err="1" smtClean="0"/>
              <a:t>Actinopteri|Cypriniformes|Cyprinidae|Hemibarbus_mylodon|gi</a:t>
            </a:r>
            <a:r>
              <a:rPr lang="en-US" sz="1200" dirty="0"/>
              <a:t>#|</a:t>
            </a:r>
            <a:r>
              <a:rPr lang="en-US" sz="1200" dirty="0" smtClean="0"/>
              <a:t>237847750</a:t>
            </a:r>
          </a:p>
          <a:p>
            <a:r>
              <a:rPr lang="en-US" sz="1200" dirty="0" smtClean="0"/>
              <a:t>LPDLPYDYGALEPHICAEIMQLHHSKHHATYVNNLNVTEEKYQEALVKGDVTTQVSLQPALK</a:t>
            </a:r>
          </a:p>
          <a:p>
            <a:r>
              <a:rPr lang="en-US" sz="1200" dirty="0" smtClean="0"/>
              <a:t>&gt;</a:t>
            </a:r>
            <a:r>
              <a:rPr lang="en-US" sz="1200" dirty="0" err="1" smtClean="0"/>
              <a:t>Actinopteri|Cypriniformes|Cyprinidae|Cyprinus_carpio|gi</a:t>
            </a:r>
            <a:r>
              <a:rPr lang="en-US" sz="1200" dirty="0" smtClean="0"/>
              <a:t>#|966673238</a:t>
            </a:r>
          </a:p>
          <a:p>
            <a:r>
              <a:rPr lang="en-US" sz="1200" dirty="0" smtClean="0"/>
              <a:t>LPDLPYDYGALEPHICAEIMQLHHSKHHATYVNNLNVTEEKYQEALAKGDVTTQVSLQPALK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56896" y="3215185"/>
            <a:ext cx="123092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" charset="0"/>
              </a:rPr>
              <a:t>$</a:t>
            </a:r>
            <a:r>
              <a:rPr lang="en-US" sz="1600" dirty="0"/>
              <a:t>python </a:t>
            </a:r>
            <a:r>
              <a:rPr lang="en-US" sz="1600" dirty="0" err="1"/>
              <a:t>Extract_Seqs.py</a:t>
            </a:r>
            <a:r>
              <a:rPr lang="en-US" sz="1600" dirty="0"/>
              <a:t> </a:t>
            </a:r>
            <a:r>
              <a:rPr lang="en-US" sz="1600" dirty="0"/>
              <a:t>~/</a:t>
            </a:r>
            <a:r>
              <a:rPr lang="en-US" sz="1600" dirty="0" smtClean="0"/>
              <a:t>Documents/Aa/ -</a:t>
            </a:r>
            <a:r>
              <a:rPr lang="en-US" sz="1600" dirty="0" err="1"/>
              <a:t>fas</a:t>
            </a:r>
            <a:r>
              <a:rPr lang="en-US" sz="1600" dirty="0"/>
              <a:t> </a:t>
            </a:r>
            <a:r>
              <a:rPr lang="en-US" sz="1600" dirty="0" smtClean="0"/>
              <a:t>Actinopterygii_50_blast.fasta_Taxo.fasta –txt </a:t>
            </a:r>
            <a:r>
              <a:rPr lang="en-US" sz="1600" dirty="0" err="1" smtClean="0"/>
              <a:t>Constraint.txt</a:t>
            </a:r>
            <a:r>
              <a:rPr lang="en-US" sz="1600" dirty="0" smtClean="0"/>
              <a:t> -ex </a:t>
            </a:r>
            <a:r>
              <a:rPr lang="en-US" sz="1600" dirty="0"/>
              <a:t>-</a:t>
            </a:r>
            <a:r>
              <a:rPr lang="en-US" sz="1600" dirty="0" err="1"/>
              <a:t>wf</a:t>
            </a:r>
            <a:r>
              <a:rPr lang="en-US" sz="1600" dirty="0"/>
              <a:t> </a:t>
            </a:r>
            <a:r>
              <a:rPr lang="en-US" sz="1600" dirty="0" err="1" smtClean="0"/>
              <a:t>Act_const_txt.fasta</a:t>
            </a:r>
            <a:endParaRPr lang="en-US" sz="1600" dirty="0" smtClean="0"/>
          </a:p>
          <a:p>
            <a:r>
              <a:rPr lang="en-US" sz="1600" dirty="0">
                <a:latin typeface="Courier" charset="0"/>
              </a:rPr>
              <a:t>$</a:t>
            </a:r>
            <a:r>
              <a:rPr lang="en-US" sz="1600" dirty="0"/>
              <a:t>python </a:t>
            </a:r>
            <a:r>
              <a:rPr lang="en-US" sz="1600" dirty="0" err="1"/>
              <a:t>Extract_Seqs.py</a:t>
            </a:r>
            <a:r>
              <a:rPr lang="en-US" sz="1600" dirty="0"/>
              <a:t> ~/Documents/Aa/ -</a:t>
            </a:r>
            <a:r>
              <a:rPr lang="en-US" sz="1600" dirty="0" err="1"/>
              <a:t>fas</a:t>
            </a:r>
            <a:r>
              <a:rPr lang="en-US" sz="1600" dirty="0"/>
              <a:t> Actinopterygii_50_blast.fasta_Taxo.fasta –txt </a:t>
            </a:r>
            <a:r>
              <a:rPr lang="en-US" sz="1600" dirty="0" err="1" smtClean="0"/>
              <a:t>Constraint.fasta</a:t>
            </a:r>
            <a:r>
              <a:rPr lang="en-US" sz="1600" dirty="0" smtClean="0"/>
              <a:t> </a:t>
            </a:r>
            <a:r>
              <a:rPr lang="en-US" sz="1600" dirty="0"/>
              <a:t>-ex -</a:t>
            </a:r>
            <a:r>
              <a:rPr lang="en-US" sz="1600" dirty="0" err="1"/>
              <a:t>wf</a:t>
            </a:r>
            <a:r>
              <a:rPr lang="en-US" sz="1600" dirty="0"/>
              <a:t> </a:t>
            </a:r>
            <a:r>
              <a:rPr lang="en-US" sz="1600" dirty="0" err="1" smtClean="0"/>
              <a:t>Act_const_fas.fasta</a:t>
            </a:r>
            <a:endParaRPr lang="en-US" sz="1600" dirty="0" smtClean="0"/>
          </a:p>
          <a:p>
            <a:r>
              <a:rPr lang="en-US" sz="1600" dirty="0">
                <a:latin typeface="Courier" charset="0"/>
              </a:rPr>
              <a:t>$</a:t>
            </a:r>
            <a:r>
              <a:rPr lang="en-US" sz="1600" dirty="0"/>
              <a:t>python </a:t>
            </a:r>
            <a:r>
              <a:rPr lang="en-US" sz="1600" dirty="0" err="1"/>
              <a:t>Extract_Seqs.py</a:t>
            </a:r>
            <a:r>
              <a:rPr lang="en-US" sz="1600" dirty="0"/>
              <a:t> ~/Documents/Aa/ -</a:t>
            </a:r>
            <a:r>
              <a:rPr lang="en-US" sz="1600" dirty="0" err="1"/>
              <a:t>fas</a:t>
            </a:r>
            <a:r>
              <a:rPr lang="en-US" sz="1600" dirty="0"/>
              <a:t> Actinopterygii_50_blast.fasta_Taxo.fasta </a:t>
            </a:r>
            <a:r>
              <a:rPr lang="en-US" sz="1600" dirty="0" smtClean="0"/>
              <a:t>–</a:t>
            </a:r>
            <a:r>
              <a:rPr lang="en-US" sz="1600" dirty="0" err="1" smtClean="0"/>
              <a:t>nex</a:t>
            </a:r>
            <a:r>
              <a:rPr lang="en-US" sz="1600" dirty="0" smtClean="0"/>
              <a:t> </a:t>
            </a:r>
            <a:r>
              <a:rPr lang="en-US" sz="1600" dirty="0" err="1" smtClean="0"/>
              <a:t>Constraint.newick</a:t>
            </a:r>
            <a:r>
              <a:rPr lang="en-US" sz="1600" dirty="0" smtClean="0"/>
              <a:t> </a:t>
            </a:r>
            <a:r>
              <a:rPr lang="en-US" sz="1600" dirty="0"/>
              <a:t>-ex -</a:t>
            </a:r>
            <a:r>
              <a:rPr lang="en-US" sz="1600" dirty="0" err="1"/>
              <a:t>wf</a:t>
            </a:r>
            <a:r>
              <a:rPr lang="en-US" sz="1600" dirty="0"/>
              <a:t> </a:t>
            </a:r>
            <a:r>
              <a:rPr lang="en-US" sz="1600" dirty="0" err="1" smtClean="0"/>
              <a:t>Act_const_tree.fasta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43057" y="4928086"/>
            <a:ext cx="277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 sequence </a:t>
            </a:r>
            <a:r>
              <a:rPr lang="en-US" dirty="0" err="1" smtClean="0"/>
              <a:t>fasta</a:t>
            </a:r>
            <a:r>
              <a:rPr lang="en-US" dirty="0" smtClean="0"/>
              <a:t> gene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73343" y="5163895"/>
            <a:ext cx="243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sequence </a:t>
            </a:r>
            <a:r>
              <a:rPr lang="en-US" dirty="0" err="1" smtClean="0"/>
              <a:t>fasta</a:t>
            </a:r>
            <a:r>
              <a:rPr lang="en-US" dirty="0" smtClean="0"/>
              <a:t> gene 2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43200" y="5206536"/>
            <a:ext cx="3903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46078" y="5015146"/>
            <a:ext cx="243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sequence </a:t>
            </a:r>
            <a:r>
              <a:rPr lang="en-US" dirty="0" err="1" smtClean="0"/>
              <a:t>fasta</a:t>
            </a:r>
            <a:r>
              <a:rPr lang="en-US" dirty="0" smtClean="0"/>
              <a:t> gene 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25761" y="4697980"/>
            <a:ext cx="161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Constraint</a:t>
            </a:r>
            <a:r>
              <a:rPr lang="en-US"/>
              <a:t> </a:t>
            </a:r>
            <a:r>
              <a:rPr lang="en-US" smtClean="0"/>
              <a:t>file :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87398" y="5398575"/>
            <a:ext cx="2221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species on newlines</a:t>
            </a:r>
          </a:p>
          <a:p>
            <a:r>
              <a:rPr lang="en-US" dirty="0" smtClean="0"/>
              <a:t>Nexus with 5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06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611816" y="3181921"/>
            <a:ext cx="5580184" cy="23811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1"/>
            <a:ext cx="5087815" cy="6025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11816" y="420641"/>
            <a:ext cx="5580184" cy="2381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5982521"/>
            <a:ext cx="12274062" cy="8754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55" y="40864"/>
            <a:ext cx="5423774" cy="561654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ClusterMuscleRax.py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" y="766640"/>
            <a:ext cx="6715909" cy="5197076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Function: 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Takes a .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fasta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file, sends it to the cluster, runs MUSCLE and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RAxML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, downloads result. 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Fast, no hassle trees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Inputs: 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A name for your project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fasta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file</a:t>
            </a:r>
            <a:endParaRPr 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Settings: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Manually set SSH name line 8 and 9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You can manually edit the auto-generated script to use a different model or call different programs.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utputs: 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Downloads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RAxML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tree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Everything available on the cluster /home/username/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MusRax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/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projectname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/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096" y="6064582"/>
            <a:ext cx="11208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" charset="0"/>
              </a:rPr>
              <a:t>$ python </a:t>
            </a:r>
            <a:r>
              <a:rPr lang="en-US" sz="2000" b="1" dirty="0" err="1" smtClean="0"/>
              <a:t>ClusterMuscleRax.py</a:t>
            </a:r>
            <a:r>
              <a:rPr lang="en-US" sz="2000" b="1" dirty="0" smtClean="0"/>
              <a:t> </a:t>
            </a:r>
            <a:r>
              <a:rPr lang="en-US" sz="2000" b="1" dirty="0"/>
              <a:t>[-h] [-s SCRIPT] [-f FASTA] [directory]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6611816" y="732378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positional arguments:</a:t>
            </a:r>
          </a:p>
          <a:p>
            <a:r>
              <a:rPr lang="en-US" sz="1000" dirty="0"/>
              <a:t>  directory             type name of directory to run in (where .</a:t>
            </a:r>
            <a:r>
              <a:rPr lang="en-US" sz="1000" dirty="0" err="1"/>
              <a:t>nex</a:t>
            </a:r>
            <a:r>
              <a:rPr lang="en-US" sz="1000" dirty="0"/>
              <a:t> resides)</a:t>
            </a:r>
          </a:p>
          <a:p>
            <a:endParaRPr lang="en-US" sz="1000" dirty="0"/>
          </a:p>
          <a:p>
            <a:r>
              <a:rPr lang="en-US" sz="1000" dirty="0"/>
              <a:t>optional arguments:</a:t>
            </a:r>
          </a:p>
          <a:p>
            <a:r>
              <a:rPr lang="en-US" sz="1000" dirty="0"/>
              <a:t>  -h, --help            show this help message and exit</a:t>
            </a:r>
          </a:p>
          <a:p>
            <a:r>
              <a:rPr lang="en-US" sz="1000" dirty="0"/>
              <a:t>  -s SCRIPT, --script SCRIPT</a:t>
            </a:r>
          </a:p>
          <a:p>
            <a:r>
              <a:rPr lang="en-US" sz="1000" dirty="0"/>
              <a:t>                        give a name for your script/</a:t>
            </a:r>
            <a:r>
              <a:rPr lang="en-US" sz="1000" dirty="0" err="1"/>
              <a:t>jop</a:t>
            </a:r>
            <a:endParaRPr lang="en-US" sz="1000" dirty="0"/>
          </a:p>
          <a:p>
            <a:r>
              <a:rPr lang="en-US" sz="1000" dirty="0"/>
              <a:t>  -f FASTA, --</a:t>
            </a:r>
            <a:r>
              <a:rPr lang="en-US" sz="1000" dirty="0" err="1"/>
              <a:t>fasta</a:t>
            </a:r>
            <a:r>
              <a:rPr lang="en-US" sz="1000" dirty="0"/>
              <a:t> FASTA</a:t>
            </a:r>
          </a:p>
          <a:p>
            <a:r>
              <a:rPr lang="en-US" sz="1000" dirty="0"/>
              <a:t>                        give a .</a:t>
            </a:r>
            <a:r>
              <a:rPr lang="en-US" sz="1000" dirty="0" err="1"/>
              <a:t>fasta</a:t>
            </a:r>
            <a:r>
              <a:rPr lang="en-US" sz="1000" dirty="0"/>
              <a:t> file</a:t>
            </a:r>
          </a:p>
          <a:p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6763143" y="3624101"/>
            <a:ext cx="47595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100 rapid BS </a:t>
            </a:r>
            <a:r>
              <a:rPr lang="en-US" sz="1200" dirty="0" err="1" smtClean="0"/>
              <a:t>Raxml</a:t>
            </a:r>
            <a:r>
              <a:rPr lang="en-US" sz="1200" dirty="0" smtClean="0"/>
              <a:t> </a:t>
            </a:r>
            <a:r>
              <a:rPr lang="en-US" sz="1200" dirty="0" err="1" smtClean="0"/>
              <a:t>ProtgammaLG</a:t>
            </a:r>
            <a:r>
              <a:rPr lang="en-US" sz="1200" dirty="0" smtClean="0"/>
              <a:t> Bipartitions file downloaded</a:t>
            </a:r>
          </a:p>
          <a:p>
            <a:r>
              <a:rPr lang="en-US" sz="1200" dirty="0" smtClean="0"/>
              <a:t>Everything else available on the cluster</a:t>
            </a:r>
          </a:p>
          <a:p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6763143" y="3264512"/>
            <a:ext cx="4759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738624" y="42619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70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09261" y="5156693"/>
            <a:ext cx="4283226" cy="1588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0" y="1"/>
            <a:ext cx="6248060" cy="7980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6985" y="-64546"/>
            <a:ext cx="2906959" cy="1031744"/>
          </a:xfrm>
        </p:spPr>
        <p:txBody>
          <a:bodyPr/>
          <a:lstStyle/>
          <a:p>
            <a:r>
              <a:rPr lang="en-US" b="1" smtClean="0"/>
              <a:t>EXAMPLES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209261" y="1554686"/>
            <a:ext cx="1230923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$   python </a:t>
            </a:r>
            <a:r>
              <a:rPr lang="en-US" dirty="0" err="1"/>
              <a:t>ClusterMuscleRax.py</a:t>
            </a:r>
            <a:r>
              <a:rPr lang="en-US" dirty="0"/>
              <a:t> ~/</a:t>
            </a:r>
            <a:r>
              <a:rPr lang="en-US" dirty="0" smtClean="0"/>
              <a:t>Documents/Merry/ -f merry_trial_3.fasta  -s MERRY_VERSION_3 </a:t>
            </a:r>
          </a:p>
          <a:p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9602824" y="153317"/>
            <a:ext cx="2456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Outputs written to the given directory</a:t>
            </a:r>
            <a:endParaRPr lang="en-US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0" y="185171"/>
            <a:ext cx="6248060" cy="561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ClusterMuscleRax.py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09261" y="5771540"/>
            <a:ext cx="70677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#set these </a:t>
            </a:r>
            <a:r>
              <a:rPr lang="en-US" sz="1400" dirty="0" smtClean="0"/>
              <a:t>yourself</a:t>
            </a:r>
          </a:p>
          <a:p>
            <a:r>
              <a:rPr lang="en-US" sz="1400" dirty="0" err="1" smtClean="0"/>
              <a:t>ssh_inst</a:t>
            </a:r>
            <a:r>
              <a:rPr lang="en-US" sz="1400" dirty="0" smtClean="0"/>
              <a:t> </a:t>
            </a:r>
            <a:r>
              <a:rPr lang="en-US" sz="1400" dirty="0"/>
              <a:t>= "</a:t>
            </a:r>
            <a:r>
              <a:rPr lang="en-US" sz="1400" dirty="0" err="1"/>
              <a:t>ssh</a:t>
            </a:r>
            <a:r>
              <a:rPr lang="en-US" sz="1400" dirty="0"/>
              <a:t> -l </a:t>
            </a:r>
            <a:r>
              <a:rPr lang="en-US" sz="1400" dirty="0" err="1"/>
              <a:t>abigailc</a:t>
            </a:r>
            <a:r>
              <a:rPr lang="en-US" sz="1400" dirty="0"/>
              <a:t> -</a:t>
            </a:r>
            <a:r>
              <a:rPr lang="en-US" sz="1400" dirty="0" err="1"/>
              <a:t>i</a:t>
            </a:r>
            <a:r>
              <a:rPr lang="en-US" sz="1400" dirty="0"/>
              <a:t> ~/.</a:t>
            </a:r>
            <a:r>
              <a:rPr lang="en-US" sz="1400" dirty="0" err="1"/>
              <a:t>ssh</a:t>
            </a:r>
            <a:r>
              <a:rPr lang="en-US" sz="1400" dirty="0"/>
              <a:t>/</a:t>
            </a:r>
            <a:r>
              <a:rPr lang="en-US" sz="1400" dirty="0" err="1"/>
              <a:t>id_rsa</a:t>
            </a:r>
            <a:r>
              <a:rPr lang="en-US" sz="1400" dirty="0"/>
              <a:t> </a:t>
            </a:r>
            <a:r>
              <a:rPr lang="en-US" sz="1400" dirty="0" smtClean="0"/>
              <a:t>eofe5.mit.edu”</a:t>
            </a:r>
          </a:p>
          <a:p>
            <a:r>
              <a:rPr lang="en-US" sz="1400" dirty="0" err="1" smtClean="0"/>
              <a:t>clus_head</a:t>
            </a:r>
            <a:r>
              <a:rPr lang="en-US" sz="1400" dirty="0" smtClean="0"/>
              <a:t> </a:t>
            </a:r>
            <a:r>
              <a:rPr lang="en-US" sz="1400" dirty="0"/>
              <a:t>= "abigailc@eofe5.mit.edu:/home/</a:t>
            </a:r>
            <a:r>
              <a:rPr lang="en-US" sz="1400" dirty="0" err="1"/>
              <a:t>abigailc</a:t>
            </a:r>
            <a:r>
              <a:rPr lang="en-US" sz="1400" dirty="0"/>
              <a:t>/"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9261" y="5156693"/>
            <a:ext cx="330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Set-Up: MUST EDIT lines 8-9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73" y="2902767"/>
            <a:ext cx="3131820" cy="12039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127" y="2918007"/>
            <a:ext cx="3070860" cy="118872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09261" y="2324775"/>
            <a:ext cx="2818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/>
              <a:t>Merry_trial_3.fasta</a:t>
            </a:r>
            <a:endParaRPr lang="en-US" sz="2200" dirty="0"/>
          </a:p>
        </p:txBody>
      </p:sp>
      <p:sp>
        <p:nvSpPr>
          <p:cNvPr id="25" name="TextBox 24"/>
          <p:cNvSpPr txBox="1"/>
          <p:nvPr/>
        </p:nvSpPr>
        <p:spPr>
          <a:xfrm>
            <a:off x="3195248" y="2748878"/>
            <a:ext cx="2350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Muscle Align</a:t>
            </a:r>
            <a:endParaRPr lang="en-US" sz="14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888" y="2716048"/>
            <a:ext cx="2659380" cy="14097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382049" y="2681404"/>
            <a:ext cx="1178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RAxML</a:t>
            </a:r>
            <a:r>
              <a:rPr lang="en-US" sz="1400" dirty="0" smtClean="0"/>
              <a:t> </a:t>
            </a:r>
            <a:r>
              <a:rPr lang="en-US" sz="1400" dirty="0" err="1" smtClean="0"/>
              <a:t>Tree’d</a:t>
            </a:r>
            <a:endParaRPr lang="en-US" sz="1400" dirty="0"/>
          </a:p>
        </p:txBody>
      </p:sp>
      <p:sp>
        <p:nvSpPr>
          <p:cNvPr id="32" name="Arrow: Right 28"/>
          <p:cNvSpPr/>
          <p:nvPr/>
        </p:nvSpPr>
        <p:spPr>
          <a:xfrm>
            <a:off x="3526507" y="3313477"/>
            <a:ext cx="3664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29"/>
          <p:cNvSpPr/>
          <p:nvPr/>
        </p:nvSpPr>
        <p:spPr>
          <a:xfrm>
            <a:off x="7533796" y="3313476"/>
            <a:ext cx="3664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08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611816" y="3181921"/>
            <a:ext cx="5580184" cy="23811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1"/>
            <a:ext cx="5087815" cy="6025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11816" y="420641"/>
            <a:ext cx="5580184" cy="2381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5982521"/>
            <a:ext cx="12274062" cy="8754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55" y="40864"/>
            <a:ext cx="5423774" cy="561654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Sinker.py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" y="766640"/>
            <a:ext cx="6715909" cy="5197076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Function: 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Given a folder full of files, Muscle align, RAXML tree each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Inputs: 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Name for your project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Folder to run on</a:t>
            </a:r>
            <a:endParaRPr 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Options: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-aa: change the model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-ns: don’t change the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seqIDs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at all!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-so: just shorten the names of everything, don’t send to cluster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ss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: shorten names and do subsampling 1 per species, run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sg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: shorten names and do subsampling 1 per genus, run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Settings: 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Manually set your SSH key</a:t>
            </a:r>
          </a:p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utputs: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RAxML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trees, alignments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096" y="6064582"/>
            <a:ext cx="112086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$ python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Sinker.py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[-h]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[-p PROJECTNAME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] [-f FOLDER] [-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ss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] [-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sg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] [-so] [-ns] [-aa]</a:t>
            </a:r>
          </a:p>
          <a:p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11816" y="732378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optional </a:t>
            </a:r>
            <a:r>
              <a:rPr lang="en-US" sz="1000" dirty="0"/>
              <a:t>arguments:</a:t>
            </a:r>
          </a:p>
          <a:p>
            <a:r>
              <a:rPr lang="en-US" sz="1000" dirty="0"/>
              <a:t>  -h, --help            show this help message and exit</a:t>
            </a:r>
          </a:p>
          <a:p>
            <a:r>
              <a:rPr lang="en-US" sz="1000" dirty="0"/>
              <a:t>  </a:t>
            </a:r>
            <a:r>
              <a:rPr lang="en-US" sz="1000" dirty="0" smtClean="0"/>
              <a:t>-p PROJECTNAME</a:t>
            </a:r>
            <a:r>
              <a:rPr lang="en-US" sz="1000" dirty="0"/>
              <a:t>, </a:t>
            </a:r>
            <a:r>
              <a:rPr lang="en-US" sz="1000" dirty="0" smtClean="0"/>
              <a:t>--</a:t>
            </a:r>
            <a:r>
              <a:rPr lang="en-US" sz="1000" dirty="0" err="1" smtClean="0"/>
              <a:t>projectname</a:t>
            </a:r>
            <a:r>
              <a:rPr lang="en-US" sz="1000" dirty="0" smtClean="0"/>
              <a:t> PROJECTNAME  </a:t>
            </a:r>
            <a:r>
              <a:rPr lang="en-US" sz="1000" dirty="0"/>
              <a:t>give a name for your script/job</a:t>
            </a:r>
          </a:p>
          <a:p>
            <a:r>
              <a:rPr lang="en-US" sz="1000" dirty="0"/>
              <a:t>  -f FOLDER, --folder FOLDER</a:t>
            </a:r>
          </a:p>
          <a:p>
            <a:r>
              <a:rPr lang="en-US" sz="1000" dirty="0"/>
              <a:t>                        give a folder name. should contain ONLY .</a:t>
            </a:r>
            <a:r>
              <a:rPr lang="en-US" sz="1000" dirty="0" err="1"/>
              <a:t>fasta</a:t>
            </a:r>
            <a:r>
              <a:rPr lang="en-US" sz="1000" dirty="0"/>
              <a:t> files.</a:t>
            </a:r>
          </a:p>
          <a:p>
            <a:r>
              <a:rPr lang="en-US" sz="1000" dirty="0"/>
              <a:t>  -</a:t>
            </a:r>
            <a:r>
              <a:rPr lang="en-US" sz="1000" dirty="0" err="1"/>
              <a:t>ss</a:t>
            </a:r>
            <a:r>
              <a:rPr lang="en-US" sz="1000" dirty="0"/>
              <a:t>, --</a:t>
            </a:r>
            <a:r>
              <a:rPr lang="en-US" sz="1000" dirty="0" err="1"/>
              <a:t>shorten_species</a:t>
            </a:r>
            <a:endParaRPr lang="en-US" sz="1000" dirty="0"/>
          </a:p>
          <a:p>
            <a:r>
              <a:rPr lang="en-US" sz="1000" dirty="0"/>
              <a:t>                        toggles FISH-2 shortening and subsampling one per</a:t>
            </a:r>
          </a:p>
          <a:p>
            <a:r>
              <a:rPr lang="ro-RO" sz="1000" dirty="0"/>
              <a:t>                        </a:t>
            </a:r>
            <a:r>
              <a:rPr lang="ro-RO" sz="1000" dirty="0" err="1"/>
              <a:t>species</a:t>
            </a:r>
            <a:endParaRPr lang="ro-RO" sz="1000" dirty="0"/>
          </a:p>
          <a:p>
            <a:r>
              <a:rPr lang="ro-RO" sz="1000" dirty="0"/>
              <a:t>  -sg, --</a:t>
            </a:r>
            <a:r>
              <a:rPr lang="ro-RO" sz="1000" dirty="0" err="1"/>
              <a:t>shorten_genus</a:t>
            </a:r>
            <a:r>
              <a:rPr lang="ro-RO" sz="1000" dirty="0"/>
              <a:t>  </a:t>
            </a:r>
            <a:r>
              <a:rPr lang="ro-RO" sz="1000" dirty="0" err="1"/>
              <a:t>toggles</a:t>
            </a:r>
            <a:r>
              <a:rPr lang="ro-RO" sz="1000" dirty="0"/>
              <a:t> FISH-2 </a:t>
            </a:r>
            <a:r>
              <a:rPr lang="ro-RO" sz="1000" dirty="0" err="1"/>
              <a:t>shortening</a:t>
            </a:r>
            <a:r>
              <a:rPr lang="ro-RO" sz="1000" dirty="0"/>
              <a:t> </a:t>
            </a:r>
            <a:r>
              <a:rPr lang="ro-RO" sz="1000" dirty="0" err="1"/>
              <a:t>and</a:t>
            </a:r>
            <a:r>
              <a:rPr lang="ro-RO" sz="1000" dirty="0"/>
              <a:t> </a:t>
            </a:r>
            <a:r>
              <a:rPr lang="ro-RO" sz="1000" dirty="0" err="1"/>
              <a:t>subsampling</a:t>
            </a:r>
            <a:r>
              <a:rPr lang="ro-RO" sz="1000" dirty="0"/>
              <a:t> </a:t>
            </a:r>
            <a:r>
              <a:rPr lang="ro-RO" sz="1000" dirty="0" err="1"/>
              <a:t>one</a:t>
            </a:r>
            <a:r>
              <a:rPr lang="ro-RO" sz="1000" dirty="0"/>
              <a:t> per</a:t>
            </a:r>
          </a:p>
          <a:p>
            <a:r>
              <a:rPr lang="de-DE" sz="1000" dirty="0"/>
              <a:t>                        </a:t>
            </a:r>
            <a:r>
              <a:rPr lang="de-DE" sz="1000" dirty="0" err="1"/>
              <a:t>genus</a:t>
            </a:r>
            <a:endParaRPr lang="de-DE" sz="1000" dirty="0"/>
          </a:p>
          <a:p>
            <a:r>
              <a:rPr lang="de-DE" sz="1000" dirty="0"/>
              <a:t>  -so, --</a:t>
            </a:r>
            <a:r>
              <a:rPr lang="de-DE" sz="1000" dirty="0" err="1"/>
              <a:t>shorten_only</a:t>
            </a:r>
            <a:r>
              <a:rPr lang="de-DE" sz="1000" dirty="0"/>
              <a:t>   </a:t>
            </a:r>
            <a:r>
              <a:rPr lang="de-DE" sz="1000" dirty="0" err="1"/>
              <a:t>only</a:t>
            </a:r>
            <a:r>
              <a:rPr lang="de-DE" sz="1000" dirty="0"/>
              <a:t> </a:t>
            </a:r>
            <a:r>
              <a:rPr lang="de-DE" sz="1000" dirty="0" err="1"/>
              <a:t>shortens</a:t>
            </a:r>
            <a:r>
              <a:rPr lang="de-DE" sz="1000" dirty="0"/>
              <a:t>, </a:t>
            </a:r>
            <a:r>
              <a:rPr lang="de-DE" sz="1000" dirty="0" err="1"/>
              <a:t>doesn't</a:t>
            </a:r>
            <a:r>
              <a:rPr lang="de-DE" sz="1000" dirty="0"/>
              <a:t> </a:t>
            </a:r>
            <a:r>
              <a:rPr lang="de-DE" sz="1000" dirty="0" err="1"/>
              <a:t>run</a:t>
            </a:r>
            <a:r>
              <a:rPr lang="de-DE" sz="1000" dirty="0"/>
              <a:t> on </a:t>
            </a:r>
            <a:r>
              <a:rPr lang="de-DE" sz="1000" dirty="0" err="1"/>
              <a:t>cluster</a:t>
            </a:r>
            <a:endParaRPr lang="de-DE" sz="1000" dirty="0"/>
          </a:p>
          <a:p>
            <a:r>
              <a:rPr lang="de-DE" sz="1000" dirty="0"/>
              <a:t>  -</a:t>
            </a:r>
            <a:r>
              <a:rPr lang="de-DE" sz="1000" dirty="0" err="1"/>
              <a:t>ns</a:t>
            </a:r>
            <a:r>
              <a:rPr lang="de-DE" sz="1000" dirty="0"/>
              <a:t>, --</a:t>
            </a:r>
            <a:r>
              <a:rPr lang="de-DE" sz="1000" dirty="0" err="1"/>
              <a:t>no_shorten</a:t>
            </a:r>
            <a:r>
              <a:rPr lang="de-DE" sz="1000" dirty="0"/>
              <a:t>     </a:t>
            </a:r>
            <a:r>
              <a:rPr lang="de-DE" sz="1000" dirty="0" err="1"/>
              <a:t>only</a:t>
            </a:r>
            <a:r>
              <a:rPr lang="de-DE" sz="1000" dirty="0"/>
              <a:t> </a:t>
            </a:r>
            <a:r>
              <a:rPr lang="de-DE" sz="1000" dirty="0" err="1"/>
              <a:t>runs</a:t>
            </a:r>
            <a:r>
              <a:rPr lang="de-DE" sz="1000" dirty="0"/>
              <a:t> on </a:t>
            </a:r>
            <a:r>
              <a:rPr lang="de-DE" sz="1000" dirty="0" err="1"/>
              <a:t>cluster</a:t>
            </a:r>
            <a:r>
              <a:rPr lang="de-DE" sz="1000" dirty="0"/>
              <a:t>, </a:t>
            </a:r>
            <a:r>
              <a:rPr lang="de-DE" sz="1000" dirty="0" err="1"/>
              <a:t>no</a:t>
            </a:r>
            <a:r>
              <a:rPr lang="de-DE" sz="1000" dirty="0"/>
              <a:t> </a:t>
            </a:r>
            <a:r>
              <a:rPr lang="de-DE" sz="1000" dirty="0" err="1"/>
              <a:t>shortening</a:t>
            </a:r>
            <a:endParaRPr lang="de-DE" sz="1000" dirty="0"/>
          </a:p>
          <a:p>
            <a:r>
              <a:rPr lang="de-DE" sz="1000" dirty="0"/>
              <a:t>  -</a:t>
            </a:r>
            <a:r>
              <a:rPr lang="de-DE" sz="1000" dirty="0" err="1"/>
              <a:t>aa</a:t>
            </a:r>
            <a:r>
              <a:rPr lang="de-DE" sz="1000" dirty="0"/>
              <a:t>, --</a:t>
            </a:r>
            <a:r>
              <a:rPr lang="de-DE" sz="1000" dirty="0" err="1"/>
              <a:t>aa_model</a:t>
            </a:r>
            <a:r>
              <a:rPr lang="de-DE" sz="1000" dirty="0"/>
              <a:t>       </a:t>
            </a:r>
            <a:r>
              <a:rPr lang="de-DE" sz="1000" dirty="0" err="1"/>
              <a:t>specify</a:t>
            </a:r>
            <a:r>
              <a:rPr lang="de-DE" sz="1000" dirty="0"/>
              <a:t> </a:t>
            </a:r>
            <a:r>
              <a:rPr lang="de-DE" sz="1000" dirty="0" err="1"/>
              <a:t>model</a:t>
            </a:r>
            <a:r>
              <a:rPr lang="de-DE" sz="1000" dirty="0"/>
              <a:t> </a:t>
            </a:r>
            <a:r>
              <a:rPr lang="de-DE" sz="1000" dirty="0" err="1"/>
              <a:t>if</a:t>
            </a:r>
            <a:r>
              <a:rPr lang="de-DE" sz="1000" dirty="0"/>
              <a:t> </a:t>
            </a:r>
            <a:r>
              <a:rPr lang="de-DE" sz="1000" dirty="0" err="1"/>
              <a:t>you</a:t>
            </a:r>
            <a:r>
              <a:rPr lang="de-DE" sz="1000" dirty="0"/>
              <a:t> </a:t>
            </a:r>
            <a:r>
              <a:rPr lang="de-DE" sz="1000" dirty="0" err="1"/>
              <a:t>hate</a:t>
            </a:r>
            <a:r>
              <a:rPr lang="de-DE" sz="1000" dirty="0"/>
              <a:t> PROTGAMMALGF</a:t>
            </a:r>
          </a:p>
          <a:p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6763143" y="3624101"/>
            <a:ext cx="47595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raxml</a:t>
            </a:r>
            <a:r>
              <a:rPr lang="en-US" dirty="0" smtClean="0"/>
              <a:t> </a:t>
            </a:r>
            <a:r>
              <a:rPr lang="en-US" dirty="0" err="1" smtClean="0"/>
              <a:t>biparts</a:t>
            </a:r>
            <a:r>
              <a:rPr lang="en-US" dirty="0" smtClean="0"/>
              <a:t> tree downloaded</a:t>
            </a:r>
          </a:p>
          <a:p>
            <a:r>
              <a:rPr lang="en-US" dirty="0"/>
              <a:t>A</a:t>
            </a:r>
            <a:r>
              <a:rPr lang="en-US" dirty="0" smtClean="0"/>
              <a:t>lignments </a:t>
            </a:r>
            <a:r>
              <a:rPr lang="en-US" dirty="0" err="1" smtClean="0"/>
              <a:t>etc</a:t>
            </a:r>
            <a:r>
              <a:rPr lang="en-US" dirty="0" smtClean="0"/>
              <a:t> on the cluster in folder:</a:t>
            </a:r>
            <a:br>
              <a:rPr lang="en-US" dirty="0" smtClean="0"/>
            </a:br>
            <a:r>
              <a:rPr lang="en-US" dirty="0" smtClean="0"/>
              <a:t>	Sinker/</a:t>
            </a:r>
            <a:r>
              <a:rPr lang="en-US" dirty="0" err="1" smtClean="0"/>
              <a:t>Projectname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763143" y="3264512"/>
            <a:ext cx="4759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738624" y="42619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3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09260" y="5156693"/>
            <a:ext cx="5436165" cy="1588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0" y="1"/>
            <a:ext cx="2769704" cy="762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1773" y="-116836"/>
            <a:ext cx="2906959" cy="1031744"/>
          </a:xfrm>
        </p:spPr>
        <p:txBody>
          <a:bodyPr/>
          <a:lstStyle/>
          <a:p>
            <a:r>
              <a:rPr lang="en-US" b="1" dirty="0" smtClean="0"/>
              <a:t>EXAMPLES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209261" y="1276422"/>
            <a:ext cx="12309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$   </a:t>
            </a:r>
            <a:r>
              <a:rPr lang="en-US" dirty="0" err="1" smtClean="0"/>
              <a:t>pythonSinker.py</a:t>
            </a:r>
            <a:r>
              <a:rPr lang="en-US" dirty="0" smtClean="0"/>
              <a:t> </a:t>
            </a:r>
            <a:r>
              <a:rPr lang="en-US" dirty="0"/>
              <a:t>~/</a:t>
            </a:r>
            <a:r>
              <a:rPr lang="en-US" dirty="0" smtClean="0"/>
              <a:t>Documents/Genes/ -f </a:t>
            </a:r>
            <a:r>
              <a:rPr lang="en-US" dirty="0" err="1" smtClean="0"/>
              <a:t>Sterol_Gene_Fastas</a:t>
            </a:r>
            <a:r>
              <a:rPr lang="en-US" dirty="0" smtClean="0"/>
              <a:t> –p </a:t>
            </a:r>
            <a:r>
              <a:rPr lang="en-US" dirty="0" err="1" smtClean="0"/>
              <a:t>Sterol_Genes</a:t>
            </a:r>
            <a:r>
              <a:rPr lang="en-US" dirty="0" smtClean="0"/>
              <a:t> -ns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9104244" y="169297"/>
            <a:ext cx="2456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Outputs written to the given directory</a:t>
            </a:r>
            <a:endParaRPr lang="en-US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0" y="185171"/>
            <a:ext cx="6248060" cy="561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Sinker.py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09261" y="5771540"/>
            <a:ext cx="7067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</a:t>
            </a:r>
            <a:r>
              <a:rPr lang="en-US" sz="1600" dirty="0"/>
              <a:t>set these </a:t>
            </a:r>
            <a:r>
              <a:rPr lang="en-US" sz="1600" dirty="0" smtClean="0"/>
              <a:t>yourself</a:t>
            </a:r>
          </a:p>
          <a:p>
            <a:r>
              <a:rPr lang="en-US" sz="1600" dirty="0" err="1" smtClean="0"/>
              <a:t>ssh_inst</a:t>
            </a:r>
            <a:r>
              <a:rPr lang="en-US" sz="1600" dirty="0" smtClean="0"/>
              <a:t> </a:t>
            </a:r>
            <a:r>
              <a:rPr lang="en-US" sz="1600" dirty="0"/>
              <a:t>= "</a:t>
            </a:r>
            <a:r>
              <a:rPr lang="en-US" sz="1600" dirty="0" err="1"/>
              <a:t>ssh</a:t>
            </a:r>
            <a:r>
              <a:rPr lang="en-US" sz="1600" dirty="0"/>
              <a:t> -l </a:t>
            </a:r>
            <a:r>
              <a:rPr lang="en-US" sz="1600" dirty="0" err="1"/>
              <a:t>abigailc</a:t>
            </a:r>
            <a:r>
              <a:rPr lang="en-US" sz="1600" dirty="0"/>
              <a:t> -</a:t>
            </a:r>
            <a:r>
              <a:rPr lang="en-US" sz="1600" dirty="0" err="1"/>
              <a:t>i</a:t>
            </a:r>
            <a:r>
              <a:rPr lang="en-US" sz="1600" dirty="0"/>
              <a:t> ~/.</a:t>
            </a:r>
            <a:r>
              <a:rPr lang="en-US" sz="1600" dirty="0" err="1"/>
              <a:t>ssh</a:t>
            </a:r>
            <a:r>
              <a:rPr lang="en-US" sz="1600" dirty="0"/>
              <a:t>/</a:t>
            </a:r>
            <a:r>
              <a:rPr lang="en-US" sz="1600" dirty="0" err="1"/>
              <a:t>id_rsa</a:t>
            </a:r>
            <a:r>
              <a:rPr lang="en-US" sz="1600" dirty="0"/>
              <a:t> </a:t>
            </a:r>
            <a:r>
              <a:rPr lang="en-US" sz="1600" dirty="0" smtClean="0"/>
              <a:t>eofe5.mit.edu”</a:t>
            </a:r>
          </a:p>
          <a:p>
            <a:r>
              <a:rPr lang="en-US" sz="1600" dirty="0" err="1" smtClean="0"/>
              <a:t>clus_head</a:t>
            </a:r>
            <a:r>
              <a:rPr lang="en-US" sz="1600" dirty="0" smtClean="0"/>
              <a:t> </a:t>
            </a:r>
            <a:r>
              <a:rPr lang="en-US" sz="1600" dirty="0"/>
              <a:t>= "abigailc@eofe5.mit.edu:/home/</a:t>
            </a:r>
            <a:r>
              <a:rPr lang="en-US" sz="1600" dirty="0" err="1"/>
              <a:t>abigailc</a:t>
            </a:r>
            <a:r>
              <a:rPr lang="en-US" sz="1600" dirty="0"/>
              <a:t>/"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9261" y="5280152"/>
            <a:ext cx="330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Set-Up: MUST EDIT lines 8-9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686" y="2230740"/>
            <a:ext cx="1153799" cy="44355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163" y="2285141"/>
            <a:ext cx="1063846" cy="41181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734686" y="1984519"/>
            <a:ext cx="2818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Merry.fasta</a:t>
            </a:r>
            <a:endParaRPr lang="en-US" sz="10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732" y="2186386"/>
            <a:ext cx="1078103" cy="571487"/>
          </a:xfrm>
          <a:prstGeom prst="rect">
            <a:avLst/>
          </a:prstGeom>
        </p:spPr>
      </p:pic>
      <p:sp>
        <p:nvSpPr>
          <p:cNvPr id="32" name="Arrow: Right 28"/>
          <p:cNvSpPr/>
          <p:nvPr/>
        </p:nvSpPr>
        <p:spPr>
          <a:xfrm>
            <a:off x="6023175" y="2285141"/>
            <a:ext cx="3664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29"/>
          <p:cNvSpPr/>
          <p:nvPr/>
        </p:nvSpPr>
        <p:spPr>
          <a:xfrm>
            <a:off x="7960084" y="2257975"/>
            <a:ext cx="3664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686" y="2909032"/>
            <a:ext cx="1153799" cy="44355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163" y="2963433"/>
            <a:ext cx="1063846" cy="41181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734686" y="2662811"/>
            <a:ext cx="2818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George.fasta</a:t>
            </a:r>
            <a:endParaRPr lang="en-US" sz="10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732" y="2864678"/>
            <a:ext cx="1078103" cy="571487"/>
          </a:xfrm>
          <a:prstGeom prst="rect">
            <a:avLst/>
          </a:prstGeom>
        </p:spPr>
      </p:pic>
      <p:sp>
        <p:nvSpPr>
          <p:cNvPr id="29" name="Arrow: Right 28"/>
          <p:cNvSpPr/>
          <p:nvPr/>
        </p:nvSpPr>
        <p:spPr>
          <a:xfrm>
            <a:off x="6023175" y="2963433"/>
            <a:ext cx="3664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29"/>
          <p:cNvSpPr/>
          <p:nvPr/>
        </p:nvSpPr>
        <p:spPr>
          <a:xfrm>
            <a:off x="7960084" y="2936267"/>
            <a:ext cx="3664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543" y="3641965"/>
            <a:ext cx="1153799" cy="44355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020" y="3696366"/>
            <a:ext cx="1063846" cy="411811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738543" y="3395744"/>
            <a:ext cx="2818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SQMO.fasta</a:t>
            </a:r>
            <a:endParaRPr lang="en-US" sz="10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589" y="3597611"/>
            <a:ext cx="1078103" cy="571487"/>
          </a:xfrm>
          <a:prstGeom prst="rect">
            <a:avLst/>
          </a:prstGeom>
        </p:spPr>
      </p:pic>
      <p:sp>
        <p:nvSpPr>
          <p:cNvPr id="42" name="Arrow: Right 28"/>
          <p:cNvSpPr/>
          <p:nvPr/>
        </p:nvSpPr>
        <p:spPr>
          <a:xfrm>
            <a:off x="6027032" y="3696366"/>
            <a:ext cx="3664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29"/>
          <p:cNvSpPr/>
          <p:nvPr/>
        </p:nvSpPr>
        <p:spPr>
          <a:xfrm>
            <a:off x="7963941" y="3669200"/>
            <a:ext cx="3664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686" y="4357728"/>
            <a:ext cx="1153799" cy="44355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163" y="4412129"/>
            <a:ext cx="1063846" cy="411811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734686" y="4111507"/>
            <a:ext cx="2818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OSC.fasta</a:t>
            </a:r>
            <a:endParaRPr lang="en-US" sz="10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732" y="4313374"/>
            <a:ext cx="1078103" cy="571487"/>
          </a:xfrm>
          <a:prstGeom prst="rect">
            <a:avLst/>
          </a:prstGeom>
        </p:spPr>
      </p:pic>
      <p:sp>
        <p:nvSpPr>
          <p:cNvPr id="48" name="Arrow: Right 28"/>
          <p:cNvSpPr/>
          <p:nvPr/>
        </p:nvSpPr>
        <p:spPr>
          <a:xfrm>
            <a:off x="6023175" y="4412129"/>
            <a:ext cx="3664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29"/>
          <p:cNvSpPr/>
          <p:nvPr/>
        </p:nvSpPr>
        <p:spPr>
          <a:xfrm>
            <a:off x="7960084" y="4384963"/>
            <a:ext cx="3664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938359" y="1981932"/>
            <a:ext cx="2818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&gt;</a:t>
            </a:r>
            <a:r>
              <a:rPr lang="en-US" sz="1400" dirty="0" err="1" smtClean="0"/>
              <a:t>Sterol_Genes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9104244" y="762778"/>
            <a:ext cx="2955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Intermediates written to cluster/Sinker/</a:t>
            </a:r>
            <a:r>
              <a:rPr lang="en-US" dirty="0" err="1" smtClean="0"/>
              <a:t>Projectname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7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611816" y="3181921"/>
            <a:ext cx="5580184" cy="23811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1"/>
            <a:ext cx="6213231" cy="6025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11816" y="292788"/>
            <a:ext cx="5580184" cy="28216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5982521"/>
            <a:ext cx="12274062" cy="8754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55" y="40864"/>
            <a:ext cx="6248060" cy="561654"/>
          </a:xfrm>
        </p:spPr>
        <p:txBody>
          <a:bodyPr>
            <a:normAutofit fontScale="90000"/>
          </a:bodyPr>
          <a:lstStyle/>
          <a:p>
            <a:r>
              <a:rPr lang="en-US" smtClean="0"/>
              <a:t>MakeSpecies_Standalone.py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2518"/>
            <a:ext cx="6715909" cy="5197076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Function: 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Given a list of species, creates a 30-ribosomal concatenated gene tree</a:t>
            </a:r>
            <a:endParaRPr 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Inputs: </a:t>
            </a:r>
          </a:p>
          <a:p>
            <a:pPr lvl="1"/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Projectname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eg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“SOD_try2”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Species names – give a FASTA file to pull from.</a:t>
            </a:r>
          </a:p>
          <a:p>
            <a:pPr lvl="2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&gt;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Genus_species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as the 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seqids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, or shortened format (blast helper out, fish-shorten).</a:t>
            </a:r>
            <a:endParaRPr 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2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May be just a list of &gt;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genus_species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with one per line. Bug: first line needs sequences data even if just BLAHBLAH. #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todo</a:t>
            </a:r>
            <a:endParaRPr 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-B toggles a re-blast if any data is missing. slow!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-S ignores subspecies and strain info. </a:t>
            </a:r>
          </a:p>
          <a:p>
            <a:pPr lvl="2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So Esc_coli_sp1 == Esc_coli_sp4 == 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Esc_coli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200" i="1" dirty="0" smtClean="0">
                <a:latin typeface="Times New Roman" charset="0"/>
                <a:ea typeface="Times New Roman" charset="0"/>
                <a:cs typeface="Times New Roman" charset="0"/>
              </a:rPr>
              <a:t>if and only if 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–s was toggled.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Settings: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You need to manually edit the file to use your SSH/name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You need to manually set the 30-gene-query file if you want to use something other than mine. Initial blast may take days. 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You must have a folder to run in containing the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Raw_Blasts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if you don’t want to redo the blasts, and put your base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fasta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in that folder.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You can edit models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etc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by changing the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raxml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call in the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scriptfile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Output: A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RAxML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tree and alignments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096" y="6064582"/>
            <a:ext cx="112086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" charset="0"/>
              </a:rPr>
              <a:t>$ python </a:t>
            </a:r>
            <a:r>
              <a:rPr lang="en-US" sz="2000" b="1" dirty="0" err="1" smtClean="0">
                <a:latin typeface="Courier" charset="0"/>
              </a:rPr>
              <a:t>MakeSpecies_Standalone.py</a:t>
            </a:r>
            <a:r>
              <a:rPr lang="en-US" sz="2000" b="1" dirty="0" smtClean="0">
                <a:latin typeface="Courier" charset="0"/>
              </a:rPr>
              <a:t> [/path/to/</a:t>
            </a:r>
            <a:r>
              <a:rPr lang="en-US" sz="2000" b="1" dirty="0" err="1" smtClean="0">
                <a:latin typeface="Courier" charset="0"/>
              </a:rPr>
              <a:t>fasta</a:t>
            </a:r>
            <a:r>
              <a:rPr lang="en-US" sz="2000" b="1" dirty="0" smtClean="0">
                <a:latin typeface="Courier" charset="0"/>
              </a:rPr>
              <a:t>/directory/] -p [</a:t>
            </a:r>
            <a:r>
              <a:rPr lang="en-US" sz="2000" b="1" dirty="0" err="1" smtClean="0">
                <a:latin typeface="Courier" charset="0"/>
              </a:rPr>
              <a:t>projectname</a:t>
            </a:r>
            <a:r>
              <a:rPr lang="en-US" sz="2000" b="1" dirty="0" smtClean="0">
                <a:latin typeface="Courier" charset="0"/>
              </a:rPr>
              <a:t>] -f [</a:t>
            </a:r>
            <a:r>
              <a:rPr lang="en-US" sz="2000" b="1" dirty="0" err="1" smtClean="0">
                <a:latin typeface="Courier" charset="0"/>
              </a:rPr>
              <a:t>fasta_file</a:t>
            </a:r>
            <a:r>
              <a:rPr lang="en-US" sz="2000" b="1" dirty="0" smtClean="0">
                <a:latin typeface="Courier" charset="0"/>
              </a:rPr>
              <a:t>] [–b] [-s]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6611816" y="602688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 err="1" smtClean="0"/>
              <a:t>positional</a:t>
            </a:r>
            <a:r>
              <a:rPr lang="de-DE" sz="1200" dirty="0" smtClean="0"/>
              <a:t> </a:t>
            </a:r>
            <a:r>
              <a:rPr lang="de-DE" sz="1200" dirty="0" err="1"/>
              <a:t>arguments</a:t>
            </a:r>
            <a:r>
              <a:rPr lang="de-DE" sz="1200" dirty="0"/>
              <a:t>:</a:t>
            </a:r>
          </a:p>
          <a:p>
            <a:r>
              <a:rPr lang="de-DE" sz="1200" dirty="0"/>
              <a:t>  </a:t>
            </a:r>
            <a:r>
              <a:rPr lang="de-DE" sz="1200" dirty="0" err="1"/>
              <a:t>directory</a:t>
            </a:r>
            <a:r>
              <a:rPr lang="de-DE" sz="1200" dirty="0"/>
              <a:t>             type </a:t>
            </a:r>
            <a:r>
              <a:rPr lang="de-DE" sz="1200" dirty="0" err="1"/>
              <a:t>name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directory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run</a:t>
            </a:r>
            <a:r>
              <a:rPr lang="de-DE" sz="1200" dirty="0"/>
              <a:t> in </a:t>
            </a:r>
            <a:r>
              <a:rPr lang="de-DE" sz="1200" dirty="0" err="1"/>
              <a:t>eg</a:t>
            </a:r>
            <a:r>
              <a:rPr lang="de-DE" sz="1200" dirty="0"/>
              <a:t> </a:t>
            </a:r>
            <a:r>
              <a:rPr lang="de-DE" sz="1200" dirty="0" err="1"/>
              <a:t>MakeSpeciesTree</a:t>
            </a:r>
            <a:endParaRPr lang="de-DE" sz="1200" dirty="0"/>
          </a:p>
          <a:p>
            <a:r>
              <a:rPr lang="de-DE" sz="1200" dirty="0" smtClean="0"/>
              <a:t>optional </a:t>
            </a:r>
            <a:r>
              <a:rPr lang="de-DE" sz="1200" dirty="0" err="1"/>
              <a:t>arguments</a:t>
            </a:r>
            <a:r>
              <a:rPr lang="de-DE" sz="1200" dirty="0"/>
              <a:t>:</a:t>
            </a:r>
          </a:p>
          <a:p>
            <a:r>
              <a:rPr lang="de-DE" sz="1200" dirty="0"/>
              <a:t>  -h, --</a:t>
            </a:r>
            <a:r>
              <a:rPr lang="de-DE" sz="1200" dirty="0" err="1"/>
              <a:t>help</a:t>
            </a:r>
            <a:r>
              <a:rPr lang="de-DE" sz="1200" dirty="0"/>
              <a:t>            </a:t>
            </a:r>
            <a:r>
              <a:rPr lang="de-DE" sz="1200" dirty="0" err="1"/>
              <a:t>show</a:t>
            </a:r>
            <a:r>
              <a:rPr lang="de-DE" sz="1200" dirty="0"/>
              <a:t> </a:t>
            </a:r>
            <a:r>
              <a:rPr lang="de-DE" sz="1200" dirty="0" err="1"/>
              <a:t>this</a:t>
            </a:r>
            <a:r>
              <a:rPr lang="de-DE" sz="1200" dirty="0"/>
              <a:t> </a:t>
            </a:r>
            <a:r>
              <a:rPr lang="de-DE" sz="1200" dirty="0" err="1"/>
              <a:t>help</a:t>
            </a:r>
            <a:r>
              <a:rPr lang="de-DE" sz="1200" dirty="0"/>
              <a:t> </a:t>
            </a:r>
            <a:r>
              <a:rPr lang="de-DE" sz="1200" dirty="0" err="1"/>
              <a:t>message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exit</a:t>
            </a:r>
            <a:endParaRPr lang="de-DE" sz="1200" dirty="0"/>
          </a:p>
          <a:p>
            <a:r>
              <a:rPr lang="de-DE" sz="1200" dirty="0"/>
              <a:t>  -p PROJECTNAME, --</a:t>
            </a:r>
            <a:r>
              <a:rPr lang="de-DE" sz="1200" dirty="0" err="1"/>
              <a:t>projectname</a:t>
            </a:r>
            <a:r>
              <a:rPr lang="de-DE" sz="1200" dirty="0"/>
              <a:t> PROJECTNAME</a:t>
            </a:r>
          </a:p>
          <a:p>
            <a:r>
              <a:rPr lang="de-DE" sz="1200" dirty="0"/>
              <a:t>                        </a:t>
            </a:r>
            <a:r>
              <a:rPr lang="de-DE" sz="1200" dirty="0" smtClean="0"/>
              <a:t>	type </a:t>
            </a:r>
            <a:r>
              <a:rPr lang="de-DE" sz="1200" dirty="0" err="1"/>
              <a:t>projectname</a:t>
            </a:r>
            <a:r>
              <a:rPr lang="de-DE" sz="1200" dirty="0"/>
              <a:t> </a:t>
            </a:r>
            <a:r>
              <a:rPr lang="de-DE" sz="1200" dirty="0" err="1"/>
              <a:t>eg</a:t>
            </a:r>
            <a:r>
              <a:rPr lang="de-DE" sz="1200" dirty="0"/>
              <a:t> SOD8</a:t>
            </a:r>
          </a:p>
          <a:p>
            <a:r>
              <a:rPr lang="de-DE" sz="1200" dirty="0"/>
              <a:t>  -f FASTA, --</a:t>
            </a:r>
            <a:r>
              <a:rPr lang="de-DE" sz="1200" dirty="0" err="1"/>
              <a:t>fasta</a:t>
            </a:r>
            <a:r>
              <a:rPr lang="de-DE" sz="1200" dirty="0"/>
              <a:t> FASTA</a:t>
            </a:r>
          </a:p>
          <a:p>
            <a:r>
              <a:rPr lang="de-DE" sz="1200" dirty="0"/>
              <a:t>                        type </a:t>
            </a:r>
            <a:r>
              <a:rPr lang="de-DE" sz="1200" dirty="0" err="1"/>
              <a:t>fasta</a:t>
            </a:r>
            <a:r>
              <a:rPr lang="de-DE" sz="1200" dirty="0"/>
              <a:t> </a:t>
            </a:r>
            <a:r>
              <a:rPr lang="de-DE" sz="1200" dirty="0" err="1"/>
              <a:t>eg</a:t>
            </a:r>
            <a:r>
              <a:rPr lang="de-DE" sz="1200" dirty="0"/>
              <a:t> </a:t>
            </a:r>
            <a:r>
              <a:rPr lang="de-DE" sz="1200" dirty="0" err="1"/>
              <a:t>SOD.fasta</a:t>
            </a:r>
            <a:endParaRPr lang="de-DE" sz="1200" dirty="0"/>
          </a:p>
          <a:p>
            <a:r>
              <a:rPr lang="de-DE" sz="1200" dirty="0"/>
              <a:t>  -b, --</a:t>
            </a:r>
            <a:r>
              <a:rPr lang="de-DE" sz="1200" dirty="0" err="1"/>
              <a:t>blastmissing</a:t>
            </a:r>
            <a:r>
              <a:rPr lang="de-DE" sz="1200" dirty="0"/>
              <a:t>    type -b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preform</a:t>
            </a:r>
            <a:r>
              <a:rPr lang="de-DE" sz="1200" dirty="0"/>
              <a:t> a blast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search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any</a:t>
            </a:r>
            <a:r>
              <a:rPr lang="de-DE" sz="1200" dirty="0"/>
              <a:t> </a:t>
            </a:r>
            <a:r>
              <a:rPr lang="de-DE" sz="1200" dirty="0" err="1"/>
              <a:t>sequence</a:t>
            </a:r>
            <a:endParaRPr lang="de-DE" sz="1200" dirty="0"/>
          </a:p>
          <a:p>
            <a:r>
              <a:rPr lang="de-DE" sz="1200" dirty="0"/>
              <a:t>                        </a:t>
            </a:r>
            <a:r>
              <a:rPr lang="de-DE" sz="1200" dirty="0" err="1"/>
              <a:t>data</a:t>
            </a:r>
            <a:r>
              <a:rPr lang="de-DE" sz="1200" dirty="0"/>
              <a:t> </a:t>
            </a:r>
            <a:r>
              <a:rPr lang="de-DE" sz="1200" dirty="0" err="1"/>
              <a:t>that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missing</a:t>
            </a:r>
            <a:r>
              <a:rPr lang="de-DE" sz="1200" dirty="0"/>
              <a:t>, in </a:t>
            </a:r>
            <a:r>
              <a:rPr lang="de-DE" sz="1200" dirty="0" err="1"/>
              <a:t>case</a:t>
            </a:r>
            <a:r>
              <a:rPr lang="de-DE" sz="1200" dirty="0"/>
              <a:t> </a:t>
            </a:r>
            <a:r>
              <a:rPr lang="de-DE" sz="1200" dirty="0" err="1"/>
              <a:t>it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available</a:t>
            </a:r>
            <a:r>
              <a:rPr lang="de-DE" sz="1200" dirty="0"/>
              <a:t> on NCBI</a:t>
            </a:r>
          </a:p>
          <a:p>
            <a:r>
              <a:rPr lang="de-DE" sz="1200" dirty="0"/>
              <a:t>                        but was </a:t>
            </a:r>
            <a:r>
              <a:rPr lang="de-DE" sz="1200" dirty="0" err="1"/>
              <a:t>missing</a:t>
            </a:r>
            <a:r>
              <a:rPr lang="de-DE" sz="1200" dirty="0"/>
              <a:t> </a:t>
            </a:r>
            <a:r>
              <a:rPr lang="de-DE" sz="1200" dirty="0" err="1"/>
              <a:t>or</a:t>
            </a:r>
            <a:r>
              <a:rPr lang="de-DE" sz="1200" dirty="0"/>
              <a:t> </a:t>
            </a:r>
            <a:r>
              <a:rPr lang="de-DE" sz="1200" dirty="0" err="1"/>
              <a:t>badly</a:t>
            </a:r>
            <a:r>
              <a:rPr lang="de-DE" sz="1200" dirty="0"/>
              <a:t> </a:t>
            </a:r>
            <a:r>
              <a:rPr lang="de-DE" sz="1200" dirty="0" err="1"/>
              <a:t>formatted</a:t>
            </a:r>
            <a:r>
              <a:rPr lang="de-DE" sz="1200" dirty="0"/>
              <a:t> in </a:t>
            </a:r>
            <a:r>
              <a:rPr lang="de-DE" sz="1200" dirty="0" err="1"/>
              <a:t>the</a:t>
            </a:r>
            <a:r>
              <a:rPr lang="de-DE" sz="1200" dirty="0"/>
              <a:t> original</a:t>
            </a:r>
          </a:p>
          <a:p>
            <a:r>
              <a:rPr lang="ro-RO" sz="1200" dirty="0"/>
              <a:t>                        </a:t>
            </a:r>
            <a:r>
              <a:rPr lang="ro-RO" sz="1200" dirty="0" err="1"/>
              <a:t>search</a:t>
            </a:r>
            <a:r>
              <a:rPr lang="ro-RO" sz="1200" dirty="0" smtClean="0"/>
              <a:t>. </a:t>
            </a:r>
            <a:r>
              <a:rPr lang="ro-RO" sz="1200" dirty="0" err="1" smtClean="0"/>
              <a:t>Takes</a:t>
            </a:r>
            <a:r>
              <a:rPr lang="ro-RO" sz="1200" dirty="0" smtClean="0"/>
              <a:t> FOREVER</a:t>
            </a:r>
            <a:endParaRPr lang="ro-RO" sz="1200" dirty="0"/>
          </a:p>
          <a:p>
            <a:r>
              <a:rPr lang="ro-RO" sz="1200" dirty="0"/>
              <a:t>  -s, --</a:t>
            </a:r>
            <a:r>
              <a:rPr lang="ro-RO" sz="1200" dirty="0" err="1"/>
              <a:t>strain</a:t>
            </a:r>
            <a:r>
              <a:rPr lang="ro-RO" sz="1200" dirty="0"/>
              <a:t>          </a:t>
            </a:r>
            <a:r>
              <a:rPr lang="ro-RO" sz="1200" dirty="0" err="1"/>
              <a:t>type</a:t>
            </a:r>
            <a:r>
              <a:rPr lang="ro-RO" sz="1200" dirty="0"/>
              <a:t> -s </a:t>
            </a:r>
            <a:r>
              <a:rPr lang="ro-RO" sz="1200" dirty="0" err="1"/>
              <a:t>to</a:t>
            </a:r>
            <a:r>
              <a:rPr lang="ro-RO" sz="1200" dirty="0"/>
              <a:t> ignore </a:t>
            </a:r>
            <a:r>
              <a:rPr lang="ro-RO" sz="1200" dirty="0" err="1"/>
              <a:t>strains</a:t>
            </a:r>
            <a:r>
              <a:rPr lang="ro-RO" sz="1200" dirty="0"/>
              <a:t> -- </a:t>
            </a:r>
            <a:r>
              <a:rPr lang="ro-RO" sz="1200" dirty="0" err="1" smtClean="0"/>
              <a:t>only</a:t>
            </a:r>
            <a:r>
              <a:rPr lang="ro-RO" sz="1200" dirty="0" smtClean="0"/>
              <a:t> consider </a:t>
            </a:r>
            <a:r>
              <a:rPr lang="ro-RO" sz="1200" dirty="0" err="1" smtClean="0"/>
              <a:t>genus_species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6763143" y="3624101"/>
            <a:ext cx="47595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[A </a:t>
            </a:r>
            <a:r>
              <a:rPr lang="en-US" sz="1600" dirty="0" err="1" smtClean="0"/>
              <a:t>RAxML</a:t>
            </a:r>
            <a:r>
              <a:rPr lang="en-US" sz="1600" dirty="0" smtClean="0"/>
              <a:t> </a:t>
            </a:r>
            <a:r>
              <a:rPr lang="en-US" sz="1600" dirty="0" err="1" smtClean="0"/>
              <a:t>protgammaLG</a:t>
            </a:r>
            <a:r>
              <a:rPr lang="en-US" sz="1600" dirty="0" smtClean="0"/>
              <a:t> 100 rapid BS tree constructed from 30 aligned concatenated </a:t>
            </a:r>
            <a:r>
              <a:rPr lang="en-US" sz="1600" dirty="0" err="1" smtClean="0"/>
              <a:t>ribo</a:t>
            </a:r>
            <a:r>
              <a:rPr lang="en-US" sz="1600" dirty="0" smtClean="0"/>
              <a:t> proteins]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6763143" y="3264512"/>
            <a:ext cx="4759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763142" y="2927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88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09261" y="4401319"/>
            <a:ext cx="11562766" cy="23440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0" y="1"/>
            <a:ext cx="6248060" cy="7980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6985" y="-64546"/>
            <a:ext cx="2906959" cy="1031744"/>
          </a:xfrm>
        </p:spPr>
        <p:txBody>
          <a:bodyPr/>
          <a:lstStyle/>
          <a:p>
            <a:r>
              <a:rPr lang="en-US" b="1" smtClean="0"/>
              <a:t>EXAMPLES</a:t>
            </a:r>
            <a:endParaRPr lang="en-US" b="1" dirty="0"/>
          </a:p>
        </p:txBody>
      </p:sp>
      <p:sp>
        <p:nvSpPr>
          <p:cNvPr id="6" name="Right Arrow 5"/>
          <p:cNvSpPr/>
          <p:nvPr/>
        </p:nvSpPr>
        <p:spPr>
          <a:xfrm>
            <a:off x="4581179" y="2198425"/>
            <a:ext cx="1379151" cy="1068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208" y="1142798"/>
            <a:ext cx="123092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" charset="0"/>
              </a:rPr>
              <a:t>$ cd ~/Documents/</a:t>
            </a:r>
            <a:r>
              <a:rPr lang="en-US" sz="1600" dirty="0" err="1" smtClean="0">
                <a:latin typeface="Courier" charset="0"/>
              </a:rPr>
              <a:t>Make_Species_Trees_Here</a:t>
            </a:r>
            <a:r>
              <a:rPr lang="en-US" sz="1600" dirty="0" smtClean="0">
                <a:latin typeface="Courier" charset="0"/>
              </a:rPr>
              <a:t>/</a:t>
            </a:r>
          </a:p>
          <a:p>
            <a:r>
              <a:rPr lang="en-US" sz="1600" dirty="0" smtClean="0"/>
              <a:t>$   python </a:t>
            </a:r>
            <a:r>
              <a:rPr lang="en-US" sz="1600" dirty="0" err="1"/>
              <a:t>MakeSpecies_Standalone.py</a:t>
            </a:r>
            <a:r>
              <a:rPr lang="en-US" sz="1600" dirty="0"/>
              <a:t> -p </a:t>
            </a:r>
            <a:r>
              <a:rPr lang="en-US" sz="1600" dirty="0" err="1" smtClean="0"/>
              <a:t>MyTestSpeciesTree</a:t>
            </a:r>
            <a:r>
              <a:rPr lang="en-US" sz="1600" dirty="0" smtClean="0"/>
              <a:t> -f </a:t>
            </a:r>
            <a:r>
              <a:rPr lang="en-US" sz="1600" dirty="0" err="1" smtClean="0"/>
              <a:t>geneA.fasta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9602824" y="153317"/>
            <a:ext cx="2456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Outputs written to the given directory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9261" y="1969657"/>
            <a:ext cx="1040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geneA.fasta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6505944" y="2068194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&gt; </a:t>
            </a:r>
            <a:r>
              <a:rPr lang="en-US" sz="1600" dirty="0" err="1" smtClean="0"/>
              <a:t>MyTestSpeciesTree</a:t>
            </a:r>
            <a:endParaRPr lang="en-US" sz="1600" dirty="0" smtClean="0"/>
          </a:p>
          <a:p>
            <a:r>
              <a:rPr lang="en-US" sz="1600" dirty="0" smtClean="0"/>
              <a:t>	-[Species Tree]</a:t>
            </a:r>
          </a:p>
          <a:p>
            <a:r>
              <a:rPr lang="en-US" sz="1600" dirty="0" smtClean="0"/>
              <a:t>	-[30 alignment files]</a:t>
            </a:r>
          </a:p>
          <a:p>
            <a:r>
              <a:rPr lang="en-US" sz="1600" dirty="0" smtClean="0"/>
              <a:t>	-[1 concatenated alignment file]</a:t>
            </a:r>
          </a:p>
          <a:p>
            <a:endParaRPr lang="en-US" sz="1200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0" y="185171"/>
            <a:ext cx="6248060" cy="561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MakeSpecies_Standalone.py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209261" y="4853016"/>
            <a:ext cx="6096000" cy="20005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&gt;Documents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&gt;</a:t>
            </a:r>
            <a:r>
              <a:rPr lang="en-US" sz="1600" dirty="0" err="1" smtClean="0"/>
              <a:t>Make_Species_Trees_Here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&gt;</a:t>
            </a:r>
            <a:r>
              <a:rPr lang="en-US" sz="1600" dirty="0" err="1" smtClean="0"/>
              <a:t>Raw_Blasts</a:t>
            </a:r>
            <a:endParaRPr lang="en-US" sz="1600" dirty="0" smtClean="0"/>
          </a:p>
          <a:p>
            <a:r>
              <a:rPr lang="en-US" sz="1600" dirty="0"/>
              <a:t>		-</a:t>
            </a:r>
            <a:r>
              <a:rPr lang="en-US" sz="1600" dirty="0" err="1" smtClean="0"/>
              <a:t>MakeSpecies_Standalone.py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-</a:t>
            </a:r>
            <a:r>
              <a:rPr lang="en-US" sz="1600" dirty="0" err="1" smtClean="0"/>
              <a:t>MyFastaFile.fasta</a:t>
            </a:r>
            <a:endParaRPr lang="en-US" sz="1600" dirty="0" smtClean="0"/>
          </a:p>
          <a:p>
            <a:r>
              <a:rPr lang="en-US" sz="1600" dirty="0" smtClean="0"/>
              <a:t>		-</a:t>
            </a:r>
            <a:r>
              <a:rPr lang="en-US" sz="1600" dirty="0" err="1" smtClean="0"/>
              <a:t>Newest_Ribo.fasta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-</a:t>
            </a:r>
            <a:r>
              <a:rPr lang="en-US" sz="1600" dirty="0" err="1" smtClean="0"/>
              <a:t>Species_List.txt</a:t>
            </a:r>
            <a:endParaRPr lang="en-US" sz="1600" dirty="0" smtClean="0"/>
          </a:p>
          <a:p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704301" y="5057618"/>
            <a:ext cx="7067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######### PERSONAL_SETTINGS </a:t>
            </a:r>
            <a:r>
              <a:rPr lang="en-US" sz="1400" dirty="0" smtClean="0"/>
              <a:t>#########</a:t>
            </a:r>
          </a:p>
          <a:p>
            <a:r>
              <a:rPr lang="en-US" sz="1400" dirty="0" err="1" smtClean="0"/>
              <a:t>ssh_inst</a:t>
            </a:r>
            <a:r>
              <a:rPr lang="en-US" sz="1400" dirty="0" smtClean="0"/>
              <a:t> </a:t>
            </a:r>
            <a:r>
              <a:rPr lang="en-US" sz="1400" dirty="0"/>
              <a:t>= "</a:t>
            </a:r>
            <a:r>
              <a:rPr lang="en-US" sz="1400" dirty="0" err="1"/>
              <a:t>ssh</a:t>
            </a:r>
            <a:r>
              <a:rPr lang="en-US" sz="1400" dirty="0"/>
              <a:t> -l </a:t>
            </a:r>
            <a:r>
              <a:rPr lang="en-US" sz="1400" dirty="0" err="1"/>
              <a:t>abigailc</a:t>
            </a:r>
            <a:r>
              <a:rPr lang="en-US" sz="1400" dirty="0"/>
              <a:t> -</a:t>
            </a:r>
            <a:r>
              <a:rPr lang="en-US" sz="1400" dirty="0" err="1"/>
              <a:t>i</a:t>
            </a:r>
            <a:r>
              <a:rPr lang="en-US" sz="1400" dirty="0"/>
              <a:t> ~/.</a:t>
            </a:r>
            <a:r>
              <a:rPr lang="en-US" sz="1400" dirty="0" err="1"/>
              <a:t>ssh</a:t>
            </a:r>
            <a:r>
              <a:rPr lang="en-US" sz="1400" dirty="0"/>
              <a:t>/</a:t>
            </a:r>
            <a:r>
              <a:rPr lang="en-US" sz="1400" dirty="0" err="1"/>
              <a:t>id_rsa</a:t>
            </a:r>
            <a:r>
              <a:rPr lang="en-US" sz="1400" dirty="0"/>
              <a:t> </a:t>
            </a:r>
            <a:r>
              <a:rPr lang="en-US" sz="1400" dirty="0" smtClean="0"/>
              <a:t>eofe4.mit.edu”</a:t>
            </a:r>
          </a:p>
          <a:p>
            <a:r>
              <a:rPr lang="en-US" sz="1400" dirty="0" err="1" smtClean="0"/>
              <a:t>clus_head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smtClean="0">
                <a:hlinkClick r:id="rId2"/>
              </a:rPr>
              <a:t>abigailc@eofe4.mit.edu</a:t>
            </a:r>
            <a:r>
              <a:rPr lang="en-US" sz="1400" dirty="0">
                <a:hlinkClick r:id="rId2"/>
              </a:rPr>
              <a:t>:/home/abigailc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 smtClean="0"/>
          </a:p>
          <a:p>
            <a:r>
              <a:rPr lang="en-US" sz="1400" dirty="0" err="1" smtClean="0"/>
              <a:t>New_Gene_List</a:t>
            </a:r>
            <a:r>
              <a:rPr lang="en-US" sz="1400" dirty="0" smtClean="0"/>
              <a:t> </a:t>
            </a:r>
            <a:r>
              <a:rPr lang="en-US" sz="1400" dirty="0"/>
              <a:t>= "/</a:t>
            </a:r>
            <a:r>
              <a:rPr lang="en-US" sz="1400" dirty="0" smtClean="0"/>
              <a:t>Users/</a:t>
            </a:r>
            <a:r>
              <a:rPr lang="en-US" sz="1400" dirty="0" err="1" smtClean="0"/>
              <a:t>abigailc</a:t>
            </a:r>
            <a:r>
              <a:rPr lang="en-US" sz="1400" dirty="0" smtClean="0"/>
              <a:t>/Documents/</a:t>
            </a:r>
            <a:r>
              <a:rPr lang="en-US" sz="1400" dirty="0" err="1" smtClean="0"/>
              <a:t>Make_Species_Trees_Here</a:t>
            </a:r>
            <a:r>
              <a:rPr lang="en-US" sz="1400" dirty="0" smtClean="0"/>
              <a:t>/</a:t>
            </a:r>
            <a:r>
              <a:rPr lang="en-US" sz="1400" dirty="0" err="1" smtClean="0"/>
              <a:t>Newest_Ribo.fasta</a:t>
            </a:r>
            <a:r>
              <a:rPr lang="en-US" sz="1400" dirty="0"/>
              <a:t>"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9261" y="4406740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Folder Set-Up: MUST HAVE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785672" y="4401319"/>
            <a:ext cx="342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Set-Up: MUST EDIT lines 10-12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3342" y="2234879"/>
            <a:ext cx="77777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&gt;Mouse</a:t>
            </a:r>
          </a:p>
          <a:p>
            <a:r>
              <a:rPr lang="en-US" sz="1400" dirty="0" smtClean="0"/>
              <a:t>BLAH</a:t>
            </a:r>
          </a:p>
          <a:p>
            <a:r>
              <a:rPr lang="en-US" sz="1400" dirty="0" smtClean="0"/>
              <a:t>&gt;Snake</a:t>
            </a:r>
          </a:p>
          <a:p>
            <a:r>
              <a:rPr lang="en-US" sz="1400" dirty="0" smtClean="0"/>
              <a:t>BLAH</a:t>
            </a:r>
          </a:p>
          <a:p>
            <a:r>
              <a:rPr lang="en-US" sz="1400" dirty="0" smtClean="0"/>
              <a:t>&gt;Fish</a:t>
            </a:r>
          </a:p>
          <a:p>
            <a:r>
              <a:rPr lang="en-US" sz="1400" dirty="0" smtClean="0"/>
              <a:t>BLAH</a:t>
            </a:r>
          </a:p>
          <a:p>
            <a:r>
              <a:rPr lang="en-US" sz="1400" dirty="0" smtClean="0"/>
              <a:t>&gt;Frog</a:t>
            </a:r>
            <a:br>
              <a:rPr lang="en-US" sz="1400" dirty="0" smtClean="0"/>
            </a:br>
            <a:r>
              <a:rPr lang="en-US" sz="1400" dirty="0" smtClean="0"/>
              <a:t>BLAH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26326" y="2927874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or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243293" y="1969656"/>
            <a:ext cx="889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geneA.txt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45731" y="2548675"/>
            <a:ext cx="6880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Mouse</a:t>
            </a:r>
          </a:p>
          <a:p>
            <a:r>
              <a:rPr lang="en-US" sz="1400" dirty="0" smtClean="0"/>
              <a:t>Snake</a:t>
            </a:r>
          </a:p>
          <a:p>
            <a:r>
              <a:rPr lang="en-US" sz="1400" dirty="0" smtClean="0"/>
              <a:t>Fish</a:t>
            </a:r>
          </a:p>
          <a:p>
            <a:r>
              <a:rPr lang="en-US" sz="1400" dirty="0" smtClean="0"/>
              <a:t>Frog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436" y="2380093"/>
            <a:ext cx="1299657" cy="50309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9508" y="1385277"/>
            <a:ext cx="1291473" cy="68459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1421093" y="2477750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x</a:t>
            </a:r>
            <a:r>
              <a:rPr lang="en-US" sz="1400" smtClean="0"/>
              <a:t>30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3780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1"/>
            <a:ext cx="6248060" cy="7980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1962" y="44092"/>
            <a:ext cx="2906959" cy="1031744"/>
          </a:xfrm>
        </p:spPr>
        <p:txBody>
          <a:bodyPr/>
          <a:lstStyle/>
          <a:p>
            <a:r>
              <a:rPr lang="en-US" b="1" dirty="0" smtClean="0"/>
              <a:t>How it do</a:t>
            </a:r>
            <a:endParaRPr lang="en-US" b="1" dirty="0"/>
          </a:p>
        </p:txBody>
      </p:sp>
      <p:sp>
        <p:nvSpPr>
          <p:cNvPr id="6" name="Right Arrow 5"/>
          <p:cNvSpPr/>
          <p:nvPr/>
        </p:nvSpPr>
        <p:spPr>
          <a:xfrm rot="5400000">
            <a:off x="5574" y="3810184"/>
            <a:ext cx="719662" cy="344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865704" y="153317"/>
            <a:ext cx="3193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Outputs written to the given directory or on the </a:t>
            </a:r>
            <a:r>
              <a:rPr lang="en-US" smtClean="0"/>
              <a:t>cluster /</a:t>
            </a:r>
            <a:r>
              <a:rPr lang="en-US" dirty="0" err="1" smtClean="0"/>
              <a:t>Species_Trees</a:t>
            </a:r>
            <a:r>
              <a:rPr lang="en-US" dirty="0" smtClean="0"/>
              <a:t>/</a:t>
            </a:r>
            <a:r>
              <a:rPr lang="en-US" dirty="0" err="1" smtClean="0"/>
              <a:t>Projectname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52258" y="1756200"/>
            <a:ext cx="1040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geneA.fasta</a:t>
            </a:r>
            <a:endParaRPr lang="en-US" sz="1400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0" y="185171"/>
            <a:ext cx="6248060" cy="561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MakeSpecies_Standalone.py</a:t>
            </a:r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2668553" y="2030928"/>
            <a:ext cx="77777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&gt;Mouse</a:t>
            </a:r>
          </a:p>
          <a:p>
            <a:r>
              <a:rPr lang="en-US" sz="1400" dirty="0" smtClean="0"/>
              <a:t>BLAH</a:t>
            </a:r>
          </a:p>
          <a:p>
            <a:r>
              <a:rPr lang="en-US" sz="1400" dirty="0" smtClean="0"/>
              <a:t>&gt;Snake</a:t>
            </a:r>
          </a:p>
          <a:p>
            <a:r>
              <a:rPr lang="en-US" sz="1400" dirty="0" smtClean="0"/>
              <a:t>BLAH</a:t>
            </a:r>
          </a:p>
          <a:p>
            <a:r>
              <a:rPr lang="en-US" sz="1400" dirty="0" smtClean="0"/>
              <a:t>&gt;Fish</a:t>
            </a:r>
          </a:p>
          <a:p>
            <a:r>
              <a:rPr lang="en-US" sz="1400" dirty="0" smtClean="0"/>
              <a:t>BLAH</a:t>
            </a:r>
          </a:p>
          <a:p>
            <a:r>
              <a:rPr lang="en-US" sz="1400" dirty="0" smtClean="0"/>
              <a:t>&gt;Frog</a:t>
            </a:r>
            <a:br>
              <a:rPr lang="en-US" sz="1400" dirty="0" smtClean="0"/>
            </a:br>
            <a:r>
              <a:rPr lang="en-US" sz="1400" dirty="0" smtClean="0"/>
              <a:t>BLAH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423" y="2401774"/>
            <a:ext cx="1291473" cy="684592"/>
          </a:xfrm>
          <a:prstGeom prst="rect">
            <a:avLst/>
          </a:prstGeom>
        </p:spPr>
      </p:pic>
      <p:sp>
        <p:nvSpPr>
          <p:cNvPr id="3" name="Cross 2"/>
          <p:cNvSpPr/>
          <p:nvPr/>
        </p:nvSpPr>
        <p:spPr>
          <a:xfrm>
            <a:off x="1817696" y="2464515"/>
            <a:ext cx="583096" cy="559110"/>
          </a:xfrm>
          <a:prstGeom prst="plus">
            <a:avLst>
              <a:gd name="adj" fmla="val 439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29618" y="1766967"/>
            <a:ext cx="1454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Ribo</a:t>
            </a:r>
            <a:r>
              <a:rPr lang="en-US" sz="1400" dirty="0" err="1"/>
              <a:t>_</a:t>
            </a:r>
            <a:r>
              <a:rPr lang="en-US" sz="1400" dirty="0" err="1" smtClean="0"/>
              <a:t>Genes.fasta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29618" y="2171359"/>
            <a:ext cx="5741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&gt;L1</a:t>
            </a:r>
          </a:p>
          <a:p>
            <a:r>
              <a:rPr lang="en-US" sz="1400" dirty="0" smtClean="0"/>
              <a:t>BLAH</a:t>
            </a:r>
          </a:p>
          <a:p>
            <a:r>
              <a:rPr lang="en-US" sz="1400" dirty="0" smtClean="0"/>
              <a:t>&gt;L2</a:t>
            </a:r>
          </a:p>
          <a:p>
            <a:r>
              <a:rPr lang="en-US" sz="1400" dirty="0" smtClean="0"/>
              <a:t>BLAH</a:t>
            </a:r>
          </a:p>
          <a:p>
            <a:r>
              <a:rPr lang="en-US" sz="1400" dirty="0" smtClean="0"/>
              <a:t>&gt;S8</a:t>
            </a:r>
          </a:p>
          <a:p>
            <a:r>
              <a:rPr lang="en-US" sz="1400" dirty="0" smtClean="0"/>
              <a:t>BLAH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2935" y="3704650"/>
            <a:ext cx="1166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Blast L1 L2 S8</a:t>
            </a:r>
            <a:br>
              <a:rPr lang="en-US" sz="1400" dirty="0" smtClean="0"/>
            </a:br>
            <a:r>
              <a:rPr lang="en-US" sz="1400" dirty="0" smtClean="0"/>
              <a:t>take all hits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34269" y="4519320"/>
            <a:ext cx="136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BLASTS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5" idx="3"/>
          </p:cNvCxnSpPr>
          <p:nvPr/>
        </p:nvCxnSpPr>
        <p:spPr>
          <a:xfrm flipH="1">
            <a:off x="1603490" y="3511420"/>
            <a:ext cx="1048768" cy="119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</p:cNvCxnSpPr>
          <p:nvPr/>
        </p:nvCxnSpPr>
        <p:spPr>
          <a:xfrm flipV="1">
            <a:off x="1603490" y="2326832"/>
            <a:ext cx="4300081" cy="237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3"/>
          </p:cNvCxnSpPr>
          <p:nvPr/>
        </p:nvCxnSpPr>
        <p:spPr>
          <a:xfrm flipV="1">
            <a:off x="1603490" y="2814761"/>
            <a:ext cx="4300081" cy="188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" idx="3"/>
          </p:cNvCxnSpPr>
          <p:nvPr/>
        </p:nvCxnSpPr>
        <p:spPr>
          <a:xfrm flipV="1">
            <a:off x="1603490" y="3267699"/>
            <a:ext cx="4269270" cy="143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03571" y="2216462"/>
            <a:ext cx="7507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L1.fasta</a:t>
            </a:r>
          </a:p>
          <a:p>
            <a:endParaRPr lang="en-US" sz="1400" dirty="0" smtClean="0"/>
          </a:p>
          <a:p>
            <a:r>
              <a:rPr lang="en-US" sz="1400" dirty="0" smtClean="0"/>
              <a:t>L2.fasta</a:t>
            </a:r>
          </a:p>
          <a:p>
            <a:endParaRPr lang="en-US" sz="1400" dirty="0" smtClean="0"/>
          </a:p>
          <a:p>
            <a:r>
              <a:rPr lang="en-US" sz="1400" dirty="0" smtClean="0"/>
              <a:t>S8.fasta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865814" y="2216461"/>
            <a:ext cx="136793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L1_aligned.fasta</a:t>
            </a:r>
          </a:p>
          <a:p>
            <a:endParaRPr lang="en-US" sz="1400" dirty="0" smtClean="0"/>
          </a:p>
          <a:p>
            <a:r>
              <a:rPr lang="en-US" sz="1400" dirty="0" smtClean="0"/>
              <a:t>L2_aligned.fasta</a:t>
            </a:r>
          </a:p>
          <a:p>
            <a:endParaRPr lang="en-US" sz="1400" dirty="0" smtClean="0"/>
          </a:p>
          <a:p>
            <a:r>
              <a:rPr lang="en-US" sz="1400" dirty="0" smtClean="0"/>
              <a:t>S8_aligned.fasta</a:t>
            </a:r>
            <a:endParaRPr lang="en-US" sz="1400" dirty="0"/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>
          <a:xfrm flipV="1">
            <a:off x="6654354" y="2801237"/>
            <a:ext cx="2114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233753" y="2355290"/>
            <a:ext cx="328878" cy="420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3"/>
          </p:cNvCxnSpPr>
          <p:nvPr/>
        </p:nvCxnSpPr>
        <p:spPr>
          <a:xfrm flipV="1">
            <a:off x="8233753" y="2801236"/>
            <a:ext cx="3288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8233753" y="2873929"/>
            <a:ext cx="328878" cy="334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562631" y="2642973"/>
            <a:ext cx="1465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Concat_ribo.fasta</a:t>
            </a:r>
            <a:endParaRPr lang="en-US" sz="1400" dirty="0"/>
          </a:p>
        </p:txBody>
      </p:sp>
      <p:cxnSp>
        <p:nvCxnSpPr>
          <p:cNvPr id="52" name="Straight Arrow Connector 51"/>
          <p:cNvCxnSpPr>
            <a:stCxn id="50" idx="3"/>
          </p:cNvCxnSpPr>
          <p:nvPr/>
        </p:nvCxnSpPr>
        <p:spPr>
          <a:xfrm flipV="1">
            <a:off x="10028545" y="2796861"/>
            <a:ext cx="3288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0905" y="4874994"/>
            <a:ext cx="6960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L1_ALL</a:t>
            </a:r>
          </a:p>
          <a:p>
            <a:r>
              <a:rPr lang="en-US" sz="1400" dirty="0" smtClean="0"/>
              <a:t>L2_ALL</a:t>
            </a:r>
          </a:p>
          <a:p>
            <a:r>
              <a:rPr lang="en-US" sz="1400" dirty="0" smtClean="0"/>
              <a:t>S8_ALL</a:t>
            </a:r>
            <a:endParaRPr lang="en-US" sz="1400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6660981" y="3218680"/>
            <a:ext cx="2114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6674233" y="2383792"/>
            <a:ext cx="2114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460703" y="1877039"/>
            <a:ext cx="1124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Species Tree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6865814" y="6543680"/>
            <a:ext cx="5427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Currently </a:t>
            </a:r>
            <a:r>
              <a:rPr lang="en-US" sz="1400" dirty="0" err="1" smtClean="0"/>
              <a:t>unrooted</a:t>
            </a:r>
            <a:r>
              <a:rPr lang="en-US" sz="1400" dirty="0" smtClean="0"/>
              <a:t>, support for rooting at one OG tip trivial but undone.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6818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525675" y="3991453"/>
            <a:ext cx="5580184" cy="1822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 err="1" smtClean="0">
                <a:solidFill>
                  <a:schemeClr val="tx1"/>
                </a:solidFill>
              </a:rPr>
              <a:t>fasta</a:t>
            </a:r>
            <a:r>
              <a:rPr lang="en-US" dirty="0" smtClean="0">
                <a:solidFill>
                  <a:schemeClr val="tx1"/>
                </a:solidFill>
              </a:rPr>
              <a:t> or </a:t>
            </a:r>
            <a:r>
              <a:rPr lang="en-US" dirty="0" err="1" smtClean="0">
                <a:solidFill>
                  <a:schemeClr val="tx1"/>
                </a:solidFill>
              </a:rPr>
              <a:t>newick</a:t>
            </a:r>
            <a:r>
              <a:rPr lang="en-US" dirty="0" smtClean="0">
                <a:solidFill>
                  <a:schemeClr val="tx1"/>
                </a:solidFill>
              </a:rPr>
              <a:t> file with different tips.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Esp. useful for programs with usual requirements and converting back.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"/>
            <a:ext cx="6399549" cy="6025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25675" y="172132"/>
            <a:ext cx="5580184" cy="37372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6072966"/>
            <a:ext cx="12555415" cy="7850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294" y="20433"/>
            <a:ext cx="6248060" cy="56165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FISH_2.py  [</a:t>
            </a:r>
            <a:r>
              <a:rPr lang="en-US" b="1" dirty="0" err="1" smtClean="0"/>
              <a:t>Tip_Re</a:t>
            </a:r>
            <a:r>
              <a:rPr lang="en-US" b="1" dirty="0" smtClean="0"/>
              <a:t>-naming]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9866" y="608300"/>
            <a:ext cx="6715909" cy="5197076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Function: 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Changes the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seqID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names in a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fasta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file 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Changes the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tipIDs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in a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newick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/nexus file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Inputs: </a:t>
            </a:r>
          </a:p>
          <a:p>
            <a:pPr lvl="1"/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Fasta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file</a:t>
            </a:r>
          </a:p>
          <a:p>
            <a:pPr lvl="1"/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Newick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/Nexus file if using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writenewick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2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Must be used with an 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identicle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.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fasta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file, or with –spreadsheet or -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infofile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Options: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Shorten names from NBCI web interface download. Doesn’t split MS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Read in a key in spreadsheet form or txt file. Swap old-&gt;new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Create 10 character names with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Genus_species|BLAH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-&gt;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GenSpeNUM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Given something from append taxonomy, keep pieces by depth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wf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will write changes to given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fasta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, -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wn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takes in a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newick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, writes a new one.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Manual to turn some dumb long thing to a shorter version manually.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Number duplicate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seqIDs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to avoid errors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Outputs: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Fasta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file or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Newick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file with new names. 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Optional Info file gen for future swap-back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096" y="6064582"/>
            <a:ext cx="112086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" charset="0"/>
              </a:rPr>
              <a:t>$ </a:t>
            </a: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python FISH_2.py 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[-h] [-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fas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FASTA] [-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INFOFILE] [-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sp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SPREADSHEET] [-ski]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                [-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] </a:t>
            </a: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[-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dn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] </a:t>
            </a: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[-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m MANUAL] [-t] [-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ba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] [-p PIECE] [-ns] [-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wf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WRITEFASTA]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                [-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wn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WRITENEWICK] [-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wi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WRITEINFORMATION] </a:t>
            </a: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directory]</a:t>
            </a:r>
          </a:p>
          <a:p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59415" y="526634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 -</a:t>
            </a:r>
            <a:r>
              <a:rPr lang="en-US" sz="1000" dirty="0" err="1"/>
              <a:t>fas</a:t>
            </a:r>
            <a:r>
              <a:rPr lang="en-US" sz="1000" dirty="0"/>
              <a:t> FASTA, --</a:t>
            </a:r>
            <a:r>
              <a:rPr lang="en-US" sz="1000" dirty="0" err="1"/>
              <a:t>fasta</a:t>
            </a:r>
            <a:r>
              <a:rPr lang="en-US" sz="1000" dirty="0"/>
              <a:t> </a:t>
            </a:r>
            <a:r>
              <a:rPr lang="en-US" sz="1000" dirty="0" smtClean="0"/>
              <a:t>FASTA                  type </a:t>
            </a:r>
            <a:r>
              <a:rPr lang="en-US" sz="1000" dirty="0"/>
              <a:t>the name of your .</a:t>
            </a:r>
            <a:r>
              <a:rPr lang="en-US" sz="1000" dirty="0" err="1"/>
              <a:t>fasta</a:t>
            </a:r>
            <a:r>
              <a:rPr lang="en-US" sz="1000" dirty="0"/>
              <a:t> file</a:t>
            </a:r>
          </a:p>
          <a:p>
            <a:r>
              <a:rPr lang="en-US" sz="1000" dirty="0"/>
              <a:t>  -</a:t>
            </a:r>
            <a:r>
              <a:rPr lang="en-US" sz="1000" dirty="0" err="1"/>
              <a:t>i</a:t>
            </a:r>
            <a:r>
              <a:rPr lang="en-US" sz="1000" dirty="0"/>
              <a:t> INFOFILE, --</a:t>
            </a:r>
            <a:r>
              <a:rPr lang="en-US" sz="1000" dirty="0" err="1"/>
              <a:t>infofile</a:t>
            </a:r>
            <a:r>
              <a:rPr lang="en-US" sz="1000" dirty="0"/>
              <a:t> </a:t>
            </a:r>
            <a:r>
              <a:rPr lang="en-US" sz="1000" dirty="0" smtClean="0"/>
              <a:t>INFOFILE        </a:t>
            </a:r>
            <a:r>
              <a:rPr lang="en-US" sz="1000" dirty="0"/>
              <a:t>Provide an Info File (as generated by this </a:t>
            </a:r>
            <a:r>
              <a:rPr lang="en-US" sz="1000" dirty="0" smtClean="0"/>
              <a:t>script or add taxonomy 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			previously</a:t>
            </a:r>
            <a:r>
              <a:rPr lang="en-US" sz="1000" dirty="0"/>
              <a:t>) to pull original and new sequences from</a:t>
            </a:r>
          </a:p>
          <a:p>
            <a:r>
              <a:rPr lang="en-US" sz="1000" dirty="0"/>
              <a:t>  -</a:t>
            </a:r>
            <a:r>
              <a:rPr lang="en-US" sz="1000" dirty="0" err="1"/>
              <a:t>sp</a:t>
            </a:r>
            <a:r>
              <a:rPr lang="en-US" sz="1000" dirty="0"/>
              <a:t> SPREADSHEET, --spreadsheet </a:t>
            </a:r>
            <a:r>
              <a:rPr lang="en-US" sz="1000" dirty="0" smtClean="0"/>
              <a:t>SPREADSHEET       Provide </a:t>
            </a:r>
            <a:r>
              <a:rPr lang="en-US" sz="1000" dirty="0"/>
              <a:t>a excel=style Spreadsheet with old </a:t>
            </a:r>
            <a:r>
              <a:rPr lang="en-US" sz="1000" dirty="0" smtClean="0"/>
              <a:t>names</a:t>
            </a:r>
          </a:p>
          <a:p>
            <a:r>
              <a:rPr lang="en-US" sz="1000" dirty="0" smtClean="0"/>
              <a:t> 						in  </a:t>
            </a:r>
            <a:r>
              <a:rPr lang="en-US" sz="1000" dirty="0"/>
              <a:t>column 1, new names column 2</a:t>
            </a:r>
          </a:p>
          <a:p>
            <a:r>
              <a:rPr lang="en-US" sz="1000" dirty="0"/>
              <a:t>  -ski, --</a:t>
            </a:r>
            <a:r>
              <a:rPr lang="en-US" sz="1000" dirty="0" err="1" smtClean="0"/>
              <a:t>shorten_keep_info</a:t>
            </a:r>
            <a:r>
              <a:rPr lang="en-US" sz="1000" dirty="0" smtClean="0"/>
              <a:t>                         </a:t>
            </a:r>
            <a:r>
              <a:rPr lang="en-US" sz="1000" dirty="0"/>
              <a:t>shortens blast (from online) KEEPINGT GENE INFO </a:t>
            </a:r>
            <a:r>
              <a:rPr lang="en-US" sz="1000" dirty="0" err="1"/>
              <a:t>seqIDs</a:t>
            </a:r>
            <a:endParaRPr lang="en-US" sz="1000" dirty="0"/>
          </a:p>
          <a:p>
            <a:r>
              <a:rPr lang="en-US" sz="1000" dirty="0"/>
              <a:t>  -</a:t>
            </a:r>
            <a:r>
              <a:rPr lang="en-US" sz="1000" dirty="0" err="1"/>
              <a:t>sh</a:t>
            </a:r>
            <a:r>
              <a:rPr lang="en-US" sz="1000" dirty="0"/>
              <a:t>, --shorten        </a:t>
            </a:r>
            <a:r>
              <a:rPr lang="en-US" sz="1000" dirty="0" smtClean="0"/>
              <a:t>		        shortens </a:t>
            </a:r>
            <a:r>
              <a:rPr lang="en-US" sz="1000" dirty="0"/>
              <a:t>blast (from online) </a:t>
            </a:r>
            <a:r>
              <a:rPr lang="en-US" sz="1000" dirty="0" err="1" smtClean="0"/>
              <a:t>seqIDs</a:t>
            </a:r>
            <a:endParaRPr lang="en-US" sz="1000" dirty="0"/>
          </a:p>
          <a:p>
            <a:r>
              <a:rPr lang="en-US" sz="1000" dirty="0"/>
              <a:t>  -</a:t>
            </a:r>
            <a:r>
              <a:rPr lang="en-US" sz="1000" dirty="0" err="1"/>
              <a:t>dn</a:t>
            </a:r>
            <a:r>
              <a:rPr lang="en-US" sz="1000" dirty="0"/>
              <a:t>, --</a:t>
            </a:r>
            <a:r>
              <a:rPr lang="en-US" sz="1000" dirty="0" err="1" smtClean="0"/>
              <a:t>duplicates_number</a:t>
            </a:r>
            <a:r>
              <a:rPr lang="en-US" sz="1000" dirty="0" smtClean="0"/>
              <a:t>                         </a:t>
            </a:r>
            <a:r>
              <a:rPr lang="en-US" sz="1000" dirty="0"/>
              <a:t>Flag causes identical </a:t>
            </a:r>
            <a:r>
              <a:rPr lang="en-US" sz="1000" dirty="0" err="1"/>
              <a:t>seqIDs</a:t>
            </a:r>
            <a:r>
              <a:rPr lang="en-US" sz="1000" dirty="0"/>
              <a:t> to be numbered 1 2 3 </a:t>
            </a:r>
            <a:r>
              <a:rPr lang="en-US" sz="1000" dirty="0" err="1"/>
              <a:t>etc</a:t>
            </a:r>
            <a:endParaRPr lang="en-US" sz="1000" dirty="0"/>
          </a:p>
          <a:p>
            <a:r>
              <a:rPr lang="ro-RO" sz="1000" dirty="0"/>
              <a:t>                        </a:t>
            </a:r>
            <a:r>
              <a:rPr lang="ro-RO" sz="1000" dirty="0" smtClean="0"/>
              <a:t>				</a:t>
            </a:r>
            <a:r>
              <a:rPr lang="ro-RO" sz="1000" dirty="0" err="1" smtClean="0"/>
              <a:t>to</a:t>
            </a:r>
            <a:r>
              <a:rPr lang="ro-RO" sz="1000" dirty="0" smtClean="0"/>
              <a:t> </a:t>
            </a:r>
            <a:r>
              <a:rPr lang="ro-RO" sz="1000" dirty="0" err="1"/>
              <a:t>prevent</a:t>
            </a:r>
            <a:r>
              <a:rPr lang="ro-RO" sz="1000" dirty="0"/>
              <a:t> program </a:t>
            </a:r>
            <a:r>
              <a:rPr lang="ro-RO" sz="1000" dirty="0" err="1"/>
              <a:t>confusion</a:t>
            </a:r>
            <a:endParaRPr lang="ro-RO" sz="1000" dirty="0"/>
          </a:p>
          <a:p>
            <a:endParaRPr lang="de-DE" sz="1000" dirty="0"/>
          </a:p>
          <a:p>
            <a:r>
              <a:rPr lang="de-DE" sz="1000" dirty="0"/>
              <a:t>  -m MANUAL, --manual </a:t>
            </a:r>
            <a:r>
              <a:rPr lang="de-DE" sz="1000" dirty="0" smtClean="0"/>
              <a:t>MANUAL        </a:t>
            </a:r>
            <a:r>
              <a:rPr lang="de-DE" sz="1000" dirty="0" err="1" smtClean="0"/>
              <a:t>Provide</a:t>
            </a:r>
            <a:r>
              <a:rPr lang="de-DE" sz="1000" dirty="0" smtClean="0"/>
              <a:t> </a:t>
            </a:r>
            <a:r>
              <a:rPr lang="de-DE" sz="1000" dirty="0"/>
              <a:t>a </a:t>
            </a:r>
            <a:r>
              <a:rPr lang="de-DE" sz="1000" dirty="0" err="1"/>
              <a:t>list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"</a:t>
            </a:r>
            <a:r>
              <a:rPr lang="de-DE" sz="1000" dirty="0" err="1"/>
              <a:t>original,new</a:t>
            </a:r>
            <a:r>
              <a:rPr lang="de-DE" sz="1000" dirty="0"/>
              <a:t>" </a:t>
            </a:r>
            <a:r>
              <a:rPr lang="de-DE" sz="1000" dirty="0" err="1"/>
              <a:t>things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shorten</a:t>
            </a:r>
            <a:r>
              <a:rPr lang="de-DE" sz="1000" dirty="0"/>
              <a:t>. </a:t>
            </a:r>
            <a:r>
              <a:rPr lang="de-DE" sz="1000" dirty="0" err="1"/>
              <a:t>eg</a:t>
            </a:r>
            <a:endParaRPr lang="de-DE" sz="1000" dirty="0"/>
          </a:p>
          <a:p>
            <a:r>
              <a:rPr lang="en-US" sz="1000" dirty="0"/>
              <a:t>                        </a:t>
            </a:r>
            <a:r>
              <a:rPr lang="en-US" sz="1000" dirty="0" smtClean="0"/>
              <a:t>			   "</a:t>
            </a:r>
            <a:r>
              <a:rPr lang="en-US" sz="1000" dirty="0" err="1"/>
              <a:t>Bacteria,Bac</a:t>
            </a:r>
            <a:r>
              <a:rPr lang="en-US" sz="1000" dirty="0"/>
              <a:t> </a:t>
            </a:r>
            <a:r>
              <a:rPr lang="en-US" sz="1000" dirty="0" err="1"/>
              <a:t>Eukaryota,Euk</a:t>
            </a:r>
            <a:r>
              <a:rPr lang="en-US" sz="1000" dirty="0"/>
              <a:t>"</a:t>
            </a:r>
          </a:p>
          <a:p>
            <a:r>
              <a:rPr lang="en-US" sz="1000" dirty="0"/>
              <a:t>  -t, --</a:t>
            </a:r>
            <a:r>
              <a:rPr lang="en-US" sz="1000" dirty="0" err="1"/>
              <a:t>tenchars</a:t>
            </a:r>
            <a:r>
              <a:rPr lang="en-US" sz="1000" dirty="0"/>
              <a:t>        Flag turns sequence IDs into ten character strings</a:t>
            </a:r>
          </a:p>
          <a:p>
            <a:r>
              <a:rPr lang="en-US" sz="1000" dirty="0"/>
              <a:t>  -</a:t>
            </a:r>
            <a:r>
              <a:rPr lang="en-US" sz="1000" dirty="0" err="1"/>
              <a:t>ba</a:t>
            </a:r>
            <a:r>
              <a:rPr lang="en-US" sz="1000" dirty="0"/>
              <a:t>, --</a:t>
            </a:r>
            <a:r>
              <a:rPr lang="en-US" sz="1000" dirty="0" err="1"/>
              <a:t>bayes</a:t>
            </a:r>
            <a:r>
              <a:rPr lang="en-US" sz="1000" dirty="0"/>
              <a:t>          Flag turns sequences into form that will work </a:t>
            </a:r>
            <a:r>
              <a:rPr lang="en-US" sz="1000" dirty="0" smtClean="0"/>
              <a:t>as </a:t>
            </a:r>
            <a:r>
              <a:rPr lang="de-DE" sz="1000" dirty="0" err="1" smtClean="0"/>
              <a:t>MrBayes</a:t>
            </a:r>
            <a:r>
              <a:rPr lang="de-DE" sz="1000" dirty="0" smtClean="0"/>
              <a:t> </a:t>
            </a:r>
            <a:r>
              <a:rPr lang="de-DE" sz="1000" dirty="0" err="1"/>
              <a:t>input</a:t>
            </a:r>
            <a:endParaRPr lang="de-DE" sz="1000" dirty="0"/>
          </a:p>
          <a:p>
            <a:r>
              <a:rPr lang="de-DE" sz="1000" dirty="0"/>
              <a:t>  -p PIECE, --piece </a:t>
            </a:r>
            <a:r>
              <a:rPr lang="de-DE" sz="1000" dirty="0" smtClean="0"/>
              <a:t>PIECE       </a:t>
            </a:r>
            <a:r>
              <a:rPr lang="de-DE" sz="1000" dirty="0" err="1"/>
              <a:t>Provide</a:t>
            </a:r>
            <a:r>
              <a:rPr lang="de-DE" sz="1000" dirty="0"/>
              <a:t> </a:t>
            </a:r>
            <a:r>
              <a:rPr lang="de-DE" sz="1000" dirty="0" err="1"/>
              <a:t>taxonomy-depth</a:t>
            </a:r>
            <a:r>
              <a:rPr lang="de-DE" sz="1000" dirty="0"/>
              <a:t>, </a:t>
            </a:r>
            <a:r>
              <a:rPr lang="de-DE" sz="1000" dirty="0" err="1"/>
              <a:t>gi</a:t>
            </a:r>
            <a:r>
              <a:rPr lang="de-DE" sz="1000" dirty="0"/>
              <a:t>, </a:t>
            </a:r>
            <a:r>
              <a:rPr lang="de-DE" sz="1000" dirty="0" err="1"/>
              <a:t>or</a:t>
            </a:r>
            <a:r>
              <a:rPr lang="de-DE" sz="1000" dirty="0"/>
              <a:t> </a:t>
            </a:r>
            <a:r>
              <a:rPr lang="de-DE" sz="1000" dirty="0" err="1"/>
              <a:t>combo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shortening</a:t>
            </a:r>
            <a:r>
              <a:rPr lang="de-DE" sz="1000" dirty="0"/>
              <a:t> </a:t>
            </a:r>
            <a:r>
              <a:rPr lang="de-DE" sz="1000" dirty="0" err="1"/>
              <a:t>eg</a:t>
            </a:r>
            <a:endParaRPr lang="de-DE" sz="1000" dirty="0"/>
          </a:p>
          <a:p>
            <a:r>
              <a:rPr lang="de-DE" sz="1000" dirty="0"/>
              <a:t>                      </a:t>
            </a:r>
            <a:r>
              <a:rPr lang="de-DE" sz="1000" dirty="0" smtClean="0"/>
              <a:t>			  </a:t>
            </a:r>
            <a:r>
              <a:rPr lang="de-DE" sz="1000" dirty="0"/>
              <a:t>"1 3 </a:t>
            </a:r>
            <a:r>
              <a:rPr lang="de-DE" sz="1000" dirty="0" err="1"/>
              <a:t>gi</a:t>
            </a:r>
            <a:r>
              <a:rPr lang="de-DE" sz="1000" dirty="0"/>
              <a:t>"</a:t>
            </a:r>
          </a:p>
          <a:p>
            <a:r>
              <a:rPr lang="de-DE" sz="1000" dirty="0"/>
              <a:t>  -</a:t>
            </a:r>
            <a:r>
              <a:rPr lang="de-DE" sz="1000" dirty="0" err="1"/>
              <a:t>ns</a:t>
            </a:r>
            <a:r>
              <a:rPr lang="de-DE" sz="1000" dirty="0"/>
              <a:t>, --</a:t>
            </a:r>
            <a:r>
              <a:rPr lang="de-DE" sz="1000" dirty="0" err="1"/>
              <a:t>no_strain</a:t>
            </a:r>
            <a:r>
              <a:rPr lang="de-DE" sz="1000" dirty="0"/>
              <a:t>      </a:t>
            </a:r>
            <a:r>
              <a:rPr lang="de-DE" sz="1000" dirty="0" smtClean="0"/>
              <a:t>				</a:t>
            </a:r>
            <a:r>
              <a:rPr lang="de-DE" sz="1000" dirty="0" err="1" smtClean="0"/>
              <a:t>Toggle</a:t>
            </a:r>
            <a:r>
              <a:rPr lang="de-DE" sz="1000" dirty="0" smtClean="0"/>
              <a:t> </a:t>
            </a:r>
            <a:r>
              <a:rPr lang="de-DE" sz="1000" dirty="0" err="1"/>
              <a:t>replaces</a:t>
            </a:r>
            <a:r>
              <a:rPr lang="de-DE" sz="1000" dirty="0"/>
              <a:t> </a:t>
            </a:r>
            <a:r>
              <a:rPr lang="de-DE" sz="1000" dirty="0" err="1"/>
              <a:t>seqIDs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just </a:t>
            </a:r>
            <a:r>
              <a:rPr lang="de-DE" sz="1000" dirty="0" err="1"/>
              <a:t>genus_species</a:t>
            </a:r>
            <a:r>
              <a:rPr lang="de-DE" sz="1000" dirty="0"/>
              <a:t>. </a:t>
            </a:r>
            <a:endParaRPr lang="de-DE" sz="1000" dirty="0" smtClean="0"/>
          </a:p>
          <a:p>
            <a:r>
              <a:rPr lang="de-DE" sz="1000" dirty="0" smtClean="0"/>
              <a:t>  </a:t>
            </a:r>
            <a:r>
              <a:rPr lang="en-US" sz="1000" dirty="0" smtClean="0"/>
              <a:t>-</a:t>
            </a:r>
            <a:r>
              <a:rPr lang="en-US" sz="1000" dirty="0" err="1"/>
              <a:t>wf</a:t>
            </a:r>
            <a:r>
              <a:rPr lang="en-US" sz="1000" dirty="0"/>
              <a:t> WRITEFASTA, --</a:t>
            </a:r>
            <a:r>
              <a:rPr lang="en-US" sz="1000" dirty="0" err="1"/>
              <a:t>writefasta</a:t>
            </a:r>
            <a:r>
              <a:rPr lang="en-US" sz="1000" dirty="0"/>
              <a:t> </a:t>
            </a:r>
            <a:r>
              <a:rPr lang="en-US" sz="1000" dirty="0" smtClean="0"/>
              <a:t>WRITEFASTA                 Provide </a:t>
            </a:r>
            <a:r>
              <a:rPr lang="en-US" sz="1000" dirty="0"/>
              <a:t>name for new </a:t>
            </a:r>
            <a:r>
              <a:rPr lang="en-US" sz="1000" dirty="0" err="1"/>
              <a:t>fasta</a:t>
            </a:r>
            <a:r>
              <a:rPr lang="en-US" sz="1000" dirty="0"/>
              <a:t> file</a:t>
            </a:r>
          </a:p>
          <a:p>
            <a:r>
              <a:rPr lang="en-US" sz="1000" dirty="0"/>
              <a:t>  -</a:t>
            </a:r>
            <a:r>
              <a:rPr lang="en-US" sz="1000" dirty="0" err="1"/>
              <a:t>wn</a:t>
            </a:r>
            <a:r>
              <a:rPr lang="en-US" sz="1000" dirty="0"/>
              <a:t> WRITENEWICK, --</a:t>
            </a:r>
            <a:r>
              <a:rPr lang="en-US" sz="1000" dirty="0" err="1"/>
              <a:t>writenewick</a:t>
            </a:r>
            <a:r>
              <a:rPr lang="en-US" sz="1000" dirty="0"/>
              <a:t> </a:t>
            </a:r>
            <a:r>
              <a:rPr lang="en-US" sz="1000" dirty="0" smtClean="0"/>
              <a:t>WRITENEWICK      </a:t>
            </a:r>
            <a:r>
              <a:rPr lang="en-US" sz="1000" dirty="0"/>
              <a:t>Provide name of </a:t>
            </a:r>
            <a:r>
              <a:rPr lang="en-US" sz="1000" dirty="0" err="1"/>
              <a:t>newick</a:t>
            </a:r>
            <a:r>
              <a:rPr lang="en-US" sz="1000" dirty="0"/>
              <a:t>, name of </a:t>
            </a:r>
            <a:r>
              <a:rPr lang="en-US" sz="1000" dirty="0" err="1"/>
              <a:t>newfile</a:t>
            </a:r>
            <a:r>
              <a:rPr lang="en-US" sz="1000" dirty="0"/>
              <a:t> </a:t>
            </a:r>
            <a:r>
              <a:rPr lang="en-US" sz="1000" dirty="0" err="1"/>
              <a:t>eg</a:t>
            </a:r>
            <a:endParaRPr lang="en-US" sz="1000" dirty="0"/>
          </a:p>
          <a:p>
            <a:r>
              <a:rPr lang="en-US" sz="1000" dirty="0"/>
              <a:t>                        </a:t>
            </a:r>
            <a:r>
              <a:rPr lang="en-US" sz="1000" dirty="0" smtClean="0"/>
              <a:t>					"</a:t>
            </a:r>
            <a:r>
              <a:rPr lang="en-US" sz="1000" dirty="0" err="1"/>
              <a:t>example.newick</a:t>
            </a:r>
            <a:r>
              <a:rPr lang="en-US" sz="1000" dirty="0"/>
              <a:t> </a:t>
            </a:r>
            <a:r>
              <a:rPr lang="en-US" sz="1000" dirty="0" err="1"/>
              <a:t>replaced.newick</a:t>
            </a:r>
            <a:r>
              <a:rPr lang="en-US" sz="1000" dirty="0"/>
              <a:t>"</a:t>
            </a:r>
          </a:p>
          <a:p>
            <a:r>
              <a:rPr lang="en-US" sz="1000" dirty="0"/>
              <a:t>  -</a:t>
            </a:r>
            <a:r>
              <a:rPr lang="en-US" sz="1000" dirty="0" err="1"/>
              <a:t>wi</a:t>
            </a:r>
            <a:r>
              <a:rPr lang="en-US" sz="1000" dirty="0"/>
              <a:t> WRITEINFORMATION, --</a:t>
            </a:r>
            <a:r>
              <a:rPr lang="en-US" sz="1000" dirty="0" err="1"/>
              <a:t>writeinformation</a:t>
            </a:r>
            <a:r>
              <a:rPr lang="en-US" sz="1000" dirty="0"/>
              <a:t> </a:t>
            </a:r>
            <a:r>
              <a:rPr lang="en-US" sz="1000" dirty="0" smtClean="0"/>
              <a:t>WRITEINFORMATION        </a:t>
            </a:r>
            <a:r>
              <a:rPr lang="en-US" sz="1000" dirty="0"/>
              <a:t>Provide name for this </a:t>
            </a:r>
            <a:r>
              <a:rPr lang="en-US" sz="1000" dirty="0" err="1"/>
              <a:t>info_file</a:t>
            </a:r>
            <a:endParaRPr lang="en-US" sz="1000" dirty="0"/>
          </a:p>
          <a:p>
            <a:r>
              <a:rPr lang="en-US" sz="1000" dirty="0"/>
              <a:t>  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6519281" y="4066952"/>
            <a:ext cx="4759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519281" y="17395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4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THEY??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3196949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https://github.com/abigailc/Phylogeny_Scripts</a:t>
            </a:r>
            <a:endParaRPr lang="en-US" dirty="0" smtClean="0"/>
          </a:p>
          <a:p>
            <a:r>
              <a:rPr lang="en-US" dirty="0" smtClean="0"/>
              <a:t>To Run</a:t>
            </a:r>
          </a:p>
          <a:p>
            <a:pPr lvl="1"/>
            <a:r>
              <a:rPr lang="en-US" dirty="0" smtClean="0"/>
              <a:t>Save all scripts in one folder. </a:t>
            </a:r>
          </a:p>
          <a:p>
            <a:pPr lvl="2"/>
            <a:r>
              <a:rPr lang="en-US" dirty="0" smtClean="0"/>
              <a:t>I keep mine in ~/Dropbox/Scripts so they sync across my computers.</a:t>
            </a:r>
          </a:p>
          <a:p>
            <a:pPr lvl="2"/>
            <a:r>
              <a:rPr lang="en-US" dirty="0" smtClean="0"/>
              <a:t>CD to that folder</a:t>
            </a:r>
          </a:p>
          <a:p>
            <a:pPr lvl="3"/>
            <a:r>
              <a:rPr lang="en-US" dirty="0" smtClean="0"/>
              <a:t>Run the script &amp; include the directory your inputs are in </a:t>
            </a:r>
            <a:r>
              <a:rPr lang="en-US" dirty="0" err="1" smtClean="0"/>
              <a:t>eg</a:t>
            </a:r>
            <a:r>
              <a:rPr lang="en-US" dirty="0" smtClean="0"/>
              <a:t> $ python </a:t>
            </a:r>
            <a:r>
              <a:rPr lang="en-US" dirty="0" err="1" smtClean="0"/>
              <a:t>script.py</a:t>
            </a:r>
            <a:r>
              <a:rPr lang="en-US" dirty="0" smtClean="0"/>
              <a:t> ~/path/</a:t>
            </a:r>
          </a:p>
          <a:p>
            <a:pPr lvl="2"/>
            <a:r>
              <a:rPr lang="en-US" dirty="0" smtClean="0"/>
              <a:t>OR: add the folder to your path. Still include directory your inputs are in</a:t>
            </a:r>
          </a:p>
          <a:p>
            <a:pPr lvl="1"/>
            <a:r>
              <a:rPr lang="en-US" dirty="0" smtClean="0"/>
              <a:t>OR: copy the script you want to run into the folder your inputs are in every time.</a:t>
            </a:r>
          </a:p>
        </p:txBody>
      </p:sp>
    </p:spTree>
    <p:extLst>
      <p:ext uri="{BB962C8B-B14F-4D97-AF65-F5344CB8AC3E}">
        <p14:creationId xmlns:p14="http://schemas.microsoft.com/office/powerpoint/2010/main" val="1123687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1"/>
            <a:ext cx="6248060" cy="7980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705" y="-49874"/>
            <a:ext cx="2906959" cy="1031744"/>
          </a:xfrm>
        </p:spPr>
        <p:txBody>
          <a:bodyPr/>
          <a:lstStyle/>
          <a:p>
            <a:r>
              <a:rPr lang="en-US" b="1" smtClean="0"/>
              <a:t>EXAMPLES</a:t>
            </a:r>
            <a:endParaRPr lang="en-US" b="1" dirty="0"/>
          </a:p>
        </p:txBody>
      </p:sp>
      <p:sp>
        <p:nvSpPr>
          <p:cNvPr id="6" name="Right Arrow 5"/>
          <p:cNvSpPr/>
          <p:nvPr/>
        </p:nvSpPr>
        <p:spPr>
          <a:xfrm>
            <a:off x="4723720" y="1329857"/>
            <a:ext cx="565079" cy="324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449" y="945821"/>
            <a:ext cx="12399222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$   python FISH_2.py</a:t>
            </a:r>
            <a:r>
              <a:rPr lang="en-US" sz="1600" dirty="0"/>
              <a:t> ~/Documents/Aa</a:t>
            </a:r>
            <a:r>
              <a:rPr lang="en-US" sz="1600" dirty="0" smtClean="0"/>
              <a:t> –</a:t>
            </a:r>
            <a:r>
              <a:rPr lang="en-US" sz="1600" dirty="0" err="1" smtClean="0"/>
              <a:t>fas</a:t>
            </a:r>
            <a:r>
              <a:rPr lang="en-US" sz="1600" dirty="0" smtClean="0"/>
              <a:t> </a:t>
            </a:r>
            <a:r>
              <a:rPr lang="en-US" sz="1600" dirty="0" err="1" smtClean="0"/>
              <a:t>Example.fasta</a:t>
            </a:r>
            <a:r>
              <a:rPr lang="en-US" sz="1600" dirty="0" smtClean="0"/>
              <a:t> -</a:t>
            </a:r>
            <a:r>
              <a:rPr lang="en-US" sz="1600" dirty="0" err="1" smtClean="0"/>
              <a:t>sp</a:t>
            </a:r>
            <a:r>
              <a:rPr lang="en-US" sz="1600" dirty="0" smtClean="0"/>
              <a:t> </a:t>
            </a:r>
            <a:r>
              <a:rPr lang="en-US" sz="1600" dirty="0" err="1" smtClean="0"/>
              <a:t>Spreadsheet_names.xlsx</a:t>
            </a:r>
            <a:r>
              <a:rPr lang="en-US" sz="1600" dirty="0" smtClean="0"/>
              <a:t> –</a:t>
            </a:r>
            <a:r>
              <a:rPr lang="en-US" sz="1600" dirty="0" err="1" smtClean="0"/>
              <a:t>wf</a:t>
            </a:r>
            <a:r>
              <a:rPr lang="en-US" sz="1600" dirty="0" smtClean="0"/>
              <a:t> </a:t>
            </a:r>
            <a:r>
              <a:rPr lang="en-US" sz="1600" dirty="0" err="1" smtClean="0"/>
              <a:t>spreadsheet_swapped_example.fasta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/>
              <a:t>$   python FISH_2.py ~/Documents/Aa </a:t>
            </a:r>
            <a:r>
              <a:rPr lang="en-US" sz="1600" dirty="0" smtClean="0"/>
              <a:t> -</a:t>
            </a:r>
            <a:r>
              <a:rPr lang="en-US" sz="1600" dirty="0" err="1" smtClean="0"/>
              <a:t>sp</a:t>
            </a:r>
            <a:r>
              <a:rPr lang="en-US" sz="1600" dirty="0" smtClean="0"/>
              <a:t> </a:t>
            </a:r>
            <a:r>
              <a:rPr lang="en-US" sz="1600" dirty="0" err="1" smtClean="0"/>
              <a:t>Spreadsheet_names.xlsx</a:t>
            </a:r>
            <a:r>
              <a:rPr lang="en-US" sz="1600" dirty="0" smtClean="0"/>
              <a:t> </a:t>
            </a:r>
            <a:r>
              <a:rPr lang="en-US" sz="1600" dirty="0"/>
              <a:t>–</a:t>
            </a:r>
            <a:r>
              <a:rPr lang="en-US" sz="1600" dirty="0" err="1" smtClean="0"/>
              <a:t>wn</a:t>
            </a:r>
            <a:r>
              <a:rPr lang="en-US" sz="1600" dirty="0" smtClean="0"/>
              <a:t> “Example1.newick spreadsheet_swapped_Example1.newick”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/>
              <a:t>$   python </a:t>
            </a:r>
            <a:r>
              <a:rPr lang="en-US" sz="1600" dirty="0" smtClean="0"/>
              <a:t>FISH_2.py</a:t>
            </a:r>
            <a:r>
              <a:rPr lang="en-US" sz="1600" dirty="0"/>
              <a:t> ~/</a:t>
            </a:r>
            <a:r>
              <a:rPr lang="en-US" sz="1600" dirty="0" smtClean="0"/>
              <a:t>Documents/Aa –</a:t>
            </a:r>
            <a:r>
              <a:rPr lang="en-US" sz="1600" dirty="0" err="1"/>
              <a:t>fas</a:t>
            </a:r>
            <a:r>
              <a:rPr lang="en-US" sz="1600" dirty="0"/>
              <a:t> </a:t>
            </a:r>
            <a:r>
              <a:rPr lang="en-US" sz="1600" dirty="0" err="1"/>
              <a:t>Example.fasta</a:t>
            </a:r>
            <a:r>
              <a:rPr lang="en-US" sz="1600" dirty="0"/>
              <a:t> </a:t>
            </a:r>
            <a:r>
              <a:rPr lang="en-US" sz="1600" dirty="0" smtClean="0"/>
              <a:t>-</a:t>
            </a:r>
            <a:r>
              <a:rPr lang="en-US" sz="1600" dirty="0" err="1"/>
              <a:t>i</a:t>
            </a:r>
            <a:r>
              <a:rPr lang="en-US" sz="1600" dirty="0" smtClean="0"/>
              <a:t> </a:t>
            </a:r>
            <a:r>
              <a:rPr lang="en-US" sz="1600" dirty="0" err="1" smtClean="0"/>
              <a:t>Info_names.txt</a:t>
            </a:r>
            <a:r>
              <a:rPr lang="en-US" sz="1600" dirty="0" smtClean="0"/>
              <a:t> </a:t>
            </a:r>
            <a:r>
              <a:rPr lang="en-US" sz="1600" dirty="0"/>
              <a:t>–</a:t>
            </a:r>
            <a:r>
              <a:rPr lang="en-US" sz="1600" dirty="0" err="1" smtClean="0"/>
              <a:t>wf</a:t>
            </a:r>
            <a:r>
              <a:rPr lang="en-US" sz="1600" dirty="0" smtClean="0"/>
              <a:t> </a:t>
            </a:r>
            <a:r>
              <a:rPr lang="en-US" sz="1600" dirty="0" err="1" smtClean="0"/>
              <a:t>info_swapped_example.fasta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/>
              <a:t>$   python FISH_2.py ~/</a:t>
            </a:r>
            <a:r>
              <a:rPr lang="en-US" sz="1600" dirty="0" smtClean="0"/>
              <a:t>Documents/Aa –</a:t>
            </a:r>
            <a:r>
              <a:rPr lang="en-US" sz="1600" dirty="0" err="1" smtClean="0"/>
              <a:t>fas</a:t>
            </a:r>
            <a:r>
              <a:rPr lang="en-US" sz="1600" dirty="0" smtClean="0"/>
              <a:t> </a:t>
            </a:r>
            <a:r>
              <a:rPr lang="en-US" sz="1600" dirty="0" err="1" smtClean="0"/>
              <a:t>Example.fasta</a:t>
            </a:r>
            <a:r>
              <a:rPr lang="en-US" sz="1600" dirty="0" smtClean="0"/>
              <a:t> –</a:t>
            </a:r>
            <a:r>
              <a:rPr lang="en-US" sz="1600" dirty="0" err="1" smtClean="0"/>
              <a:t>dn</a:t>
            </a:r>
            <a:r>
              <a:rPr lang="en-US" sz="1600" dirty="0" smtClean="0"/>
              <a:t> –</a:t>
            </a:r>
            <a:r>
              <a:rPr lang="en-US" sz="1600" dirty="0" err="1" smtClean="0"/>
              <a:t>wf</a:t>
            </a:r>
            <a:r>
              <a:rPr lang="en-US" sz="1600" dirty="0" smtClean="0"/>
              <a:t> </a:t>
            </a:r>
            <a:r>
              <a:rPr lang="en-US" sz="1600" dirty="0" err="1" smtClean="0"/>
              <a:t>numbered_duplicates_example.fasta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/>
              <a:t>$   python FISH_2.py ~/</a:t>
            </a:r>
            <a:r>
              <a:rPr lang="en-US" sz="1600" dirty="0" smtClean="0"/>
              <a:t>Documents/Aa –</a:t>
            </a:r>
            <a:r>
              <a:rPr lang="en-US" sz="1600" dirty="0" err="1" smtClean="0"/>
              <a:t>fas</a:t>
            </a:r>
            <a:r>
              <a:rPr lang="en-US" sz="1600" dirty="0" smtClean="0"/>
              <a:t> </a:t>
            </a:r>
            <a:r>
              <a:rPr lang="en-US" sz="1600" dirty="0" err="1"/>
              <a:t>Example.fasta</a:t>
            </a:r>
            <a:r>
              <a:rPr lang="en-US" sz="1600" dirty="0"/>
              <a:t> </a:t>
            </a:r>
            <a:r>
              <a:rPr lang="en-US" sz="1600" dirty="0" smtClean="0"/>
              <a:t>–</a:t>
            </a:r>
            <a:r>
              <a:rPr lang="en-US" sz="1600" dirty="0" err="1" smtClean="0"/>
              <a:t>sh</a:t>
            </a:r>
            <a:r>
              <a:rPr lang="en-US" sz="1600" dirty="0" smtClean="0"/>
              <a:t> –</a:t>
            </a:r>
            <a:r>
              <a:rPr lang="en-US" sz="1600" dirty="0" err="1"/>
              <a:t>wf</a:t>
            </a:r>
            <a:r>
              <a:rPr lang="en-US" sz="1600" dirty="0"/>
              <a:t> </a:t>
            </a:r>
            <a:r>
              <a:rPr lang="en-US" sz="1600" dirty="0" err="1" smtClean="0"/>
              <a:t>shortened_example.fasta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/>
              <a:t>$   python FISH_2.py ~/</a:t>
            </a:r>
            <a:r>
              <a:rPr lang="en-US" sz="1600" dirty="0" smtClean="0"/>
              <a:t>Documents/Aa –</a:t>
            </a:r>
            <a:r>
              <a:rPr lang="en-US" sz="1600" dirty="0" err="1" smtClean="0"/>
              <a:t>fas</a:t>
            </a:r>
            <a:r>
              <a:rPr lang="en-US" sz="1600" dirty="0" smtClean="0"/>
              <a:t> </a:t>
            </a:r>
            <a:r>
              <a:rPr lang="en-US" sz="1600" dirty="0" err="1"/>
              <a:t>Example.fasta</a:t>
            </a:r>
            <a:r>
              <a:rPr lang="en-US" sz="1600" dirty="0"/>
              <a:t> </a:t>
            </a:r>
            <a:r>
              <a:rPr lang="en-US" sz="1600" dirty="0" smtClean="0"/>
              <a:t>–t –</a:t>
            </a:r>
            <a:r>
              <a:rPr lang="en-US" sz="1600" dirty="0" err="1"/>
              <a:t>wf</a:t>
            </a:r>
            <a:r>
              <a:rPr lang="en-US" sz="1600" dirty="0"/>
              <a:t> </a:t>
            </a:r>
            <a:r>
              <a:rPr lang="en-US" sz="1600" dirty="0" err="1" smtClean="0"/>
              <a:t>tenchar_example.fasta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/>
              <a:t>$   python FISH_2.py ~/</a:t>
            </a:r>
            <a:r>
              <a:rPr lang="en-US" sz="1600" dirty="0" smtClean="0"/>
              <a:t>Documents/Aa –</a:t>
            </a:r>
            <a:r>
              <a:rPr lang="en-US" sz="1600" dirty="0" err="1" smtClean="0"/>
              <a:t>fas</a:t>
            </a:r>
            <a:r>
              <a:rPr lang="en-US" sz="1600" dirty="0" smtClean="0"/>
              <a:t> </a:t>
            </a:r>
            <a:r>
              <a:rPr lang="en-US" sz="1600" dirty="0" err="1"/>
              <a:t>Example.fasta</a:t>
            </a:r>
            <a:r>
              <a:rPr lang="en-US" sz="1600" dirty="0"/>
              <a:t> </a:t>
            </a:r>
            <a:r>
              <a:rPr lang="en-US" sz="1600" dirty="0" smtClean="0"/>
              <a:t>–ns </a:t>
            </a:r>
            <a:r>
              <a:rPr lang="en-US" sz="1600" dirty="0"/>
              <a:t>–</a:t>
            </a:r>
            <a:r>
              <a:rPr lang="en-US" sz="1600" dirty="0" err="1"/>
              <a:t>wf</a:t>
            </a:r>
            <a:r>
              <a:rPr lang="en-US" sz="1600" dirty="0"/>
              <a:t> </a:t>
            </a:r>
            <a:r>
              <a:rPr lang="en-US" sz="1600" dirty="0" err="1" smtClean="0"/>
              <a:t>no_strain_example.fasta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/>
              <a:t>$   python FISH_2.py ~/Documents/Aa –</a:t>
            </a:r>
            <a:r>
              <a:rPr lang="en-US" sz="1600" dirty="0" err="1"/>
              <a:t>fas</a:t>
            </a:r>
            <a:r>
              <a:rPr lang="en-US" sz="1600" dirty="0"/>
              <a:t> </a:t>
            </a:r>
            <a:r>
              <a:rPr lang="en-US" sz="1600" dirty="0" err="1"/>
              <a:t>Example.fasta</a:t>
            </a:r>
            <a:r>
              <a:rPr lang="en-US" sz="1600" dirty="0"/>
              <a:t> </a:t>
            </a:r>
            <a:r>
              <a:rPr lang="en-US" sz="1600" dirty="0" smtClean="0"/>
              <a:t>–p “1 3 5” </a:t>
            </a:r>
            <a:r>
              <a:rPr lang="en-US" sz="1600" dirty="0"/>
              <a:t>–</a:t>
            </a:r>
            <a:r>
              <a:rPr lang="en-US" sz="1600" dirty="0" err="1"/>
              <a:t>wf</a:t>
            </a:r>
            <a:r>
              <a:rPr lang="en-US" sz="1600" dirty="0"/>
              <a:t> </a:t>
            </a:r>
            <a:r>
              <a:rPr lang="en-US" sz="1600" dirty="0" err="1" smtClean="0"/>
              <a:t>less_taxo_example.fasta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0" y="185171"/>
            <a:ext cx="6248060" cy="561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MakeSpecies_Standalone.py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31592" y="1174808"/>
            <a:ext cx="7067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	B</a:t>
            </a:r>
          </a:p>
          <a:p>
            <a:r>
              <a:rPr lang="en-US" sz="1400" dirty="0" smtClean="0"/>
              <a:t>Dog	</a:t>
            </a:r>
            <a:r>
              <a:rPr lang="en-US" sz="1400" dirty="0" err="1" smtClean="0"/>
              <a:t>Canis_lupus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9125866" y="38099"/>
            <a:ext cx="3193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Outputs written to the given directory or on the </a:t>
            </a:r>
            <a:r>
              <a:rPr lang="en-US" smtClean="0"/>
              <a:t>cluster /</a:t>
            </a:r>
            <a:r>
              <a:rPr lang="en-US" dirty="0" err="1" smtClean="0"/>
              <a:t>Species_Trees</a:t>
            </a:r>
            <a:r>
              <a:rPr lang="en-US" dirty="0" smtClean="0"/>
              <a:t>/</a:t>
            </a:r>
            <a:r>
              <a:rPr lang="en-US" dirty="0" err="1" smtClean="0"/>
              <a:t>Projectname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06409" y="1306661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&gt;dog</a:t>
            </a:r>
            <a:br>
              <a:rPr lang="en-US" sz="1200" dirty="0" smtClean="0"/>
            </a:br>
            <a:r>
              <a:rPr lang="en-US" sz="1200" dirty="0" smtClean="0"/>
              <a:t>BLAH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520714" y="1260865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&gt;</a:t>
            </a:r>
            <a:r>
              <a:rPr lang="en-US" sz="1200" dirty="0" err="1" smtClean="0"/>
              <a:t>Canis_lupus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BLAH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618721" y="2101582"/>
            <a:ext cx="1327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Same but in a tree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9405664" y="2267168"/>
            <a:ext cx="930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Dog</a:t>
            </a:r>
            <a:br>
              <a:rPr lang="en-US" sz="1200" dirty="0" smtClean="0"/>
            </a:br>
            <a:r>
              <a:rPr lang="en-US" sz="1200" dirty="0" err="1" smtClean="0"/>
              <a:t>Canis_lupus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Mouse</a:t>
            </a:r>
            <a:br>
              <a:rPr lang="en-US" sz="1200" dirty="0" smtClean="0"/>
            </a:br>
            <a:r>
              <a:rPr lang="en-US" sz="1200" dirty="0" err="1" smtClean="0"/>
              <a:t>Mus_mus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615658" y="2774999"/>
            <a:ext cx="1657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Same but from a txt file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011956" y="340232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&gt;dog</a:t>
            </a:r>
          </a:p>
          <a:p>
            <a:r>
              <a:rPr lang="en-US" sz="1200" dirty="0" smtClean="0"/>
              <a:t>&gt;dog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604337" y="3411551"/>
            <a:ext cx="574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&gt;dog1</a:t>
            </a:r>
          </a:p>
          <a:p>
            <a:r>
              <a:rPr lang="en-US" sz="1200" dirty="0" smtClean="0"/>
              <a:t>&gt;dog2</a:t>
            </a:r>
            <a:endParaRPr 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520714" y="2782135"/>
            <a:ext cx="3884950" cy="14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38" idx="1"/>
          </p:cNvCxnSpPr>
          <p:nvPr/>
        </p:nvCxnSpPr>
        <p:spPr>
          <a:xfrm>
            <a:off x="2507605" y="3642383"/>
            <a:ext cx="967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20242" y="4096353"/>
            <a:ext cx="5804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&gt;</a:t>
            </a:r>
            <a:r>
              <a:rPr lang="en-US" sz="1200" dirty="0" err="1" smtClean="0"/>
              <a:t>acc</a:t>
            </a:r>
            <a:r>
              <a:rPr lang="en-US" sz="1200" dirty="0" smtClean="0"/>
              <a:t>### </a:t>
            </a:r>
            <a:r>
              <a:rPr lang="en-US" sz="1200" dirty="0" err="1" smtClean="0"/>
              <a:t>gi</a:t>
            </a:r>
            <a:r>
              <a:rPr lang="en-US" sz="1200" dirty="0" smtClean="0"/>
              <a:t>#### |</a:t>
            </a:r>
            <a:r>
              <a:rPr lang="en-US" sz="1200" dirty="0" err="1" smtClean="0"/>
              <a:t>rando</a:t>
            </a:r>
            <a:r>
              <a:rPr lang="en-US" sz="1200" dirty="0" smtClean="0"/>
              <a:t> stuff maybe this gene [dog </a:t>
            </a:r>
            <a:r>
              <a:rPr lang="en-US" sz="1200" dirty="0" err="1" smtClean="0"/>
              <a:t>pupper</a:t>
            </a:r>
            <a:r>
              <a:rPr lang="en-US" sz="1200" dirty="0" smtClean="0"/>
              <a:t>]           &gt;</a:t>
            </a:r>
            <a:r>
              <a:rPr lang="en-US" sz="1200" dirty="0" err="1" smtClean="0"/>
              <a:t>dog_pupper|gi</a:t>
            </a:r>
            <a:r>
              <a:rPr lang="en-US" sz="1200" dirty="0" smtClean="0"/>
              <a:t>#|######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870713" y="4234852"/>
            <a:ext cx="153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658908" y="4692851"/>
            <a:ext cx="3055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&gt;</a:t>
            </a:r>
            <a:r>
              <a:rPr lang="en-US" sz="1200" dirty="0" err="1" smtClean="0"/>
              <a:t>dog_pupper|gi</a:t>
            </a:r>
            <a:r>
              <a:rPr lang="en-US" sz="1200" dirty="0" smtClean="0"/>
              <a:t>#|######             &gt;dogpup001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96207" y="5349165"/>
            <a:ext cx="4789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&gt;</a:t>
            </a:r>
            <a:r>
              <a:rPr lang="en-US" sz="1200" dirty="0" err="1" smtClean="0"/>
              <a:t>dog_pupper_breed_litter|gi</a:t>
            </a:r>
            <a:r>
              <a:rPr lang="en-US" sz="1200" dirty="0" smtClean="0"/>
              <a:t>#|######             &gt;</a:t>
            </a:r>
            <a:r>
              <a:rPr lang="en-US" sz="1200" dirty="0" err="1" smtClean="0"/>
              <a:t>dog_pupper|gi</a:t>
            </a:r>
            <a:r>
              <a:rPr lang="en-US" sz="1200" dirty="0" smtClean="0"/>
              <a:t>#|#######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584835" y="5926547"/>
            <a:ext cx="5911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&gt;</a:t>
            </a:r>
            <a:r>
              <a:rPr lang="en-US" sz="1200" dirty="0" err="1" smtClean="0"/>
              <a:t>Euk|Met|Mammal|Carnivore|dog_pupper|gi</a:t>
            </a:r>
            <a:r>
              <a:rPr lang="en-US" sz="1200" dirty="0" smtClean="0"/>
              <a:t>#|######             &gt;</a:t>
            </a:r>
            <a:r>
              <a:rPr lang="en-US" sz="1200" dirty="0" err="1" smtClean="0"/>
              <a:t>Euk|Mammal|dog_pupper</a:t>
            </a:r>
            <a:endParaRPr lang="en-US" sz="12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1596207" y="6133041"/>
            <a:ext cx="3555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  1        2           3              4                     5               6         7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45951" y="3882554"/>
            <a:ext cx="2579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/>
              <a:t>ShortenFasta.py</a:t>
            </a:r>
            <a:r>
              <a:rPr lang="en-US" sz="1600" b="1" dirty="0" smtClean="0"/>
              <a:t> does this</a:t>
            </a:r>
          </a:p>
          <a:p>
            <a:r>
              <a:rPr lang="en-US" sz="1600" b="1" dirty="0" smtClean="0"/>
              <a:t> but also splits Multispecies.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9425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611816" y="3181921"/>
            <a:ext cx="5580184" cy="23811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1"/>
            <a:ext cx="5087815" cy="6025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11816" y="420641"/>
            <a:ext cx="5580184" cy="2381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5982521"/>
            <a:ext cx="12274062" cy="8754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865"/>
            <a:ext cx="5423774" cy="56165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FISH_2.py [</a:t>
            </a:r>
            <a:r>
              <a:rPr lang="en-US" b="1" dirty="0" err="1" smtClean="0"/>
              <a:t>Error_Fixing</a:t>
            </a:r>
            <a:r>
              <a:rPr lang="en-US" b="1" dirty="0" smtClean="0"/>
              <a:t>]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4" y="1223576"/>
            <a:ext cx="6715909" cy="5197076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Function: 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Tries to fix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fasta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when you can’t run a program b/c invalid character, identical sequence,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seqID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too long,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etc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errors.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Options: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Fixes wrong - character errors in AA sequence or IDs:</a:t>
            </a:r>
          </a:p>
          <a:p>
            <a:pPr lvl="2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-no characters in sequence other than valid AAs and “-”</a:t>
            </a:r>
          </a:p>
          <a:p>
            <a:pPr lvl="2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-no characters in 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seqID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other than _# a-z 0-9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Removal of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seqs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with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identicle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sedID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Removal of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seqs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with identical species and AA sequences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Max length of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seqIDs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Inputs: </a:t>
            </a:r>
          </a:p>
          <a:p>
            <a:pPr lvl="1"/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Fasta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file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Output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Fasta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filename</a:t>
            </a:r>
            <a:endParaRPr 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Outputs: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Fasta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file(s)</a:t>
            </a:r>
          </a:p>
        </p:txBody>
      </p:sp>
      <p:sp>
        <p:nvSpPr>
          <p:cNvPr id="6" name="Rectangle 5"/>
          <p:cNvSpPr/>
          <p:nvPr/>
        </p:nvSpPr>
        <p:spPr>
          <a:xfrm>
            <a:off x="532723" y="6156421"/>
            <a:ext cx="11208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" charset="0"/>
              </a:rPr>
              <a:t>$ python </a:t>
            </a:r>
            <a:r>
              <a:rPr lang="en-US" sz="2000" b="1" dirty="0" smtClean="0"/>
              <a:t>FISH_2.py </a:t>
            </a:r>
            <a:r>
              <a:rPr lang="en-US" sz="2000" b="1" dirty="0"/>
              <a:t>[-h] [-</a:t>
            </a:r>
            <a:r>
              <a:rPr lang="en-US" sz="2000" b="1" dirty="0" err="1"/>
              <a:t>fas</a:t>
            </a:r>
            <a:r>
              <a:rPr lang="en-US" sz="2000" b="1" dirty="0"/>
              <a:t> </a:t>
            </a:r>
            <a:r>
              <a:rPr lang="en-US" sz="2000" b="1" dirty="0" smtClean="0"/>
              <a:t>FASTA] [-l LENGTH] </a:t>
            </a:r>
            <a:r>
              <a:rPr lang="en-US" sz="2000" b="1" dirty="0"/>
              <a:t>[-</a:t>
            </a:r>
            <a:r>
              <a:rPr lang="en-US" sz="2000" b="1" dirty="0" err="1"/>
              <a:t>dr</a:t>
            </a:r>
            <a:r>
              <a:rPr lang="en-US" sz="2000" b="1" dirty="0" smtClean="0"/>
              <a:t>] [-</a:t>
            </a:r>
            <a:r>
              <a:rPr lang="en-US" sz="2000" b="1" dirty="0"/>
              <a:t>aa] </a:t>
            </a:r>
            <a:r>
              <a:rPr lang="en-US" sz="2000" b="1" dirty="0" smtClean="0"/>
              <a:t>[-</a:t>
            </a:r>
            <a:r>
              <a:rPr lang="en-US" sz="2000" b="1" dirty="0"/>
              <a:t>fid] [-</a:t>
            </a:r>
            <a:r>
              <a:rPr lang="en-US" sz="2000" b="1" dirty="0" err="1"/>
              <a:t>faa</a:t>
            </a:r>
            <a:r>
              <a:rPr lang="en-US" sz="2000" b="1" dirty="0" smtClean="0"/>
              <a:t>][-</a:t>
            </a:r>
            <a:r>
              <a:rPr lang="en-US" sz="2000" b="1" dirty="0" err="1"/>
              <a:t>wf</a:t>
            </a:r>
            <a:r>
              <a:rPr lang="en-US" sz="2000" b="1" dirty="0"/>
              <a:t> WRITEFASTA</a:t>
            </a:r>
            <a:r>
              <a:rPr lang="en-US" sz="2000" b="1" dirty="0" smtClean="0"/>
              <a:t>][</a:t>
            </a:r>
            <a:r>
              <a:rPr lang="en-US" sz="2000" b="1" dirty="0"/>
              <a:t>directory]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6611816" y="732378"/>
            <a:ext cx="6096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-fid, --</a:t>
            </a:r>
            <a:r>
              <a:rPr lang="en-US" sz="1000" dirty="0" err="1"/>
              <a:t>fixID</a:t>
            </a:r>
            <a:r>
              <a:rPr lang="en-US" sz="1000" dirty="0"/>
              <a:t>         Flag scans </a:t>
            </a:r>
            <a:r>
              <a:rPr lang="en-US" sz="1000" dirty="0" err="1"/>
              <a:t>SeqIDs</a:t>
            </a:r>
            <a:r>
              <a:rPr lang="en-US" sz="1000" dirty="0"/>
              <a:t> and removes weird characters like +=</a:t>
            </a:r>
          </a:p>
          <a:p>
            <a:r>
              <a:rPr lang="de-DE" sz="1000" dirty="0"/>
              <a:t>                        </a:t>
            </a:r>
            <a:r>
              <a:rPr lang="de-DE" sz="1000" dirty="0" err="1"/>
              <a:t>etc</a:t>
            </a:r>
            <a:endParaRPr lang="de-DE" sz="1000" dirty="0"/>
          </a:p>
          <a:p>
            <a:r>
              <a:rPr lang="de-DE" sz="1000" dirty="0"/>
              <a:t>  -</a:t>
            </a:r>
            <a:r>
              <a:rPr lang="de-DE" sz="1000" dirty="0" err="1"/>
              <a:t>faa</a:t>
            </a:r>
            <a:r>
              <a:rPr lang="de-DE" sz="1000" dirty="0"/>
              <a:t>, --</a:t>
            </a:r>
            <a:r>
              <a:rPr lang="de-DE" sz="1000" dirty="0" err="1"/>
              <a:t>fixAA</a:t>
            </a:r>
            <a:r>
              <a:rPr lang="de-DE" sz="1000" dirty="0"/>
              <a:t>         </a:t>
            </a:r>
            <a:r>
              <a:rPr lang="de-DE" sz="1000" dirty="0" err="1"/>
              <a:t>Flag</a:t>
            </a:r>
            <a:r>
              <a:rPr lang="de-DE" sz="1000" dirty="0"/>
              <a:t> </a:t>
            </a:r>
            <a:r>
              <a:rPr lang="de-DE" sz="1000" dirty="0" err="1"/>
              <a:t>scans</a:t>
            </a:r>
            <a:r>
              <a:rPr lang="de-DE" sz="1000" dirty="0"/>
              <a:t> </a:t>
            </a:r>
            <a:r>
              <a:rPr lang="de-DE" sz="1000" dirty="0" err="1"/>
              <a:t>Sequences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removes</a:t>
            </a:r>
            <a:r>
              <a:rPr lang="de-DE" sz="1000" dirty="0"/>
              <a:t> non-standard AA</a:t>
            </a:r>
          </a:p>
          <a:p>
            <a:r>
              <a:rPr lang="en-US" sz="1000" dirty="0"/>
              <a:t>                        characters like X B </a:t>
            </a:r>
            <a:r>
              <a:rPr lang="en-US" sz="1000" dirty="0" smtClean="0"/>
              <a:t>&amp;</a:t>
            </a:r>
          </a:p>
          <a:p>
            <a:r>
              <a:rPr lang="en-US" sz="1000" dirty="0"/>
              <a:t> -aa, --</a:t>
            </a:r>
            <a:r>
              <a:rPr lang="en-US" sz="1000" dirty="0" err="1"/>
              <a:t>aa_tax_remove</a:t>
            </a:r>
            <a:r>
              <a:rPr lang="en-US" sz="1000" dirty="0"/>
              <a:t>  Flag causes removal of all sequences that have the</a:t>
            </a:r>
          </a:p>
          <a:p>
            <a:r>
              <a:rPr lang="en-US" sz="1000" dirty="0"/>
              <a:t>                        same AA sequence as each other and ALSO share</a:t>
            </a:r>
          </a:p>
          <a:p>
            <a:r>
              <a:rPr lang="de-DE" sz="1000" dirty="0"/>
              <a:t>                        </a:t>
            </a:r>
            <a:r>
              <a:rPr lang="de-DE" sz="1000" dirty="0" err="1"/>
              <a:t>taxon_Name</a:t>
            </a:r>
            <a:r>
              <a:rPr lang="de-DE" sz="1000" dirty="0" smtClean="0"/>
              <a:t>.</a:t>
            </a:r>
          </a:p>
          <a:p>
            <a:r>
              <a:rPr lang="en-US" sz="1000" dirty="0"/>
              <a:t> -</a:t>
            </a:r>
            <a:r>
              <a:rPr lang="en-US" sz="1000" dirty="0" err="1"/>
              <a:t>dr</a:t>
            </a:r>
            <a:r>
              <a:rPr lang="en-US" sz="1000" dirty="0"/>
              <a:t>, --</a:t>
            </a:r>
            <a:r>
              <a:rPr lang="en-US" sz="1000" dirty="0" err="1"/>
              <a:t>duplicates_remove</a:t>
            </a:r>
            <a:endParaRPr lang="en-US" sz="1000" dirty="0"/>
          </a:p>
          <a:p>
            <a:r>
              <a:rPr lang="en-US" sz="1000" dirty="0"/>
              <a:t>                        Flag causes identical </a:t>
            </a:r>
            <a:r>
              <a:rPr lang="en-US" sz="1000" dirty="0" err="1"/>
              <a:t>seqIDs</a:t>
            </a:r>
            <a:r>
              <a:rPr lang="en-US" sz="1000" dirty="0"/>
              <a:t> to be </a:t>
            </a:r>
            <a:r>
              <a:rPr lang="en-US" sz="1000" dirty="0" smtClean="0"/>
              <a:t>removed</a:t>
            </a:r>
          </a:p>
          <a:p>
            <a:r>
              <a:rPr lang="en-US" sz="1000" dirty="0"/>
              <a:t> -l LENGTH, --length LENGTH</a:t>
            </a:r>
          </a:p>
          <a:p>
            <a:r>
              <a:rPr lang="en-US" sz="1000" dirty="0"/>
              <a:t>                        Provide a max length for your </a:t>
            </a:r>
            <a:r>
              <a:rPr lang="en-US" sz="1000" dirty="0" err="1"/>
              <a:t>sequenceIDs</a:t>
            </a:r>
            <a:endParaRPr lang="en-US" sz="1000" dirty="0"/>
          </a:p>
          <a:p>
            <a:r>
              <a:rPr lang="en-US" sz="1000" dirty="0"/>
              <a:t> -</a:t>
            </a:r>
            <a:r>
              <a:rPr lang="en-US" sz="1000" dirty="0" err="1"/>
              <a:t>wf</a:t>
            </a:r>
            <a:r>
              <a:rPr lang="en-US" sz="1000" dirty="0"/>
              <a:t> WRITEFASTA, --</a:t>
            </a:r>
            <a:r>
              <a:rPr lang="en-US" sz="1000" dirty="0" err="1"/>
              <a:t>writefasta</a:t>
            </a:r>
            <a:r>
              <a:rPr lang="en-US" sz="1000" dirty="0"/>
              <a:t> WRITEFASTA</a:t>
            </a:r>
          </a:p>
          <a:p>
            <a:r>
              <a:rPr lang="en-US" sz="1000" dirty="0"/>
              <a:t>                        Provide name for new </a:t>
            </a:r>
            <a:r>
              <a:rPr lang="en-US" sz="1000" dirty="0" err="1"/>
              <a:t>fasta</a:t>
            </a:r>
            <a:r>
              <a:rPr lang="en-US" sz="1000" dirty="0"/>
              <a:t> file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6763143" y="3624101"/>
            <a:ext cx="47595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[</a:t>
            </a:r>
            <a:r>
              <a:rPr lang="en-US" sz="1200" dirty="0" err="1" smtClean="0"/>
              <a:t>Fasta</a:t>
            </a:r>
            <a:r>
              <a:rPr lang="en-US" sz="1200" dirty="0" smtClean="0"/>
              <a:t> file with issues removed maybe?]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6763143" y="3264512"/>
            <a:ext cx="4759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738624" y="42619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43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611816" y="3181921"/>
            <a:ext cx="5580184" cy="23811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1"/>
            <a:ext cx="8348870" cy="6025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11816" y="703546"/>
            <a:ext cx="5580184" cy="2381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5982521"/>
            <a:ext cx="12274062" cy="8754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54" y="40864"/>
            <a:ext cx="8756799" cy="561654"/>
          </a:xfrm>
        </p:spPr>
        <p:txBody>
          <a:bodyPr>
            <a:normAutofit fontScale="90000"/>
          </a:bodyPr>
          <a:lstStyle/>
          <a:p>
            <a:r>
              <a:rPr lang="en-US" b="1" smtClean="0"/>
              <a:t>FISH_2.py </a:t>
            </a:r>
            <a:r>
              <a:rPr lang="en-US" b="1" smtClean="0"/>
              <a:t>[Conserved Domain Vetting]</a:t>
            </a:r>
            <a:r>
              <a:rPr lang="en-US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" y="766640"/>
            <a:ext cx="6715909" cy="5197076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Function: 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Runs NCBIs Conserved Domain Finder Things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Makes a new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Fasta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containing only the sequences that were found to have your given domain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Useful for seeing if you’ve got multiple genes / verifying you are using full genes (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eg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SOD has an N terminal domain and a C terminal domain)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Inputs: </a:t>
            </a:r>
          </a:p>
          <a:p>
            <a:pPr lvl="1"/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Fasta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File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Output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Fasta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Filename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Domain to vet for</a:t>
            </a:r>
          </a:p>
          <a:p>
            <a:pPr lvl="2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Only works if exact match. Look on NCBI for what you expect it to be. 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Outputs: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Fasta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file(s)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096" y="6064582"/>
            <a:ext cx="11208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" charset="0"/>
              </a:rPr>
              <a:t>$ python </a:t>
            </a:r>
            <a:r>
              <a:rPr lang="en-US" sz="2000" b="1" dirty="0" smtClean="0"/>
              <a:t>FISH_2.py </a:t>
            </a:r>
            <a:r>
              <a:rPr lang="en-US" sz="2000" b="1" dirty="0"/>
              <a:t>[-h] [-</a:t>
            </a:r>
            <a:r>
              <a:rPr lang="en-US" sz="2000" b="1" dirty="0" err="1"/>
              <a:t>fas</a:t>
            </a:r>
            <a:r>
              <a:rPr lang="en-US" sz="2000" b="1" dirty="0"/>
              <a:t> FASTA</a:t>
            </a:r>
            <a:r>
              <a:rPr lang="en-US" sz="2000" b="1" dirty="0" smtClean="0"/>
              <a:t>] </a:t>
            </a:r>
            <a:r>
              <a:rPr lang="en-US" sz="2000" b="1" dirty="0"/>
              <a:t>[-</a:t>
            </a:r>
            <a:r>
              <a:rPr lang="en-US" sz="2000" b="1" dirty="0" err="1" smtClean="0"/>
              <a:t>wf</a:t>
            </a:r>
            <a:r>
              <a:rPr lang="en-US" sz="2000" b="1" dirty="0" smtClean="0"/>
              <a:t> WRITEFASTA]</a:t>
            </a:r>
            <a:r>
              <a:rPr lang="de-DE" sz="2000" b="1" dirty="0" smtClean="0"/>
              <a:t> </a:t>
            </a:r>
            <a:r>
              <a:rPr lang="de-DE" sz="2000" b="1" dirty="0"/>
              <a:t>[-</a:t>
            </a:r>
            <a:r>
              <a:rPr lang="de-DE" sz="2000" b="1" dirty="0" err="1"/>
              <a:t>n</a:t>
            </a:r>
            <a:r>
              <a:rPr lang="de-DE" sz="2000" b="1" dirty="0"/>
              <a:t> </a:t>
            </a:r>
            <a:r>
              <a:rPr lang="de-DE" sz="2000" b="1" dirty="0" smtClean="0"/>
              <a:t>DOMAIN_TO_VET_FOR] </a:t>
            </a:r>
            <a:r>
              <a:rPr lang="en-US" sz="2000" b="1" dirty="0" smtClean="0"/>
              <a:t>[</a:t>
            </a:r>
            <a:r>
              <a:rPr lang="en-US" sz="2000" b="1" dirty="0"/>
              <a:t>directory]</a:t>
            </a:r>
            <a:endParaRPr lang="en-US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6763143" y="3624101"/>
            <a:ext cx="47595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List of the conserved domains found in each sequence you submitted</a:t>
            </a:r>
          </a:p>
          <a:p>
            <a:endParaRPr lang="en-US" sz="1600" dirty="0"/>
          </a:p>
          <a:p>
            <a:r>
              <a:rPr lang="en-US" sz="1600" dirty="0" err="1" smtClean="0"/>
              <a:t>Fasta</a:t>
            </a:r>
            <a:r>
              <a:rPr lang="en-US" sz="1600" dirty="0" smtClean="0"/>
              <a:t> containing only the sequences that were found to contain the domain you specified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6763143" y="3264512"/>
            <a:ext cx="4759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763142" y="62756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HELP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77612" y="940884"/>
            <a:ext cx="579991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directory             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type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name of directory to run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in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-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h, --help           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show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this help message and exit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 -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fas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FASTA, --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fasta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FASTA  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type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the name of your .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fasta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solidFill>
                  <a:srgbClr val="3B2322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solidFill>
                  <a:srgbClr val="3B2322"/>
                </a:solidFill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sz="1200" dirty="0">
                <a:solidFill>
                  <a:srgbClr val="3B2322"/>
                </a:solidFill>
                <a:latin typeface="Courier New" charset="0"/>
                <a:ea typeface="Courier New" charset="0"/>
                <a:cs typeface="Courier New" charset="0"/>
              </a:rPr>
              <a:t>n NCBICDD, --</a:t>
            </a:r>
            <a:r>
              <a:rPr lang="en-US" sz="1200" dirty="0" err="1">
                <a:solidFill>
                  <a:srgbClr val="3B2322"/>
                </a:solidFill>
                <a:latin typeface="Courier New" charset="0"/>
                <a:ea typeface="Courier New" charset="0"/>
                <a:cs typeface="Courier New" charset="0"/>
              </a:rPr>
              <a:t>ncbicdd</a:t>
            </a:r>
            <a:r>
              <a:rPr lang="en-US" sz="1200" dirty="0">
                <a:solidFill>
                  <a:srgbClr val="3B2322"/>
                </a:solidFill>
                <a:latin typeface="Courier New" charset="0"/>
                <a:ea typeface="Courier New" charset="0"/>
                <a:cs typeface="Courier New" charset="0"/>
              </a:rPr>
              <a:t> NCBICDD</a:t>
            </a:r>
          </a:p>
          <a:p>
            <a:r>
              <a:rPr lang="en-US" sz="1200" dirty="0" smtClean="0">
                <a:solidFill>
                  <a:srgbClr val="3B2322"/>
                </a:solidFill>
                <a:latin typeface="Courier New" charset="0"/>
                <a:ea typeface="Courier New" charset="0"/>
                <a:cs typeface="Courier New" charset="0"/>
              </a:rPr>
              <a:t>	runs </a:t>
            </a:r>
            <a:r>
              <a:rPr lang="en-US" sz="1200" dirty="0" err="1">
                <a:solidFill>
                  <a:srgbClr val="3B2322"/>
                </a:solidFill>
                <a:latin typeface="Courier New" charset="0"/>
                <a:ea typeface="Courier New" charset="0"/>
                <a:cs typeface="Courier New" charset="0"/>
              </a:rPr>
              <a:t>ncbi's</a:t>
            </a:r>
            <a:r>
              <a:rPr lang="en-US" sz="1200" dirty="0">
                <a:solidFill>
                  <a:srgbClr val="3B2322"/>
                </a:solidFill>
                <a:latin typeface="Courier New" charset="0"/>
                <a:ea typeface="Courier New" charset="0"/>
                <a:cs typeface="Courier New" charset="0"/>
              </a:rPr>
              <a:t> conserved domain ID thing, and keeps only</a:t>
            </a:r>
          </a:p>
          <a:p>
            <a:r>
              <a:rPr lang="en-US" sz="1200" dirty="0">
                <a:solidFill>
                  <a:srgbClr val="3B2322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200" dirty="0" smtClean="0">
                <a:solidFill>
                  <a:srgbClr val="3B2322"/>
                </a:solidFill>
                <a:latin typeface="Courier New" charset="0"/>
                <a:ea typeface="Courier New" charset="0"/>
                <a:cs typeface="Courier New" charset="0"/>
              </a:rPr>
              <a:t>sequence </a:t>
            </a:r>
            <a:r>
              <a:rPr lang="en-US" sz="1200" dirty="0">
                <a:solidFill>
                  <a:srgbClr val="3B2322"/>
                </a:solidFill>
                <a:latin typeface="Courier New" charset="0"/>
                <a:ea typeface="Courier New" charset="0"/>
                <a:cs typeface="Courier New" charset="0"/>
              </a:rPr>
              <a:t>that have the given </a:t>
            </a:r>
            <a:r>
              <a:rPr lang="en-US" sz="1200" dirty="0" smtClean="0">
                <a:solidFill>
                  <a:srgbClr val="3B2322"/>
                </a:solidFill>
                <a:latin typeface="Courier New" charset="0"/>
                <a:ea typeface="Courier New" charset="0"/>
                <a:cs typeface="Courier New" charset="0"/>
              </a:rPr>
              <a:t>domain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wf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WRITEFASTA, --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writefasta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WRITEFASTA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	Provide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name for new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fasta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file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60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611816" y="3181921"/>
            <a:ext cx="5580184" cy="23811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1"/>
            <a:ext cx="5539409" cy="6025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11816" y="420641"/>
            <a:ext cx="5580184" cy="2381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5982521"/>
            <a:ext cx="12274062" cy="8754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55" y="40864"/>
            <a:ext cx="5423774" cy="56165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FISH_2.py [Subsampling]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" y="766640"/>
            <a:ext cx="6715909" cy="5197076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Function: 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Given a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fasta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in formal &gt;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Genus_species|anythingelse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Keep one sequence per genus, or one per species.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Inputs: </a:t>
            </a:r>
          </a:p>
          <a:p>
            <a:pPr lvl="1"/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Fasta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Fasta_output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name. 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Outputs: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Fasta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096" y="6064582"/>
            <a:ext cx="11208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" charset="0"/>
              </a:rPr>
              <a:t>$ python </a:t>
            </a:r>
            <a:r>
              <a:rPr lang="en-US" sz="2000" b="1" dirty="0" smtClean="0"/>
              <a:t>FISH_2.py </a:t>
            </a:r>
            <a:r>
              <a:rPr lang="en-US" sz="2000" b="1" dirty="0"/>
              <a:t>[-h] [-</a:t>
            </a:r>
            <a:r>
              <a:rPr lang="en-US" sz="2000" b="1" dirty="0" err="1"/>
              <a:t>fas</a:t>
            </a:r>
            <a:r>
              <a:rPr lang="en-US" sz="2000" b="1" dirty="0"/>
              <a:t> FASTA] </a:t>
            </a:r>
            <a:r>
              <a:rPr lang="en-US" sz="2000" b="1" dirty="0" smtClean="0"/>
              <a:t>[-</a:t>
            </a:r>
            <a:r>
              <a:rPr lang="en-US" sz="2000" b="1" dirty="0" err="1"/>
              <a:t>og</a:t>
            </a:r>
            <a:r>
              <a:rPr lang="en-US" sz="2000" b="1" dirty="0"/>
              <a:t>] [-</a:t>
            </a:r>
            <a:r>
              <a:rPr lang="en-US" sz="2000" b="1" dirty="0" err="1"/>
              <a:t>os</a:t>
            </a:r>
            <a:r>
              <a:rPr lang="en-US" sz="2000" b="1" dirty="0"/>
              <a:t>] </a:t>
            </a:r>
            <a:r>
              <a:rPr lang="en-US" sz="2000" b="1" dirty="0" smtClean="0"/>
              <a:t>[-</a:t>
            </a:r>
            <a:r>
              <a:rPr lang="en-US" sz="2000" b="1" dirty="0" err="1"/>
              <a:t>wf</a:t>
            </a:r>
            <a:r>
              <a:rPr lang="en-US" sz="2000" b="1" dirty="0"/>
              <a:t> WRITEFASTA</a:t>
            </a:r>
            <a:r>
              <a:rPr lang="en-US" sz="2000" b="1" dirty="0" smtClean="0"/>
              <a:t>] [</a:t>
            </a:r>
            <a:r>
              <a:rPr lang="en-US" sz="2000" b="1" dirty="0"/>
              <a:t>directory]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6611816" y="732378"/>
            <a:ext cx="6096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 -</a:t>
            </a:r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h, --help            show this help message and exit</a:t>
            </a:r>
          </a:p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  </a:t>
            </a:r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-</a:t>
            </a:r>
            <a:r>
              <a:rPr lang="en-US" sz="1400" dirty="0" err="1">
                <a:latin typeface="Calibri" charset="0"/>
                <a:ea typeface="Calibri" charset="0"/>
                <a:cs typeface="Calibri" charset="0"/>
              </a:rPr>
              <a:t>og</a:t>
            </a:r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, --</a:t>
            </a:r>
            <a:r>
              <a:rPr lang="en-US" sz="1400" dirty="0" err="1">
                <a:latin typeface="Calibri" charset="0"/>
                <a:ea typeface="Calibri" charset="0"/>
                <a:cs typeface="Calibri" charset="0"/>
              </a:rPr>
              <a:t>one_per_genus</a:t>
            </a:r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  Flag keeps one sequence per unique genus</a:t>
            </a:r>
          </a:p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  </a:t>
            </a: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-</a:t>
            </a:r>
            <a:r>
              <a:rPr lang="en-US" sz="1400" dirty="0" err="1">
                <a:latin typeface="Calibri" charset="0"/>
                <a:ea typeface="Calibri" charset="0"/>
                <a:cs typeface="Calibri" charset="0"/>
              </a:rPr>
              <a:t>os</a:t>
            </a:r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, --</a:t>
            </a:r>
            <a:r>
              <a:rPr lang="en-US" sz="1400" dirty="0" err="1">
                <a:latin typeface="Calibri" charset="0"/>
                <a:ea typeface="Calibri" charset="0"/>
                <a:cs typeface="Calibri" charset="0"/>
              </a:rPr>
              <a:t>one_per_species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                        Flag keeps one sequence per unique </a:t>
            </a: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species</a:t>
            </a:r>
          </a:p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 -</a:t>
            </a:r>
            <a:r>
              <a:rPr lang="en-US" sz="1400" dirty="0" err="1" smtClean="0">
                <a:latin typeface="Calibri" charset="0"/>
                <a:ea typeface="Calibri" charset="0"/>
                <a:cs typeface="Calibri" charset="0"/>
              </a:rPr>
              <a:t>wf</a:t>
            </a: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WRITEFASTA, --</a:t>
            </a:r>
            <a:r>
              <a:rPr lang="en-US" sz="1400" dirty="0" err="1">
                <a:latin typeface="Calibri" charset="0"/>
                <a:ea typeface="Calibri" charset="0"/>
                <a:cs typeface="Calibri" charset="0"/>
              </a:rPr>
              <a:t>writefasta</a:t>
            </a:r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 WRITEFASTA</a:t>
            </a:r>
          </a:p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                        Provide name for new </a:t>
            </a:r>
            <a:r>
              <a:rPr lang="en-US" sz="1400" dirty="0" err="1">
                <a:latin typeface="Calibri" charset="0"/>
                <a:ea typeface="Calibri" charset="0"/>
                <a:cs typeface="Calibri" charset="0"/>
              </a:rPr>
              <a:t>fasta</a:t>
            </a:r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 file</a:t>
            </a:r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6763143" y="3624101"/>
            <a:ext cx="47595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[subsampled </a:t>
            </a:r>
            <a:r>
              <a:rPr lang="en-US" sz="1200" dirty="0" err="1" smtClean="0"/>
              <a:t>fasta</a:t>
            </a:r>
            <a:r>
              <a:rPr lang="en-US" sz="1200" dirty="0" smtClean="0"/>
              <a:t>]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6763143" y="3264512"/>
            <a:ext cx="4759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738624" y="42619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25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611816" y="3181921"/>
            <a:ext cx="5580184" cy="23811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1"/>
            <a:ext cx="5087815" cy="6025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11816" y="420641"/>
            <a:ext cx="5580184" cy="26352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5982521"/>
            <a:ext cx="12274062" cy="8754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54" y="40864"/>
            <a:ext cx="8041691" cy="561654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FEAST.py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" y="766640"/>
            <a:ext cx="6715909" cy="5197076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Function: 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Many depreciated functions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Currently useful for:</a:t>
            </a:r>
          </a:p>
          <a:p>
            <a:pPr lvl="2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Subsampling after 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AppendTaxonomy</a:t>
            </a:r>
            <a:endParaRPr 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2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Summarizing by rank after 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AppendTaxonomy</a:t>
            </a:r>
            <a:endParaRPr 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2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Comparing the taxa across 2 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fastas</a:t>
            </a:r>
            <a:endParaRPr 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2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Merging a bunch of 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fastas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into one</a:t>
            </a:r>
          </a:p>
          <a:p>
            <a:pPr lvl="2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Removing sequences by exact AA match : -re AA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Inputs: 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Query sequence(s). </a:t>
            </a:r>
          </a:p>
          <a:p>
            <a:pPr lvl="2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Each query a separate .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fasta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file containing one sequence. </a:t>
            </a:r>
          </a:p>
          <a:p>
            <a:pPr lvl="2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If listing multiple, space separate within quotes 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eg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b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200" dirty="0" smtClean="0">
                <a:latin typeface="Courier" charset="0"/>
              </a:rPr>
              <a:t>--query “query1.fasta query2.fasta” </a:t>
            </a:r>
            <a:endParaRPr 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specific species names</a:t>
            </a:r>
          </a:p>
          <a:p>
            <a:pPr lvl="2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Each species should be listed in quotes, one per line, of the .txt file name 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Outputs: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asta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file or information in terminal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096" y="6064582"/>
            <a:ext cx="112086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$ python </a:t>
            </a:r>
            <a:r>
              <a:rPr lang="en-US" sz="2000" b="1" dirty="0" err="1" smtClean="0"/>
              <a:t>Feast.py</a:t>
            </a:r>
            <a:r>
              <a:rPr lang="en-US" sz="2000" b="1" dirty="0" smtClean="0"/>
              <a:t> </a:t>
            </a:r>
            <a:r>
              <a:rPr lang="en-US" sz="2000" b="1" dirty="0"/>
              <a:t>[directory] [FASTA</a:t>
            </a:r>
            <a:r>
              <a:rPr lang="en-US" sz="2000" b="1" dirty="0" smtClean="0"/>
              <a:t>] [-</a:t>
            </a:r>
            <a:r>
              <a:rPr lang="en-US" sz="2000" b="1" dirty="0" err="1"/>
              <a:t>ss</a:t>
            </a:r>
            <a:r>
              <a:rPr lang="en-US" sz="2000" b="1" dirty="0"/>
              <a:t> </a:t>
            </a:r>
            <a:r>
              <a:rPr lang="en-US" sz="2000" b="1" dirty="0" smtClean="0"/>
              <a:t>”</a:t>
            </a:r>
            <a:r>
              <a:rPr lang="en-US" sz="2000" b="1" dirty="0" err="1" smtClean="0"/>
              <a:t>rank_depth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keep_how_many</a:t>
            </a:r>
            <a:r>
              <a:rPr lang="en-US" sz="2000" b="1" dirty="0" smtClean="0"/>
              <a:t>] </a:t>
            </a:r>
            <a:r>
              <a:rPr lang="en-US" sz="2000" b="1" dirty="0"/>
              <a:t>[-</a:t>
            </a:r>
            <a:r>
              <a:rPr lang="en-US" sz="2000" b="1" dirty="0" err="1"/>
              <a:t>su</a:t>
            </a:r>
            <a:r>
              <a:rPr lang="en-US" sz="2000" b="1" dirty="0"/>
              <a:t> </a:t>
            </a:r>
            <a:r>
              <a:rPr lang="en-US" sz="2000" b="1" dirty="0" err="1" smtClean="0"/>
              <a:t>rank_depth</a:t>
            </a:r>
            <a:r>
              <a:rPr lang="en-US" sz="2000" b="1" dirty="0" smtClean="0"/>
              <a:t>] </a:t>
            </a:r>
            <a:r>
              <a:rPr lang="en-US" sz="2000" b="1" dirty="0"/>
              <a:t>[-co</a:t>
            </a:r>
            <a:r>
              <a:rPr lang="en-US" sz="2000" b="1" dirty="0" smtClean="0"/>
              <a:t>] [-me “tomerge1.fasta tomerge2.fasta”][-re AA/TX/SI/GI]</a:t>
            </a:r>
            <a:endParaRPr lang="en-US" sz="2000" b="1" dirty="0"/>
          </a:p>
          <a:p>
            <a:r>
              <a:rPr lang="en-US" sz="2000" b="1" dirty="0"/>
              <a:t>             </a:t>
            </a:r>
          </a:p>
          <a:p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6611816" y="732378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 -</a:t>
            </a:r>
            <a:r>
              <a:rPr lang="en-US" sz="1000" dirty="0" err="1"/>
              <a:t>ss</a:t>
            </a:r>
            <a:r>
              <a:rPr lang="en-US" sz="1000" dirty="0"/>
              <a:t> SS, --subsample SS</a:t>
            </a:r>
          </a:p>
          <a:p>
            <a:r>
              <a:rPr lang="en-US" sz="1000" dirty="0"/>
              <a:t>                        Type rank # to look at, number to keep. </a:t>
            </a:r>
            <a:r>
              <a:rPr lang="en-US" sz="1000" dirty="0" err="1"/>
              <a:t>eg</a:t>
            </a:r>
            <a:r>
              <a:rPr lang="en-US" sz="1000" dirty="0"/>
              <a:t> "2 1" keeps</a:t>
            </a:r>
          </a:p>
          <a:p>
            <a:r>
              <a:rPr lang="de-DE" sz="1000" dirty="0"/>
              <a:t>                        1 per </a:t>
            </a:r>
            <a:r>
              <a:rPr lang="de-DE" sz="1000" dirty="0" err="1"/>
              <a:t>phylum</a:t>
            </a:r>
            <a:r>
              <a:rPr lang="de-DE" sz="1000" dirty="0"/>
              <a:t> </a:t>
            </a:r>
            <a:r>
              <a:rPr lang="de-DE" sz="1000" dirty="0" err="1"/>
              <a:t>if</a:t>
            </a:r>
            <a:r>
              <a:rPr lang="de-DE" sz="1000" dirty="0"/>
              <a:t> </a:t>
            </a:r>
            <a:r>
              <a:rPr lang="de-DE" sz="1000" dirty="0" err="1"/>
              <a:t>seqids</a:t>
            </a:r>
            <a:r>
              <a:rPr lang="de-DE" sz="1000" dirty="0"/>
              <a:t> = &gt;</a:t>
            </a:r>
            <a:r>
              <a:rPr lang="de-DE" sz="1000" dirty="0" err="1"/>
              <a:t>sk|phy|ord|tax|gi</a:t>
            </a:r>
            <a:r>
              <a:rPr lang="de-DE" sz="1000" dirty="0"/>
              <a:t>|##. Type</a:t>
            </a:r>
          </a:p>
          <a:p>
            <a:r>
              <a:rPr lang="en-US" sz="1000" dirty="0"/>
              <a:t>                        '# # </a:t>
            </a:r>
            <a:r>
              <a:rPr lang="en-US" sz="1000" dirty="0" err="1"/>
              <a:t>nadrop</a:t>
            </a:r>
            <a:r>
              <a:rPr lang="en-US" sz="1000" dirty="0"/>
              <a:t>' to toggle keep one </a:t>
            </a:r>
            <a:r>
              <a:rPr lang="en-US" sz="1000" dirty="0" err="1"/>
              <a:t>downrank</a:t>
            </a:r>
            <a:r>
              <a:rPr lang="en-US" sz="1000" dirty="0"/>
              <a:t> if </a:t>
            </a:r>
            <a:r>
              <a:rPr lang="en-US" sz="1000" dirty="0" smtClean="0"/>
              <a:t>NA info</a:t>
            </a:r>
            <a:endParaRPr lang="en-US" sz="1000" dirty="0"/>
          </a:p>
          <a:p>
            <a:r>
              <a:rPr lang="en-US" sz="1000" dirty="0"/>
              <a:t>  -</a:t>
            </a:r>
            <a:r>
              <a:rPr lang="en-US" sz="1000" dirty="0" err="1"/>
              <a:t>su</a:t>
            </a:r>
            <a:r>
              <a:rPr lang="en-US" sz="1000" dirty="0"/>
              <a:t> SU, --summarize SU</a:t>
            </a:r>
          </a:p>
          <a:p>
            <a:r>
              <a:rPr lang="en-US" sz="1000" dirty="0"/>
              <a:t>                        Type rank # to look at while summarizing number of</a:t>
            </a:r>
          </a:p>
          <a:p>
            <a:r>
              <a:rPr lang="en-US" sz="1000" dirty="0"/>
              <a:t>                        sequences in each category</a:t>
            </a:r>
          </a:p>
          <a:p>
            <a:r>
              <a:rPr lang="en-US" sz="1000" dirty="0"/>
              <a:t>  -co, --compare        Toggle compares two (exactly 2) .</a:t>
            </a:r>
            <a:r>
              <a:rPr lang="en-US" sz="1000" dirty="0" err="1"/>
              <a:t>fasta</a:t>
            </a:r>
            <a:r>
              <a:rPr lang="en-US" sz="1000" dirty="0"/>
              <a:t> files and</a:t>
            </a:r>
          </a:p>
          <a:p>
            <a:r>
              <a:rPr lang="en-US" sz="1000" dirty="0"/>
              <a:t>                        describes what taxa are shared/in each</a:t>
            </a:r>
          </a:p>
          <a:p>
            <a:r>
              <a:rPr lang="en-US" sz="1000" dirty="0" smtClean="0"/>
              <a:t>  -</a:t>
            </a:r>
            <a:r>
              <a:rPr lang="en-US" sz="1000" dirty="0"/>
              <a:t>me ME, --merge ME    This merges all listed </a:t>
            </a:r>
            <a:r>
              <a:rPr lang="en-US" sz="1000" dirty="0" err="1"/>
              <a:t>fasta</a:t>
            </a:r>
            <a:r>
              <a:rPr lang="en-US" sz="1000" dirty="0"/>
              <a:t> files into one new file.</a:t>
            </a:r>
          </a:p>
          <a:p>
            <a:r>
              <a:rPr lang="en-US" sz="1000" dirty="0"/>
              <a:t>                        Type name for new </a:t>
            </a:r>
            <a:r>
              <a:rPr lang="en-US" sz="1000" dirty="0" smtClean="0"/>
              <a:t>file</a:t>
            </a:r>
          </a:p>
          <a:p>
            <a:r>
              <a:rPr lang="en-US" sz="1000" dirty="0" smtClean="0"/>
              <a:t> -</a:t>
            </a:r>
            <a:r>
              <a:rPr lang="en-US" sz="1000" dirty="0"/>
              <a:t>re RE, --remove RE   Type abbrev(s) you want: AA = keep one per unique AA</a:t>
            </a:r>
          </a:p>
          <a:p>
            <a:r>
              <a:rPr lang="en-US" sz="1000" dirty="0"/>
              <a:t>                        seq. TX = keep one per species. SI = remove all but</a:t>
            </a:r>
          </a:p>
          <a:p>
            <a:r>
              <a:rPr lang="en-US" sz="1000" dirty="0"/>
              <a:t>                        one of each </a:t>
            </a:r>
            <a:r>
              <a:rPr lang="en-US" sz="1000" dirty="0" err="1"/>
              <a:t>SeqID</a:t>
            </a:r>
            <a:r>
              <a:rPr lang="en-US" sz="1000" dirty="0"/>
              <a:t>. GI = remove all that share a GI</a:t>
            </a:r>
          </a:p>
          <a:p>
            <a:r>
              <a:rPr lang="de-DE" sz="1000" dirty="0"/>
              <a:t>                        </a:t>
            </a:r>
            <a:r>
              <a:rPr lang="de-DE" sz="1000" dirty="0" err="1"/>
              <a:t>number</a:t>
            </a:r>
            <a:r>
              <a:rPr lang="de-DE" sz="1000" dirty="0"/>
              <a:t>.</a:t>
            </a:r>
          </a:p>
          <a:p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6763143" y="3624101"/>
            <a:ext cx="47595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SS:	Subsampled </a:t>
            </a:r>
            <a:r>
              <a:rPr lang="en-US" sz="1200" dirty="0" err="1" smtClean="0"/>
              <a:t>Fasta</a:t>
            </a:r>
            <a:endParaRPr lang="en-US" sz="1200" dirty="0" smtClean="0"/>
          </a:p>
          <a:p>
            <a:r>
              <a:rPr lang="en-US" sz="1200" dirty="0" smtClean="0"/>
              <a:t>SU:	Cyanobacteria: 15</a:t>
            </a:r>
            <a:br>
              <a:rPr lang="en-US" sz="1200" dirty="0" smtClean="0"/>
            </a:br>
            <a:r>
              <a:rPr lang="en-US" sz="1200" dirty="0" smtClean="0"/>
              <a:t>	Actinobacteria:40</a:t>
            </a:r>
          </a:p>
          <a:p>
            <a:r>
              <a:rPr lang="en-US" sz="1200" dirty="0" smtClean="0"/>
              <a:t>CO:	file1 has A, B, C. file2 has X, Y, Z. Both have F,G,H</a:t>
            </a:r>
          </a:p>
          <a:p>
            <a:r>
              <a:rPr lang="en-US" sz="1200" dirty="0" smtClean="0"/>
              <a:t>Me: 	Merged </a:t>
            </a:r>
            <a:r>
              <a:rPr lang="en-US" sz="1200" dirty="0" err="1" smtClean="0"/>
              <a:t>Fasta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6763143" y="3264512"/>
            <a:ext cx="4759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738624" y="42619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85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Potential Issues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Blast+ needs to be installed  and in path for:</a:t>
            </a:r>
          </a:p>
          <a:p>
            <a:pPr lvl="1"/>
            <a:r>
              <a:rPr lang="en-US" dirty="0" smtClean="0"/>
              <a:t>Blast local helper</a:t>
            </a:r>
          </a:p>
          <a:p>
            <a:pPr lvl="1"/>
            <a:r>
              <a:rPr lang="en-US" dirty="0" err="1" smtClean="0"/>
              <a:t>Makespeciestrees_standalone</a:t>
            </a:r>
            <a:r>
              <a:rPr lang="en-US" dirty="0" smtClean="0"/>
              <a:t> (if not using my genes/database)</a:t>
            </a:r>
          </a:p>
          <a:p>
            <a:r>
              <a:rPr lang="en-US" dirty="0" smtClean="0"/>
              <a:t>Python modules you might need to install:</a:t>
            </a:r>
          </a:p>
          <a:p>
            <a:r>
              <a:rPr lang="en-US" dirty="0" smtClean="0"/>
              <a:t>$ pip install [</a:t>
            </a:r>
            <a:r>
              <a:rPr lang="en-US" dirty="0" err="1" smtClean="0"/>
              <a:t>package_name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Urllib2 (for anything pulling taxonomy </a:t>
            </a:r>
            <a:r>
              <a:rPr lang="en-US" dirty="0" err="1" smtClean="0"/>
              <a:t>etc</a:t>
            </a:r>
            <a:r>
              <a:rPr lang="en-US" dirty="0" smtClean="0"/>
              <a:t> from the cluster)</a:t>
            </a:r>
          </a:p>
          <a:p>
            <a:pPr lvl="2"/>
            <a:r>
              <a:rPr lang="en-US" dirty="0" err="1" smtClean="0"/>
              <a:t>Xlrd</a:t>
            </a:r>
            <a:r>
              <a:rPr lang="en-US" dirty="0" smtClean="0"/>
              <a:t> (for anything involving spreadsheets)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FUTURE: MAP RANGER ONTO TREES VISUALLY</a:t>
            </a:r>
          </a:p>
          <a:p>
            <a:pPr lvl="1"/>
            <a:r>
              <a:rPr lang="en-US" dirty="0" smtClean="0"/>
              <a:t>This </a:t>
            </a:r>
            <a:r>
              <a:rPr lang="en-US" dirty="0" err="1" smtClean="0"/>
              <a:t>powerpoint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r>
              <a:rPr lang="en-US" dirty="0" smtClean="0"/>
              <a:t> will be linked to from somewhere?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0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 include: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Blast_Helper_Local.py</a:t>
            </a:r>
          </a:p>
          <a:p>
            <a:r>
              <a:rPr lang="en-US" b="1" dirty="0" err="1" smtClean="0"/>
              <a:t>AddTaxonomy.py</a:t>
            </a:r>
            <a:endParaRPr lang="en-US" b="1" dirty="0" smtClean="0"/>
          </a:p>
          <a:p>
            <a:r>
              <a:rPr lang="en-US" b="1" dirty="0" err="1" smtClean="0"/>
              <a:t>Extract_Seqs.py</a:t>
            </a:r>
            <a:endParaRPr lang="en-US" b="1" dirty="0" smtClean="0"/>
          </a:p>
          <a:p>
            <a:r>
              <a:rPr lang="en-US" b="1" dirty="0" err="1" smtClean="0"/>
              <a:t>ClusterMuscleRax.py</a:t>
            </a:r>
            <a:endParaRPr lang="en-US" b="1" dirty="0" smtClean="0"/>
          </a:p>
          <a:p>
            <a:r>
              <a:rPr lang="en-US" b="1" dirty="0" err="1" smtClean="0"/>
              <a:t>Sinker.py</a:t>
            </a:r>
            <a:endParaRPr lang="en-US" b="1" dirty="0" smtClean="0"/>
          </a:p>
          <a:p>
            <a:r>
              <a:rPr lang="en-US" b="1" dirty="0" err="1" smtClean="0"/>
              <a:t>MakeSpeciesTrees_Standalone.py</a:t>
            </a:r>
            <a:endParaRPr lang="en-US" b="1" dirty="0" smtClean="0"/>
          </a:p>
          <a:p>
            <a:r>
              <a:rPr lang="en-US" b="1" dirty="0" smtClean="0"/>
              <a:t>FISH_2.py</a:t>
            </a:r>
          </a:p>
          <a:p>
            <a:r>
              <a:rPr lang="en-US" b="1" dirty="0" err="1" smtClean="0"/>
              <a:t>FEAST.py</a:t>
            </a:r>
            <a:endParaRPr lang="en-US" b="1" dirty="0" smtClean="0"/>
          </a:p>
          <a:p>
            <a:r>
              <a:rPr lang="en-US" b="1" dirty="0" err="1" smtClean="0"/>
              <a:t>ShortenFasta.py</a:t>
            </a:r>
            <a:endParaRPr lang="en-US" b="1" dirty="0" smtClean="0"/>
          </a:p>
          <a:p>
            <a:r>
              <a:rPr lang="en-US" b="1" dirty="0" err="1" smtClean="0"/>
              <a:t>ReplaceWithFullProteins.py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607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611816" y="3181921"/>
            <a:ext cx="5580184" cy="23811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1"/>
            <a:ext cx="5087815" cy="6025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11816" y="420641"/>
            <a:ext cx="5580184" cy="2381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5982521"/>
            <a:ext cx="12274062" cy="8754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55" y="40864"/>
            <a:ext cx="5423774" cy="5616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Blast_Helper_Local.py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" y="766640"/>
            <a:ext cx="6715909" cy="5197076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Function: 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Runs local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blastp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to your specifications</a:t>
            </a:r>
          </a:p>
          <a:p>
            <a:pPr lvl="1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onverts output to simple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fasta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with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seqIDS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:  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&gt;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Genus_species|GI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#|########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Splits up MULTISPECIES hits to multiple single entries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Inputs: 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Query sequence(s). </a:t>
            </a:r>
          </a:p>
          <a:p>
            <a:pPr lvl="2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Each query a separate .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fasta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file containing one sequence. </a:t>
            </a:r>
          </a:p>
          <a:p>
            <a:pPr lvl="2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If listing multiple, space separate within quotes 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eg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b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200" dirty="0" smtClean="0">
                <a:latin typeface="Courier" charset="0"/>
              </a:rPr>
              <a:t>--query “query1.fasta query2.fasta” </a:t>
            </a:r>
            <a:endParaRPr 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e-value (default 1e-5)</a:t>
            </a:r>
          </a:p>
          <a:p>
            <a:pPr lvl="1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ax hits to download (default 30,000)</a:t>
            </a:r>
          </a:p>
          <a:p>
            <a:pPr lvl="1"/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entrez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-query </a:t>
            </a:r>
          </a:p>
          <a:p>
            <a:pPr lvl="2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Can be a group name 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eg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“Cyanobacteria”), 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taxid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, or single species name.</a:t>
            </a:r>
          </a:p>
          <a:p>
            <a:pPr lvl="2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Matches to any part of the sequence file – title, species, notes, etc.</a:t>
            </a:r>
          </a:p>
          <a:p>
            <a:pPr lvl="2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If listing multiple, space separate within quotes 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eg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b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200" dirty="0" smtClean="0">
                <a:latin typeface="Courier" charset="0"/>
              </a:rPr>
              <a:t>--</a:t>
            </a:r>
            <a:r>
              <a:rPr lang="en-US" sz="1200" dirty="0" err="1" smtClean="0">
                <a:latin typeface="Courier" charset="0"/>
              </a:rPr>
              <a:t>entrez</a:t>
            </a:r>
            <a:r>
              <a:rPr lang="en-US" sz="1200" dirty="0" smtClean="0">
                <a:latin typeface="Courier" charset="0"/>
              </a:rPr>
              <a:t> “Cyanobacteria </a:t>
            </a:r>
            <a:r>
              <a:rPr lang="en-US" sz="1200" dirty="0" err="1" smtClean="0">
                <a:latin typeface="Courier" charset="0"/>
              </a:rPr>
              <a:t>Euryarchaea</a:t>
            </a:r>
            <a:r>
              <a:rPr lang="en-US" sz="1200" dirty="0" smtClean="0">
                <a:latin typeface="Courier" charset="0"/>
              </a:rPr>
              <a:t>” </a:t>
            </a:r>
            <a:endParaRPr 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specific species names</a:t>
            </a:r>
          </a:p>
          <a:p>
            <a:pPr lvl="2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Each species should be listed in quotes, one per line, of the .txt file name 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Outputs: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Fasta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file(s)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096" y="6064582"/>
            <a:ext cx="112086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" charset="0"/>
              </a:rPr>
              <a:t>$ </a:t>
            </a:r>
            <a:r>
              <a:rPr lang="en-US" sz="1600" dirty="0">
                <a:latin typeface="Courier" charset="0"/>
              </a:rPr>
              <a:t>python Blast_Helper_Local.py --</a:t>
            </a:r>
            <a:r>
              <a:rPr lang="en-US" sz="1600" dirty="0" err="1">
                <a:latin typeface="Courier" charset="0"/>
              </a:rPr>
              <a:t>entrez</a:t>
            </a:r>
            <a:r>
              <a:rPr lang="en-US" sz="1600" dirty="0">
                <a:latin typeface="Courier" charset="0"/>
              </a:rPr>
              <a:t> </a:t>
            </a:r>
            <a:r>
              <a:rPr lang="en-US" sz="1600" dirty="0" smtClean="0">
                <a:latin typeface="Courier" charset="0"/>
              </a:rPr>
              <a:t>[</a:t>
            </a:r>
            <a:r>
              <a:rPr lang="en-US" sz="1600" dirty="0" err="1" smtClean="0">
                <a:latin typeface="Courier" charset="0"/>
              </a:rPr>
              <a:t>group_name</a:t>
            </a:r>
            <a:r>
              <a:rPr lang="en-US" sz="1600" dirty="0" smtClean="0">
                <a:latin typeface="Courier" charset="0"/>
              </a:rPr>
              <a:t>] --</a:t>
            </a:r>
            <a:r>
              <a:rPr lang="en-US" sz="1600" dirty="0" err="1" smtClean="0">
                <a:latin typeface="Courier" charset="0"/>
              </a:rPr>
              <a:t>species_names</a:t>
            </a:r>
            <a:r>
              <a:rPr lang="en-US" sz="1600" dirty="0" smtClean="0">
                <a:latin typeface="Courier" charset="0"/>
              </a:rPr>
              <a:t> [</a:t>
            </a:r>
            <a:r>
              <a:rPr lang="en-US" sz="1600" dirty="0" err="1" smtClean="0">
                <a:latin typeface="Courier" charset="0"/>
              </a:rPr>
              <a:t>species_names_file</a:t>
            </a:r>
            <a:r>
              <a:rPr lang="en-US" sz="1600" dirty="0" smtClean="0">
                <a:latin typeface="Courier" charset="0"/>
              </a:rPr>
              <a:t>] --</a:t>
            </a:r>
            <a:r>
              <a:rPr lang="en-US" sz="1600" dirty="0">
                <a:latin typeface="Courier" charset="0"/>
              </a:rPr>
              <a:t>query </a:t>
            </a:r>
            <a:r>
              <a:rPr lang="en-US" sz="1600" dirty="0" smtClean="0">
                <a:latin typeface="Courier" charset="0"/>
              </a:rPr>
              <a:t>[</a:t>
            </a:r>
            <a:r>
              <a:rPr lang="en-US" sz="1600" dirty="0" err="1" smtClean="0">
                <a:latin typeface="Courier" charset="0"/>
              </a:rPr>
              <a:t>query_file</a:t>
            </a:r>
            <a:r>
              <a:rPr lang="en-US" sz="1600" dirty="0" smtClean="0">
                <a:latin typeface="Courier" charset="0"/>
              </a:rPr>
              <a:t>] --</a:t>
            </a:r>
            <a:r>
              <a:rPr lang="en-US" sz="1600" dirty="0">
                <a:latin typeface="Courier" charset="0"/>
              </a:rPr>
              <a:t>directory </a:t>
            </a:r>
            <a:r>
              <a:rPr lang="en-US" sz="1600" dirty="0" smtClean="0">
                <a:latin typeface="Courier" charset="0"/>
              </a:rPr>
              <a:t>[path/to/query/file] </a:t>
            </a:r>
            <a:r>
              <a:rPr lang="en-US" sz="1600" dirty="0">
                <a:latin typeface="Courier" charset="0"/>
              </a:rPr>
              <a:t>--</a:t>
            </a:r>
            <a:r>
              <a:rPr lang="en-US" sz="1600" dirty="0" err="1" smtClean="0">
                <a:latin typeface="Courier" charset="0"/>
              </a:rPr>
              <a:t>max_hits</a:t>
            </a:r>
            <a:r>
              <a:rPr lang="en-US" sz="1600" dirty="0" smtClean="0">
                <a:latin typeface="Courier" charset="0"/>
              </a:rPr>
              <a:t> [number] </a:t>
            </a:r>
            <a:r>
              <a:rPr lang="en-US" sz="1600" dirty="0">
                <a:latin typeface="Courier" charset="0"/>
              </a:rPr>
              <a:t>--</a:t>
            </a:r>
            <a:r>
              <a:rPr lang="en-US" sz="1600" dirty="0" err="1">
                <a:latin typeface="Courier" charset="0"/>
              </a:rPr>
              <a:t>evalue</a:t>
            </a:r>
            <a:r>
              <a:rPr lang="en-US" sz="1600" dirty="0">
                <a:latin typeface="Courier" charset="0"/>
              </a:rPr>
              <a:t> </a:t>
            </a:r>
            <a:r>
              <a:rPr lang="en-US" sz="1600" dirty="0" smtClean="0">
                <a:latin typeface="Courier" charset="0"/>
              </a:rPr>
              <a:t>[1e-5] 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611816" y="732378"/>
            <a:ext cx="6096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latin typeface="Courier" charset="0"/>
              </a:rPr>
              <a:t> </a:t>
            </a:r>
            <a:r>
              <a:rPr lang="en-US" sz="1000" dirty="0" smtClean="0">
                <a:latin typeface="Courier" charset="0"/>
              </a:rPr>
              <a:t> -</a:t>
            </a:r>
            <a:r>
              <a:rPr lang="en-US" sz="1000" dirty="0">
                <a:latin typeface="Courier" charset="0"/>
              </a:rPr>
              <a:t>h, --help            show this help message and exit</a:t>
            </a:r>
          </a:p>
          <a:p>
            <a:r>
              <a:rPr lang="en-US" sz="1000" dirty="0">
                <a:latin typeface="Courier" charset="0"/>
              </a:rPr>
              <a:t>  -s SPECIES_NAMES, --</a:t>
            </a:r>
            <a:r>
              <a:rPr lang="en-US" sz="1000" dirty="0" err="1">
                <a:latin typeface="Courier" charset="0"/>
              </a:rPr>
              <a:t>species_names</a:t>
            </a:r>
            <a:r>
              <a:rPr lang="en-US" sz="1000" dirty="0">
                <a:latin typeface="Courier" charset="0"/>
              </a:rPr>
              <a:t> SPECIES_NAMES</a:t>
            </a:r>
          </a:p>
          <a:p>
            <a:r>
              <a:rPr lang="de-DE" sz="1000" dirty="0">
                <a:latin typeface="Courier" charset="0"/>
              </a:rPr>
              <a:t>                        Type </a:t>
            </a:r>
            <a:r>
              <a:rPr lang="de-DE" sz="1000" dirty="0" err="1">
                <a:latin typeface="Courier" charset="0"/>
              </a:rPr>
              <a:t>species_file</a:t>
            </a:r>
            <a:r>
              <a:rPr lang="de-DE" sz="1000" dirty="0">
                <a:latin typeface="Courier" charset="0"/>
              </a:rPr>
              <a:t> </a:t>
            </a:r>
            <a:r>
              <a:rPr lang="de-DE" sz="1000" dirty="0" err="1">
                <a:latin typeface="Courier" charset="0"/>
              </a:rPr>
              <a:t>name</a:t>
            </a:r>
            <a:endParaRPr lang="de-DE" sz="1000" dirty="0">
              <a:latin typeface="Courier" charset="0"/>
            </a:endParaRPr>
          </a:p>
          <a:p>
            <a:r>
              <a:rPr lang="de-DE" sz="1000" dirty="0">
                <a:latin typeface="Courier" charset="0"/>
              </a:rPr>
              <a:t>  -</a:t>
            </a:r>
            <a:r>
              <a:rPr lang="de-DE" sz="1000" dirty="0" err="1">
                <a:latin typeface="Courier" charset="0"/>
              </a:rPr>
              <a:t>e</a:t>
            </a:r>
            <a:r>
              <a:rPr lang="de-DE" sz="1000" dirty="0">
                <a:latin typeface="Courier" charset="0"/>
              </a:rPr>
              <a:t> ENTREZ, --</a:t>
            </a:r>
            <a:r>
              <a:rPr lang="de-DE" sz="1000" dirty="0" err="1">
                <a:latin typeface="Courier" charset="0"/>
              </a:rPr>
              <a:t>entrez</a:t>
            </a:r>
            <a:r>
              <a:rPr lang="de-DE" sz="1000" dirty="0">
                <a:latin typeface="Courier" charset="0"/>
              </a:rPr>
              <a:t> ENTREZ</a:t>
            </a:r>
          </a:p>
          <a:p>
            <a:r>
              <a:rPr lang="en-US" sz="1000" dirty="0">
                <a:latin typeface="Courier" charset="0"/>
              </a:rPr>
              <a:t>                        Type </a:t>
            </a:r>
            <a:r>
              <a:rPr lang="en-US" sz="1000" dirty="0" err="1">
                <a:latin typeface="Courier" charset="0"/>
              </a:rPr>
              <a:t>entrez</a:t>
            </a:r>
            <a:r>
              <a:rPr lang="en-US" sz="1000" dirty="0">
                <a:latin typeface="Courier" charset="0"/>
              </a:rPr>
              <a:t>, or list of </a:t>
            </a:r>
            <a:r>
              <a:rPr lang="en-US" sz="1000" dirty="0" err="1">
                <a:latin typeface="Courier" charset="0"/>
              </a:rPr>
              <a:t>entrez</a:t>
            </a:r>
            <a:r>
              <a:rPr lang="en-US" sz="1000" dirty="0">
                <a:latin typeface="Courier" charset="0"/>
              </a:rPr>
              <a:t> in quotes</a:t>
            </a:r>
          </a:p>
          <a:p>
            <a:r>
              <a:rPr lang="en-US" sz="1000" dirty="0">
                <a:latin typeface="Courier" charset="0"/>
              </a:rPr>
              <a:t>  -q QUERY, --query QUERY</a:t>
            </a:r>
          </a:p>
          <a:p>
            <a:r>
              <a:rPr lang="en-US" sz="1000" dirty="0">
                <a:latin typeface="Courier" charset="0"/>
              </a:rPr>
              <a:t>                        Type </a:t>
            </a:r>
            <a:r>
              <a:rPr lang="en-US" sz="1000" dirty="0" err="1">
                <a:latin typeface="Courier" charset="0"/>
              </a:rPr>
              <a:t>query_file</a:t>
            </a:r>
            <a:r>
              <a:rPr lang="en-US" sz="1000" dirty="0">
                <a:latin typeface="Courier" charset="0"/>
              </a:rPr>
              <a:t> name or list of names in quotes</a:t>
            </a:r>
          </a:p>
          <a:p>
            <a:r>
              <a:rPr lang="en-US" sz="1000" dirty="0">
                <a:latin typeface="Courier" charset="0"/>
              </a:rPr>
              <a:t>  -d DIRECTORY, --directory DIRECTORY</a:t>
            </a:r>
          </a:p>
          <a:p>
            <a:r>
              <a:rPr lang="en-US" sz="1000" dirty="0">
                <a:latin typeface="Courier" charset="0"/>
              </a:rPr>
              <a:t>                        type path to your </a:t>
            </a:r>
            <a:r>
              <a:rPr lang="en-US" sz="1000" dirty="0" err="1">
                <a:latin typeface="Courier" charset="0"/>
              </a:rPr>
              <a:t>query&amp;species</a:t>
            </a:r>
            <a:r>
              <a:rPr lang="en-US" sz="1000" dirty="0">
                <a:latin typeface="Courier" charset="0"/>
              </a:rPr>
              <a:t> </a:t>
            </a:r>
            <a:r>
              <a:rPr lang="en-US" sz="1000" dirty="0" smtClean="0">
                <a:latin typeface="Courier" charset="0"/>
              </a:rPr>
              <a:t>files.</a:t>
            </a:r>
          </a:p>
          <a:p>
            <a:r>
              <a:rPr lang="de-DE" sz="1000" dirty="0" smtClean="0">
                <a:latin typeface="Courier" charset="0"/>
              </a:rPr>
              <a:t>  </a:t>
            </a:r>
            <a:r>
              <a:rPr lang="de-DE" sz="1000" dirty="0">
                <a:latin typeface="Courier" charset="0"/>
              </a:rPr>
              <a:t>-c CUTOFF_EVALUE, --</a:t>
            </a:r>
            <a:r>
              <a:rPr lang="de-DE" sz="1000" dirty="0" err="1">
                <a:latin typeface="Courier" charset="0"/>
              </a:rPr>
              <a:t>cutoff_evalue</a:t>
            </a:r>
            <a:r>
              <a:rPr lang="de-DE" sz="1000" dirty="0">
                <a:latin typeface="Courier" charset="0"/>
              </a:rPr>
              <a:t> CUTOFF_EVALUE</a:t>
            </a:r>
          </a:p>
          <a:p>
            <a:r>
              <a:rPr lang="it-IT" sz="1000" dirty="0">
                <a:latin typeface="Courier" charset="0"/>
              </a:rPr>
              <a:t>                        e-</a:t>
            </a:r>
            <a:r>
              <a:rPr lang="it-IT" sz="1000" dirty="0" err="1">
                <a:latin typeface="Courier" charset="0"/>
              </a:rPr>
              <a:t>value</a:t>
            </a:r>
            <a:r>
              <a:rPr lang="it-IT" sz="1000" dirty="0">
                <a:latin typeface="Courier" charset="0"/>
              </a:rPr>
              <a:t> </a:t>
            </a:r>
            <a:r>
              <a:rPr lang="it-IT" sz="1000" dirty="0" err="1">
                <a:latin typeface="Courier" charset="0"/>
              </a:rPr>
              <a:t>cutoff</a:t>
            </a:r>
            <a:r>
              <a:rPr lang="it-IT" sz="1000" dirty="0">
                <a:latin typeface="Courier" charset="0"/>
              </a:rPr>
              <a:t>. </a:t>
            </a:r>
            <a:r>
              <a:rPr lang="it-IT" sz="1000" dirty="0" err="1">
                <a:latin typeface="Courier" charset="0"/>
              </a:rPr>
              <a:t>defaut</a:t>
            </a:r>
            <a:r>
              <a:rPr lang="it-IT" sz="1000" dirty="0">
                <a:latin typeface="Courier" charset="0"/>
              </a:rPr>
              <a:t> 1e-5</a:t>
            </a:r>
          </a:p>
          <a:p>
            <a:r>
              <a:rPr lang="it-IT" sz="1000" dirty="0">
                <a:latin typeface="Courier" charset="0"/>
              </a:rPr>
              <a:t>  -m MAX_HITS, --</a:t>
            </a:r>
            <a:r>
              <a:rPr lang="it-IT" sz="1000" dirty="0" err="1">
                <a:latin typeface="Courier" charset="0"/>
              </a:rPr>
              <a:t>max_hits</a:t>
            </a:r>
            <a:r>
              <a:rPr lang="it-IT" sz="1000" dirty="0">
                <a:latin typeface="Courier" charset="0"/>
              </a:rPr>
              <a:t> MAX_HITS</a:t>
            </a:r>
          </a:p>
          <a:p>
            <a:r>
              <a:rPr lang="en-US" sz="1000" dirty="0">
                <a:latin typeface="Courier" charset="0"/>
              </a:rPr>
              <a:t>                        </a:t>
            </a:r>
            <a:r>
              <a:rPr lang="en-US" sz="1000" dirty="0" err="1">
                <a:latin typeface="Courier" charset="0"/>
              </a:rPr>
              <a:t>max_hits</a:t>
            </a:r>
            <a:r>
              <a:rPr lang="en-US" sz="1000" dirty="0">
                <a:latin typeface="Courier" charset="0"/>
              </a:rPr>
              <a:t> to download. default </a:t>
            </a:r>
            <a:r>
              <a:rPr lang="en-US" sz="1000" dirty="0" smtClean="0">
                <a:latin typeface="Courier" charset="0"/>
              </a:rPr>
              <a:t>30,000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6763143" y="3624101"/>
            <a:ext cx="47595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&gt;</a:t>
            </a:r>
            <a:r>
              <a:rPr lang="en-US" sz="1200" dirty="0" err="1"/>
              <a:t>Stegastes_partitus|gi</a:t>
            </a:r>
            <a:r>
              <a:rPr lang="en-US" sz="1200" dirty="0"/>
              <a:t>#|</a:t>
            </a:r>
            <a:r>
              <a:rPr lang="en-US" sz="1200" dirty="0" smtClean="0"/>
              <a:t>657580595</a:t>
            </a:r>
          </a:p>
          <a:p>
            <a:r>
              <a:rPr lang="en-US" sz="1200" dirty="0" smtClean="0"/>
              <a:t>LPDLPYDYGALEPHISAEIMQLHHSKHHATYVNNLNVTEEKYKEALVKGDVTTQVSLQPNGGGHINHSIFWTNLSPNGGGEPQGELMEAIKRDFGSFQKLQEKMSAATVAVQGSGWGWLGFEKDSGRLRIAACA</a:t>
            </a:r>
          </a:p>
          <a:p>
            <a:r>
              <a:rPr lang="en-US" sz="1200" dirty="0" smtClean="0"/>
              <a:t>&gt;</a:t>
            </a:r>
            <a:r>
              <a:rPr lang="en-US" sz="1200" dirty="0" err="1" smtClean="0"/>
              <a:t>Kryptolebias_marmoratus|gi</a:t>
            </a:r>
            <a:r>
              <a:rPr lang="en-US" sz="1200" dirty="0"/>
              <a:t>#|</a:t>
            </a:r>
            <a:r>
              <a:rPr lang="en-US" sz="1200" dirty="0" smtClean="0"/>
              <a:t>1042779763</a:t>
            </a:r>
          </a:p>
          <a:p>
            <a:r>
              <a:rPr lang="en-US" sz="1200" dirty="0" smtClean="0"/>
              <a:t>LPDLAYDYGALEPHVSAEIMQLHHSKHHATYVNNLNVTEEKYQEALAKGDVTAQVSLQPALKFNGGGHINHTIFWTNLSPNGGGEPQGELMEAIKRDFGSFQKMKEKM &gt;</a:t>
            </a:r>
            <a:r>
              <a:rPr lang="en-US" sz="1200" dirty="0" err="1" smtClean="0"/>
              <a:t>Ictalurus_punctatus|gi</a:t>
            </a:r>
            <a:r>
              <a:rPr lang="en-US" sz="1200" dirty="0"/>
              <a:t>#|</a:t>
            </a:r>
            <a:r>
              <a:rPr lang="en-US" sz="1200" dirty="0" smtClean="0"/>
              <a:t>1042332712LPDLPYDYGALEPHISAEIMQLHHNKHHATYVNNLNVTEEKYQEALAKGDVTAQVALQAALKFNGGGHIHTIFWTNLSPNGGGEPQGELMEAIKRDFGSFQKMK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6763143" y="3264512"/>
            <a:ext cx="4759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738624" y="42619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8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1"/>
            <a:ext cx="5146431" cy="7980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8" y="-233673"/>
            <a:ext cx="10515600" cy="1325563"/>
          </a:xfrm>
        </p:spPr>
        <p:txBody>
          <a:bodyPr/>
          <a:lstStyle/>
          <a:p>
            <a:r>
              <a:rPr lang="en-US" dirty="0" smtClean="0"/>
              <a:t>Blast_Helper_Local.py     </a:t>
            </a:r>
            <a:r>
              <a:rPr lang="en-US" b="1" dirty="0" smtClean="0"/>
              <a:t>EXAMPLES</a:t>
            </a:r>
            <a:endParaRPr lang="en-US" b="1" dirty="0"/>
          </a:p>
        </p:txBody>
      </p:sp>
      <p:sp>
        <p:nvSpPr>
          <p:cNvPr id="6" name="Right Arrow 5"/>
          <p:cNvSpPr/>
          <p:nvPr/>
        </p:nvSpPr>
        <p:spPr>
          <a:xfrm>
            <a:off x="7171363" y="1172885"/>
            <a:ext cx="565079" cy="324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3997" y="2380118"/>
            <a:ext cx="7818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" charset="0"/>
              </a:rPr>
              <a:t>$ </a:t>
            </a:r>
            <a:r>
              <a:rPr lang="en-US" sz="1200" dirty="0">
                <a:latin typeface="Courier" charset="0"/>
              </a:rPr>
              <a:t>python Blast_Helper_Local.py </a:t>
            </a:r>
            <a:r>
              <a:rPr lang="en-US" sz="1200" dirty="0" smtClean="0">
                <a:latin typeface="Courier" charset="0"/>
              </a:rPr>
              <a:t>–s </a:t>
            </a:r>
            <a:r>
              <a:rPr lang="en-US" sz="1200" dirty="0" err="1" smtClean="0">
                <a:latin typeface="Courier" charset="0"/>
              </a:rPr>
              <a:t>species_file.txt</a:t>
            </a:r>
            <a:r>
              <a:rPr lang="en-US" sz="1200" dirty="0" smtClean="0">
                <a:latin typeface="Courier" charset="0"/>
              </a:rPr>
              <a:t> -q </a:t>
            </a:r>
            <a:r>
              <a:rPr lang="en-US" sz="1200" dirty="0" err="1">
                <a:latin typeface="Courier" charset="0"/>
              </a:rPr>
              <a:t>query_test.fasta</a:t>
            </a:r>
            <a:r>
              <a:rPr lang="en-US" sz="1200" dirty="0">
                <a:latin typeface="Courier" charset="0"/>
              </a:rPr>
              <a:t> -d ~/</a:t>
            </a:r>
            <a:r>
              <a:rPr lang="en-US" sz="1200" dirty="0" smtClean="0">
                <a:latin typeface="Courier" charset="0"/>
              </a:rPr>
              <a:t>Documents/Aa/</a:t>
            </a:r>
            <a:endParaRPr lang="en-US" sz="1200" dirty="0"/>
          </a:p>
        </p:txBody>
      </p:sp>
      <p:sp>
        <p:nvSpPr>
          <p:cNvPr id="9" name="Right Arrow 8"/>
          <p:cNvSpPr/>
          <p:nvPr/>
        </p:nvSpPr>
        <p:spPr>
          <a:xfrm>
            <a:off x="7155811" y="2394919"/>
            <a:ext cx="565079" cy="324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51712" y="2319499"/>
            <a:ext cx="457138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 </a:t>
            </a:r>
            <a:r>
              <a:rPr lang="en-US" sz="1600" dirty="0" err="1" smtClean="0"/>
              <a:t>Fasta</a:t>
            </a:r>
            <a:r>
              <a:rPr lang="en-US" sz="1600" dirty="0" smtClean="0"/>
              <a:t> File Output:</a:t>
            </a:r>
          </a:p>
          <a:p>
            <a:r>
              <a:rPr lang="en-US" sz="1400" dirty="0" smtClean="0"/>
              <a:t>Contains top </a:t>
            </a:r>
            <a:r>
              <a:rPr lang="en-US" sz="1400" dirty="0" err="1" smtClean="0"/>
              <a:t>example_gene</a:t>
            </a:r>
            <a:r>
              <a:rPr lang="en-US" sz="1400" dirty="0" smtClean="0"/>
              <a:t> hit for mouse, human, </a:t>
            </a:r>
            <a:r>
              <a:rPr lang="en-US" sz="1400" dirty="0" err="1" smtClean="0"/>
              <a:t>zebrafish</a:t>
            </a:r>
            <a:endParaRPr lang="en-US" sz="1400" dirty="0" smtClean="0"/>
          </a:p>
          <a:p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817813" y="1519961"/>
            <a:ext cx="38630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&gt;</a:t>
            </a:r>
            <a:r>
              <a:rPr lang="en-US" sz="900" dirty="0" err="1" smtClean="0"/>
              <a:t>example_gene</a:t>
            </a:r>
            <a:endParaRPr lang="en-US" sz="900" dirty="0" smtClean="0"/>
          </a:p>
          <a:p>
            <a:r>
              <a:rPr lang="en-US" sz="900" dirty="0" smtClean="0"/>
              <a:t>LPDLPYDYGALEPHICAEIMQLHHSKHHATYVNNLNVTEEKYQEALAKGDVTTQVSLQ</a:t>
            </a:r>
            <a:endParaRPr lang="en-US" sz="900" dirty="0"/>
          </a:p>
          <a:p>
            <a:r>
              <a:rPr lang="en-US" sz="900" dirty="0" smtClean="0"/>
              <a:t>PALK-</a:t>
            </a:r>
            <a:r>
              <a:rPr lang="en-US" sz="900" dirty="0"/>
              <a:t>-----</a:t>
            </a:r>
            <a:r>
              <a:rPr lang="en-US" sz="900" dirty="0" smtClean="0"/>
              <a:t>FNGGGHINHTIFWTNLSPNGGGEPQGELSEAIKRDFGSFQKMKEKMSAA TVAVQGSGWGWLGFDKDSGRLRIAACGN-QDPLQGTTGLVPLLGIDVWEHAYYLQY KNVRPDYVKAIWNVVNWENVSERL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7590" y="1518405"/>
            <a:ext cx="3863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~/Documents/Aa/</a:t>
            </a:r>
            <a:r>
              <a:rPr lang="en-US" sz="1200" b="1" dirty="0" err="1" smtClean="0"/>
              <a:t>query_test.fasta</a:t>
            </a:r>
            <a:endParaRPr lang="en-US" sz="12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766427" y="2833653"/>
            <a:ext cx="38630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“</a:t>
            </a:r>
            <a:r>
              <a:rPr lang="en-US" sz="900" dirty="0" err="1" smtClean="0"/>
              <a:t>Danio</a:t>
            </a:r>
            <a:r>
              <a:rPr lang="en-US" sz="900" dirty="0" smtClean="0"/>
              <a:t> </a:t>
            </a:r>
            <a:r>
              <a:rPr lang="en-US" sz="900" dirty="0" err="1" smtClean="0"/>
              <a:t>rerio</a:t>
            </a:r>
            <a:r>
              <a:rPr lang="en-US" sz="900" dirty="0" smtClean="0"/>
              <a:t>”</a:t>
            </a:r>
          </a:p>
          <a:p>
            <a:r>
              <a:rPr lang="en-US" sz="900" dirty="0" smtClean="0"/>
              <a:t>“Homo sapiens”</a:t>
            </a:r>
          </a:p>
          <a:p>
            <a:r>
              <a:rPr lang="en-US" sz="900" dirty="0" smtClean="0"/>
              <a:t>“</a:t>
            </a:r>
            <a:r>
              <a:rPr lang="en-US" sz="900" dirty="0" err="1" smtClean="0"/>
              <a:t>Mus</a:t>
            </a:r>
            <a:r>
              <a:rPr lang="en-US" sz="900" dirty="0" smtClean="0"/>
              <a:t>  </a:t>
            </a:r>
            <a:r>
              <a:rPr lang="en-US" sz="900" dirty="0" err="1" smtClean="0"/>
              <a:t>musculatus</a:t>
            </a:r>
            <a:r>
              <a:rPr lang="en-US" sz="900" dirty="0" smtClean="0"/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1197" y="2810570"/>
            <a:ext cx="3863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~/Documents/Aa/</a:t>
            </a:r>
            <a:r>
              <a:rPr lang="en-US" sz="1200" b="1" dirty="0" err="1" smtClean="0"/>
              <a:t>species_file.txt</a:t>
            </a:r>
            <a:endParaRPr lang="en-US" sz="1200" b="1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113997" y="3409700"/>
            <a:ext cx="7818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" charset="0"/>
              </a:rPr>
              <a:t>$ </a:t>
            </a:r>
            <a:r>
              <a:rPr lang="en-US" sz="1200" dirty="0">
                <a:latin typeface="Courier" charset="0"/>
              </a:rPr>
              <a:t>python Blast_Helper_Local.py -e "</a:t>
            </a:r>
            <a:r>
              <a:rPr lang="en-US" sz="1200" dirty="0" err="1" smtClean="0">
                <a:latin typeface="Courier" charset="0"/>
              </a:rPr>
              <a:t>Actinopterygii</a:t>
            </a:r>
            <a:r>
              <a:rPr lang="en-US" sz="1200" dirty="0" smtClean="0">
                <a:latin typeface="Courier" charset="0"/>
              </a:rPr>
              <a:t>” -</a:t>
            </a:r>
            <a:r>
              <a:rPr lang="en-US" sz="1200" dirty="0">
                <a:latin typeface="Courier" charset="0"/>
              </a:rPr>
              <a:t>q </a:t>
            </a:r>
            <a:r>
              <a:rPr lang="en-US" sz="1200" dirty="0" err="1">
                <a:latin typeface="Courier" charset="0"/>
              </a:rPr>
              <a:t>query_test.fasta</a:t>
            </a:r>
            <a:r>
              <a:rPr lang="en-US" sz="1200" dirty="0">
                <a:latin typeface="Courier" charset="0"/>
              </a:rPr>
              <a:t> -d ~/</a:t>
            </a:r>
            <a:r>
              <a:rPr lang="en-US" sz="1200" dirty="0" smtClean="0">
                <a:latin typeface="Courier" charset="0"/>
              </a:rPr>
              <a:t>Documents/Aa/ </a:t>
            </a:r>
            <a:r>
              <a:rPr lang="en-US" sz="1200" dirty="0">
                <a:latin typeface="Courier" charset="0"/>
              </a:rPr>
              <a:t>-m 50</a:t>
            </a:r>
            <a:endParaRPr lang="en-US" sz="1200" dirty="0"/>
          </a:p>
        </p:txBody>
      </p:sp>
      <p:sp>
        <p:nvSpPr>
          <p:cNvPr id="19" name="Right Arrow 18"/>
          <p:cNvSpPr/>
          <p:nvPr/>
        </p:nvSpPr>
        <p:spPr>
          <a:xfrm>
            <a:off x="7171363" y="3409700"/>
            <a:ext cx="565079" cy="324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728861" y="3302413"/>
            <a:ext cx="39815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 </a:t>
            </a:r>
            <a:r>
              <a:rPr lang="en-US" sz="1600" dirty="0" err="1" smtClean="0"/>
              <a:t>Fasta</a:t>
            </a:r>
            <a:r>
              <a:rPr lang="en-US" sz="1600" dirty="0" smtClean="0"/>
              <a:t> File Output:</a:t>
            </a:r>
          </a:p>
          <a:p>
            <a:r>
              <a:rPr lang="en-US" sz="1400" dirty="0" smtClean="0"/>
              <a:t>Contains top 50 </a:t>
            </a:r>
            <a:r>
              <a:rPr lang="en-US" sz="1400" dirty="0" err="1"/>
              <a:t>a</a:t>
            </a:r>
            <a:r>
              <a:rPr lang="en-US" sz="1400" dirty="0" err="1" smtClean="0"/>
              <a:t>ctinopterygii</a:t>
            </a:r>
            <a:r>
              <a:rPr lang="en-US" sz="1400" dirty="0" smtClean="0"/>
              <a:t> hits of </a:t>
            </a:r>
            <a:r>
              <a:rPr lang="en-US" sz="1400" dirty="0" err="1" smtClean="0"/>
              <a:t>example_gene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113997" y="4391210"/>
            <a:ext cx="68964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" charset="0"/>
              </a:rPr>
              <a:t>$ </a:t>
            </a:r>
            <a:r>
              <a:rPr lang="en-US" sz="1200" dirty="0">
                <a:latin typeface="Courier" charset="0"/>
              </a:rPr>
              <a:t>python Blast_Helper_Local.py -e </a:t>
            </a:r>
            <a:r>
              <a:rPr lang="en-US" sz="1200" dirty="0" smtClean="0">
                <a:latin typeface="Courier" charset="0"/>
              </a:rPr>
              <a:t>”</a:t>
            </a:r>
            <a:r>
              <a:rPr lang="en-US" sz="1200" dirty="0" err="1" smtClean="0">
                <a:latin typeface="Courier" charset="0"/>
              </a:rPr>
              <a:t>Euryarchaea</a:t>
            </a:r>
            <a:r>
              <a:rPr lang="en-US" sz="1200" dirty="0" smtClean="0">
                <a:latin typeface="Courier" charset="0"/>
              </a:rPr>
              <a:t> Cyanobacteria” -</a:t>
            </a:r>
            <a:r>
              <a:rPr lang="en-US" sz="1200" dirty="0">
                <a:latin typeface="Courier" charset="0"/>
              </a:rPr>
              <a:t>q </a:t>
            </a:r>
            <a:r>
              <a:rPr lang="en-US" sz="1200" dirty="0" err="1">
                <a:latin typeface="Courier" charset="0"/>
              </a:rPr>
              <a:t>query_test.fasta</a:t>
            </a:r>
            <a:r>
              <a:rPr lang="en-US" sz="1200" dirty="0">
                <a:latin typeface="Courier" charset="0"/>
              </a:rPr>
              <a:t> -d ~/</a:t>
            </a:r>
            <a:r>
              <a:rPr lang="en-US" sz="1200" dirty="0" smtClean="0">
                <a:latin typeface="Courier" charset="0"/>
              </a:rPr>
              <a:t>Documents/Aa/ </a:t>
            </a:r>
            <a:r>
              <a:rPr lang="en-US" sz="1200" dirty="0">
                <a:latin typeface="Courier" charset="0"/>
              </a:rPr>
              <a:t>-m 50</a:t>
            </a:r>
            <a:endParaRPr lang="en-US" sz="1200" dirty="0"/>
          </a:p>
        </p:txBody>
      </p:sp>
      <p:sp>
        <p:nvSpPr>
          <p:cNvPr id="22" name="Right Arrow 21"/>
          <p:cNvSpPr/>
          <p:nvPr/>
        </p:nvSpPr>
        <p:spPr>
          <a:xfrm>
            <a:off x="7171363" y="4391210"/>
            <a:ext cx="565079" cy="324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728861" y="4283923"/>
            <a:ext cx="41129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  <a:r>
              <a:rPr lang="en-US" sz="1600" dirty="0" smtClean="0"/>
              <a:t> </a:t>
            </a:r>
            <a:r>
              <a:rPr lang="en-US" sz="1600" dirty="0" err="1" smtClean="0"/>
              <a:t>Fasta</a:t>
            </a:r>
            <a:r>
              <a:rPr lang="en-US" sz="1600" dirty="0" smtClean="0"/>
              <a:t> File Outputs:</a:t>
            </a:r>
          </a:p>
          <a:p>
            <a:r>
              <a:rPr lang="en-US" sz="1400" dirty="0" smtClean="0"/>
              <a:t>1 contains top 50 </a:t>
            </a:r>
            <a:r>
              <a:rPr lang="en-US" sz="1400" dirty="0" err="1"/>
              <a:t>a</a:t>
            </a:r>
            <a:r>
              <a:rPr lang="en-US" sz="1400" dirty="0" err="1" smtClean="0"/>
              <a:t>ctinopterygii</a:t>
            </a:r>
            <a:r>
              <a:rPr lang="en-US" sz="1400" dirty="0" smtClean="0"/>
              <a:t> hits of </a:t>
            </a:r>
            <a:r>
              <a:rPr lang="en-US" sz="1400" dirty="0" err="1" smtClean="0"/>
              <a:t>example_gene</a:t>
            </a:r>
            <a:endParaRPr lang="en-US" sz="1400" dirty="0" smtClean="0"/>
          </a:p>
          <a:p>
            <a:r>
              <a:rPr lang="en-US" sz="1400" dirty="0" smtClean="0"/>
              <a:t>1 contains top 50 cyanobacteria hits of </a:t>
            </a:r>
            <a:r>
              <a:rPr lang="en-US" sz="1400" dirty="0" err="1" smtClean="0"/>
              <a:t>example_gene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113997" y="1195206"/>
            <a:ext cx="78186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" charset="0"/>
              </a:rPr>
              <a:t>$ </a:t>
            </a:r>
            <a:r>
              <a:rPr lang="en-US" sz="1200" dirty="0">
                <a:latin typeface="Courier" charset="0"/>
              </a:rPr>
              <a:t>python Blast_Helper_Local.py </a:t>
            </a:r>
            <a:r>
              <a:rPr lang="en-US" sz="1200" dirty="0" smtClean="0">
                <a:latin typeface="Courier" charset="0"/>
              </a:rPr>
              <a:t>-q </a:t>
            </a:r>
            <a:r>
              <a:rPr lang="en-US" sz="1200" dirty="0" err="1" smtClean="0">
                <a:latin typeface="Courier" charset="0"/>
              </a:rPr>
              <a:t>query_test.fasta</a:t>
            </a:r>
            <a:r>
              <a:rPr lang="en-US" sz="1200" dirty="0" smtClean="0">
                <a:latin typeface="Courier" charset="0"/>
              </a:rPr>
              <a:t> -d ~/Documents/Aa/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767264" y="1072095"/>
            <a:ext cx="30637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 </a:t>
            </a:r>
            <a:r>
              <a:rPr lang="en-US" sz="1600" dirty="0" err="1" smtClean="0"/>
              <a:t>Fasta</a:t>
            </a:r>
            <a:r>
              <a:rPr lang="en-US" sz="1600" dirty="0" smtClean="0"/>
              <a:t> File Output:</a:t>
            </a:r>
          </a:p>
          <a:p>
            <a:r>
              <a:rPr lang="en-US" sz="1400" dirty="0" smtClean="0"/>
              <a:t>Contains top 30,000 </a:t>
            </a:r>
            <a:r>
              <a:rPr lang="en-US" sz="1400" dirty="0" err="1" smtClean="0"/>
              <a:t>example_gene</a:t>
            </a:r>
            <a:r>
              <a:rPr lang="en-US" sz="1400" dirty="0" smtClean="0"/>
              <a:t> hits</a:t>
            </a:r>
            <a:endParaRPr lang="en-US" sz="1600" dirty="0"/>
          </a:p>
        </p:txBody>
      </p:sp>
      <p:sp>
        <p:nvSpPr>
          <p:cNvPr id="29" name="Right Arrow 28"/>
          <p:cNvSpPr/>
          <p:nvPr/>
        </p:nvSpPr>
        <p:spPr>
          <a:xfrm>
            <a:off x="7171363" y="5550888"/>
            <a:ext cx="565079" cy="324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13997" y="5573209"/>
            <a:ext cx="7818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" charset="0"/>
              </a:rPr>
              <a:t>$ </a:t>
            </a:r>
            <a:r>
              <a:rPr lang="en-US" sz="1200" dirty="0">
                <a:latin typeface="Courier" charset="0"/>
              </a:rPr>
              <a:t>python Blast_Helper_Local.py </a:t>
            </a:r>
            <a:r>
              <a:rPr lang="en-US" sz="1200" dirty="0" smtClean="0">
                <a:latin typeface="Courier" charset="0"/>
              </a:rPr>
              <a:t>-q “</a:t>
            </a:r>
            <a:r>
              <a:rPr lang="en-US" sz="1200" dirty="0" err="1" smtClean="0">
                <a:latin typeface="Courier" charset="0"/>
              </a:rPr>
              <a:t>query_test.fasta</a:t>
            </a:r>
            <a:r>
              <a:rPr lang="en-US" sz="1200" dirty="0" smtClean="0">
                <a:latin typeface="Courier" charset="0"/>
              </a:rPr>
              <a:t> query_2.fasta -d ~/Documents/Aa/ -m 1000 –e 1e-3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767264" y="5450098"/>
            <a:ext cx="42943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  <a:r>
              <a:rPr lang="en-US" sz="1600" dirty="0" smtClean="0"/>
              <a:t> </a:t>
            </a:r>
            <a:r>
              <a:rPr lang="en-US" sz="1600" dirty="0" err="1" smtClean="0"/>
              <a:t>Fasta</a:t>
            </a:r>
            <a:r>
              <a:rPr lang="en-US" sz="1600" dirty="0" smtClean="0"/>
              <a:t> File Output:</a:t>
            </a:r>
          </a:p>
          <a:p>
            <a:r>
              <a:rPr lang="en-US" sz="1400" dirty="0" smtClean="0"/>
              <a:t>1 contains top 1,000 </a:t>
            </a:r>
            <a:r>
              <a:rPr lang="en-US" sz="1400" dirty="0" err="1" smtClean="0"/>
              <a:t>example_gene</a:t>
            </a:r>
            <a:r>
              <a:rPr lang="en-US" sz="1400" dirty="0" smtClean="0"/>
              <a:t> hits with e-</a:t>
            </a:r>
            <a:r>
              <a:rPr lang="en-US" sz="1400" dirty="0" err="1" smtClean="0"/>
              <a:t>val</a:t>
            </a:r>
            <a:r>
              <a:rPr lang="en-US" sz="1400" dirty="0" smtClean="0"/>
              <a:t> &gt;1e-3</a:t>
            </a:r>
          </a:p>
          <a:p>
            <a:r>
              <a:rPr lang="en-US" sz="1400" dirty="0" smtClean="0"/>
              <a:t>1 contains top 1,000 GENE_2 hits with </a:t>
            </a:r>
            <a:r>
              <a:rPr lang="en-US" sz="1400" dirty="0" err="1" smtClean="0"/>
              <a:t>eval</a:t>
            </a:r>
            <a:r>
              <a:rPr lang="en-US" sz="1400" dirty="0" smtClean="0"/>
              <a:t> &gt; 1e-3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873466" y="6113335"/>
            <a:ext cx="386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&gt;GENE_2</a:t>
            </a:r>
          </a:p>
          <a:p>
            <a:r>
              <a:rPr lang="en-US" sz="900" dirty="0" smtClean="0"/>
              <a:t>BLAHBLAHBLAHBLAHTHISISASEQUENCE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3243" y="6088333"/>
            <a:ext cx="3863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~/Documents/Aa/query_2.fasta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602824" y="153317"/>
            <a:ext cx="2456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</a:t>
            </a:r>
            <a:r>
              <a:rPr lang="en-US" smtClean="0"/>
              <a:t>Outputs written to the given directory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7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611816" y="3181921"/>
            <a:ext cx="5580184" cy="23811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1"/>
            <a:ext cx="6096000" cy="6025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11816" y="420641"/>
            <a:ext cx="5580184" cy="2381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5982521"/>
            <a:ext cx="12274062" cy="8754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54" y="40864"/>
            <a:ext cx="6527269" cy="56165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ReplaceWithFullProteins.py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" y="766640"/>
            <a:ext cx="6715909" cy="5197076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Function: 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Local blast downloads “aligned” sequence IIRC. Pretty good but sometimes missing ends that are useful?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This script takes all sequences in a file, uses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gi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or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acc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num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to get the full sequence from NCBI, outputs a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fasta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of those.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Inputs: </a:t>
            </a:r>
          </a:p>
          <a:p>
            <a:pPr lvl="1"/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Fasta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File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Options: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If your file is not straight from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local_blast_helper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or shorten, provide the depth at which the ACC number or GI is located</a:t>
            </a:r>
          </a:p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utputs: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Fasta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file w replaced [aligned sequence] -&gt; [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fullsequence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096" y="6064582"/>
            <a:ext cx="112086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$ python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ReplaceWithFullProteins.py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[-h] [-f FASTA] [-d DEPTH] [directory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11816" y="73237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directory             </a:t>
            </a:r>
            <a:r>
              <a:rPr lang="en-US" sz="1600" dirty="0"/>
              <a:t>type name of directory to run in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-</a:t>
            </a:r>
            <a:r>
              <a:rPr lang="en-US" sz="1600" dirty="0"/>
              <a:t>h, --help            show this help message and exit</a:t>
            </a:r>
          </a:p>
          <a:p>
            <a:r>
              <a:rPr lang="en-US" sz="1600" dirty="0"/>
              <a:t>  -f FASTA, --</a:t>
            </a:r>
            <a:r>
              <a:rPr lang="en-US" sz="1600" dirty="0" err="1"/>
              <a:t>fasta</a:t>
            </a:r>
            <a:r>
              <a:rPr lang="en-US" sz="1600" dirty="0"/>
              <a:t> </a:t>
            </a:r>
            <a:r>
              <a:rPr lang="en-US" sz="1600" dirty="0" smtClean="0"/>
              <a:t>FASTA                         </a:t>
            </a:r>
            <a:r>
              <a:rPr lang="en-US" sz="1600" dirty="0"/>
              <a:t>give a .</a:t>
            </a:r>
            <a:r>
              <a:rPr lang="en-US" sz="1600" dirty="0" err="1"/>
              <a:t>fasta</a:t>
            </a:r>
            <a:r>
              <a:rPr lang="en-US" sz="1600" dirty="0"/>
              <a:t> file</a:t>
            </a:r>
          </a:p>
          <a:p>
            <a:r>
              <a:rPr lang="en-US" sz="1600" dirty="0"/>
              <a:t>  -d DEPTH, --depth </a:t>
            </a:r>
            <a:r>
              <a:rPr lang="en-US" sz="1600" dirty="0" smtClean="0"/>
              <a:t>DEPTH </a:t>
            </a:r>
          </a:p>
          <a:p>
            <a:r>
              <a:rPr lang="en-US" sz="1600" dirty="0" smtClean="0"/>
              <a:t>                        give depth of accession number location if not 3.</a:t>
            </a:r>
          </a:p>
          <a:p>
            <a:r>
              <a:rPr lang="en-US" sz="1600" dirty="0" smtClean="0"/>
              <a:t>                        </a:t>
            </a:r>
            <a:r>
              <a:rPr lang="en-US" sz="1600" dirty="0"/>
              <a:t>start counting at </a:t>
            </a:r>
            <a:r>
              <a:rPr lang="en-US" sz="1600" dirty="0" smtClean="0"/>
              <a:t>0 </a:t>
            </a:r>
            <a:r>
              <a:rPr lang="en-US" sz="1600" dirty="0" err="1" smtClean="0"/>
              <a:t>eg</a:t>
            </a:r>
            <a:r>
              <a:rPr lang="en-US" sz="1600" dirty="0" smtClean="0"/>
              <a:t> 0|1|2|3 bars are splitters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6763143" y="3624101"/>
            <a:ext cx="47595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[Same </a:t>
            </a:r>
            <a:r>
              <a:rPr lang="en-US" sz="1600" dirty="0" err="1" smtClean="0"/>
              <a:t>fasta</a:t>
            </a:r>
            <a:r>
              <a:rPr lang="en-US" sz="1600" dirty="0" smtClean="0"/>
              <a:t> but with Full Sequence]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6763143" y="3264512"/>
            <a:ext cx="4759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738624" y="42619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HELP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03951" y="4875768"/>
            <a:ext cx="266310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&gt;</a:t>
            </a:r>
            <a:r>
              <a:rPr lang="en-US" sz="1100" dirty="0" err="1"/>
              <a:t>Stegastes_partitus|gi</a:t>
            </a:r>
            <a:r>
              <a:rPr lang="en-US" sz="1100" dirty="0"/>
              <a:t>#|657580595</a:t>
            </a:r>
          </a:p>
          <a:p>
            <a:r>
              <a:rPr lang="en-US" sz="1100" dirty="0" smtClean="0"/>
              <a:t>LPDLPYDYGALEPHISAEIMQLHHSKHHATYV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6996707" y="4875767"/>
            <a:ext cx="266310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&gt;</a:t>
            </a:r>
            <a:r>
              <a:rPr lang="en-US" sz="1100" dirty="0" err="1"/>
              <a:t>Stegastes_partitus|gi</a:t>
            </a:r>
            <a:r>
              <a:rPr lang="en-US" sz="1100" dirty="0"/>
              <a:t>#|657580595</a:t>
            </a:r>
          </a:p>
          <a:p>
            <a:r>
              <a:rPr lang="en-US" sz="1100" dirty="0" smtClean="0"/>
              <a:t>LPDLPYDYGALEPHISAEIMQLHHSKHHATYV</a:t>
            </a:r>
            <a:br>
              <a:rPr lang="en-US" sz="1100" dirty="0" smtClean="0"/>
            </a:br>
            <a:r>
              <a:rPr lang="en-US" sz="1100" dirty="0" smtClean="0"/>
              <a:t>GHEJKHSKFHJFK</a:t>
            </a:r>
            <a:endParaRPr lang="en-US" sz="1100" dirty="0"/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6467060" y="5091211"/>
            <a:ext cx="4408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25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1"/>
            <a:ext cx="6467061" cy="7980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8" y="-233673"/>
            <a:ext cx="10515600" cy="1325563"/>
          </a:xfrm>
        </p:spPr>
        <p:txBody>
          <a:bodyPr/>
          <a:lstStyle/>
          <a:p>
            <a:r>
              <a:rPr lang="en-US" dirty="0" err="1" smtClean="0"/>
              <a:t>ReplaceWithFullProteins.py</a:t>
            </a:r>
            <a:r>
              <a:rPr lang="en-US" dirty="0" smtClean="0"/>
              <a:t>     </a:t>
            </a:r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6" name="Right Arrow 5"/>
          <p:cNvSpPr/>
          <p:nvPr/>
        </p:nvSpPr>
        <p:spPr>
          <a:xfrm>
            <a:off x="5713624" y="3026665"/>
            <a:ext cx="565079" cy="324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86274" y="1796843"/>
            <a:ext cx="9149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 charset="0"/>
              </a:rPr>
              <a:t>$ python </a:t>
            </a:r>
            <a:r>
              <a:rPr lang="en-US" dirty="0" err="1" smtClean="0">
                <a:latin typeface="Courier" charset="0"/>
              </a:rPr>
              <a:t>ReplaceWithFullProteins</a:t>
            </a:r>
            <a:r>
              <a:rPr lang="en-US" dirty="0" smtClean="0">
                <a:latin typeface="Courier" charset="0"/>
              </a:rPr>
              <a:t> ~/Documents/Aa/ -f </a:t>
            </a:r>
            <a:r>
              <a:rPr lang="en-US" dirty="0" err="1" smtClean="0">
                <a:latin typeface="Courier" charset="0"/>
              </a:rPr>
              <a:t>TestFasta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667333" y="2472667"/>
            <a:ext cx="1798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 </a:t>
            </a:r>
            <a:r>
              <a:rPr lang="en-US" sz="1600" dirty="0" err="1" smtClean="0"/>
              <a:t>Fasta</a:t>
            </a:r>
            <a:r>
              <a:rPr lang="en-US" sz="1600" dirty="0" smtClean="0"/>
              <a:t> File Output: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602824" y="153317"/>
            <a:ext cx="2456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</a:t>
            </a:r>
            <a:r>
              <a:rPr lang="en-US" smtClean="0"/>
              <a:t>Outputs written to the given directory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661885" y="2958780"/>
            <a:ext cx="266310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&gt;</a:t>
            </a:r>
            <a:r>
              <a:rPr lang="en-US" sz="1100" dirty="0" err="1"/>
              <a:t>Stegastes_partitus|gi</a:t>
            </a:r>
            <a:r>
              <a:rPr lang="en-US" sz="1100" dirty="0"/>
              <a:t>#|657580595</a:t>
            </a:r>
          </a:p>
          <a:p>
            <a:r>
              <a:rPr lang="en-US" sz="1100" dirty="0" smtClean="0"/>
              <a:t>LPDLPYDYGALEPHISAEIMQLHHSKHHATYV</a:t>
            </a:r>
            <a:endParaRPr lang="en-US" sz="1100" dirty="0"/>
          </a:p>
        </p:txBody>
      </p:sp>
      <p:sp>
        <p:nvSpPr>
          <p:cNvPr id="34" name="Rectangle 33"/>
          <p:cNvSpPr/>
          <p:nvPr/>
        </p:nvSpPr>
        <p:spPr>
          <a:xfrm>
            <a:off x="6667333" y="2920468"/>
            <a:ext cx="266310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&gt;</a:t>
            </a:r>
            <a:r>
              <a:rPr lang="en-US" sz="1100" dirty="0" err="1"/>
              <a:t>Stegastes_partitus|gi</a:t>
            </a:r>
            <a:r>
              <a:rPr lang="en-US" sz="1100" dirty="0"/>
              <a:t>#|657580595</a:t>
            </a:r>
          </a:p>
          <a:p>
            <a:r>
              <a:rPr lang="en-US" sz="1100" dirty="0" smtClean="0"/>
              <a:t>LPDLPYDYGALEPHISAEIMQLHHSKHHATYV</a:t>
            </a:r>
            <a:br>
              <a:rPr lang="en-US" sz="1100" dirty="0" smtClean="0"/>
            </a:br>
            <a:r>
              <a:rPr lang="en-US" sz="1100" dirty="0" smtClean="0"/>
              <a:t>GHEJKHSKFHJFK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2661885" y="2522867"/>
            <a:ext cx="1644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 </a:t>
            </a:r>
            <a:r>
              <a:rPr lang="en-US" sz="1600" dirty="0" err="1" smtClean="0"/>
              <a:t>Fasta</a:t>
            </a:r>
            <a:r>
              <a:rPr lang="en-US" sz="1600" dirty="0" smtClean="0"/>
              <a:t> File Input:</a:t>
            </a:r>
          </a:p>
        </p:txBody>
      </p:sp>
    </p:spTree>
    <p:extLst>
      <p:ext uri="{BB962C8B-B14F-4D97-AF65-F5344CB8AC3E}">
        <p14:creationId xmlns:p14="http://schemas.microsoft.com/office/powerpoint/2010/main" val="91821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611816" y="3181921"/>
            <a:ext cx="5580184" cy="23811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1"/>
            <a:ext cx="5087815" cy="6025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11816" y="426190"/>
            <a:ext cx="5580184" cy="2381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5982521"/>
            <a:ext cx="12274062" cy="8754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55" y="40864"/>
            <a:ext cx="5423774" cy="56165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AddTaxonomy.py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4" y="1287856"/>
            <a:ext cx="6715909" cy="5197076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Function: 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Adds taxonomic information to your tips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Currently looks for a GI number or Accession number from NCBI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Limited to NCBI sequences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Appends ranks bar-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seperated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to front of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seqid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pPr lvl="2"/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&gt;</a:t>
            </a:r>
            <a:r>
              <a:rPr lang="en-US" sz="1400" dirty="0" err="1" smtClean="0">
                <a:latin typeface="Times New Roman" charset="0"/>
                <a:ea typeface="Times New Roman" charset="0"/>
                <a:cs typeface="Times New Roman" charset="0"/>
              </a:rPr>
              <a:t>Kingdom|Phylum|Class|Order|Genus_species|GI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#|########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Can print an info file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Inputs: </a:t>
            </a:r>
          </a:p>
          <a:p>
            <a:pPr lvl="1"/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Fasta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file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Ranks to add. If multiple, lowercase space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sep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within quotes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eg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pPr lvl="2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r “phylum class family”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Outputs: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Fasta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file with Taxonomic Information in tips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096" y="6064582"/>
            <a:ext cx="112086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" charset="0"/>
              </a:rPr>
              <a:t>$ python </a:t>
            </a:r>
            <a:r>
              <a:rPr lang="en-US" sz="1600" dirty="0" err="1" smtClean="0"/>
              <a:t>AddTaxonomy.py</a:t>
            </a:r>
            <a:r>
              <a:rPr lang="en-US" sz="1600" dirty="0" smtClean="0"/>
              <a:t> </a:t>
            </a:r>
            <a:r>
              <a:rPr lang="en-US" sz="1600" dirty="0"/>
              <a:t>[-h] [-r RANKS] [-f FASTA] [-</a:t>
            </a:r>
            <a:r>
              <a:rPr lang="en-US" sz="1600" dirty="0" err="1"/>
              <a:t>i</a:t>
            </a:r>
            <a:r>
              <a:rPr lang="en-US" sz="1600" dirty="0"/>
              <a:t>] [-n] [directory]</a:t>
            </a:r>
          </a:p>
          <a:p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611816" y="732378"/>
            <a:ext cx="6096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positional </a:t>
            </a:r>
            <a:r>
              <a:rPr lang="en-US" sz="1000" dirty="0"/>
              <a:t>arguments:</a:t>
            </a:r>
          </a:p>
          <a:p>
            <a:r>
              <a:rPr lang="en-US" sz="1000" dirty="0"/>
              <a:t>  directory             type name of directory to run in (where .</a:t>
            </a:r>
            <a:r>
              <a:rPr lang="en-US" sz="1000" dirty="0" err="1"/>
              <a:t>nex</a:t>
            </a:r>
            <a:r>
              <a:rPr lang="en-US" sz="1000" dirty="0"/>
              <a:t> resides)</a:t>
            </a:r>
          </a:p>
          <a:p>
            <a:endParaRPr lang="en-US" sz="1000" dirty="0"/>
          </a:p>
          <a:p>
            <a:r>
              <a:rPr lang="en-US" sz="1000" dirty="0"/>
              <a:t>optional arguments:</a:t>
            </a:r>
          </a:p>
          <a:p>
            <a:r>
              <a:rPr lang="en-US" sz="1000" dirty="0"/>
              <a:t>  -h, --help            show this help message and exit</a:t>
            </a:r>
          </a:p>
          <a:p>
            <a:r>
              <a:rPr lang="en-US" sz="1000" dirty="0"/>
              <a:t>  -r RANKS, --ranks RANKS</a:t>
            </a:r>
          </a:p>
          <a:p>
            <a:r>
              <a:rPr lang="en-US" sz="1000" dirty="0"/>
              <a:t>                        give specific ranks to append, if you </a:t>
            </a:r>
            <a:r>
              <a:rPr lang="en-US" sz="1000" dirty="0" err="1"/>
              <a:t>dont</a:t>
            </a:r>
            <a:r>
              <a:rPr lang="en-US" sz="1000" dirty="0"/>
              <a:t> want them</a:t>
            </a:r>
          </a:p>
          <a:p>
            <a:r>
              <a:rPr lang="de-DE" sz="1000" dirty="0"/>
              <a:t>                        all. </a:t>
            </a:r>
            <a:r>
              <a:rPr lang="de-DE" sz="1000" dirty="0" err="1"/>
              <a:t>eg</a:t>
            </a:r>
            <a:r>
              <a:rPr lang="de-DE" sz="1000" dirty="0"/>
              <a:t> -</a:t>
            </a:r>
            <a:r>
              <a:rPr lang="de-DE" sz="1000" dirty="0" err="1"/>
              <a:t>r</a:t>
            </a:r>
            <a:r>
              <a:rPr lang="de-DE" sz="1000" dirty="0"/>
              <a:t> </a:t>
            </a:r>
            <a:r>
              <a:rPr lang="de-DE" sz="1000" dirty="0" err="1"/>
              <a:t>phylum</a:t>
            </a:r>
            <a:endParaRPr lang="de-DE" sz="1000" dirty="0"/>
          </a:p>
          <a:p>
            <a:r>
              <a:rPr lang="de-DE" sz="1000" dirty="0"/>
              <a:t>  -f FASTA, --</a:t>
            </a:r>
            <a:r>
              <a:rPr lang="de-DE" sz="1000" dirty="0" err="1"/>
              <a:t>fasta</a:t>
            </a:r>
            <a:r>
              <a:rPr lang="de-DE" sz="1000" dirty="0"/>
              <a:t> FASTA</a:t>
            </a:r>
          </a:p>
          <a:p>
            <a:r>
              <a:rPr lang="en-US" sz="1000" dirty="0"/>
              <a:t>                        give a .</a:t>
            </a:r>
            <a:r>
              <a:rPr lang="en-US" sz="1000" dirty="0" err="1"/>
              <a:t>fasta</a:t>
            </a:r>
            <a:r>
              <a:rPr lang="en-US" sz="1000" dirty="0"/>
              <a:t> file</a:t>
            </a:r>
          </a:p>
          <a:p>
            <a:r>
              <a:rPr lang="en-US" sz="1000" dirty="0"/>
              <a:t>  -</a:t>
            </a:r>
            <a:r>
              <a:rPr lang="en-US" sz="1000" dirty="0" err="1"/>
              <a:t>i</a:t>
            </a:r>
            <a:r>
              <a:rPr lang="en-US" sz="1000" dirty="0"/>
              <a:t>, --info            toggle saves taxonomy information to new file</a:t>
            </a:r>
          </a:p>
          <a:p>
            <a:r>
              <a:rPr lang="en-US" sz="1000" dirty="0"/>
              <a:t>  -n, --</a:t>
            </a:r>
            <a:r>
              <a:rPr lang="en-US" sz="1000" dirty="0" err="1"/>
              <a:t>numbers_to_names</a:t>
            </a:r>
            <a:endParaRPr lang="en-US" sz="1000" dirty="0"/>
          </a:p>
          <a:p>
            <a:r>
              <a:rPr lang="en-US" sz="1000" dirty="0"/>
              <a:t>                        toggle prints a file of </a:t>
            </a:r>
            <a:r>
              <a:rPr lang="en-US" sz="1000" dirty="0" err="1"/>
              <a:t>numbers___names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6763143" y="3624101"/>
            <a:ext cx="47595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&gt;</a:t>
            </a:r>
            <a:r>
              <a:rPr lang="en-US" sz="1200" dirty="0" err="1"/>
              <a:t>Stegastes_partitus|gi</a:t>
            </a:r>
            <a:r>
              <a:rPr lang="en-US" sz="1200" dirty="0"/>
              <a:t>#|</a:t>
            </a:r>
            <a:r>
              <a:rPr lang="en-US" sz="1200" dirty="0" smtClean="0"/>
              <a:t>657580595</a:t>
            </a:r>
          </a:p>
          <a:p>
            <a:r>
              <a:rPr lang="en-US" sz="1200" dirty="0" smtClean="0"/>
              <a:t>LPDLPYDYGALEPHISAEIMQLHHSKHHATYVNNLNVTEEKYKEALVKGDVTTQVSLQPNGGGHINHSIFWTNLSPNGGGEPQGELMEAIKRDFGSFQKLQEKMSAATVAVQGSGWGWLGFEKDSGRLRIAACA</a:t>
            </a:r>
          </a:p>
          <a:p>
            <a:r>
              <a:rPr lang="en-US" sz="1200" dirty="0" smtClean="0"/>
              <a:t>&gt;</a:t>
            </a:r>
            <a:r>
              <a:rPr lang="en-US" sz="1200" dirty="0" err="1" smtClean="0"/>
              <a:t>Kryptolebias_marmoratus|gi</a:t>
            </a:r>
            <a:r>
              <a:rPr lang="en-US" sz="1200" dirty="0"/>
              <a:t>#|</a:t>
            </a:r>
            <a:r>
              <a:rPr lang="en-US" sz="1200" dirty="0" smtClean="0"/>
              <a:t>1042779763</a:t>
            </a:r>
          </a:p>
          <a:p>
            <a:r>
              <a:rPr lang="en-US" sz="1200" dirty="0" smtClean="0"/>
              <a:t>LPDLAYDYGALEPHVSAEIMQLHHSKHHATYVNNLNVTEEKYQEALAKGDVTAQVSLQPALKFNGGGHINHTIFWTNLSPNGGGEPQGELMEAIKRDFGSFQKMKEKM &gt;</a:t>
            </a:r>
            <a:r>
              <a:rPr lang="en-US" sz="1200" dirty="0" err="1" smtClean="0"/>
              <a:t>Ictalurus_punctatus|gi</a:t>
            </a:r>
            <a:r>
              <a:rPr lang="en-US" sz="1200" dirty="0"/>
              <a:t>#|</a:t>
            </a:r>
            <a:r>
              <a:rPr lang="en-US" sz="1200" dirty="0" smtClean="0"/>
              <a:t>1042332712LPDLPYDYGALEPHISAEIMQLHHNKHHATYVNNLNVTEEKYQEALAKGDVTAQVALQAALKFNGGGHIHTIFWTNLSPNGGGEPQGELMEAIKRDFGSFQKMK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6763143" y="3264512"/>
            <a:ext cx="4759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738624" y="42619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4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1"/>
            <a:ext cx="5146431" cy="7980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8" y="-233673"/>
            <a:ext cx="10515600" cy="1325563"/>
          </a:xfrm>
        </p:spPr>
        <p:txBody>
          <a:bodyPr/>
          <a:lstStyle/>
          <a:p>
            <a:r>
              <a:rPr lang="en-US" dirty="0" err="1" smtClean="0"/>
              <a:t>AddTaxonomy</a:t>
            </a:r>
            <a:r>
              <a:rPr lang="en-US" dirty="0" err="1" smtClean="0"/>
              <a:t>.py</a:t>
            </a:r>
            <a:r>
              <a:rPr lang="en-US" dirty="0" smtClean="0"/>
              <a:t>             </a:t>
            </a:r>
            <a:r>
              <a:rPr lang="en-US" b="1" dirty="0" smtClean="0"/>
              <a:t>EXAMPLES</a:t>
            </a:r>
            <a:endParaRPr lang="en-US" b="1" dirty="0"/>
          </a:p>
        </p:txBody>
      </p:sp>
      <p:sp>
        <p:nvSpPr>
          <p:cNvPr id="6" name="Right Arrow 5"/>
          <p:cNvSpPr/>
          <p:nvPr/>
        </p:nvSpPr>
        <p:spPr>
          <a:xfrm>
            <a:off x="3458235" y="2416803"/>
            <a:ext cx="565079" cy="324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01673" y="1419085"/>
            <a:ext cx="78186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" charset="0"/>
              </a:rPr>
              <a:t>$ python </a:t>
            </a:r>
            <a:r>
              <a:rPr lang="en-US" sz="1600" dirty="0" err="1" smtClean="0"/>
              <a:t>AddTaxonomy.py</a:t>
            </a:r>
            <a:r>
              <a:rPr lang="en-US" sz="1600" dirty="0" smtClean="0"/>
              <a:t>  </a:t>
            </a:r>
            <a:r>
              <a:rPr lang="en-US" sz="1600" dirty="0"/>
              <a:t>~/Documents/</a:t>
            </a:r>
            <a:r>
              <a:rPr lang="en-US" sz="1600" dirty="0" err="1"/>
              <a:t>Aaaaaa</a:t>
            </a:r>
            <a:r>
              <a:rPr lang="en-US" sz="1600" dirty="0"/>
              <a:t>/ -f </a:t>
            </a:r>
            <a:r>
              <a:rPr lang="en-US" sz="1600" dirty="0" smtClean="0"/>
              <a:t>Actinopterygii_50_blast.fasta</a:t>
            </a:r>
            <a:endParaRPr lang="en-US" sz="1600" dirty="0"/>
          </a:p>
          <a:p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110990" y="1976162"/>
            <a:ext cx="9020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&gt;Eukaryota|Metazoa|Chordata|Actinopteri|NA|Pomacentridae|Stegastes|Stegastes_partitus|gi#|</a:t>
            </a:r>
            <a:r>
              <a:rPr lang="en-US" sz="1200" dirty="0" smtClean="0"/>
              <a:t>657580595</a:t>
            </a:r>
          </a:p>
          <a:p>
            <a:r>
              <a:rPr lang="en-US" sz="1200" dirty="0" smtClean="0"/>
              <a:t>LPDLPYDYGALEPHISAEIMQLHHSKHHATYVNNLNVTEEKYK</a:t>
            </a:r>
          </a:p>
          <a:p>
            <a:r>
              <a:rPr lang="en-US" sz="1200" dirty="0" smtClean="0"/>
              <a:t>&gt;Eukaryota|Metazoa|Chordata|Actinopteri|Cyprinodontiformes|NA|Kryptolebias|Kryptolebias_marmoratus|gi</a:t>
            </a:r>
            <a:r>
              <a:rPr lang="en-US" sz="1200" dirty="0"/>
              <a:t>#|</a:t>
            </a:r>
            <a:r>
              <a:rPr lang="en-US" sz="1200" dirty="0" smtClean="0"/>
              <a:t>1042779763</a:t>
            </a:r>
          </a:p>
          <a:p>
            <a:r>
              <a:rPr lang="en-US" sz="1200" dirty="0" smtClean="0"/>
              <a:t>LPDLAYDYGALEPHVSAEIMQLHHSKHHATYVNNLNVTEEKYQ</a:t>
            </a:r>
          </a:p>
          <a:p>
            <a:r>
              <a:rPr lang="en-US" sz="1200" dirty="0" smtClean="0"/>
              <a:t>&gt;Eukaryota|Metazoa|Chordata|Actinopteri|Siluriformes|Ictaluridae|Ictalurus|Ictalurus_punctatus|gi</a:t>
            </a:r>
            <a:r>
              <a:rPr lang="en-US" sz="1200" dirty="0"/>
              <a:t>#|</a:t>
            </a:r>
            <a:r>
              <a:rPr lang="en-US" sz="1200" dirty="0" smtClean="0"/>
              <a:t>1042332712</a:t>
            </a:r>
          </a:p>
          <a:p>
            <a:r>
              <a:rPr lang="en-US" sz="1200" dirty="0" smtClean="0"/>
              <a:t>LPDLPYDYGALEPHISAEIMQLHHNKHHATYVNNLNVTEEKYQEAL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9602824" y="153317"/>
            <a:ext cx="2456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Outputs written to the given directory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4084" y="19815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&gt;</a:t>
            </a:r>
            <a:r>
              <a:rPr lang="en-US" sz="1200" dirty="0" err="1"/>
              <a:t>Stegastes_partitus|gi</a:t>
            </a:r>
            <a:r>
              <a:rPr lang="en-US" sz="1200" dirty="0"/>
              <a:t>#|657580595</a:t>
            </a:r>
          </a:p>
          <a:p>
            <a:r>
              <a:rPr lang="en-US" sz="1200" dirty="0" smtClean="0"/>
              <a:t>LPDLPYDYGALEPHISAEIMQLHHSKHHATYV</a:t>
            </a:r>
          </a:p>
          <a:p>
            <a:r>
              <a:rPr lang="en-US" sz="1200" dirty="0" smtClean="0"/>
              <a:t>&gt;</a:t>
            </a:r>
            <a:r>
              <a:rPr lang="en-US" sz="1200" dirty="0" err="1" smtClean="0"/>
              <a:t>Kryptolebias_marmoratus|gi</a:t>
            </a:r>
            <a:r>
              <a:rPr lang="en-US" sz="1200" dirty="0"/>
              <a:t>#|1042779763</a:t>
            </a:r>
          </a:p>
          <a:p>
            <a:r>
              <a:rPr lang="en-US" sz="1200" dirty="0" smtClean="0"/>
              <a:t>LPDLAYDYGALEPHVSAEIMQLHHSKHHATYVNNLN</a:t>
            </a:r>
          </a:p>
          <a:p>
            <a:r>
              <a:rPr lang="en-US" sz="1200" dirty="0" smtClean="0"/>
              <a:t>&gt;</a:t>
            </a:r>
            <a:r>
              <a:rPr lang="en-US" sz="1200" dirty="0" err="1" smtClean="0"/>
              <a:t>Ictalurus_punctatus|gi</a:t>
            </a:r>
            <a:r>
              <a:rPr lang="en-US" sz="1200" dirty="0"/>
              <a:t>#|</a:t>
            </a:r>
            <a:r>
              <a:rPr lang="en-US" sz="1200" dirty="0" smtClean="0"/>
              <a:t>1042332712</a:t>
            </a:r>
          </a:p>
          <a:p>
            <a:r>
              <a:rPr lang="en-US" sz="1200" dirty="0" smtClean="0"/>
              <a:t>LPDLPYDYGALEPHISAEIMQLHHNKHHATYVNNLN</a:t>
            </a:r>
            <a:endParaRPr lang="en-US" sz="1200" dirty="0"/>
          </a:p>
        </p:txBody>
      </p:sp>
      <p:sp>
        <p:nvSpPr>
          <p:cNvPr id="34" name="Right Arrow 33"/>
          <p:cNvSpPr/>
          <p:nvPr/>
        </p:nvSpPr>
        <p:spPr>
          <a:xfrm>
            <a:off x="3465824" y="5069227"/>
            <a:ext cx="565079" cy="324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09261" y="4071509"/>
            <a:ext cx="104235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" charset="0"/>
              </a:rPr>
              <a:t>$ python </a:t>
            </a:r>
            <a:r>
              <a:rPr lang="en-US" sz="1600" dirty="0" err="1" smtClean="0"/>
              <a:t>AddTaxonomy.py</a:t>
            </a:r>
            <a:r>
              <a:rPr lang="en-US" sz="1600" dirty="0" smtClean="0"/>
              <a:t>  </a:t>
            </a:r>
            <a:r>
              <a:rPr lang="en-US" sz="1600" dirty="0"/>
              <a:t>~/Documents/</a:t>
            </a:r>
            <a:r>
              <a:rPr lang="en-US" sz="1600" dirty="0" err="1"/>
              <a:t>Aaaaaa</a:t>
            </a:r>
            <a:r>
              <a:rPr lang="en-US" sz="1600" dirty="0"/>
              <a:t>/ -f </a:t>
            </a:r>
            <a:r>
              <a:rPr lang="en-US" sz="1600" dirty="0" smtClean="0"/>
              <a:t>Actinopterygii_50_blast.fasta –r “</a:t>
            </a:r>
            <a:r>
              <a:rPr lang="en-US" sz="1600" dirty="0" err="1"/>
              <a:t>s</a:t>
            </a:r>
            <a:r>
              <a:rPr lang="en-US" sz="1600" dirty="0" err="1" smtClean="0"/>
              <a:t>uperkingdom</a:t>
            </a:r>
            <a:r>
              <a:rPr lang="en-US" sz="1600" dirty="0" smtClean="0"/>
              <a:t> class”</a:t>
            </a:r>
            <a:endParaRPr lang="en-US" sz="1600" dirty="0"/>
          </a:p>
          <a:p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201673" y="463395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&gt;</a:t>
            </a:r>
            <a:r>
              <a:rPr lang="en-US" sz="1200" dirty="0" err="1"/>
              <a:t>Stegastes_partitus|gi</a:t>
            </a:r>
            <a:r>
              <a:rPr lang="en-US" sz="1200" dirty="0"/>
              <a:t>#|657580595</a:t>
            </a:r>
          </a:p>
          <a:p>
            <a:r>
              <a:rPr lang="en-US" sz="1200" dirty="0" smtClean="0"/>
              <a:t>LPDLPYDYGALEPHISAEIMQLHHSKHHATYV</a:t>
            </a:r>
          </a:p>
          <a:p>
            <a:r>
              <a:rPr lang="en-US" sz="1200" dirty="0" smtClean="0"/>
              <a:t>&gt;</a:t>
            </a:r>
            <a:r>
              <a:rPr lang="en-US" sz="1200" dirty="0" err="1" smtClean="0"/>
              <a:t>Kryptolebias_marmoratus|gi</a:t>
            </a:r>
            <a:r>
              <a:rPr lang="en-US" sz="1200" dirty="0"/>
              <a:t>#|1042779763</a:t>
            </a:r>
          </a:p>
          <a:p>
            <a:r>
              <a:rPr lang="en-US" sz="1200" dirty="0" smtClean="0"/>
              <a:t>LPDLAYDYGALEPHVSAEIMQLHHSKHHATYVNNLN</a:t>
            </a:r>
          </a:p>
          <a:p>
            <a:r>
              <a:rPr lang="en-US" sz="1200" dirty="0" smtClean="0"/>
              <a:t>&gt;</a:t>
            </a:r>
            <a:r>
              <a:rPr lang="en-US" sz="1200" dirty="0" err="1" smtClean="0"/>
              <a:t>Ictalurus_punctatus|gi</a:t>
            </a:r>
            <a:r>
              <a:rPr lang="en-US" sz="1200" dirty="0"/>
              <a:t>#|</a:t>
            </a:r>
            <a:r>
              <a:rPr lang="en-US" sz="1200" dirty="0" smtClean="0"/>
              <a:t>1042332712</a:t>
            </a:r>
          </a:p>
          <a:p>
            <a:r>
              <a:rPr lang="en-US" sz="1200" dirty="0" smtClean="0"/>
              <a:t>LPDLPYDYGALEPHISAEIMQLHHNKHHATYVNNLN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263390" y="4622750"/>
            <a:ext cx="9020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</a:t>
            </a:r>
            <a:r>
              <a:rPr lang="en-US" sz="1200" dirty="0" err="1" smtClean="0"/>
              <a:t>Eukaryota|Actinopteri|Stegastes_partitus|gi</a:t>
            </a:r>
            <a:r>
              <a:rPr lang="en-US" sz="1200" dirty="0"/>
              <a:t>#|</a:t>
            </a:r>
            <a:r>
              <a:rPr lang="en-US" sz="1200" dirty="0" smtClean="0"/>
              <a:t>657580595</a:t>
            </a:r>
          </a:p>
          <a:p>
            <a:r>
              <a:rPr lang="en-US" sz="1200" dirty="0" smtClean="0"/>
              <a:t>LPDLPYDYGALEPHISAEIMQLHHSKHHATYVNNLNVTEEKYK</a:t>
            </a:r>
          </a:p>
          <a:p>
            <a:r>
              <a:rPr lang="en-US" sz="1200" dirty="0" smtClean="0"/>
              <a:t>&gt;</a:t>
            </a:r>
            <a:r>
              <a:rPr lang="en-US" sz="1200" dirty="0" err="1" smtClean="0"/>
              <a:t>Eukaryota|Actinopteri|Kryptolebias_marmoratus|gi</a:t>
            </a:r>
            <a:r>
              <a:rPr lang="en-US" sz="1200" dirty="0"/>
              <a:t>#|</a:t>
            </a:r>
            <a:r>
              <a:rPr lang="en-US" sz="1200" dirty="0" smtClean="0"/>
              <a:t>1042779763</a:t>
            </a:r>
          </a:p>
          <a:p>
            <a:r>
              <a:rPr lang="en-US" sz="1200" dirty="0" smtClean="0"/>
              <a:t>LPDLAYDYGALEPHVSAEIMQLHHSKHHATYVNNLNVTEEKYQ</a:t>
            </a:r>
          </a:p>
          <a:p>
            <a:r>
              <a:rPr lang="en-US" sz="1200" dirty="0" smtClean="0"/>
              <a:t>&gt;</a:t>
            </a:r>
            <a:r>
              <a:rPr lang="en-US" sz="1200" dirty="0" err="1" smtClean="0"/>
              <a:t>Eukaryota|Actinopteri|Ictalurus_punctatus|gi</a:t>
            </a:r>
            <a:r>
              <a:rPr lang="en-US" sz="1200" dirty="0"/>
              <a:t>#|</a:t>
            </a:r>
            <a:r>
              <a:rPr lang="en-US" sz="1200" dirty="0" smtClean="0"/>
              <a:t>1042332712</a:t>
            </a:r>
          </a:p>
          <a:p>
            <a:r>
              <a:rPr lang="en-US" sz="1200" dirty="0" smtClean="0"/>
              <a:t>LPDLPYDYGALEPHISAEIMQLHHNKHHATYVNNLNVTEEKYQEAL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933956" y="6211669"/>
            <a:ext cx="5337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-info  generated file can be used in FISH to add taxonomy info to preexisting tree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5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3098</TotalTime>
  <Words>3799</Words>
  <Application>Microsoft Macintosh PowerPoint</Application>
  <PresentationFormat>Widescreen</PresentationFormat>
  <Paragraphs>663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Calibri Light</vt:lpstr>
      <vt:lpstr>Courier</vt:lpstr>
      <vt:lpstr>Courier New</vt:lpstr>
      <vt:lpstr>Times New Roman</vt:lpstr>
      <vt:lpstr>Arial</vt:lpstr>
      <vt:lpstr>Office Theme</vt:lpstr>
      <vt:lpstr>Some Useful ScRIPTS &lt;3</vt:lpstr>
      <vt:lpstr>WHERE ARE THEY??</vt:lpstr>
      <vt:lpstr>Scripts include:</vt:lpstr>
      <vt:lpstr>Blast_Helper_Local.py</vt:lpstr>
      <vt:lpstr>Blast_Helper_Local.py     EXAMPLES</vt:lpstr>
      <vt:lpstr>ReplaceWithFullProteins.py</vt:lpstr>
      <vt:lpstr>ReplaceWithFullProteins.py     EXAMPLE</vt:lpstr>
      <vt:lpstr>AddTaxonomy.py</vt:lpstr>
      <vt:lpstr>AddTaxonomy.py             EXAMPLES</vt:lpstr>
      <vt:lpstr>Extract_Seqs.py</vt:lpstr>
      <vt:lpstr>Extract_Seqs.py             EXAMPLES</vt:lpstr>
      <vt:lpstr>ClusterMuscleRax.py </vt:lpstr>
      <vt:lpstr>EXAMPLES</vt:lpstr>
      <vt:lpstr>Sinker.py </vt:lpstr>
      <vt:lpstr>EXAMPLES</vt:lpstr>
      <vt:lpstr>MakeSpecies_Standalone.py</vt:lpstr>
      <vt:lpstr>EXAMPLES</vt:lpstr>
      <vt:lpstr>How it do</vt:lpstr>
      <vt:lpstr>FISH_2.py  [Tip_Re-naming]  </vt:lpstr>
      <vt:lpstr>EXAMPLES</vt:lpstr>
      <vt:lpstr>FISH_2.py [Error_Fixing]  </vt:lpstr>
      <vt:lpstr>FISH_2.py [Conserved Domain Vetting]  </vt:lpstr>
      <vt:lpstr>FISH_2.py [Subsampling]  </vt:lpstr>
      <vt:lpstr>FEAST.py</vt:lpstr>
      <vt:lpstr>Potential Issues: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Useful ScRIPTS</dc:title>
  <dc:creator>Abigail Caron</dc:creator>
  <cp:lastModifiedBy>Abigail Caron</cp:lastModifiedBy>
  <cp:revision>46</cp:revision>
  <dcterms:created xsi:type="dcterms:W3CDTF">2017-08-07T15:22:10Z</dcterms:created>
  <dcterms:modified xsi:type="dcterms:W3CDTF">2017-08-09T19:00:10Z</dcterms:modified>
</cp:coreProperties>
</file>