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A887D-0EBC-41C3-A712-490140343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95D2AE-86B1-4A4A-8F77-32C0F7E59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510A58-A615-4B0C-B61E-B70701FD6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B138-7D86-4B62-98E9-6117AE72007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A4FE45-ABE6-4BCD-B1CE-483295930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FAD59E-871B-40EB-B284-703A220B5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69BA9-BBF3-4B25-84A9-E899EEBD19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49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5C624F-720C-4E89-A783-A5DEFC1E1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AE68010-2E30-4824-988A-13DA79CC5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E5E4C7-7D15-4F14-9586-73564AD5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B138-7D86-4B62-98E9-6117AE72007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8765EE-5CB0-4CC7-A889-F4A30095C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EDFCBD-7946-47E4-A3E7-0AC53BC2F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69BA9-BBF3-4B25-84A9-E899EEBD19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0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4A4EE5-848D-42FA-BC95-34408EDAE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8396290-178A-4834-A6D6-CF52309E9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172A0B-C646-46DD-AC0C-248A99EEC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B138-7D86-4B62-98E9-6117AE72007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C05F45-7DB1-495B-84EF-A33E22FED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ED24AC-461D-4BF3-9678-5DF015D95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69BA9-BBF3-4B25-84A9-E899EEBD19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58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70BD3-E030-499A-80FF-E449F3FDC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7B0864-4695-450A-A99A-356A2C54D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20D718-E1AF-4ED4-B63B-84045D0B9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B138-7D86-4B62-98E9-6117AE72007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D7BDB6-914A-4FBA-8190-66351A135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382343-8DCD-4601-920C-AE1277C0F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69BA9-BBF3-4B25-84A9-E899EEBD19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99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CAC51-B4B1-4733-B786-DE962B51C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16CBB5-0C72-4AD8-BA9E-5D7570A5D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2FA52B-4DBB-4C13-8E14-01DE6EE4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B138-7D86-4B62-98E9-6117AE72007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DCFF2F-85A2-4C81-A1B8-F7CE2658F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FD9685-169A-47D9-9889-16E896582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69BA9-BBF3-4B25-84A9-E899EEBD19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9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4A450-F53E-4F2A-B1D0-600B9B0D2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F31FCA-53A2-4EA7-8811-A8831FD1F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6DAE11-7D21-4340-B18B-2060F9B2C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A611B8-37C8-4F92-A13D-85ECBB396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B138-7D86-4B62-98E9-6117AE72007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BFBD39-551C-4DE6-BF3E-2E36849A6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0708E5-FAEB-4155-BA39-D899095D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69BA9-BBF3-4B25-84A9-E899EEBD19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51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704E85-54E1-4C2A-9804-414CA7276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48AFDC-B09B-41D6-95D9-2E4A4EFEA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FFA5E6A-68D7-45E5-9980-A9654747B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D20D666-58DD-4ABC-A695-6D8871936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C5BCFD7-6357-4E61-AC24-00E780FC51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90C2BA0-7B5E-40DE-97DC-09F325005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B138-7D86-4B62-98E9-6117AE72007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2DA1107-0355-4064-9C3A-3C22F0441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59479DA-001D-42C7-A872-6A07C8D7C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69BA9-BBF3-4B25-84A9-E899EEBD19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3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0AED65-9F46-4623-BCE4-214ED4D42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851659D-833F-4FD5-B885-A4DA4C16C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B138-7D86-4B62-98E9-6117AE72007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610766B-29D7-44F9-B1A5-755781C70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51B17F8-740E-45D2-B075-94F06B61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69BA9-BBF3-4B25-84A9-E899EEBD19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50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3C33346-F8C2-4B3A-9DFC-192D91ED8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B138-7D86-4B62-98E9-6117AE72007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F4A0B47-76DC-4189-A909-3F268541B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F74B02-870D-497E-913B-0C3E2090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69BA9-BBF3-4B25-84A9-E899EEBD19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91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2C7F9-51CC-4FE8-97C6-C415C0120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7935C9-0193-4F26-8556-62B382371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9EB34DB-2E8C-41D6-A43D-4E621D699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517DF5-C462-4A1D-8223-892235260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B138-7D86-4B62-98E9-6117AE72007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762FBCE-30D4-4B2D-93EA-753A144E4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CACEAD-6080-4126-8192-D8D83FE31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69BA9-BBF3-4B25-84A9-E899EEBD19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06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129DD3-6301-4996-801D-49880135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7961684-7945-4B3B-849E-9C489DC1B3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01EA4B-02CF-44D2-8B52-64BBEA606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B4D22A-129A-40AD-98E2-E9129BE01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B138-7D86-4B62-98E9-6117AE72007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BED318-B2CB-4D62-A7CE-2AF5BA17B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6363DC-6453-4A2B-A88E-2D755894F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69BA9-BBF3-4B25-84A9-E899EEBD19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39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AA332AA-381B-46C0-BCFA-0E5DCDDE9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A952D3-B005-41B7-A264-8028DBD70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B1397C-33C0-4BA7-A423-D5069D967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FB138-7D86-4B62-98E9-6117AE72007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9B9903-3550-4C5E-B785-02B1F7BEA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0A6AAB-9AD4-4EE2-94BB-2B6677379A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69BA9-BBF3-4B25-84A9-E899EEBD19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0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2D21327-E74C-48DE-9ACD-518EBF0C2E83}"/>
              </a:ext>
            </a:extLst>
          </p:cNvPr>
          <p:cNvSpPr/>
          <p:nvPr/>
        </p:nvSpPr>
        <p:spPr>
          <a:xfrm>
            <a:off x="1312992" y="2767280"/>
            <a:ext cx="956601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Discriminant function analysis</a:t>
            </a:r>
          </a:p>
          <a:p>
            <a:pPr algn="ctr"/>
            <a:r>
              <a:rPr lang="en-US" sz="4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supervised machine learning algorithm</a:t>
            </a:r>
            <a:r>
              <a:rPr lang="en-US" sz="4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315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C4C6904-4880-4037-AF1D-8C2D3CD698D3}"/>
              </a:ext>
            </a:extLst>
          </p:cNvPr>
          <p:cNvSpPr txBox="1"/>
          <p:nvPr/>
        </p:nvSpPr>
        <p:spPr>
          <a:xfrm>
            <a:off x="401782" y="1007821"/>
            <a:ext cx="50627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cs typeface="Times New Roman" panose="02020603050405020304" pitchFamily="18" charset="0"/>
              </a:rPr>
              <a:t>A multivariate test of differences between </a:t>
            </a:r>
          </a:p>
          <a:p>
            <a:r>
              <a:rPr lang="en-US" sz="2200" dirty="0">
                <a:cs typeface="Times New Roman" panose="02020603050405020304" pitchFamily="18" charset="0"/>
              </a:rPr>
              <a:t>groups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79BB9CF-7B7F-43ED-ABFE-035AF5CD0CFE}"/>
              </a:ext>
            </a:extLst>
          </p:cNvPr>
          <p:cNvSpPr/>
          <p:nvPr/>
        </p:nvSpPr>
        <p:spPr>
          <a:xfrm>
            <a:off x="401782" y="1933540"/>
            <a:ext cx="885305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cs typeface="Times New Roman" panose="02020603050405020304" pitchFamily="18" charset="0"/>
              </a:rPr>
              <a:t>D</a:t>
            </a:r>
            <a:r>
              <a:rPr lang="en-US" sz="2200" b="0" i="0" dirty="0">
                <a:effectLst/>
                <a:cs typeface="Times New Roman" panose="02020603050405020304" pitchFamily="18" charset="0"/>
              </a:rPr>
              <a:t>etermine the minimum number of dimensions </a:t>
            </a:r>
          </a:p>
          <a:p>
            <a:r>
              <a:rPr lang="en-US" sz="2200" b="0" i="0" dirty="0">
                <a:effectLst/>
                <a:cs typeface="Times New Roman" panose="02020603050405020304" pitchFamily="18" charset="0"/>
              </a:rPr>
              <a:t>needed to describe these differences</a:t>
            </a:r>
            <a:endParaRPr lang="en-US" sz="2200" dirty="0">
              <a:cs typeface="Times New Roman" panose="02020603050405020304" pitchFamily="18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4D1AACE-D663-4AB9-859F-E7427C8A1EDF}"/>
              </a:ext>
            </a:extLst>
          </p:cNvPr>
          <p:cNvSpPr txBox="1"/>
          <p:nvPr/>
        </p:nvSpPr>
        <p:spPr>
          <a:xfrm>
            <a:off x="401782" y="342644"/>
            <a:ext cx="15071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dirty="0" err="1"/>
              <a:t>Main</a:t>
            </a:r>
            <a:r>
              <a:rPr lang="pt-BR" sz="2200" b="1" dirty="0"/>
              <a:t> </a:t>
            </a:r>
            <a:r>
              <a:rPr lang="pt-BR" sz="2200" b="1" dirty="0" err="1"/>
              <a:t>Goals</a:t>
            </a:r>
            <a:endParaRPr lang="en-US" sz="2200" b="1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EDFAC4E-6A9D-4D0E-808D-5711D3F327E1}"/>
              </a:ext>
            </a:extLst>
          </p:cNvPr>
          <p:cNvSpPr/>
          <p:nvPr/>
        </p:nvSpPr>
        <p:spPr>
          <a:xfrm>
            <a:off x="401782" y="2859259"/>
            <a:ext cx="885305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cs typeface="Times New Roman" panose="02020603050405020304" pitchFamily="18" charset="0"/>
              </a:rPr>
              <a:t>Classify unknown observations based on the </a:t>
            </a:r>
          </a:p>
          <a:p>
            <a:r>
              <a:rPr lang="en-US" sz="2200" dirty="0">
                <a:cs typeface="Times New Roman" panose="02020603050405020304" pitchFamily="18" charset="0"/>
              </a:rPr>
              <a:t>variables analyzed (prediction)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367E738-F845-4393-BB4C-8B235A7DA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455" y="205969"/>
            <a:ext cx="6096000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441913C-218A-498C-851A-8A3A5C95B13E}"/>
              </a:ext>
            </a:extLst>
          </p:cNvPr>
          <p:cNvSpPr txBox="1"/>
          <p:nvPr/>
        </p:nvSpPr>
        <p:spPr>
          <a:xfrm>
            <a:off x="401782" y="3972704"/>
            <a:ext cx="23299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dirty="0" err="1"/>
              <a:t>Main</a:t>
            </a:r>
            <a:r>
              <a:rPr lang="pt-BR" sz="2200" b="1" dirty="0"/>
              <a:t> </a:t>
            </a:r>
            <a:r>
              <a:rPr lang="pt-BR" sz="2200" b="1" dirty="0" err="1"/>
              <a:t>assumptions</a:t>
            </a:r>
            <a:endParaRPr lang="en-US" sz="2200" b="1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751A9E-968C-435E-AD41-3721C969B89B}"/>
              </a:ext>
            </a:extLst>
          </p:cNvPr>
          <p:cNvSpPr/>
          <p:nvPr/>
        </p:nvSpPr>
        <p:spPr>
          <a:xfrm>
            <a:off x="401782" y="4430552"/>
            <a:ext cx="896389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Multivariate normal 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cs typeface="Times New Roman" panose="02020603050405020304" pitchFamily="18" charset="0"/>
              </a:rPr>
              <a:t>each of the dependent variables is normally distributed within groups,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cs typeface="Times New Roman" panose="02020603050405020304" pitchFamily="18" charset="0"/>
              </a:rPr>
              <a:t>any linear combination of the dependent variables is normally distributed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cs typeface="Times New Roman" panose="02020603050405020304" pitchFamily="18" charset="0"/>
              </a:rPr>
              <a:t>subsets of the variables must be multivariate normal.</a:t>
            </a:r>
          </a:p>
          <a:p>
            <a:r>
              <a:rPr lang="en-US" sz="2000" dirty="0">
                <a:cs typeface="Times New Roman" panose="02020603050405020304" pitchFamily="18" charset="0"/>
              </a:rPr>
              <a:t>Homogeneity of variances/covariances</a:t>
            </a:r>
          </a:p>
          <a:p>
            <a:r>
              <a:rPr lang="en-US" sz="2000" dirty="0">
                <a:cs typeface="Times New Roman" panose="02020603050405020304" pitchFamily="18" charset="0"/>
              </a:rPr>
              <a:t>Absence of outliers</a:t>
            </a:r>
          </a:p>
          <a:p>
            <a:r>
              <a:rPr lang="en-US" sz="2000" dirty="0">
                <a:cs typeface="Times New Roman" panose="02020603050405020304" pitchFamily="18" charset="0"/>
              </a:rPr>
              <a:t>Low multicollinearity </a:t>
            </a:r>
          </a:p>
          <a:p>
            <a:endParaRPr lang="en-US" sz="2000" dirty="0">
              <a:cs typeface="Times New Roman" panose="02020603050405020304" pitchFamily="18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CE0B616-FFEF-4449-A1AD-221363535040}"/>
              </a:ext>
            </a:extLst>
          </p:cNvPr>
          <p:cNvSpPr txBox="1"/>
          <p:nvPr/>
        </p:nvSpPr>
        <p:spPr>
          <a:xfrm>
            <a:off x="9739744" y="4700576"/>
            <a:ext cx="16026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dirty="0" err="1"/>
              <a:t>Alternatives</a:t>
            </a:r>
            <a:endParaRPr lang="en-US" sz="2200" b="1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105984E-BAE3-4393-A323-C978DF66ED09}"/>
              </a:ext>
            </a:extLst>
          </p:cNvPr>
          <p:cNvSpPr/>
          <p:nvPr/>
        </p:nvSpPr>
        <p:spPr>
          <a:xfrm>
            <a:off x="8707905" y="5261168"/>
            <a:ext cx="3484095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Quadratic Discriminant Analysis</a:t>
            </a:r>
          </a:p>
          <a:p>
            <a:r>
              <a:rPr lang="en-US" sz="2000" b="0" i="0" dirty="0">
                <a:effectLst/>
                <a:cs typeface="Times New Roman" panose="02020603050405020304" pitchFamily="18" charset="0"/>
              </a:rPr>
              <a:t>k-nearest neighbors (KNN), </a:t>
            </a:r>
          </a:p>
          <a:p>
            <a:r>
              <a:rPr lang="en-US" sz="2000" b="0" i="0" dirty="0">
                <a:effectLst/>
                <a:cs typeface="Times New Roman" panose="02020603050405020304" pitchFamily="18" charset="0"/>
              </a:rPr>
              <a:t>Logistic regression</a:t>
            </a:r>
          </a:p>
          <a:p>
            <a:r>
              <a:rPr lang="en-US" sz="2000" dirty="0">
                <a:cs typeface="Times New Roman" panose="02020603050405020304" pitchFamily="18" charset="0"/>
              </a:rPr>
              <a:t>Random forest</a:t>
            </a:r>
          </a:p>
          <a:p>
            <a:r>
              <a:rPr lang="en-US" sz="2000" dirty="0">
                <a:cs typeface="Times New Roman" panose="020206030504050203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76393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F83055E-8B78-4A5A-921F-A856CB158C0D}"/>
              </a:ext>
            </a:extLst>
          </p:cNvPr>
          <p:cNvSpPr/>
          <p:nvPr/>
        </p:nvSpPr>
        <p:spPr>
          <a:xfrm>
            <a:off x="360217" y="445763"/>
            <a:ext cx="105987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Discriminant function analysis is multivariate analysis of variance (MANOVA) reversed.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38BF492-C438-4232-9154-78AB018F906E}"/>
              </a:ext>
            </a:extLst>
          </p:cNvPr>
          <p:cNvSpPr txBox="1"/>
          <p:nvPr/>
        </p:nvSpPr>
        <p:spPr>
          <a:xfrm>
            <a:off x="1302328" y="969545"/>
            <a:ext cx="1093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MANOVA</a:t>
            </a:r>
            <a:endParaRPr lang="en-US" b="1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6030FEE-9C99-4853-9388-434F71036B91}"/>
              </a:ext>
            </a:extLst>
          </p:cNvPr>
          <p:cNvSpPr txBox="1"/>
          <p:nvPr/>
        </p:nvSpPr>
        <p:spPr>
          <a:xfrm>
            <a:off x="1956097" y="2297486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~</a:t>
            </a:r>
            <a:endParaRPr lang="en-US" sz="4000" dirty="0"/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C48BE445-2B21-4355-B30B-4B4BE7B66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009756"/>
              </p:ext>
            </p:extLst>
          </p:nvPr>
        </p:nvGraphicFramePr>
        <p:xfrm>
          <a:off x="150331" y="1755126"/>
          <a:ext cx="1509443" cy="1487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1012">
                  <a:extLst>
                    <a:ext uri="{9D8B030D-6E8A-4147-A177-3AD203B41FA5}">
                      <a16:colId xmlns:a16="http://schemas.microsoft.com/office/drawing/2014/main" val="3911106758"/>
                    </a:ext>
                  </a:extLst>
                </a:gridCol>
                <a:gridCol w="356912">
                  <a:extLst>
                    <a:ext uri="{9D8B030D-6E8A-4147-A177-3AD203B41FA5}">
                      <a16:colId xmlns:a16="http://schemas.microsoft.com/office/drawing/2014/main" val="2441557730"/>
                    </a:ext>
                  </a:extLst>
                </a:gridCol>
                <a:gridCol w="691519">
                  <a:extLst>
                    <a:ext uri="{9D8B030D-6E8A-4147-A177-3AD203B41FA5}">
                      <a16:colId xmlns:a16="http://schemas.microsoft.com/office/drawing/2014/main" val="180839617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Home range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Time still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Last time recorded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27394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21036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333520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76884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05022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31282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8534042"/>
                  </a:ext>
                </a:extLst>
              </a:tr>
            </a:tbl>
          </a:graphicData>
        </a:graphic>
      </p:graphicFrame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F2F381DD-B077-4B43-903E-8C75ADBD17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904813"/>
              </p:ext>
            </p:extLst>
          </p:nvPr>
        </p:nvGraphicFramePr>
        <p:xfrm>
          <a:off x="2691964" y="1755125"/>
          <a:ext cx="609600" cy="1487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97266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Group</a:t>
                      </a:r>
                    </a:p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59029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0178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04580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Dead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41936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Alive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30667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Alive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61436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Alive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4343368"/>
                  </a:ext>
                </a:extLst>
              </a:tr>
            </a:tbl>
          </a:graphicData>
        </a:graphic>
      </p:graphicFrame>
      <p:sp>
        <p:nvSpPr>
          <p:cNvPr id="13" name="CaixaDeTexto 12">
            <a:extLst>
              <a:ext uri="{FF2B5EF4-FFF2-40B4-BE49-F238E27FC236}">
                <a16:creationId xmlns:a16="http://schemas.microsoft.com/office/drawing/2014/main" id="{BE7B4259-7F4F-455A-9D68-88A359F23F8E}"/>
              </a:ext>
            </a:extLst>
          </p:cNvPr>
          <p:cNvSpPr txBox="1"/>
          <p:nvPr/>
        </p:nvSpPr>
        <p:spPr>
          <a:xfrm>
            <a:off x="6082146" y="969545"/>
            <a:ext cx="46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DA</a:t>
            </a:r>
            <a:endParaRPr lang="en-US" b="1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1180A22-FEFC-4387-BC75-6F2D3634C534}"/>
              </a:ext>
            </a:extLst>
          </p:cNvPr>
          <p:cNvSpPr txBox="1"/>
          <p:nvPr/>
        </p:nvSpPr>
        <p:spPr>
          <a:xfrm>
            <a:off x="5999784" y="2297487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~</a:t>
            </a:r>
            <a:endParaRPr lang="en-US" sz="4000" dirty="0"/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3CADF8D9-3DFB-4B3A-9DDA-6FE68210D8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413519"/>
              </p:ext>
            </p:extLst>
          </p:nvPr>
        </p:nvGraphicFramePr>
        <p:xfrm>
          <a:off x="6644864" y="1755124"/>
          <a:ext cx="1509443" cy="1487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1012">
                  <a:extLst>
                    <a:ext uri="{9D8B030D-6E8A-4147-A177-3AD203B41FA5}">
                      <a16:colId xmlns:a16="http://schemas.microsoft.com/office/drawing/2014/main" val="3911106758"/>
                    </a:ext>
                  </a:extLst>
                </a:gridCol>
                <a:gridCol w="356912">
                  <a:extLst>
                    <a:ext uri="{9D8B030D-6E8A-4147-A177-3AD203B41FA5}">
                      <a16:colId xmlns:a16="http://schemas.microsoft.com/office/drawing/2014/main" val="2441557730"/>
                    </a:ext>
                  </a:extLst>
                </a:gridCol>
                <a:gridCol w="691519">
                  <a:extLst>
                    <a:ext uri="{9D8B030D-6E8A-4147-A177-3AD203B41FA5}">
                      <a16:colId xmlns:a16="http://schemas.microsoft.com/office/drawing/2014/main" val="180839617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Home range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Time still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Last time recorded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27394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21036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333520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76884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05022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31282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8534042"/>
                  </a:ext>
                </a:extLst>
              </a:tr>
            </a:tbl>
          </a:graphicData>
        </a:graphic>
      </p:graphicFrame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246F4E1E-FCF6-4391-A2E4-20B5D6AC7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123138"/>
              </p:ext>
            </p:extLst>
          </p:nvPr>
        </p:nvGraphicFramePr>
        <p:xfrm>
          <a:off x="5093861" y="1755125"/>
          <a:ext cx="609600" cy="1487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97266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Group</a:t>
                      </a:r>
                    </a:p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59029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0178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04580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Dead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41936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Alive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30667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Alive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61436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Alive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4343368"/>
                  </a:ext>
                </a:extLst>
              </a:tr>
            </a:tbl>
          </a:graphicData>
        </a:graphic>
      </p:graphicFrame>
      <p:pic>
        <p:nvPicPr>
          <p:cNvPr id="29" name="Imagem 28">
            <a:extLst>
              <a:ext uri="{FF2B5EF4-FFF2-40B4-BE49-F238E27FC236}">
                <a16:creationId xmlns:a16="http://schemas.microsoft.com/office/drawing/2014/main" id="{6A394243-5E50-40C8-AC4B-0EE321054C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36" b="10253"/>
          <a:stretch/>
        </p:blipFill>
        <p:spPr>
          <a:xfrm>
            <a:off x="596390" y="3650782"/>
            <a:ext cx="6803195" cy="276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991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E8174F2D-A1D6-4215-BAFC-66E8B2341458}"/>
              </a:ext>
            </a:extLst>
          </p:cNvPr>
          <p:cNvSpPr txBox="1"/>
          <p:nvPr/>
        </p:nvSpPr>
        <p:spPr>
          <a:xfrm>
            <a:off x="82514" y="3080642"/>
            <a:ext cx="76418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significant</a:t>
            </a:r>
            <a:r>
              <a:rPr lang="pt-BR" dirty="0"/>
              <a:t>:</a:t>
            </a:r>
          </a:p>
          <a:p>
            <a:endParaRPr lang="pt-BR" dirty="0"/>
          </a:p>
          <a:p>
            <a:r>
              <a:rPr lang="pt-BR" dirty="0"/>
              <a:t>- </a:t>
            </a:r>
            <a:r>
              <a:rPr lang="en-US" dirty="0"/>
              <a:t>See which of the variables have significantly different means across the groups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0F17682-2EBE-4084-996B-D2E0B8332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4350" y="2710252"/>
            <a:ext cx="4086225" cy="3867150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7F251770-32EB-4FB7-B6DD-8A10EB6C9EBB}"/>
              </a:ext>
            </a:extLst>
          </p:cNvPr>
          <p:cNvSpPr/>
          <p:nvPr/>
        </p:nvSpPr>
        <p:spPr>
          <a:xfrm>
            <a:off x="82514" y="4238424"/>
            <a:ext cx="748248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Determine some optimal combination of variables so that the first function provides the most overall discrimination between groups, the second provides second most, and so on.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Classification is then possible from the discriminant functions. Sampling units are classified in the groups in which they had the highest classification scores.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9F1B518-238A-40F3-8589-23D83923FA5E}"/>
              </a:ext>
            </a:extLst>
          </p:cNvPr>
          <p:cNvSpPr/>
          <p:nvPr/>
        </p:nvSpPr>
        <p:spPr>
          <a:xfrm>
            <a:off x="82514" y="2525586"/>
            <a:ext cx="1332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Second step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2E9C4A33-B99A-43B2-B514-F6D02974648B}"/>
              </a:ext>
            </a:extLst>
          </p:cNvPr>
          <p:cNvSpPr/>
          <p:nvPr/>
        </p:nvSpPr>
        <p:spPr>
          <a:xfrm>
            <a:off x="82514" y="137880"/>
            <a:ext cx="1052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First step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CC4C3C0-1E10-46A3-9274-2455731F60E7}"/>
              </a:ext>
            </a:extLst>
          </p:cNvPr>
          <p:cNvSpPr/>
          <p:nvPr/>
        </p:nvSpPr>
        <p:spPr>
          <a:xfrm>
            <a:off x="247375" y="962401"/>
            <a:ext cx="2024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multivariate F tests </a:t>
            </a:r>
          </a:p>
        </p:txBody>
      </p:sp>
      <p:pic>
        <p:nvPicPr>
          <p:cNvPr id="19" name="Picture 6" descr="13.2 - The ANOVA Table">
            <a:extLst>
              <a:ext uri="{FF2B5EF4-FFF2-40B4-BE49-F238E27FC236}">
                <a16:creationId xmlns:a16="http://schemas.microsoft.com/office/drawing/2014/main" id="{7A14BAFB-4B6C-44CF-B125-68F8FB0F3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52" y="143917"/>
            <a:ext cx="5184298" cy="29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1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DF290BD-68E2-4756-AB64-ADD4AC90F251}"/>
              </a:ext>
            </a:extLst>
          </p:cNvPr>
          <p:cNvSpPr/>
          <p:nvPr/>
        </p:nvSpPr>
        <p:spPr>
          <a:xfrm>
            <a:off x="498763" y="501364"/>
            <a:ext cx="1101436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Roboto"/>
              </a:rPr>
              <a:t>There is one </a:t>
            </a:r>
            <a:r>
              <a:rPr lang="en-US" b="1" dirty="0">
                <a:solidFill>
                  <a:srgbClr val="222222"/>
                </a:solidFill>
                <a:latin typeface="Roboto"/>
              </a:rPr>
              <a:t>discriminant function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 for 2- group </a:t>
            </a:r>
            <a:r>
              <a:rPr lang="en-US" b="1" dirty="0">
                <a:solidFill>
                  <a:srgbClr val="222222"/>
                </a:solidFill>
                <a:latin typeface="Roboto"/>
              </a:rPr>
              <a:t>discriminant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 analysis.</a:t>
            </a:r>
          </a:p>
          <a:p>
            <a:endParaRPr lang="en-US" dirty="0">
              <a:solidFill>
                <a:srgbClr val="222222"/>
              </a:solidFill>
              <a:latin typeface="Roboto"/>
            </a:endParaRPr>
          </a:p>
          <a:p>
            <a:r>
              <a:rPr lang="en-US" dirty="0">
                <a:solidFill>
                  <a:srgbClr val="222222"/>
                </a:solidFill>
                <a:latin typeface="Roboto"/>
              </a:rPr>
              <a:t>For higher order DA, the </a:t>
            </a:r>
            <a:r>
              <a:rPr lang="en-US" b="1" dirty="0">
                <a:solidFill>
                  <a:srgbClr val="222222"/>
                </a:solidFill>
                <a:latin typeface="Roboto"/>
              </a:rPr>
              <a:t>number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 of </a:t>
            </a:r>
            <a:r>
              <a:rPr lang="en-US" b="1" dirty="0">
                <a:solidFill>
                  <a:srgbClr val="222222"/>
                </a:solidFill>
                <a:latin typeface="Roboto"/>
              </a:rPr>
              <a:t>functions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 is the lesser of (g - 1), where g is the </a:t>
            </a:r>
            <a:r>
              <a:rPr lang="en-US" b="1" dirty="0">
                <a:solidFill>
                  <a:srgbClr val="222222"/>
                </a:solidFill>
                <a:latin typeface="Roboto"/>
              </a:rPr>
              <a:t>number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 of groups, or </a:t>
            </a:r>
            <a:r>
              <a:rPr lang="en-US" dirty="0" err="1">
                <a:solidFill>
                  <a:srgbClr val="222222"/>
                </a:solidFill>
                <a:latin typeface="Roboto"/>
              </a:rPr>
              <a:t>p,the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 </a:t>
            </a:r>
            <a:r>
              <a:rPr lang="en-US" b="1" dirty="0">
                <a:solidFill>
                  <a:srgbClr val="222222"/>
                </a:solidFill>
                <a:latin typeface="Roboto"/>
              </a:rPr>
              <a:t>number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 of discriminating (independent) variables. </a:t>
            </a:r>
          </a:p>
          <a:p>
            <a:endParaRPr lang="en-US" dirty="0">
              <a:solidFill>
                <a:srgbClr val="222222"/>
              </a:solidFill>
              <a:latin typeface="Roboto"/>
            </a:endParaRPr>
          </a:p>
          <a:p>
            <a:r>
              <a:rPr lang="en-US" dirty="0">
                <a:solidFill>
                  <a:srgbClr val="222222"/>
                </a:solidFill>
                <a:latin typeface="Roboto"/>
              </a:rPr>
              <a:t>Each </a:t>
            </a:r>
            <a:r>
              <a:rPr lang="en-US" b="1" dirty="0">
                <a:solidFill>
                  <a:srgbClr val="222222"/>
                </a:solidFill>
                <a:latin typeface="Roboto"/>
              </a:rPr>
              <a:t>discriminant function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 is orthogonal to the others.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4907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316</Words>
  <Application>Microsoft Office PowerPoint</Application>
  <PresentationFormat>Widescreen</PresentationFormat>
  <Paragraphs>98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Roboto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Friedrich Wolfgang Keppeler</dc:creator>
  <cp:lastModifiedBy>Friedrich Wolfgang Keppeler</cp:lastModifiedBy>
  <cp:revision>16</cp:revision>
  <dcterms:created xsi:type="dcterms:W3CDTF">2020-09-28T12:53:41Z</dcterms:created>
  <dcterms:modified xsi:type="dcterms:W3CDTF">2020-09-28T20:00:14Z</dcterms:modified>
</cp:coreProperties>
</file>