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56" r:id="rId2"/>
    <p:sldId id="357" r:id="rId3"/>
    <p:sldId id="358" r:id="rId4"/>
    <p:sldId id="360" r:id="rId5"/>
    <p:sldId id="355" r:id="rId6"/>
    <p:sldId id="361" r:id="rId7"/>
    <p:sldId id="3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64"/>
  </p:normalViewPr>
  <p:slideViewPr>
    <p:cSldViewPr snapToGrid="0" snapToObjects="1">
      <p:cViewPr varScale="1">
        <p:scale>
          <a:sx n="75" d="100"/>
          <a:sy n="75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8ED27-74BE-BA4D-B645-3BBCC222B331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10EAB-58A5-AF47-A539-4B48D824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</a:t>
            </a:r>
            <a:r>
              <a:rPr lang="en-US" dirty="0" err="1"/>
              <a:t>t,X</a:t>
            </a:r>
            <a:r>
              <a:rPr lang="en-US" dirty="0"/>
              <a:t>) represents the probability of experiencing an event of interest at time t given covariate vector X, scaled by the fraction of the population alive (i.e. event-free) at time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72B-A6B6-F849-9DEB-3BBACEB2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F7628-17FA-244A-8A56-8992BF92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0988-AE6B-D542-BEE9-6E590F70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D62-198F-EF4E-ACF2-B6A8EC4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364-BA45-A749-87CC-8AEE5BF5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2949-B83D-D841-9200-061A74B6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06035-B8F1-1841-9AA9-8A93690F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5045-831C-9A47-8699-00A7AF90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66CD-3E73-2741-BB19-9048DEF9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B091-5F8E-9D4B-9393-F3BDCCB4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8FD6A-68B0-EA4B-9287-6F03078A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9F89B-2CF8-5B4C-94C0-73BB90DC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029B-4B3C-484F-99A7-CD07BAC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B350-761E-8643-A6BA-9B3C1292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5BFE-AA97-AB42-A8B6-F7B2C2DA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210-5417-2746-8435-33787A7D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6D96-9E0C-5A49-BE0E-B098A416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06F4-7588-3D43-BAC4-32EDC13E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5867-F7D1-954E-8E98-53412316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44BB-E5C3-A342-9CE3-74E0DA14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AE41-4D5D-284E-A6D1-9EAC2C99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536E-C28C-6A4F-9ED1-2268EA02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479C-4E98-434F-9C87-8F3B8B95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DC03-46F2-3D4F-A828-E97B9BBD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F8AA-80D8-1445-9541-6B4EBD4C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7F1C-2BB7-1245-8162-5A927D2A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4372-2668-FB4C-8CF4-8B5636ACE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C50D2-A918-914D-B240-A6131F47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4BC37-6CAF-984C-97A1-6735366E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32AF-E1AC-0148-B7AF-01667BE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6A6D-A0B0-0F4A-B644-1FE9CE38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74CB-CCD2-A149-80FF-F91AAF0A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B7D5-F9BD-E34C-916B-094A54F5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6D5F-878C-A74F-B0CE-1C54E91B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910B3-0184-2846-9A4B-78FC21D1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9E2B3-04D4-E643-84A9-0AAC171D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4FEFB-2625-1B4F-832D-39CCFBA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311B5-E67B-0544-9CDA-BF1C06FE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FC54-9A2E-B64F-97F0-0C38CF1B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C0DB-3C19-AA4E-94BE-F0837694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8F51F-59C1-C64F-9820-0B065B6D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EE4B8-0258-F940-84C4-F9AA1E0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E5BF-BDA3-F245-A161-BD3A5BBC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4AB81-AF81-4846-A556-E0F6E7FA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0CFA3-770C-4A46-944A-FB6F765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EF7C4-2D94-BA45-A5DA-E0309971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3230-3A90-3245-BBF8-C855D5B6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9914-AC81-7243-B771-CD9FCB65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70181-86C0-5142-8D35-12D3B7B5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4004-8988-7B40-9BF2-3907238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7303-6500-1248-81A9-D427FF97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BD3F-B164-554A-95FD-952C14F8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20F2-81F2-4F46-934A-7DBB76C7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D3150-F974-AA4F-BC8F-07C056E0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1DBB-3EDE-A74D-B33D-80B58DA3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B1485-74B2-5F46-96C2-7DFDF5AC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56EC-6427-1B40-A08F-A3266797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56BA-4093-1347-9DCB-05D9A458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E7F4E-F743-8743-BFFC-3A24E944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2398D-17BA-974C-A5D8-421BB243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BD6C-A786-9E4C-9B02-449F4954F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B3F6-ABC9-4140-9EBB-CD14495F64D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AD03-046B-4045-93A9-1D46D608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21F5-0C1D-EA46-BC9E-73426749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F5ED-D205-4448-96E9-748A3B79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008A462-0229-EE48-A5B9-899337265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E7E6EA-A6B0-CC4A-9D66-42F2E222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780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Time-to-event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71E050-6DB7-784C-BE01-BCC94629313A}"/>
              </a:ext>
            </a:extLst>
          </p:cNvPr>
          <p:cNvCxnSpPr>
            <a:cxnSpLocks/>
          </p:cNvCxnSpPr>
          <p:nvPr/>
        </p:nvCxnSpPr>
        <p:spPr>
          <a:xfrm>
            <a:off x="3130062" y="1758462"/>
            <a:ext cx="0" cy="3991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2A20E-77FB-E049-8680-8B813EC65A93}"/>
              </a:ext>
            </a:extLst>
          </p:cNvPr>
          <p:cNvCxnSpPr>
            <a:cxnSpLocks/>
          </p:cNvCxnSpPr>
          <p:nvPr/>
        </p:nvCxnSpPr>
        <p:spPr>
          <a:xfrm flipH="1">
            <a:off x="3106617" y="5750169"/>
            <a:ext cx="5158844" cy="117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835505-2610-904D-83C1-E71C271FF100}"/>
              </a:ext>
            </a:extLst>
          </p:cNvPr>
          <p:cNvSpPr/>
          <p:nvPr/>
        </p:nvSpPr>
        <p:spPr>
          <a:xfrm>
            <a:off x="653563" y="3401778"/>
            <a:ext cx="2423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Individuals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32823-20D7-AB41-8BE9-7704904D0197}"/>
              </a:ext>
            </a:extLst>
          </p:cNvPr>
          <p:cNvSpPr/>
          <p:nvPr/>
        </p:nvSpPr>
        <p:spPr>
          <a:xfrm>
            <a:off x="3231174" y="5957031"/>
            <a:ext cx="4718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9A07F1-7423-1F41-8CE7-154642D654BC}"/>
              </a:ext>
            </a:extLst>
          </p:cNvPr>
          <p:cNvCxnSpPr/>
          <p:nvPr/>
        </p:nvCxnSpPr>
        <p:spPr>
          <a:xfrm>
            <a:off x="3130062" y="2169459"/>
            <a:ext cx="40954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8A8B5A-A157-3C4C-863F-EBAE73CA35BB}"/>
              </a:ext>
            </a:extLst>
          </p:cNvPr>
          <p:cNvCxnSpPr>
            <a:cxnSpLocks/>
          </p:cNvCxnSpPr>
          <p:nvPr/>
        </p:nvCxnSpPr>
        <p:spPr>
          <a:xfrm>
            <a:off x="4909905" y="2950597"/>
            <a:ext cx="7071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BB5A32-908D-CF4A-9A96-C7AA4C08973C}"/>
              </a:ext>
            </a:extLst>
          </p:cNvPr>
          <p:cNvCxnSpPr>
            <a:cxnSpLocks/>
          </p:cNvCxnSpPr>
          <p:nvPr/>
        </p:nvCxnSpPr>
        <p:spPr>
          <a:xfrm>
            <a:off x="4048254" y="3806207"/>
            <a:ext cx="39014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FC7D00-159E-314A-BDF7-230CBA228E4B}"/>
              </a:ext>
            </a:extLst>
          </p:cNvPr>
          <p:cNvCxnSpPr>
            <a:cxnSpLocks/>
          </p:cNvCxnSpPr>
          <p:nvPr/>
        </p:nvCxnSpPr>
        <p:spPr>
          <a:xfrm>
            <a:off x="3130062" y="4652683"/>
            <a:ext cx="1510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7D89B9-75FD-014D-B4FA-AAAFC400D8B5}"/>
              </a:ext>
            </a:extLst>
          </p:cNvPr>
          <p:cNvCxnSpPr>
            <a:cxnSpLocks/>
          </p:cNvCxnSpPr>
          <p:nvPr/>
        </p:nvCxnSpPr>
        <p:spPr>
          <a:xfrm>
            <a:off x="5177807" y="5172635"/>
            <a:ext cx="2793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8BF5B5-969E-5046-9C0D-7151C92F62FA}"/>
              </a:ext>
            </a:extLst>
          </p:cNvPr>
          <p:cNvSpPr/>
          <p:nvPr/>
        </p:nvSpPr>
        <p:spPr>
          <a:xfrm>
            <a:off x="3067308" y="2051544"/>
            <a:ext cx="125506" cy="16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1CD286-EF62-B64D-8213-821055B81706}"/>
              </a:ext>
            </a:extLst>
          </p:cNvPr>
          <p:cNvSpPr/>
          <p:nvPr/>
        </p:nvSpPr>
        <p:spPr>
          <a:xfrm>
            <a:off x="4838191" y="2863455"/>
            <a:ext cx="125506" cy="16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97BB43-2938-EC43-AB1A-A40CAE641267}"/>
              </a:ext>
            </a:extLst>
          </p:cNvPr>
          <p:cNvSpPr/>
          <p:nvPr/>
        </p:nvSpPr>
        <p:spPr>
          <a:xfrm>
            <a:off x="3963783" y="3701049"/>
            <a:ext cx="125506" cy="16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3213B-F6F4-7548-9DD1-AB25E06435EA}"/>
              </a:ext>
            </a:extLst>
          </p:cNvPr>
          <p:cNvSpPr/>
          <p:nvPr/>
        </p:nvSpPr>
        <p:spPr>
          <a:xfrm>
            <a:off x="3085244" y="4597522"/>
            <a:ext cx="125506" cy="16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4E4FA5-1638-2749-868E-D21DBC5CBF55}"/>
              </a:ext>
            </a:extLst>
          </p:cNvPr>
          <p:cNvSpPr/>
          <p:nvPr/>
        </p:nvSpPr>
        <p:spPr>
          <a:xfrm>
            <a:off x="5165059" y="5081612"/>
            <a:ext cx="125506" cy="1650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A0288-92A5-2140-98BF-E33676A49BBD}"/>
              </a:ext>
            </a:extLst>
          </p:cNvPr>
          <p:cNvSpPr txBox="1"/>
          <p:nvPr/>
        </p:nvSpPr>
        <p:spPr>
          <a:xfrm>
            <a:off x="7038202" y="19386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703269-B5EF-5042-B81F-6803C4D36C42}"/>
              </a:ext>
            </a:extLst>
          </p:cNvPr>
          <p:cNvSpPr txBox="1"/>
          <p:nvPr/>
        </p:nvSpPr>
        <p:spPr>
          <a:xfrm>
            <a:off x="5483862" y="27068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DB639A-C893-774F-85F7-EE5A32A1503C}"/>
              </a:ext>
            </a:extLst>
          </p:cNvPr>
          <p:cNvSpPr txBox="1"/>
          <p:nvPr/>
        </p:nvSpPr>
        <p:spPr>
          <a:xfrm>
            <a:off x="4483607" y="4449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B03028-044F-F04D-81F6-85B2BC055D93}"/>
              </a:ext>
            </a:extLst>
          </p:cNvPr>
          <p:cNvSpPr/>
          <p:nvPr/>
        </p:nvSpPr>
        <p:spPr>
          <a:xfrm>
            <a:off x="7979958" y="5090103"/>
            <a:ext cx="126541" cy="1650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DF7374-4D6B-F444-BE6A-5723A442E100}"/>
              </a:ext>
            </a:extLst>
          </p:cNvPr>
          <p:cNvSpPr/>
          <p:nvPr/>
        </p:nvSpPr>
        <p:spPr>
          <a:xfrm>
            <a:off x="7971280" y="3712963"/>
            <a:ext cx="126541" cy="16506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F4F7B8-4A80-5B45-8236-F3A289000D27}"/>
              </a:ext>
            </a:extLst>
          </p:cNvPr>
          <p:cNvSpPr/>
          <p:nvPr/>
        </p:nvSpPr>
        <p:spPr>
          <a:xfrm>
            <a:off x="7672518" y="3246542"/>
            <a:ext cx="859809" cy="232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D5F02E-3AB4-9140-BD67-5F0F61D42D46}"/>
              </a:ext>
            </a:extLst>
          </p:cNvPr>
          <p:cNvCxnSpPr/>
          <p:nvPr/>
        </p:nvCxnSpPr>
        <p:spPr>
          <a:xfrm flipH="1">
            <a:off x="8720919" y="3754315"/>
            <a:ext cx="1050878" cy="1237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00BE8A-09F0-3146-AC31-753EA0925964}"/>
              </a:ext>
            </a:extLst>
          </p:cNvPr>
          <p:cNvSpPr txBox="1"/>
          <p:nvPr/>
        </p:nvSpPr>
        <p:spPr>
          <a:xfrm>
            <a:off x="9921753" y="3359020"/>
            <a:ext cx="1813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right censoring</a:t>
            </a:r>
          </a:p>
        </p:txBody>
      </p:sp>
    </p:spTree>
    <p:extLst>
      <p:ext uri="{BB962C8B-B14F-4D97-AF65-F5344CB8AC3E}">
        <p14:creationId xmlns:p14="http://schemas.microsoft.com/office/powerpoint/2010/main" val="12962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F446-EA05-CB4D-A395-E22B8030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108"/>
          </a:xfrm>
        </p:spPr>
        <p:txBody>
          <a:bodyPr/>
          <a:lstStyle/>
          <a:p>
            <a:r>
              <a:rPr lang="en-US" dirty="0"/>
              <a:t>We care about not just </a:t>
            </a:r>
            <a:r>
              <a:rPr lang="en-US" b="1" dirty="0"/>
              <a:t>whether</a:t>
            </a:r>
            <a:r>
              <a:rPr lang="en-US" dirty="0"/>
              <a:t> an event (mortality) occurs, but </a:t>
            </a:r>
            <a:r>
              <a:rPr lang="en-US" b="1" dirty="0"/>
              <a:t>when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82C2E3-D40B-614F-A1AF-74ACB1770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D56932-756E-8A45-B7D6-9F3B7AEAFFF4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Assumptions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E4C1C5-4D50-154B-90B5-BFBFB7E8122D}"/>
              </a:ext>
            </a:extLst>
          </p:cNvPr>
          <p:cNvSpPr txBox="1">
            <a:spLocks/>
          </p:cNvSpPr>
          <p:nvPr/>
        </p:nvSpPr>
        <p:spPr>
          <a:xfrm>
            <a:off x="838200" y="4132145"/>
            <a:ext cx="10515600" cy="16764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Non-informative censoring assumption</a:t>
            </a:r>
            <a:r>
              <a:rPr lang="en-US" dirty="0"/>
              <a:t>: individuals that are censored have the same probability of experiencing a subsequent event as individuals that remain in the study.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CBC022-F614-9241-B6DD-1AB682E79FAC}"/>
              </a:ext>
            </a:extLst>
          </p:cNvPr>
          <p:cNvSpPr txBox="1">
            <a:spLocks/>
          </p:cNvSpPr>
          <p:nvPr/>
        </p:nvSpPr>
        <p:spPr>
          <a:xfrm>
            <a:off x="838200" y="2946811"/>
            <a:ext cx="10515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enough follow-up time and a </a:t>
            </a:r>
            <a:r>
              <a:rPr lang="en-US" b="1" dirty="0"/>
              <a:t>large enough number of events </a:t>
            </a:r>
            <a:r>
              <a:rPr lang="en-US" dirty="0"/>
              <a:t>to have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18501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8412BF-C9F2-304C-AA78-A706CD46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498CA-6D7C-BA40-A79D-10E882536357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Kaplan-Meier survival estimator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A7BD7-CD50-0241-9DF7-B6B237EBA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21"/>
          <a:stretch/>
        </p:blipFill>
        <p:spPr>
          <a:xfrm>
            <a:off x="2353733" y="1727868"/>
            <a:ext cx="7742767" cy="4232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42C5C-90A9-954F-9956-03C8F17A168F}"/>
              </a:ext>
            </a:extLst>
          </p:cNvPr>
          <p:cNvSpPr txBox="1"/>
          <p:nvPr/>
        </p:nvSpPr>
        <p:spPr>
          <a:xfrm>
            <a:off x="7514949" y="5976874"/>
            <a:ext cx="4441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/>
              <a:t>towardsdatascience.com</a:t>
            </a:r>
            <a:endParaRPr lang="en-US" sz="2000" dirty="0"/>
          </a:p>
          <a:p>
            <a:pPr algn="r"/>
            <a:r>
              <a:rPr lang="en-US" sz="2000" dirty="0"/>
              <a:t>https://</a:t>
            </a:r>
            <a:r>
              <a:rPr lang="en-US" sz="2000" dirty="0" err="1"/>
              <a:t>rubenvp.shinyapps.io</a:t>
            </a:r>
            <a:r>
              <a:rPr lang="en-US" sz="2000" dirty="0"/>
              <a:t>/</a:t>
            </a:r>
            <a:r>
              <a:rPr lang="en-US" sz="2000" dirty="0" err="1"/>
              <a:t>kmplotter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928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8412BF-C9F2-304C-AA78-A706CD46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1B498CA-6D7C-BA40-A79D-10E882536357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Kaplan-Meier survival estimator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42C5C-90A9-954F-9956-03C8F17A168F}"/>
              </a:ext>
            </a:extLst>
          </p:cNvPr>
          <p:cNvSpPr txBox="1"/>
          <p:nvPr/>
        </p:nvSpPr>
        <p:spPr>
          <a:xfrm>
            <a:off x="7514949" y="5976874"/>
            <a:ext cx="4441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/>
              <a:t>towardsdatascience.com</a:t>
            </a:r>
            <a:endParaRPr lang="en-US" sz="2000" dirty="0"/>
          </a:p>
          <a:p>
            <a:pPr algn="r"/>
            <a:r>
              <a:rPr lang="en-US" sz="2000" dirty="0"/>
              <a:t>https://</a:t>
            </a:r>
            <a:r>
              <a:rPr lang="en-US" sz="2000" dirty="0" err="1"/>
              <a:t>rubenvp.shinyapps.io</a:t>
            </a:r>
            <a:r>
              <a:rPr lang="en-US" sz="2000" dirty="0"/>
              <a:t>/</a:t>
            </a:r>
            <a:r>
              <a:rPr lang="en-US" sz="2000" dirty="0" err="1"/>
              <a:t>kmplotter</a:t>
            </a:r>
            <a:r>
              <a:rPr lang="en-US" sz="2000" dirty="0"/>
              <a:t>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454F4-0137-A04E-83E8-B9E5E11B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5708"/>
          </a:xfrm>
        </p:spPr>
        <p:txBody>
          <a:bodyPr>
            <a:normAutofit/>
          </a:bodyPr>
          <a:lstStyle/>
          <a:p>
            <a:r>
              <a:rPr lang="en-US" dirty="0"/>
              <a:t>Non-parametric</a:t>
            </a:r>
          </a:p>
          <a:p>
            <a:r>
              <a:rPr lang="en-US" dirty="0"/>
              <a:t>Often used for data exploration when covariates are binary or categorical</a:t>
            </a:r>
          </a:p>
        </p:txBody>
      </p:sp>
    </p:spTree>
    <p:extLst>
      <p:ext uri="{BB962C8B-B14F-4D97-AF65-F5344CB8AC3E}">
        <p14:creationId xmlns:p14="http://schemas.microsoft.com/office/powerpoint/2010/main" val="10950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/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blipFill>
                <a:blip r:embed="rId4"/>
                <a:stretch>
                  <a:fillRect t="-48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5F279-DB53-3342-A222-8B87881C67D4}"/>
              </a:ext>
            </a:extLst>
          </p:cNvPr>
          <p:cNvCxnSpPr>
            <a:cxnSpLocks/>
          </p:cNvCxnSpPr>
          <p:nvPr/>
        </p:nvCxnSpPr>
        <p:spPr>
          <a:xfrm flipV="1">
            <a:off x="4239941" y="257014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6264-4E6E-9B41-BD90-24B604352B9E}"/>
              </a:ext>
            </a:extLst>
          </p:cNvPr>
          <p:cNvSpPr txBox="1"/>
          <p:nvPr/>
        </p:nvSpPr>
        <p:spPr>
          <a:xfrm>
            <a:off x="3307824" y="3027349"/>
            <a:ext cx="204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 at time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0F33-FC66-3D42-8FB0-C6343B352045}"/>
              </a:ext>
            </a:extLst>
          </p:cNvPr>
          <p:cNvCxnSpPr>
            <a:cxnSpLocks/>
          </p:cNvCxnSpPr>
          <p:nvPr/>
        </p:nvCxnSpPr>
        <p:spPr>
          <a:xfrm flipV="1">
            <a:off x="5843237" y="2570150"/>
            <a:ext cx="0" cy="138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92703-0BFE-C748-B73D-B53E9FE0B794}"/>
              </a:ext>
            </a:extLst>
          </p:cNvPr>
          <p:cNvSpPr txBox="1"/>
          <p:nvPr/>
        </p:nvSpPr>
        <p:spPr>
          <a:xfrm>
            <a:off x="4820112" y="405859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B1637-84C2-8B43-8CF2-9A35D51B3E7B}"/>
              </a:ext>
            </a:extLst>
          </p:cNvPr>
          <p:cNvSpPr txBox="1"/>
          <p:nvPr/>
        </p:nvSpPr>
        <p:spPr>
          <a:xfrm>
            <a:off x="6194994" y="312618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covariate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752A9-5E87-E84E-868D-D1575D323558}"/>
              </a:ext>
            </a:extLst>
          </p:cNvPr>
          <p:cNvCxnSpPr>
            <a:cxnSpLocks/>
          </p:cNvCxnSpPr>
          <p:nvPr/>
        </p:nvCxnSpPr>
        <p:spPr>
          <a:xfrm flipH="1" flipV="1">
            <a:off x="6519931" y="2520028"/>
            <a:ext cx="437437" cy="5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/>
              <p:nvPr/>
            </p:nvSpPr>
            <p:spPr>
              <a:xfrm>
                <a:off x="1884070" y="5200785"/>
                <a:ext cx="8621847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70" y="5200785"/>
                <a:ext cx="8621847" cy="515590"/>
              </a:xfrm>
              <a:prstGeom prst="rect">
                <a:avLst/>
              </a:prstGeom>
              <a:blipFill>
                <a:blip r:embed="rId5"/>
                <a:stretch>
                  <a:fillRect l="-441" t="-731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C4F9E2-C1B9-A242-AA80-BE516700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5708"/>
          </a:xfrm>
        </p:spPr>
        <p:txBody>
          <a:bodyPr>
            <a:normAutofit/>
          </a:bodyPr>
          <a:lstStyle/>
          <a:p>
            <a:r>
              <a:rPr lang="en-US" dirty="0"/>
              <a:t>Semi-parametric</a:t>
            </a:r>
          </a:p>
          <a:p>
            <a:r>
              <a:rPr lang="en-US" dirty="0"/>
              <a:t>Depends on the </a:t>
            </a:r>
            <a:r>
              <a:rPr lang="en-US" b="1" dirty="0"/>
              <a:t>proportional hazards assumption</a:t>
            </a:r>
            <a:r>
              <a:rPr lang="en-US" dirty="0"/>
              <a:t>: there is a constant relationship between the dependent variable and the covariate vector, such that the hazard functions for any two individuals are proportional at any point in time</a:t>
            </a:r>
          </a:p>
          <a:p>
            <a:r>
              <a:rPr lang="en-US" dirty="0" err="1"/>
              <a:t>cox.zph</a:t>
            </a:r>
            <a:r>
              <a:rPr lang="en-US" dirty="0"/>
              <a:t>() in ”survival” package in R</a:t>
            </a:r>
          </a:p>
        </p:txBody>
      </p:sp>
    </p:spTree>
    <p:extLst>
      <p:ext uri="{BB962C8B-B14F-4D97-AF65-F5344CB8AC3E}">
        <p14:creationId xmlns:p14="http://schemas.microsoft.com/office/powerpoint/2010/main" val="195960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8471AEE-7738-5947-ADF1-3EB799FD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5630B9-0294-6647-BBFD-05399FBA661B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1BAC7-7D0C-2946-B0F1-F4DE2FBC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531"/>
            <a:ext cx="3123923" cy="753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AEF08-22A4-9B46-9E9D-C0373105FCFF}"/>
              </a:ext>
            </a:extLst>
          </p:cNvPr>
          <p:cNvSpPr txBox="1"/>
          <p:nvPr/>
        </p:nvSpPr>
        <p:spPr>
          <a:xfrm>
            <a:off x="1011783" y="2395374"/>
            <a:ext cx="753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www.publichealth.columbia.edu</a:t>
            </a:r>
            <a:r>
              <a:rPr lang="en-US" dirty="0"/>
              <a:t>/research/population-health-methods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06D9C-C9D7-6549-BBC3-78E65DADA4D4}"/>
              </a:ext>
            </a:extLst>
          </p:cNvPr>
          <p:cNvSpPr txBox="1"/>
          <p:nvPr/>
        </p:nvSpPr>
        <p:spPr>
          <a:xfrm>
            <a:off x="1134533" y="3302000"/>
            <a:ext cx="794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Survival package in R: https://</a:t>
            </a:r>
            <a:r>
              <a:rPr lang="en-US" dirty="0" err="1"/>
              <a:t>cran.r-project.org</a:t>
            </a:r>
            <a:r>
              <a:rPr lang="en-US" dirty="0"/>
              <a:t>/web/packages/survival/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3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273</Words>
  <Application>Microsoft Macintosh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Office Theme</vt:lpstr>
      <vt:lpstr>Time-to-event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Golden</dc:creator>
  <cp:lastModifiedBy>Abigail Golden</cp:lastModifiedBy>
  <cp:revision>21</cp:revision>
  <dcterms:created xsi:type="dcterms:W3CDTF">2020-09-25T15:15:16Z</dcterms:created>
  <dcterms:modified xsi:type="dcterms:W3CDTF">2020-09-29T19:07:51Z</dcterms:modified>
</cp:coreProperties>
</file>