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95" r:id="rId6"/>
    <p:sldId id="298" r:id="rId7"/>
    <p:sldId id="293" r:id="rId8"/>
    <p:sldId id="311" r:id="rId9"/>
    <p:sldId id="335" r:id="rId10"/>
    <p:sldId id="308" r:id="rId11"/>
    <p:sldId id="334" r:id="rId12"/>
    <p:sldId id="336" r:id="rId13"/>
    <p:sldId id="300" r:id="rId14"/>
    <p:sldId id="271" r:id="rId15"/>
    <p:sldId id="338" r:id="rId16"/>
    <p:sldId id="337" r:id="rId17"/>
    <p:sldId id="331" r:id="rId18"/>
    <p:sldId id="339" r:id="rId19"/>
    <p:sldId id="3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0"/>
    <p:restoredTop sz="90764" autoAdjust="0"/>
  </p:normalViewPr>
  <p:slideViewPr>
    <p:cSldViewPr snapToGrid="0">
      <p:cViewPr varScale="1">
        <p:scale>
          <a:sx n="124" d="100"/>
          <a:sy n="124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D9187-820F-D44E-A37F-FEBD2CE68AAA}" type="doc">
      <dgm:prSet loTypeId="urn:microsoft.com/office/officeart/2005/8/layout/list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0FE8A9-B8C2-4C40-A0EF-DF2FD99E4954}">
      <dgm:prSet phldrT="[Text]"/>
      <dgm:spPr/>
      <dgm:t>
        <a:bodyPr/>
        <a:lstStyle/>
        <a:p>
          <a:r>
            <a:rPr lang="en-US" dirty="0"/>
            <a:t>Annotations</a:t>
          </a:r>
        </a:p>
      </dgm:t>
    </dgm:pt>
    <dgm:pt modelId="{C17855C8-3F82-874F-BFFD-FB4C2BC07ED7}" type="parTrans" cxnId="{AECAB55F-5004-304C-974B-76EBEF64AADE}">
      <dgm:prSet/>
      <dgm:spPr/>
      <dgm:t>
        <a:bodyPr/>
        <a:lstStyle/>
        <a:p>
          <a:endParaRPr lang="en-US"/>
        </a:p>
      </dgm:t>
    </dgm:pt>
    <dgm:pt modelId="{24522216-251E-BC4E-BDBC-946314C0E935}" type="sibTrans" cxnId="{AECAB55F-5004-304C-974B-76EBEF64AADE}">
      <dgm:prSet/>
      <dgm:spPr/>
      <dgm:t>
        <a:bodyPr/>
        <a:lstStyle/>
        <a:p>
          <a:endParaRPr lang="en-US"/>
        </a:p>
      </dgm:t>
    </dgm:pt>
    <dgm:pt modelId="{ABECA0D8-CD89-2641-93F7-4FA33604EF22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79A44B77-626E-4A4C-A5F7-66EBB07C6086}" type="parTrans" cxnId="{A015CBAB-FE60-F945-9BC3-1147F2641CEC}">
      <dgm:prSet/>
      <dgm:spPr/>
      <dgm:t>
        <a:bodyPr/>
        <a:lstStyle/>
        <a:p>
          <a:endParaRPr lang="en-US"/>
        </a:p>
      </dgm:t>
    </dgm:pt>
    <dgm:pt modelId="{810BDC4C-D233-D148-89EC-CF13540FADAA}" type="sibTrans" cxnId="{A015CBAB-FE60-F945-9BC3-1147F2641CEC}">
      <dgm:prSet/>
      <dgm:spPr/>
      <dgm:t>
        <a:bodyPr/>
        <a:lstStyle/>
        <a:p>
          <a:endParaRPr lang="en-US"/>
        </a:p>
      </dgm:t>
    </dgm:pt>
    <dgm:pt modelId="{A6D264A6-FF2D-7345-BA2E-EACCCDCC7D3E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5714DBA3-A84A-654E-91A4-FF9AA84DB707}" type="parTrans" cxnId="{C3EF618D-3727-1B41-A15B-EFC2054421F2}">
      <dgm:prSet/>
      <dgm:spPr/>
      <dgm:t>
        <a:bodyPr/>
        <a:lstStyle/>
        <a:p>
          <a:endParaRPr lang="en-US"/>
        </a:p>
      </dgm:t>
    </dgm:pt>
    <dgm:pt modelId="{13F3C16E-6762-A349-9191-D5CCB38AD158}" type="sibTrans" cxnId="{C3EF618D-3727-1B41-A15B-EFC2054421F2}">
      <dgm:prSet/>
      <dgm:spPr/>
      <dgm:t>
        <a:bodyPr/>
        <a:lstStyle/>
        <a:p>
          <a:endParaRPr lang="en-US"/>
        </a:p>
      </dgm:t>
    </dgm:pt>
    <dgm:pt modelId="{69AFE1D8-32AC-7048-B1D0-C65E3D3B37D7}" type="pres">
      <dgm:prSet presAssocID="{C2CD9187-820F-D44E-A37F-FEBD2CE68AAA}" presName="linear" presStyleCnt="0">
        <dgm:presLayoutVars>
          <dgm:dir/>
          <dgm:animLvl val="lvl"/>
          <dgm:resizeHandles val="exact"/>
        </dgm:presLayoutVars>
      </dgm:prSet>
      <dgm:spPr/>
    </dgm:pt>
    <dgm:pt modelId="{181143BB-CD58-9D4D-A65D-78CFAE9D3F92}" type="pres">
      <dgm:prSet presAssocID="{8F0FE8A9-B8C2-4C40-A0EF-DF2FD99E4954}" presName="parentLin" presStyleCnt="0"/>
      <dgm:spPr/>
    </dgm:pt>
    <dgm:pt modelId="{338C2AAF-4BC5-8D4F-8580-F7B4035CFE45}" type="pres">
      <dgm:prSet presAssocID="{8F0FE8A9-B8C2-4C40-A0EF-DF2FD99E4954}" presName="parentLeftMargin" presStyleLbl="node1" presStyleIdx="0" presStyleCnt="3"/>
      <dgm:spPr/>
    </dgm:pt>
    <dgm:pt modelId="{2D3A4A86-4B15-3143-9B55-79D56A15EFDB}" type="pres">
      <dgm:prSet presAssocID="{8F0FE8A9-B8C2-4C40-A0EF-DF2FD99E49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B7C00A-AE09-FC40-8CB3-AEA9D4CB970D}" type="pres">
      <dgm:prSet presAssocID="{8F0FE8A9-B8C2-4C40-A0EF-DF2FD99E4954}" presName="negativeSpace" presStyleCnt="0"/>
      <dgm:spPr/>
    </dgm:pt>
    <dgm:pt modelId="{A652BCBA-F852-0A4A-8879-4D08F523C135}" type="pres">
      <dgm:prSet presAssocID="{8F0FE8A9-B8C2-4C40-A0EF-DF2FD99E4954}" presName="childText" presStyleLbl="conFgAcc1" presStyleIdx="0" presStyleCnt="3">
        <dgm:presLayoutVars>
          <dgm:bulletEnabled val="1"/>
        </dgm:presLayoutVars>
      </dgm:prSet>
      <dgm:spPr/>
    </dgm:pt>
    <dgm:pt modelId="{8E2B2409-22FA-2941-853B-C42347E5F1F8}" type="pres">
      <dgm:prSet presAssocID="{24522216-251E-BC4E-BDBC-946314C0E935}" presName="spaceBetweenRectangles" presStyleCnt="0"/>
      <dgm:spPr/>
    </dgm:pt>
    <dgm:pt modelId="{BEAF8437-A0EA-8845-8EBF-61ECF15ADF0F}" type="pres">
      <dgm:prSet presAssocID="{ABECA0D8-CD89-2641-93F7-4FA33604EF22}" presName="parentLin" presStyleCnt="0"/>
      <dgm:spPr/>
    </dgm:pt>
    <dgm:pt modelId="{937FFE07-648B-EB49-92FC-916D5190B8A7}" type="pres">
      <dgm:prSet presAssocID="{ABECA0D8-CD89-2641-93F7-4FA33604EF22}" presName="parentLeftMargin" presStyleLbl="node1" presStyleIdx="0" presStyleCnt="3"/>
      <dgm:spPr/>
    </dgm:pt>
    <dgm:pt modelId="{C125EF50-D5D9-BA43-85D5-079EA3294DB5}" type="pres">
      <dgm:prSet presAssocID="{ABECA0D8-CD89-2641-93F7-4FA33604EF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40F46A-98BF-4F47-830E-AE44070181CA}" type="pres">
      <dgm:prSet presAssocID="{ABECA0D8-CD89-2641-93F7-4FA33604EF22}" presName="negativeSpace" presStyleCnt="0"/>
      <dgm:spPr/>
    </dgm:pt>
    <dgm:pt modelId="{1F5A87E6-A277-474E-A879-E76C7F043691}" type="pres">
      <dgm:prSet presAssocID="{ABECA0D8-CD89-2641-93F7-4FA33604EF22}" presName="childText" presStyleLbl="conFgAcc1" presStyleIdx="1" presStyleCnt="3">
        <dgm:presLayoutVars>
          <dgm:bulletEnabled val="1"/>
        </dgm:presLayoutVars>
      </dgm:prSet>
      <dgm:spPr/>
    </dgm:pt>
    <dgm:pt modelId="{65F5E086-F083-2947-AB0D-16D734500E6C}" type="pres">
      <dgm:prSet presAssocID="{810BDC4C-D233-D148-89EC-CF13540FADAA}" presName="spaceBetweenRectangles" presStyleCnt="0"/>
      <dgm:spPr/>
    </dgm:pt>
    <dgm:pt modelId="{6361B502-115D-AD4C-A8ED-F1D48E9C480C}" type="pres">
      <dgm:prSet presAssocID="{A6D264A6-FF2D-7345-BA2E-EACCCDCC7D3E}" presName="parentLin" presStyleCnt="0"/>
      <dgm:spPr/>
    </dgm:pt>
    <dgm:pt modelId="{DC99FD23-F2FB-8846-BAD6-0013E83CC03E}" type="pres">
      <dgm:prSet presAssocID="{A6D264A6-FF2D-7345-BA2E-EACCCDCC7D3E}" presName="parentLeftMargin" presStyleLbl="node1" presStyleIdx="1" presStyleCnt="3"/>
      <dgm:spPr/>
    </dgm:pt>
    <dgm:pt modelId="{263BAEE8-D6F9-FE44-BF58-599C27FC33CE}" type="pres">
      <dgm:prSet presAssocID="{A6D264A6-FF2D-7345-BA2E-EACCCDCC7D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7DF607B-3750-C240-946C-62F5EEE3F2BD}" type="pres">
      <dgm:prSet presAssocID="{A6D264A6-FF2D-7345-BA2E-EACCCDCC7D3E}" presName="negativeSpace" presStyleCnt="0"/>
      <dgm:spPr/>
    </dgm:pt>
    <dgm:pt modelId="{F00B74C3-2B5D-474A-880B-45E120C2D8B9}" type="pres">
      <dgm:prSet presAssocID="{A6D264A6-FF2D-7345-BA2E-EACCCDCC7D3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096110-5D5D-7847-A47C-920766DC3131}" type="presOf" srcId="{ABECA0D8-CD89-2641-93F7-4FA33604EF22}" destId="{C125EF50-D5D9-BA43-85D5-079EA3294DB5}" srcOrd="1" destOrd="0" presId="urn:microsoft.com/office/officeart/2005/8/layout/list1"/>
    <dgm:cxn modelId="{290B7F10-E65C-DB45-ACE6-7BCB331FCE56}" type="presOf" srcId="{8F0FE8A9-B8C2-4C40-A0EF-DF2FD99E4954}" destId="{338C2AAF-4BC5-8D4F-8580-F7B4035CFE45}" srcOrd="0" destOrd="0" presId="urn:microsoft.com/office/officeart/2005/8/layout/list1"/>
    <dgm:cxn modelId="{6531DD18-EEA4-FF42-BC41-53B3C023F996}" type="presOf" srcId="{C2CD9187-820F-D44E-A37F-FEBD2CE68AAA}" destId="{69AFE1D8-32AC-7048-B1D0-C65E3D3B37D7}" srcOrd="0" destOrd="0" presId="urn:microsoft.com/office/officeart/2005/8/layout/list1"/>
    <dgm:cxn modelId="{B2997B37-B908-A74A-A0A8-CA738CB72CC4}" type="presOf" srcId="{ABECA0D8-CD89-2641-93F7-4FA33604EF22}" destId="{937FFE07-648B-EB49-92FC-916D5190B8A7}" srcOrd="0" destOrd="0" presId="urn:microsoft.com/office/officeart/2005/8/layout/list1"/>
    <dgm:cxn modelId="{B74DDE4E-34B9-774F-AD3B-6E23A01106E4}" type="presOf" srcId="{A6D264A6-FF2D-7345-BA2E-EACCCDCC7D3E}" destId="{263BAEE8-D6F9-FE44-BF58-599C27FC33CE}" srcOrd="1" destOrd="0" presId="urn:microsoft.com/office/officeart/2005/8/layout/list1"/>
    <dgm:cxn modelId="{AECAB55F-5004-304C-974B-76EBEF64AADE}" srcId="{C2CD9187-820F-D44E-A37F-FEBD2CE68AAA}" destId="{8F0FE8A9-B8C2-4C40-A0EF-DF2FD99E4954}" srcOrd="0" destOrd="0" parTransId="{C17855C8-3F82-874F-BFFD-FB4C2BC07ED7}" sibTransId="{24522216-251E-BC4E-BDBC-946314C0E935}"/>
    <dgm:cxn modelId="{E0E2A76E-DF29-5742-9473-414EFCE73D65}" type="presOf" srcId="{A6D264A6-FF2D-7345-BA2E-EACCCDCC7D3E}" destId="{DC99FD23-F2FB-8846-BAD6-0013E83CC03E}" srcOrd="0" destOrd="0" presId="urn:microsoft.com/office/officeart/2005/8/layout/list1"/>
    <dgm:cxn modelId="{A902A97D-A969-244B-BD1C-2D84553A6C36}" type="presOf" srcId="{8F0FE8A9-B8C2-4C40-A0EF-DF2FD99E4954}" destId="{2D3A4A86-4B15-3143-9B55-79D56A15EFDB}" srcOrd="1" destOrd="0" presId="urn:microsoft.com/office/officeart/2005/8/layout/list1"/>
    <dgm:cxn modelId="{C3EF618D-3727-1B41-A15B-EFC2054421F2}" srcId="{C2CD9187-820F-D44E-A37F-FEBD2CE68AAA}" destId="{A6D264A6-FF2D-7345-BA2E-EACCCDCC7D3E}" srcOrd="2" destOrd="0" parTransId="{5714DBA3-A84A-654E-91A4-FF9AA84DB707}" sibTransId="{13F3C16E-6762-A349-9191-D5CCB38AD158}"/>
    <dgm:cxn modelId="{A015CBAB-FE60-F945-9BC3-1147F2641CEC}" srcId="{C2CD9187-820F-D44E-A37F-FEBD2CE68AAA}" destId="{ABECA0D8-CD89-2641-93F7-4FA33604EF22}" srcOrd="1" destOrd="0" parTransId="{79A44B77-626E-4A4C-A5F7-66EBB07C6086}" sibTransId="{810BDC4C-D233-D148-89EC-CF13540FADAA}"/>
    <dgm:cxn modelId="{9EC314CD-A35B-554C-979C-2E25C9F75EF8}" type="presParOf" srcId="{69AFE1D8-32AC-7048-B1D0-C65E3D3B37D7}" destId="{181143BB-CD58-9D4D-A65D-78CFAE9D3F92}" srcOrd="0" destOrd="0" presId="urn:microsoft.com/office/officeart/2005/8/layout/list1"/>
    <dgm:cxn modelId="{CF983C9F-D307-F449-A5D6-F311D2657BF2}" type="presParOf" srcId="{181143BB-CD58-9D4D-A65D-78CFAE9D3F92}" destId="{338C2AAF-4BC5-8D4F-8580-F7B4035CFE45}" srcOrd="0" destOrd="0" presId="urn:microsoft.com/office/officeart/2005/8/layout/list1"/>
    <dgm:cxn modelId="{BDFA2D1A-335A-AB45-853B-0B404329E3B6}" type="presParOf" srcId="{181143BB-CD58-9D4D-A65D-78CFAE9D3F92}" destId="{2D3A4A86-4B15-3143-9B55-79D56A15EFDB}" srcOrd="1" destOrd="0" presId="urn:microsoft.com/office/officeart/2005/8/layout/list1"/>
    <dgm:cxn modelId="{AC6FC1C8-35BC-224B-8ABE-A7F1C1A013EA}" type="presParOf" srcId="{69AFE1D8-32AC-7048-B1D0-C65E3D3B37D7}" destId="{A5B7C00A-AE09-FC40-8CB3-AEA9D4CB970D}" srcOrd="1" destOrd="0" presId="urn:microsoft.com/office/officeart/2005/8/layout/list1"/>
    <dgm:cxn modelId="{5D457B8E-8881-0E4E-8ACC-520A4900AFC3}" type="presParOf" srcId="{69AFE1D8-32AC-7048-B1D0-C65E3D3B37D7}" destId="{A652BCBA-F852-0A4A-8879-4D08F523C135}" srcOrd="2" destOrd="0" presId="urn:microsoft.com/office/officeart/2005/8/layout/list1"/>
    <dgm:cxn modelId="{B8FC35C4-A996-F446-82DA-04C4659816FC}" type="presParOf" srcId="{69AFE1D8-32AC-7048-B1D0-C65E3D3B37D7}" destId="{8E2B2409-22FA-2941-853B-C42347E5F1F8}" srcOrd="3" destOrd="0" presId="urn:microsoft.com/office/officeart/2005/8/layout/list1"/>
    <dgm:cxn modelId="{45C7A28D-E441-5B46-A387-43644454BDB8}" type="presParOf" srcId="{69AFE1D8-32AC-7048-B1D0-C65E3D3B37D7}" destId="{BEAF8437-A0EA-8845-8EBF-61ECF15ADF0F}" srcOrd="4" destOrd="0" presId="urn:microsoft.com/office/officeart/2005/8/layout/list1"/>
    <dgm:cxn modelId="{9B83C163-C111-C84B-8E19-02A401FC4AEF}" type="presParOf" srcId="{BEAF8437-A0EA-8845-8EBF-61ECF15ADF0F}" destId="{937FFE07-648B-EB49-92FC-916D5190B8A7}" srcOrd="0" destOrd="0" presId="urn:microsoft.com/office/officeart/2005/8/layout/list1"/>
    <dgm:cxn modelId="{45B314B6-46BE-F64A-BB57-EFD51BC01852}" type="presParOf" srcId="{BEAF8437-A0EA-8845-8EBF-61ECF15ADF0F}" destId="{C125EF50-D5D9-BA43-85D5-079EA3294DB5}" srcOrd="1" destOrd="0" presId="urn:microsoft.com/office/officeart/2005/8/layout/list1"/>
    <dgm:cxn modelId="{62107282-9CA2-A54C-9115-6BFBE4975EE5}" type="presParOf" srcId="{69AFE1D8-32AC-7048-B1D0-C65E3D3B37D7}" destId="{0540F46A-98BF-4F47-830E-AE44070181CA}" srcOrd="5" destOrd="0" presId="urn:microsoft.com/office/officeart/2005/8/layout/list1"/>
    <dgm:cxn modelId="{E7E9C16D-3E68-A248-8BBE-11B59721A7D6}" type="presParOf" srcId="{69AFE1D8-32AC-7048-B1D0-C65E3D3B37D7}" destId="{1F5A87E6-A277-474E-A879-E76C7F043691}" srcOrd="6" destOrd="0" presId="urn:microsoft.com/office/officeart/2005/8/layout/list1"/>
    <dgm:cxn modelId="{96ED9AF3-F15F-2B42-AF73-CC64012E1AE6}" type="presParOf" srcId="{69AFE1D8-32AC-7048-B1D0-C65E3D3B37D7}" destId="{65F5E086-F083-2947-AB0D-16D734500E6C}" srcOrd="7" destOrd="0" presId="urn:microsoft.com/office/officeart/2005/8/layout/list1"/>
    <dgm:cxn modelId="{17A66FF4-5F75-4047-9016-126E81FA644A}" type="presParOf" srcId="{69AFE1D8-32AC-7048-B1D0-C65E3D3B37D7}" destId="{6361B502-115D-AD4C-A8ED-F1D48E9C480C}" srcOrd="8" destOrd="0" presId="urn:microsoft.com/office/officeart/2005/8/layout/list1"/>
    <dgm:cxn modelId="{92FF8ECD-5D84-6C48-84F6-C85FB7CA62AF}" type="presParOf" srcId="{6361B502-115D-AD4C-A8ED-F1D48E9C480C}" destId="{DC99FD23-F2FB-8846-BAD6-0013E83CC03E}" srcOrd="0" destOrd="0" presId="urn:microsoft.com/office/officeart/2005/8/layout/list1"/>
    <dgm:cxn modelId="{44E04097-7093-B341-B166-331D825E0FBC}" type="presParOf" srcId="{6361B502-115D-AD4C-A8ED-F1D48E9C480C}" destId="{263BAEE8-D6F9-FE44-BF58-599C27FC33CE}" srcOrd="1" destOrd="0" presId="urn:microsoft.com/office/officeart/2005/8/layout/list1"/>
    <dgm:cxn modelId="{9398AD35-A02F-C546-8738-055C4D28D185}" type="presParOf" srcId="{69AFE1D8-32AC-7048-B1D0-C65E3D3B37D7}" destId="{E7DF607B-3750-C240-946C-62F5EEE3F2BD}" srcOrd="9" destOrd="0" presId="urn:microsoft.com/office/officeart/2005/8/layout/list1"/>
    <dgm:cxn modelId="{C28F29FB-B6D5-E941-B7E7-0DEF373D983C}" type="presParOf" srcId="{69AFE1D8-32AC-7048-B1D0-C65E3D3B37D7}" destId="{F00B74C3-2B5D-474A-880B-45E120C2D8B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2BCBA-F852-0A4A-8879-4D08F523C135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A4A86-4B15-3143-9B55-79D56A15EFDB}">
      <dsp:nvSpPr>
        <dsp:cNvPr id="0" name=""/>
        <dsp:cNvSpPr/>
      </dsp:nvSpPr>
      <dsp:spPr>
        <a:xfrm>
          <a:off x="406400" y="30393"/>
          <a:ext cx="5689599" cy="1210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Annotations</a:t>
          </a:r>
        </a:p>
      </dsp:txBody>
      <dsp:txXfrm>
        <a:off x="465483" y="89476"/>
        <a:ext cx="5571433" cy="1092154"/>
      </dsp:txXfrm>
    </dsp:sp>
    <dsp:sp modelId="{1F5A87E6-A277-474E-A879-E76C7F043691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5EF50-D5D9-BA43-85D5-079EA3294DB5}">
      <dsp:nvSpPr>
        <dsp:cNvPr id="0" name=""/>
        <dsp:cNvSpPr/>
      </dsp:nvSpPr>
      <dsp:spPr>
        <a:xfrm>
          <a:off x="406400" y="1890153"/>
          <a:ext cx="5689599" cy="1210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Models</a:t>
          </a:r>
        </a:p>
      </dsp:txBody>
      <dsp:txXfrm>
        <a:off x="465483" y="1949236"/>
        <a:ext cx="5571433" cy="1092154"/>
      </dsp:txXfrm>
    </dsp:sp>
    <dsp:sp modelId="{F00B74C3-2B5D-474A-880B-45E120C2D8B9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BAEE8-D6F9-FE44-BF58-599C27FC33CE}">
      <dsp:nvSpPr>
        <dsp:cNvPr id="0" name=""/>
        <dsp:cNvSpPr/>
      </dsp:nvSpPr>
      <dsp:spPr>
        <a:xfrm>
          <a:off x="406400" y="3749913"/>
          <a:ext cx="5689599" cy="1210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Predictions</a:t>
          </a:r>
        </a:p>
      </dsp:txBody>
      <dsp:txXfrm>
        <a:off x="465483" y="3808996"/>
        <a:ext cx="5571433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 Altman</a:t>
            </a:r>
          </a:p>
          <a:p>
            <a:r>
              <a:rPr lang="en-US" baseline="0" dirty="0"/>
              <a:t>Open AI -- 3, Chat, 4</a:t>
            </a:r>
          </a:p>
          <a:p>
            <a:r>
              <a:rPr lang="en-US" baseline="0" dirty="0"/>
              <a:t>all use labeled training data</a:t>
            </a:r>
          </a:p>
          <a:p>
            <a:endParaRPr lang="en-US" baseline="0" dirty="0"/>
          </a:p>
          <a:p>
            <a:r>
              <a:rPr lang="en-US" baseline="0" dirty="0"/>
              <a:t>he's concerned about bias of human feedback rates</a:t>
            </a:r>
          </a:p>
          <a:p>
            <a:endParaRPr lang="en-US" baseline="0" dirty="0"/>
          </a:p>
          <a:p>
            <a:r>
              <a:rPr lang="en-US" baseline="0" dirty="0"/>
              <a:t>how can we help ML field collect high quality training data to aid model development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131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: BERT, OL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360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curves</a:t>
            </a:r>
            <a:r>
              <a:rPr lang="de-DE" dirty="0"/>
              <a:t>: BERT, OL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99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conditoins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labels</a:t>
            </a:r>
            <a:endParaRPr lang="de-DE" dirty="0"/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wanted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on MODELS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560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Before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</a:t>
            </a:r>
            <a:r>
              <a:rPr lang="de-DE" baseline="0" dirty="0"/>
              <a:t> at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performance</a:t>
            </a:r>
            <a:r>
              <a:rPr lang="de-DE" baseline="0" dirty="0"/>
              <a:t> </a:t>
            </a:r>
            <a:r>
              <a:rPr lang="de-DE" baseline="0" dirty="0" err="1"/>
              <a:t>let</a:t>
            </a:r>
            <a:r>
              <a:rPr lang="de-DE" baseline="0" dirty="0"/>
              <a:t> </a:t>
            </a:r>
            <a:r>
              <a:rPr lang="de-DE" baseline="0" dirty="0" err="1"/>
              <a:t>me</a:t>
            </a:r>
            <a:r>
              <a:rPr lang="de-DE" baseline="0" dirty="0"/>
              <a:t> </a:t>
            </a:r>
            <a:r>
              <a:rPr lang="de-DE" baseline="0" dirty="0" err="1"/>
              <a:t>expain</a:t>
            </a:r>
            <a:r>
              <a:rPr lang="de-DE" baseline="0" dirty="0"/>
              <a:t>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conducted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training</a:t>
            </a:r>
            <a:r>
              <a:rPr lang="de-DE" baseline="0" dirty="0"/>
              <a:t> </a:t>
            </a:r>
            <a:r>
              <a:rPr lang="de-DE" baseline="0" dirty="0" err="1"/>
              <a:t>process</a:t>
            </a:r>
            <a:r>
              <a:rPr lang="de-DE" baseline="0" dirty="0"/>
              <a:t>: </a:t>
            </a:r>
          </a:p>
          <a:p>
            <a:r>
              <a:rPr lang="de-DE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train</a:t>
            </a:r>
            <a:r>
              <a:rPr lang="de-DE" baseline="0" dirty="0"/>
              <a:t> </a:t>
            </a:r>
            <a:r>
              <a:rPr lang="de-DE" baseline="0" dirty="0" err="1"/>
              <a:t>models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split</a:t>
            </a:r>
            <a:r>
              <a:rPr lang="de-DE" baseline="0" dirty="0"/>
              <a:t> </a:t>
            </a:r>
            <a:r>
              <a:rPr lang="de-DE" baseline="0" dirty="0" err="1"/>
              <a:t>our</a:t>
            </a:r>
            <a:r>
              <a:rPr lang="de-DE" baseline="0" dirty="0"/>
              <a:t> 3k in </a:t>
            </a:r>
            <a:r>
              <a:rPr lang="de-DE" baseline="0" dirty="0" err="1"/>
              <a:t>test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train</a:t>
            </a:r>
            <a:r>
              <a:rPr lang="de-DE" baseline="0" dirty="0"/>
              <a:t>. </a:t>
            </a:r>
          </a:p>
          <a:p>
            <a:r>
              <a:rPr lang="de-DE" baseline="0" dirty="0" err="1"/>
              <a:t>Each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tweets</a:t>
            </a:r>
            <a:r>
              <a:rPr lang="de-DE" baseline="0" dirty="0"/>
              <a:t> was </a:t>
            </a:r>
            <a:r>
              <a:rPr lang="de-DE" baseline="0" dirty="0" err="1"/>
              <a:t>annotated</a:t>
            </a:r>
            <a:r>
              <a:rPr lang="de-DE" baseline="0" dirty="0"/>
              <a:t> in </a:t>
            </a:r>
            <a:r>
              <a:rPr lang="de-DE" baseline="0" dirty="0" err="1"/>
              <a:t>each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conditions</a:t>
            </a:r>
            <a:r>
              <a:rPr lang="de-DE" baseline="0" dirty="0"/>
              <a:t>. </a:t>
            </a:r>
          </a:p>
          <a:p>
            <a:r>
              <a:rPr lang="de-DE" baseline="0" dirty="0"/>
              <a:t>So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took</a:t>
            </a:r>
            <a:r>
              <a:rPr lang="de-DE" baseline="0" dirty="0"/>
              <a:t> </a:t>
            </a:r>
            <a:r>
              <a:rPr lang="de-DE" baseline="0" dirty="0" err="1"/>
              <a:t>training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each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conditions</a:t>
            </a:r>
            <a:r>
              <a:rPr lang="de-DE" baseline="0" dirty="0"/>
              <a:t>, </a:t>
            </a:r>
            <a:r>
              <a:rPr lang="de-DE" baseline="0" dirty="0" err="1"/>
              <a:t>trained</a:t>
            </a:r>
            <a:r>
              <a:rPr lang="de-DE" baseline="0" dirty="0"/>
              <a:t> a </a:t>
            </a:r>
            <a:r>
              <a:rPr lang="de-DE" baseline="0" dirty="0" err="1"/>
              <a:t>model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tested</a:t>
            </a:r>
            <a:r>
              <a:rPr lang="de-DE" baseline="0" dirty="0"/>
              <a:t> on </a:t>
            </a:r>
            <a:r>
              <a:rPr lang="de-DE" baseline="0" dirty="0" err="1"/>
              <a:t>test</a:t>
            </a:r>
            <a:r>
              <a:rPr lang="de-DE" baseline="0" dirty="0"/>
              <a:t> </a:t>
            </a:r>
            <a:r>
              <a:rPr lang="de-DE" baseline="0" dirty="0" err="1"/>
              <a:t>data</a:t>
            </a:r>
            <a:r>
              <a:rPr lang="de-DE" baseline="0" dirty="0"/>
              <a:t> </a:t>
            </a:r>
            <a:r>
              <a:rPr lang="de-DE" baseline="0" dirty="0" err="1"/>
              <a:t>from</a:t>
            </a:r>
            <a:r>
              <a:rPr lang="de-DE" baseline="0" dirty="0"/>
              <a:t> </a:t>
            </a:r>
            <a:r>
              <a:rPr lang="de-DE" baseline="0" dirty="0" err="1"/>
              <a:t>each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cond</a:t>
            </a:r>
            <a:endParaRPr lang="de-DE" baseline="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8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annotations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condition</a:t>
            </a:r>
            <a:endParaRPr lang="de-DE" dirty="0"/>
          </a:p>
          <a:p>
            <a:endParaRPr lang="de-DE" baseline="0" dirty="0"/>
          </a:p>
          <a:p>
            <a:r>
              <a:rPr lang="de-DE" baseline="0" dirty="0"/>
              <a:t>On y </a:t>
            </a:r>
            <a:r>
              <a:rPr lang="de-DE" baseline="0" dirty="0" err="1"/>
              <a:t>axis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5 </a:t>
            </a:r>
            <a:r>
              <a:rPr lang="de-DE" baseline="0" dirty="0" err="1"/>
              <a:t>exp</a:t>
            </a:r>
            <a:r>
              <a:rPr lang="de-DE" baseline="0" dirty="0"/>
              <a:t> </a:t>
            </a:r>
            <a:r>
              <a:rPr lang="de-DE" baseline="0" dirty="0" err="1"/>
              <a:t>cond</a:t>
            </a:r>
            <a:r>
              <a:rPr lang="de-DE" baseline="0" dirty="0"/>
              <a:t>. (</a:t>
            </a:r>
            <a:r>
              <a:rPr lang="de-DE" baseline="0" dirty="0" err="1"/>
              <a:t>little</a:t>
            </a:r>
            <a:r>
              <a:rPr lang="de-DE" baseline="0" dirty="0"/>
              <a:t> </a:t>
            </a:r>
            <a:r>
              <a:rPr lang="de-DE" baseline="0" dirty="0" err="1"/>
              <a:t>icons</a:t>
            </a:r>
            <a:r>
              <a:rPr lang="de-DE" baseline="0" dirty="0"/>
              <a:t>)</a:t>
            </a:r>
          </a:p>
          <a:p>
            <a:endParaRPr lang="de-DE" baseline="0" dirty="0"/>
          </a:p>
          <a:p>
            <a:r>
              <a:rPr lang="de-DE" baseline="0" dirty="0"/>
              <a:t>x </a:t>
            </a:r>
            <a:r>
              <a:rPr lang="de-DE" baseline="0" dirty="0" err="1"/>
              <a:t>axis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% </a:t>
            </a:r>
            <a:r>
              <a:rPr lang="de-DE" baseline="0" dirty="0" err="1"/>
              <a:t>of</a:t>
            </a:r>
            <a:r>
              <a:rPr lang="de-DE" baseline="0" dirty="0"/>
              <a:t> OL/</a:t>
            </a:r>
            <a:r>
              <a:rPr lang="de-DE" baseline="0" dirty="0" err="1"/>
              <a:t>Hs</a:t>
            </a:r>
            <a:r>
              <a:rPr lang="de-DE" baseline="0" dirty="0"/>
              <a:t> </a:t>
            </a:r>
            <a:r>
              <a:rPr lang="de-DE" baseline="0" dirty="0" err="1"/>
              <a:t>annotations</a:t>
            </a:r>
            <a:r>
              <a:rPr lang="de-DE" baseline="0" dirty="0"/>
              <a:t>.  </a:t>
            </a:r>
          </a:p>
          <a:p>
            <a:endParaRPr lang="de-DE" baseline="0" dirty="0"/>
          </a:p>
          <a:p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some</a:t>
            </a:r>
            <a:r>
              <a:rPr lang="de-DE" baseline="0" dirty="0"/>
              <a:t> </a:t>
            </a:r>
            <a:r>
              <a:rPr lang="de-DE" baseline="0" dirty="0" err="1"/>
              <a:t>interesting</a:t>
            </a:r>
            <a:r>
              <a:rPr lang="de-DE" baseline="0" dirty="0"/>
              <a:t> diff.-- ex. </a:t>
            </a:r>
            <a:r>
              <a:rPr lang="de-DE" baseline="0" dirty="0" err="1"/>
              <a:t>Condition</a:t>
            </a:r>
            <a:r>
              <a:rPr lang="de-DE" baseline="0" dirty="0"/>
              <a:t> D and E</a:t>
            </a:r>
          </a:p>
          <a:p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related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motivated</a:t>
            </a:r>
            <a:r>
              <a:rPr lang="de-DE" baseline="0" dirty="0"/>
              <a:t> </a:t>
            </a:r>
            <a:r>
              <a:rPr lang="de-DE" baseline="0" dirty="0" err="1"/>
              <a:t>misreporting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8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 methods can help ML!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84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36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Balanced accuracy, BERT, 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3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Predictions, BERT, 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7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_mi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088" y="161227"/>
            <a:ext cx="9568595" cy="10499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="1"/>
            </a:lvl1pPr>
          </a:lstStyle>
          <a:p>
            <a:r>
              <a:rPr lang="de-DE" dirty="0"/>
              <a:t>Titel mit 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BEFC134-44F4-4ACC-9EF7-B0CCCECBE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11303000" cy="4929187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616468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616468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616468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616468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616468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6986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70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teph@umd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4449" y="3706285"/>
            <a:ext cx="4941771" cy="1122202"/>
          </a:xfrm>
        </p:spPr>
        <p:txBody>
          <a:bodyPr/>
          <a:lstStyle/>
          <a:p>
            <a:r>
              <a:rPr lang="en-US" b="1" i="0" dirty="0">
                <a:effectLst/>
                <a:latin typeface="lato" panose="020F0502020204030204" pitchFamily="34" charset="0"/>
              </a:rPr>
              <a:t>Annotation Sensitivity:</a:t>
            </a:r>
            <a:br>
              <a:rPr lang="en-US" b="1" i="0" dirty="0">
                <a:effectLst/>
                <a:latin typeface="lato" panose="020F0502020204030204" pitchFamily="34" charset="0"/>
              </a:rPr>
            </a:br>
            <a:br>
              <a:rPr lang="en-US" b="1" i="0" dirty="0">
                <a:effectLst/>
                <a:latin typeface="lato" panose="020F0502020204030204" pitchFamily="34" charset="0"/>
              </a:rPr>
            </a:br>
            <a:r>
              <a:rPr lang="en-US" sz="2800" b="1" i="0" dirty="0">
                <a:effectLst/>
                <a:latin typeface="lato" panose="020F0502020204030204" pitchFamily="34" charset="0"/>
              </a:rPr>
              <a:t>Training Data Collection Methods Affect Model Performance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010D34-FE4B-9C2B-22E1-A666441F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449" y="5133591"/>
            <a:ext cx="6016850" cy="396660"/>
          </a:xfrm>
        </p:spPr>
        <p:txBody>
          <a:bodyPr>
            <a:noAutofit/>
          </a:bodyPr>
          <a:lstStyle/>
          <a:p>
            <a:r>
              <a:rPr lang="en-US" sz="2800" dirty="0"/>
              <a:t>Stephanie Eckman</a:t>
            </a:r>
          </a:p>
          <a:p>
            <a:r>
              <a:rPr lang="en-US" sz="2800" dirty="0"/>
              <a:t>Christoph Kern, Jacob Beck, </a:t>
            </a:r>
            <a:r>
              <a:rPr lang="en-US" sz="2800" dirty="0" err="1"/>
              <a:t>Bolei</a:t>
            </a:r>
            <a:r>
              <a:rPr lang="en-US" sz="2800" dirty="0"/>
              <a:t> Ma, Rob Chew, </a:t>
            </a:r>
            <a:r>
              <a:rPr lang="en-US" sz="2800" dirty="0" err="1"/>
              <a:t>Frauke</a:t>
            </a:r>
            <a:r>
              <a:rPr lang="en-US" sz="2800" dirty="0"/>
              <a:t> </a:t>
            </a:r>
            <a:r>
              <a:rPr lang="en-US" sz="2800" dirty="0" err="1"/>
              <a:t>Kreuter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46088" y="161227"/>
            <a:ext cx="9568595" cy="1049985"/>
          </a:xfrm>
        </p:spPr>
        <p:txBody>
          <a:bodyPr>
            <a:normAutofit/>
          </a:bodyPr>
          <a:lstStyle/>
          <a:p>
            <a:r>
              <a:rPr lang="de-DE" dirty="0"/>
              <a:t>Takeaways  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11303000" cy="4929187"/>
          </a:xfrm>
        </p:spPr>
        <p:txBody>
          <a:bodyPr>
            <a:no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How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you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collect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annotations</a:t>
            </a:r>
            <a:r>
              <a:rPr lang="de-DE" sz="3200" dirty="0">
                <a:solidFill>
                  <a:schemeClr val="tx1"/>
                </a:solidFill>
              </a:rPr>
              <a:t> matter</a:t>
            </a:r>
            <a:r>
              <a:rPr lang="en-US" sz="3200" dirty="0">
                <a:solidFill>
                  <a:schemeClr val="tx1"/>
                </a:solidFill>
              </a:rPr>
              <a:t>s</a:t>
            </a:r>
          </a:p>
          <a:p>
            <a:pPr lvl="1"/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for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labels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models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,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predictions</a:t>
            </a:r>
            <a:endParaRPr lang="de-DE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de-DE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Some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conditions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 perform 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better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worse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as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train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test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data</a:t>
            </a:r>
            <a:endParaRPr lang="de-DE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More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research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needed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to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inform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best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practices</a:t>
            </a:r>
            <a:endParaRPr lang="de-DE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endParaRPr lang="de-DE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Some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evidence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of</a:t>
            </a:r>
            <a:r>
              <a:rPr lang="de-DE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fatigue</a:t>
            </a:r>
            <a:endParaRPr lang="de-DE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Fewer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offensive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speech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labels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in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Condition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D</a:t>
            </a:r>
          </a:p>
          <a:p>
            <a:pPr lvl="1"/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Fewer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hate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speech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labels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in </a:t>
            </a:r>
            <a:r>
              <a:rPr lang="de-DE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Condition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 E</a:t>
            </a:r>
          </a:p>
        </p:txBody>
      </p:sp>
      <p:graphicFrame>
        <p:nvGraphicFramePr>
          <p:cNvPr id="5" name="Tabelle 8">
            <a:extLst>
              <a:ext uri="{FF2B5EF4-FFF2-40B4-BE49-F238E27FC236}">
                <a16:creationId xmlns:a16="http://schemas.microsoft.com/office/drawing/2014/main" id="{05C42E47-D0D0-FA36-4671-3F96BC7B8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52772"/>
              </p:ext>
            </p:extLst>
          </p:nvPr>
        </p:nvGraphicFramePr>
        <p:xfrm>
          <a:off x="8164328" y="4823699"/>
          <a:ext cx="1331560" cy="43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43133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graphicFrame>
        <p:nvGraphicFramePr>
          <p:cNvPr id="6" name="Tabelle 9">
            <a:extLst>
              <a:ext uri="{FF2B5EF4-FFF2-40B4-BE49-F238E27FC236}">
                <a16:creationId xmlns:a16="http://schemas.microsoft.com/office/drawing/2014/main" id="{4D8F1CC5-F4E6-28C7-B452-7D756522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55419"/>
              </p:ext>
            </p:extLst>
          </p:nvPr>
        </p:nvGraphicFramePr>
        <p:xfrm>
          <a:off x="8164328" y="5392173"/>
          <a:ext cx="1331560" cy="43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43133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2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7924800" cy="22898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Stephanie </a:t>
            </a:r>
            <a:r>
              <a:rPr lang="de-DE" sz="2400" dirty="0" err="1"/>
              <a:t>Eckman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Social</a:t>
            </a:r>
            <a:r>
              <a:rPr lang="de-DE" sz="2400" dirty="0"/>
              <a:t> Data Science Center, University </a:t>
            </a:r>
            <a:r>
              <a:rPr lang="de-DE" sz="2400" dirty="0" err="1"/>
              <a:t>of</a:t>
            </a:r>
            <a:r>
              <a:rPr lang="de-DE" sz="2400" dirty="0"/>
              <a:t> Maryland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hlinkClick r:id="rId3"/>
              </a:rPr>
              <a:t>steph@umd.edu</a:t>
            </a:r>
            <a:endParaRPr lang="de-DE" sz="2400" dirty="0"/>
          </a:p>
          <a:p>
            <a:pPr>
              <a:lnSpc>
                <a:spcPct val="150000"/>
              </a:lnSpc>
            </a:pPr>
            <a:r>
              <a:rPr lang="de-DE" sz="2400" dirty="0" err="1"/>
              <a:t>stepheckman.com</a:t>
            </a:r>
            <a:endParaRPr lang="de-DE" sz="2400" dirty="0"/>
          </a:p>
          <a:p>
            <a:pPr>
              <a:lnSpc>
                <a:spcPct val="150000"/>
              </a:lnSpc>
            </a:pPr>
            <a:endParaRPr lang="de-DE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442C4-AED3-3207-EEC5-DBDC327D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E0F8-A806-787B-3187-71C5AB5454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8CE7-8DFC-83B8-278F-55E761B80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237" y="0"/>
            <a:ext cx="6869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9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7F8E5E9-4F0F-4B05-B921-8BDE3A16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8E7B244-C401-20DD-C978-A343B72283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9C7E1-4D3D-3B71-80BD-8470DDE31FE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3046-5B20-96F1-84E1-84790942EC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0F4F9D-A610-D0DB-FF6F-51E4B46D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560" y="0"/>
            <a:ext cx="7028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3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BD76FB-88AF-0FA4-632A-BAFDAF7B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600" y="0"/>
            <a:ext cx="7770799" cy="6858000"/>
          </a:xfrm>
          <a:prstGeom prst="rect">
            <a:avLst/>
          </a:prstGeom>
        </p:spPr>
      </p:pic>
      <p:pic>
        <p:nvPicPr>
          <p:cNvPr id="11" name="Picture 10" descr="A picture containing screenshot, line, plot, text&#10;&#10;Description automatically generated">
            <a:extLst>
              <a:ext uri="{FF2B5EF4-FFF2-40B4-BE49-F238E27FC236}">
                <a16:creationId xmlns:a16="http://schemas.microsoft.com/office/drawing/2014/main" id="{73BAE486-B94D-4F62-8B93-755CFAAC1CA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24878" t="89533" r="15428"/>
          <a:stretch/>
        </p:blipFill>
        <p:spPr>
          <a:xfrm>
            <a:off x="6096000" y="3763668"/>
            <a:ext cx="5988038" cy="104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5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3C28-22E6-FCFD-13FE-489951ED2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D7268F-244A-80E0-B3BB-4F87225A7DB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684962" y="32701"/>
            <a:ext cx="7690477" cy="6825299"/>
          </a:xfrm>
          <a:prstGeom prst="rect">
            <a:avLst/>
          </a:prstGeom>
        </p:spPr>
      </p:pic>
      <p:pic>
        <p:nvPicPr>
          <p:cNvPr id="5" name="Picture 4" descr="A picture containing screenshot, line, plot, text&#10;&#10;Description automatically generated">
            <a:extLst>
              <a:ext uri="{FF2B5EF4-FFF2-40B4-BE49-F238E27FC236}">
                <a16:creationId xmlns:a16="http://schemas.microsoft.com/office/drawing/2014/main" id="{2B5BC0E6-AAED-01CF-0463-105C5A8C8FDC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24878" t="89533" r="15428"/>
          <a:stretch/>
        </p:blipFill>
        <p:spPr>
          <a:xfrm>
            <a:off x="6096000" y="3763668"/>
            <a:ext cx="5988038" cy="104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08DE-851C-12A4-3088-44ED7C49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5954-6F86-07FA-2C58-7559CEA2DA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chemeClr val="tx1"/>
                </a:solidFill>
              </a:rPr>
              <a:t>Replicate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with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other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training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data</a:t>
            </a:r>
            <a:endParaRPr lang="de-DE" sz="3200" dirty="0">
              <a:solidFill>
                <a:schemeClr val="tx1"/>
              </a:solidFill>
            </a:endParaRPr>
          </a:p>
          <a:p>
            <a:pPr lvl="1"/>
            <a:r>
              <a:rPr lang="de-DE" sz="2800" dirty="0">
                <a:solidFill>
                  <a:schemeClr val="tx1"/>
                </a:solidFill>
              </a:rPr>
              <a:t>Images</a:t>
            </a:r>
          </a:p>
          <a:p>
            <a:pPr lvl="1"/>
            <a:r>
              <a:rPr lang="de-DE" sz="2800" dirty="0" err="1">
                <a:solidFill>
                  <a:schemeClr val="tx1"/>
                </a:solidFill>
              </a:rPr>
              <a:t>Less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subjective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tasks</a:t>
            </a:r>
            <a:endParaRPr lang="de-DE" sz="28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3200" dirty="0" err="1">
                <a:solidFill>
                  <a:schemeClr val="tx1"/>
                </a:solidFill>
              </a:rPr>
              <a:t>Compare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labels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from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existing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annotation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platforms</a:t>
            </a:r>
            <a:endParaRPr lang="de-DE" sz="3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Preannotation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Vary annotators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Experts &amp; gig workers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Representative &amp; volunteer</a:t>
            </a:r>
          </a:p>
        </p:txBody>
      </p:sp>
    </p:spTree>
    <p:extLst>
      <p:ext uri="{BB962C8B-B14F-4D97-AF65-F5344CB8AC3E}">
        <p14:creationId xmlns:p14="http://schemas.microsoft.com/office/powerpoint/2010/main" val="86332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/>
          <p:cNvPicPr>
            <a:picLocks noGrp="1" noChangeAspect="1"/>
          </p:cNvPicPr>
          <p:nvPr>
            <p:ph sz="quarter" idx="10"/>
          </p:nvPr>
        </p:nvPicPr>
        <p:blipFill>
          <a:blip/>
          <a:stretch>
            <a:fillRect/>
          </a:stretch>
        </p:blipFill>
        <p:spPr>
          <a:xfrm>
            <a:off x="6831217" y="715001"/>
            <a:ext cx="4743569" cy="4929187"/>
          </a:xfrm>
        </p:spPr>
      </p:pic>
      <p:sp>
        <p:nvSpPr>
          <p:cNvPr id="11" name="Rechteckige Legende 10"/>
          <p:cNvSpPr/>
          <p:nvPr/>
        </p:nvSpPr>
        <p:spPr>
          <a:xfrm rot="16200000">
            <a:off x="1189626" y="1012289"/>
            <a:ext cx="2290254" cy="3776705"/>
          </a:xfrm>
          <a:prstGeom prst="wedgeRectCallout">
            <a:avLst>
              <a:gd name="adj1" fmla="val -6926"/>
              <a:gd name="adj2" fmla="val 10294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617214" y="1952889"/>
            <a:ext cx="34917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de-DE" sz="2800" dirty="0"/>
              <a:t>The </a:t>
            </a:r>
            <a:r>
              <a:rPr lang="de-DE" sz="2800" dirty="0" err="1"/>
              <a:t>bias</a:t>
            </a:r>
            <a:r>
              <a:rPr lang="de-DE" sz="2800" dirty="0"/>
              <a:t> I am </a:t>
            </a:r>
            <a:r>
              <a:rPr lang="de-DE" sz="2800" dirty="0" err="1"/>
              <a:t>most</a:t>
            </a:r>
            <a:r>
              <a:rPr lang="de-DE" sz="2800" dirty="0"/>
              <a:t> </a:t>
            </a:r>
            <a:r>
              <a:rPr lang="de-DE" sz="2800" dirty="0" err="1"/>
              <a:t>nervous</a:t>
            </a:r>
            <a:r>
              <a:rPr lang="de-DE" sz="2800" dirty="0"/>
              <a:t> </a:t>
            </a:r>
            <a:r>
              <a:rPr lang="de-DE" sz="2800" dirty="0" err="1"/>
              <a:t>about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bias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human </a:t>
            </a:r>
            <a:r>
              <a:rPr lang="de-DE" sz="2800" dirty="0" err="1"/>
              <a:t>feedback</a:t>
            </a:r>
            <a:r>
              <a:rPr lang="de-DE" sz="2800" dirty="0"/>
              <a:t> </a:t>
            </a:r>
            <a:r>
              <a:rPr lang="de-DE" sz="2800" dirty="0" err="1"/>
              <a:t>raters</a:t>
            </a:r>
            <a:r>
              <a:rPr lang="de-DE" sz="2800" dirty="0"/>
              <a:t>“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17214" y="4307445"/>
            <a:ext cx="595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Sam Altman </a:t>
            </a:r>
          </a:p>
          <a:p>
            <a:r>
              <a:rPr lang="de-DE" dirty="0"/>
              <a:t>March 25 2023 </a:t>
            </a:r>
            <a:r>
              <a:rPr lang="en-US" dirty="0"/>
              <a:t>“</a:t>
            </a:r>
            <a:r>
              <a:rPr lang="de-DE" dirty="0"/>
              <a:t>The Lex Fridman Podcast“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 rot="16200000">
            <a:off x="1884019" y="2756919"/>
            <a:ext cx="2771217" cy="2631785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EB09435E-8D50-FE8D-73BB-43652356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164863"/>
            <a:ext cx="9568595" cy="1049985"/>
          </a:xfrm>
        </p:spPr>
        <p:txBody>
          <a:bodyPr/>
          <a:lstStyle/>
          <a:p>
            <a:r>
              <a:rPr lang="en-US" dirty="0"/>
              <a:t>Research design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FFAAB3-1435-478D-028F-E57E5955D0AF}"/>
              </a:ext>
            </a:extLst>
          </p:cNvPr>
          <p:cNvGrpSpPr/>
          <p:nvPr/>
        </p:nvGrpSpPr>
        <p:grpSpPr>
          <a:xfrm>
            <a:off x="-190649" y="2875244"/>
            <a:ext cx="2672059" cy="2419950"/>
            <a:chOff x="522305" y="2906793"/>
            <a:chExt cx="1701959" cy="1616326"/>
          </a:xfrm>
        </p:grpSpPr>
        <p:pic>
          <p:nvPicPr>
            <p:cNvPr id="36" name="Grafik 35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22305" y="2906793"/>
              <a:ext cx="1701959" cy="1616326"/>
            </a:xfrm>
            <a:prstGeom prst="rect">
              <a:avLst/>
            </a:prstGeom>
          </p:spPr>
        </p:pic>
        <p:sp>
          <p:nvSpPr>
            <p:cNvPr id="4" name="Textfeld 3"/>
            <p:cNvSpPr txBox="1"/>
            <p:nvPr/>
          </p:nvSpPr>
          <p:spPr>
            <a:xfrm rot="19944886">
              <a:off x="974506" y="3456492"/>
              <a:ext cx="781318" cy="555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 err="1">
                  <a:solidFill>
                    <a:srgbClr val="F18700"/>
                  </a:solidFill>
                </a:rPr>
                <a:t>Hate</a:t>
              </a:r>
              <a:r>
                <a:rPr lang="de-DE" sz="2400" dirty="0">
                  <a:solidFill>
                    <a:srgbClr val="F18700"/>
                  </a:solidFill>
                </a:rPr>
                <a:t> Speech</a:t>
              </a:r>
              <a:endParaRPr lang="en-US" sz="2400" dirty="0">
                <a:solidFill>
                  <a:srgbClr val="F18700"/>
                </a:solidFill>
              </a:endParaRP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543103" y="1819524"/>
            <a:ext cx="1436491" cy="137725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rot="753391">
            <a:off x="2807869" y="3882904"/>
            <a:ext cx="136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9FE3"/>
                </a:solidFill>
              </a:rPr>
              <a:t>Offensive Language</a:t>
            </a:r>
            <a:endParaRPr lang="en-US" dirty="0">
              <a:solidFill>
                <a:srgbClr val="009FE3"/>
              </a:solidFill>
            </a:endParaRPr>
          </a:p>
        </p:txBody>
      </p:sp>
      <p:pic>
        <p:nvPicPr>
          <p:cNvPr id="15" name="Picture 14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9C264FFC-1809-E7B0-F2D3-0F416EF1CDE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365923" y="350086"/>
            <a:ext cx="5015345" cy="68620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DA3608-B136-434A-72D3-B5744435CC2C}"/>
              </a:ext>
            </a:extLst>
          </p:cNvPr>
          <p:cNvSpPr/>
          <p:nvPr/>
        </p:nvSpPr>
        <p:spPr>
          <a:xfrm>
            <a:off x="6427003" y="5584217"/>
            <a:ext cx="6802582" cy="5299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CB6A0-2054-C18C-7214-5A303A6B8C86}"/>
              </a:ext>
            </a:extLst>
          </p:cNvPr>
          <p:cNvSpPr/>
          <p:nvPr/>
        </p:nvSpPr>
        <p:spPr>
          <a:xfrm>
            <a:off x="5013239" y="4459756"/>
            <a:ext cx="6802582" cy="5299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454E3D-8B6E-0E2A-1395-F66106521070}"/>
              </a:ext>
            </a:extLst>
          </p:cNvPr>
          <p:cNvSpPr/>
          <p:nvPr/>
        </p:nvSpPr>
        <p:spPr>
          <a:xfrm>
            <a:off x="5355791" y="3196778"/>
            <a:ext cx="6802582" cy="5299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pic>
        <p:nvPicPr>
          <p:cNvPr id="20" name="Picture 19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9D3B3DA9-7940-5840-DF19-0123B03EE06C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94243"/>
          <a:stretch/>
        </p:blipFill>
        <p:spPr>
          <a:xfrm>
            <a:off x="6294013" y="33417"/>
            <a:ext cx="5015345" cy="3950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CDD318-E722-5E7D-251F-56FE345E7E00}"/>
              </a:ext>
            </a:extLst>
          </p:cNvPr>
          <p:cNvSpPr/>
          <p:nvPr/>
        </p:nvSpPr>
        <p:spPr>
          <a:xfrm>
            <a:off x="6386471" y="1974884"/>
            <a:ext cx="7325096" cy="5299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3A584-E003-2227-5827-43E19B74F220}"/>
              </a:ext>
            </a:extLst>
          </p:cNvPr>
          <p:cNvSpPr txBox="1"/>
          <p:nvPr/>
        </p:nvSpPr>
        <p:spPr>
          <a:xfrm rot="16200000">
            <a:off x="2216816" y="3136614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32600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46088" y="161227"/>
            <a:ext cx="9568595" cy="1049985"/>
          </a:xfrm>
        </p:spPr>
        <p:txBody>
          <a:bodyPr>
            <a:normAutofit/>
          </a:bodyPr>
          <a:lstStyle/>
          <a:p>
            <a:r>
              <a:rPr lang="de-DE" dirty="0"/>
              <a:t>Data Collection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3600" dirty="0">
                <a:solidFill>
                  <a:schemeClr val="tx1"/>
                </a:solidFill>
              </a:rPr>
              <a:t>3000 </a:t>
            </a:r>
            <a:r>
              <a:rPr lang="de-DE" sz="3600" dirty="0" err="1">
                <a:solidFill>
                  <a:schemeClr val="tx1"/>
                </a:solidFill>
              </a:rPr>
              <a:t>tweets</a:t>
            </a:r>
            <a:r>
              <a:rPr lang="de-DE" sz="3600" dirty="0">
                <a:solidFill>
                  <a:schemeClr val="tx1"/>
                </a:solidFill>
              </a:rPr>
              <a:t> (Davidson et al 2017)</a:t>
            </a:r>
          </a:p>
          <a:p>
            <a:r>
              <a:rPr lang="de-DE" sz="3600" dirty="0">
                <a:solidFill>
                  <a:schemeClr val="tx1"/>
                </a:solidFill>
              </a:rPr>
              <a:t>~900 </a:t>
            </a:r>
            <a:r>
              <a:rPr lang="de-DE" sz="3600" dirty="0" err="1">
                <a:solidFill>
                  <a:schemeClr val="tx1"/>
                </a:solidFill>
              </a:rPr>
              <a:t>annotators</a:t>
            </a:r>
            <a:r>
              <a:rPr lang="de-DE" sz="3600" dirty="0">
                <a:solidFill>
                  <a:schemeClr val="tx1"/>
                </a:solidFill>
              </a:rPr>
              <a:t> </a:t>
            </a:r>
            <a:r>
              <a:rPr lang="de-DE" sz="3600" dirty="0" err="1">
                <a:solidFill>
                  <a:schemeClr val="tx1"/>
                </a:solidFill>
              </a:rPr>
              <a:t>from</a:t>
            </a:r>
            <a:r>
              <a:rPr lang="de-DE" sz="3600" dirty="0">
                <a:solidFill>
                  <a:schemeClr val="tx1"/>
                </a:solidFill>
              </a:rPr>
              <a:t> </a:t>
            </a:r>
            <a:r>
              <a:rPr lang="de-DE" sz="3600" dirty="0" err="1">
                <a:solidFill>
                  <a:schemeClr val="tx1"/>
                </a:solidFill>
              </a:rPr>
              <a:t>Prolific</a:t>
            </a:r>
            <a:r>
              <a:rPr lang="de-DE" sz="3600" dirty="0">
                <a:solidFill>
                  <a:schemeClr val="tx1"/>
                </a:solidFill>
              </a:rPr>
              <a:t> (Nov-</a:t>
            </a:r>
            <a:r>
              <a:rPr lang="de-DE" sz="3600" dirty="0" err="1">
                <a:solidFill>
                  <a:schemeClr val="tx1"/>
                </a:solidFill>
              </a:rPr>
              <a:t>Dec</a:t>
            </a:r>
            <a:r>
              <a:rPr lang="de-DE" sz="3600" dirty="0">
                <a:solidFill>
                  <a:schemeClr val="tx1"/>
                </a:solidFill>
              </a:rPr>
              <a:t> 2022)</a:t>
            </a:r>
          </a:p>
          <a:p>
            <a:endParaRPr lang="de-DE" sz="3600" dirty="0">
              <a:solidFill>
                <a:schemeClr val="tx1"/>
              </a:solidFill>
            </a:endParaRPr>
          </a:p>
          <a:p>
            <a:r>
              <a:rPr lang="de-DE" sz="3600" dirty="0">
                <a:solidFill>
                  <a:schemeClr val="tx1"/>
                </a:solidFill>
              </a:rPr>
              <a:t>50 </a:t>
            </a:r>
            <a:r>
              <a:rPr lang="de-DE" sz="3600" dirty="0" err="1">
                <a:solidFill>
                  <a:schemeClr val="tx1"/>
                </a:solidFill>
              </a:rPr>
              <a:t>tweets</a:t>
            </a:r>
            <a:r>
              <a:rPr lang="de-DE" sz="3600" dirty="0">
                <a:solidFill>
                  <a:schemeClr val="tx1"/>
                </a:solidFill>
              </a:rPr>
              <a:t> / </a:t>
            </a:r>
            <a:r>
              <a:rPr lang="de-DE" sz="3600" dirty="0" err="1">
                <a:solidFill>
                  <a:schemeClr val="tx1"/>
                </a:solidFill>
              </a:rPr>
              <a:t>annotator</a:t>
            </a:r>
            <a:endParaRPr lang="de-DE" sz="3200" dirty="0">
              <a:solidFill>
                <a:schemeClr val="tx1"/>
              </a:solidFill>
            </a:endParaRPr>
          </a:p>
          <a:p>
            <a:r>
              <a:rPr lang="de-DE" sz="3600" dirty="0">
                <a:solidFill>
                  <a:schemeClr val="tx1"/>
                </a:solidFill>
              </a:rPr>
              <a:t>3 </a:t>
            </a:r>
            <a:r>
              <a:rPr lang="de-DE" sz="3600" dirty="0" err="1">
                <a:solidFill>
                  <a:schemeClr val="tx1"/>
                </a:solidFill>
              </a:rPr>
              <a:t>annotations</a:t>
            </a:r>
            <a:r>
              <a:rPr lang="de-DE" sz="3600" dirty="0">
                <a:solidFill>
                  <a:schemeClr val="tx1"/>
                </a:solidFill>
              </a:rPr>
              <a:t> / tweet - </a:t>
            </a:r>
            <a:r>
              <a:rPr lang="de-DE" sz="3600" dirty="0" err="1">
                <a:solidFill>
                  <a:schemeClr val="tx1"/>
                </a:solidFill>
              </a:rPr>
              <a:t>condition</a:t>
            </a:r>
            <a:r>
              <a:rPr lang="de-DE" sz="3600" dirty="0">
                <a:solidFill>
                  <a:schemeClr val="tx1"/>
                </a:solidFill>
              </a:rPr>
              <a:t> </a:t>
            </a:r>
          </a:p>
          <a:p>
            <a:r>
              <a:rPr lang="de-DE" sz="3600" dirty="0">
                <a:solidFill>
                  <a:schemeClr val="tx1"/>
                </a:solidFill>
                <a:sym typeface="Wingdings" panose="05000000000000000000" pitchFamily="2" charset="2"/>
              </a:rPr>
              <a:t>15 total </a:t>
            </a:r>
            <a:r>
              <a:rPr lang="de-DE" sz="3600" dirty="0" err="1">
                <a:solidFill>
                  <a:schemeClr val="tx1"/>
                </a:solidFill>
                <a:sym typeface="Wingdings" panose="05000000000000000000" pitchFamily="2" charset="2"/>
              </a:rPr>
              <a:t>annotations</a:t>
            </a:r>
            <a:r>
              <a:rPr lang="de-DE" sz="3600" dirty="0">
                <a:solidFill>
                  <a:schemeClr val="tx1"/>
                </a:solidFill>
                <a:sym typeface="Wingdings" panose="05000000000000000000" pitchFamily="2" charset="2"/>
              </a:rPr>
              <a:t> / tweet</a:t>
            </a:r>
            <a:r>
              <a:rPr lang="de-DE" sz="3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839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46088" y="161227"/>
            <a:ext cx="4845103" cy="1049985"/>
          </a:xfrm>
        </p:spPr>
        <p:txBody>
          <a:bodyPr/>
          <a:lstStyle/>
          <a:p>
            <a:r>
              <a:rPr lang="de-DE" dirty="0"/>
              <a:t>Model Training</a:t>
            </a:r>
            <a:endParaRPr lang="en-US" dirty="0"/>
          </a:p>
        </p:txBody>
      </p:sp>
      <p:pic>
        <p:nvPicPr>
          <p:cNvPr id="5" name="Grafik 34">
            <a:extLst>
              <a:ext uri="{FF2B5EF4-FFF2-40B4-BE49-F238E27FC236}">
                <a16:creationId xmlns:a16="http://schemas.microsoft.com/office/drawing/2014/main" id="{2430B16E-6B1C-C0F0-7386-04FB4D5CBB4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66400" y="2923774"/>
            <a:ext cx="1436491" cy="137725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9535454-3D61-8D3E-006E-58EFB3EDB235}"/>
              </a:ext>
            </a:extLst>
          </p:cNvPr>
          <p:cNvGrpSpPr/>
          <p:nvPr/>
        </p:nvGrpSpPr>
        <p:grpSpPr>
          <a:xfrm>
            <a:off x="3046591" y="1308799"/>
            <a:ext cx="4219110" cy="2241958"/>
            <a:chOff x="1523822" y="868977"/>
            <a:chExt cx="4219110" cy="224195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DB6DB6-6D47-D692-DF8E-5AFB62741323}"/>
                </a:ext>
              </a:extLst>
            </p:cNvPr>
            <p:cNvSpPr txBox="1"/>
            <p:nvPr/>
          </p:nvSpPr>
          <p:spPr>
            <a:xfrm>
              <a:off x="1523822" y="1337183"/>
              <a:ext cx="24106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Training Set</a:t>
              </a:r>
            </a:p>
            <a:p>
              <a:r>
                <a:rPr lang="en-US" sz="3200" dirty="0"/>
                <a:t>N=2,250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A93ECE7-56DB-E569-BB07-B8C9A40F12B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934513" y="868977"/>
              <a:ext cx="1649096" cy="1006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30F4F5-2C71-152A-51D5-580560909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7707" y="1391700"/>
              <a:ext cx="1725225" cy="5555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329373-8945-DF74-66E5-E44EAD98A38A}"/>
                </a:ext>
              </a:extLst>
            </p:cNvPr>
            <p:cNvCxnSpPr>
              <a:cxnSpLocks/>
            </p:cNvCxnSpPr>
            <p:nvPr/>
          </p:nvCxnSpPr>
          <p:spPr>
            <a:xfrm>
              <a:off x="4017707" y="2018714"/>
              <a:ext cx="17181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D1D769-3F03-02B1-569F-32A543EC8515}"/>
                </a:ext>
              </a:extLst>
            </p:cNvPr>
            <p:cNvCxnSpPr>
              <a:cxnSpLocks/>
            </p:cNvCxnSpPr>
            <p:nvPr/>
          </p:nvCxnSpPr>
          <p:spPr>
            <a:xfrm>
              <a:off x="3939429" y="2217782"/>
              <a:ext cx="1457432" cy="8931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CA8DBB4-D0E0-9FD8-4C06-178BE841E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65" y="2121943"/>
              <a:ext cx="1740002" cy="4881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2EEF13A-CD72-492E-F958-58693CBCFD82}"/>
              </a:ext>
            </a:extLst>
          </p:cNvPr>
          <p:cNvSpPr txBox="1"/>
          <p:nvPr/>
        </p:nvSpPr>
        <p:spPr>
          <a:xfrm>
            <a:off x="7106378" y="961657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FABF24-E677-528C-6A07-ED4223D2CA38}"/>
              </a:ext>
            </a:extLst>
          </p:cNvPr>
          <p:cNvSpPr txBox="1"/>
          <p:nvPr/>
        </p:nvSpPr>
        <p:spPr>
          <a:xfrm>
            <a:off x="7348895" y="1646615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F3F3AE-1A8B-6129-BA54-C74ACDE714D6}"/>
              </a:ext>
            </a:extLst>
          </p:cNvPr>
          <p:cNvSpPr txBox="1"/>
          <p:nvPr/>
        </p:nvSpPr>
        <p:spPr>
          <a:xfrm>
            <a:off x="7323154" y="2231356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9BAF0-DDBE-EF13-B95E-4347190F0D85}"/>
              </a:ext>
            </a:extLst>
          </p:cNvPr>
          <p:cNvSpPr txBox="1"/>
          <p:nvPr/>
        </p:nvSpPr>
        <p:spPr>
          <a:xfrm>
            <a:off x="7258636" y="2816097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16A172-E574-9292-CEEB-5F9F12B7D18F}"/>
              </a:ext>
            </a:extLst>
          </p:cNvPr>
          <p:cNvSpPr txBox="1"/>
          <p:nvPr/>
        </p:nvSpPr>
        <p:spPr>
          <a:xfrm>
            <a:off x="6935427" y="3306307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EFA5CC-A8C0-3C76-D02C-7F5A29933DC3}"/>
              </a:ext>
            </a:extLst>
          </p:cNvPr>
          <p:cNvSpPr txBox="1"/>
          <p:nvPr/>
        </p:nvSpPr>
        <p:spPr>
          <a:xfrm>
            <a:off x="3046590" y="4825641"/>
            <a:ext cx="2410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Test Set</a:t>
            </a:r>
          </a:p>
          <a:p>
            <a:r>
              <a:rPr lang="en-US" sz="3200" dirty="0">
                <a:solidFill>
                  <a:srgbClr val="0070C0"/>
                </a:solidFill>
              </a:rPr>
              <a:t>N=750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D44ACA-02AA-2D52-EBEE-CC0F7880828B}"/>
              </a:ext>
            </a:extLst>
          </p:cNvPr>
          <p:cNvGrpSpPr/>
          <p:nvPr/>
        </p:nvGrpSpPr>
        <p:grpSpPr>
          <a:xfrm>
            <a:off x="5495346" y="4243271"/>
            <a:ext cx="1808419" cy="2241958"/>
            <a:chOff x="3934513" y="868977"/>
            <a:chExt cx="1808419" cy="224195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FFFE97-DF36-8A67-CEE2-367338208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4513" y="868977"/>
              <a:ext cx="1649096" cy="100681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7DC189-96E9-BBED-EA5F-BA78113D4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7707" y="1391700"/>
              <a:ext cx="1725225" cy="55555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0EF380-D970-00AB-8BF7-821A5247AA93}"/>
                </a:ext>
              </a:extLst>
            </p:cNvPr>
            <p:cNvCxnSpPr>
              <a:cxnSpLocks/>
            </p:cNvCxnSpPr>
            <p:nvPr/>
          </p:nvCxnSpPr>
          <p:spPr>
            <a:xfrm>
              <a:off x="4017707" y="2018714"/>
              <a:ext cx="17181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6EA67B-83D9-C78A-08CD-258050437EB6}"/>
                </a:ext>
              </a:extLst>
            </p:cNvPr>
            <p:cNvCxnSpPr>
              <a:cxnSpLocks/>
            </p:cNvCxnSpPr>
            <p:nvPr/>
          </p:nvCxnSpPr>
          <p:spPr>
            <a:xfrm>
              <a:off x="3939429" y="2217782"/>
              <a:ext cx="1457432" cy="89315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47250B-08AC-7370-229A-FF70374A923D}"/>
                </a:ext>
              </a:extLst>
            </p:cNvPr>
            <p:cNvCxnSpPr>
              <a:cxnSpLocks/>
            </p:cNvCxnSpPr>
            <p:nvPr/>
          </p:nvCxnSpPr>
          <p:spPr>
            <a:xfrm>
              <a:off x="3995865" y="2121943"/>
              <a:ext cx="1740002" cy="48811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4C10A3-7F22-3BFA-0994-4B7EB7B16904}"/>
              </a:ext>
            </a:extLst>
          </p:cNvPr>
          <p:cNvSpPr txBox="1"/>
          <p:nvPr/>
        </p:nvSpPr>
        <p:spPr>
          <a:xfrm>
            <a:off x="7194126" y="3909746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CF44A-2D93-5965-5DBE-47B4B7FBC499}"/>
              </a:ext>
            </a:extLst>
          </p:cNvPr>
          <p:cNvSpPr txBox="1"/>
          <p:nvPr/>
        </p:nvSpPr>
        <p:spPr>
          <a:xfrm>
            <a:off x="7436643" y="4594704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5E6A3-99D2-FD83-63F3-DB0FA54B0321}"/>
              </a:ext>
            </a:extLst>
          </p:cNvPr>
          <p:cNvSpPr txBox="1"/>
          <p:nvPr/>
        </p:nvSpPr>
        <p:spPr>
          <a:xfrm>
            <a:off x="7410902" y="5179445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 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3D11D7-C777-10FA-7DE9-5B6D42D5111B}"/>
              </a:ext>
            </a:extLst>
          </p:cNvPr>
          <p:cNvSpPr txBox="1"/>
          <p:nvPr/>
        </p:nvSpPr>
        <p:spPr>
          <a:xfrm>
            <a:off x="7346384" y="5764186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 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463CD2-9D8A-E1DB-7D8D-6E7E7EFA56C1}"/>
              </a:ext>
            </a:extLst>
          </p:cNvPr>
          <p:cNvSpPr txBox="1"/>
          <p:nvPr/>
        </p:nvSpPr>
        <p:spPr>
          <a:xfrm>
            <a:off x="7023175" y="6254396"/>
            <a:ext cx="15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 E</a:t>
            </a:r>
          </a:p>
        </p:txBody>
      </p:sp>
    </p:spTree>
    <p:extLst>
      <p:ext uri="{BB962C8B-B14F-4D97-AF65-F5344CB8AC3E}">
        <p14:creationId xmlns:p14="http://schemas.microsoft.com/office/powerpoint/2010/main" val="63372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ED15-4E4B-8C4D-88FE-59338A42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results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F62067-377C-41CB-AE11-923D43C68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261428"/>
              </p:ext>
            </p:extLst>
          </p:nvPr>
        </p:nvGraphicFramePr>
        <p:xfrm>
          <a:off x="2155290" y="12781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57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46088" y="161227"/>
            <a:ext cx="11565803" cy="1049985"/>
          </a:xfrm>
        </p:spPr>
        <p:txBody>
          <a:bodyPr>
            <a:normAutofit/>
          </a:bodyPr>
          <a:lstStyle/>
          <a:p>
            <a:r>
              <a:rPr lang="de-DE" dirty="0" err="1"/>
              <a:t>Annotations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940560" y="3016398"/>
          <a:ext cx="124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4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940560" y="3808448"/>
          <a:ext cx="124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4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/>
        </p:nvGraphicFramePr>
        <p:xfrm>
          <a:off x="1940560" y="4639136"/>
          <a:ext cx="124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4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/>
        </p:nvGraphicFramePr>
        <p:xfrm>
          <a:off x="1940560" y="5476554"/>
          <a:ext cx="12449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4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34069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1940560" y="1990965"/>
          <a:ext cx="12449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4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1124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8344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84" y="1632586"/>
            <a:ext cx="6572249" cy="4929186"/>
          </a:xfrm>
        </p:spPr>
      </p:pic>
      <p:sp>
        <p:nvSpPr>
          <p:cNvPr id="7" name="Rechteck 6"/>
          <p:cNvSpPr/>
          <p:nvPr/>
        </p:nvSpPr>
        <p:spPr>
          <a:xfrm>
            <a:off x="3742205" y="1918957"/>
            <a:ext cx="6199497" cy="418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3555396" y="2164088"/>
            <a:ext cx="176977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40A5"/>
                </a:solidFill>
              </a:rPr>
              <a:t>A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3D4BE9"/>
                </a:solidFill>
              </a:rPr>
              <a:t>B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DC0D15"/>
                </a:solidFill>
              </a:rPr>
              <a:t>C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008740"/>
                </a:solidFill>
              </a:rPr>
              <a:t>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tx2"/>
                </a:solidFill>
              </a:rPr>
              <a:t>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7133C-FEF0-06ED-ABF8-83AF5743BDA8}"/>
              </a:ext>
            </a:extLst>
          </p:cNvPr>
          <p:cNvSpPr txBox="1"/>
          <p:nvPr/>
        </p:nvSpPr>
        <p:spPr>
          <a:xfrm>
            <a:off x="3698448" y="6015421"/>
            <a:ext cx="3422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0%          20%         40%        60%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2B47B-C9FC-A2AE-62B9-4C5C9CAD67B8}"/>
              </a:ext>
            </a:extLst>
          </p:cNvPr>
          <p:cNvSpPr txBox="1"/>
          <p:nvPr/>
        </p:nvSpPr>
        <p:spPr>
          <a:xfrm>
            <a:off x="6911536" y="6015421"/>
            <a:ext cx="34227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0%          20%         40%        60%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A3EC35-3DBF-ADA7-0FA6-240A81EECB9B}"/>
              </a:ext>
            </a:extLst>
          </p:cNvPr>
          <p:cNvSpPr/>
          <p:nvPr/>
        </p:nvSpPr>
        <p:spPr>
          <a:xfrm>
            <a:off x="6831108" y="1011219"/>
            <a:ext cx="4077148" cy="555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C64B-7C5A-8747-E48E-A862FE52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C-A50D-DB13-1FC9-5672E9E635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3285184" cy="4929187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BERT models of offensive language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Number shown is </a:t>
            </a:r>
            <a:r>
              <a:rPr lang="en-US" i="1" dirty="0">
                <a:solidFill>
                  <a:schemeClr val="tx1"/>
                </a:solidFill>
              </a:rPr>
              <a:t>balanced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2D3B1-7CA4-F239-2E1B-DDDE5171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61" y="971609"/>
            <a:ext cx="6164494" cy="5913497"/>
          </a:xfrm>
          <a:prstGeom prst="rect">
            <a:avLst/>
          </a:prstGeom>
        </p:spPr>
      </p:pic>
      <p:sp>
        <p:nvSpPr>
          <p:cNvPr id="6" name="Rad 6">
            <a:extLst>
              <a:ext uri="{FF2B5EF4-FFF2-40B4-BE49-F238E27FC236}">
                <a16:creationId xmlns:a16="http://schemas.microsoft.com/office/drawing/2014/main" id="{996C3F34-E343-F6A9-5520-AF0F53C29DA9}"/>
              </a:ext>
            </a:extLst>
          </p:cNvPr>
          <p:cNvSpPr/>
          <p:nvPr/>
        </p:nvSpPr>
        <p:spPr>
          <a:xfrm>
            <a:off x="10232494" y="5229546"/>
            <a:ext cx="1063520" cy="1077650"/>
          </a:xfrm>
          <a:prstGeom prst="donut">
            <a:avLst>
              <a:gd name="adj" fmla="val 660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7" name="Tabelle 3">
            <a:extLst>
              <a:ext uri="{FF2B5EF4-FFF2-40B4-BE49-F238E27FC236}">
                <a16:creationId xmlns:a16="http://schemas.microsoft.com/office/drawing/2014/main" id="{B8183701-830E-059B-5530-C1B089F9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209468"/>
              </p:ext>
            </p:extLst>
          </p:nvPr>
        </p:nvGraphicFramePr>
        <p:xfrm>
          <a:off x="4130210" y="2519121"/>
          <a:ext cx="1331560" cy="43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263012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402768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43133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4C1E9E5A-F190-6E03-8DDB-BD463DCDE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24348"/>
              </p:ext>
            </p:extLst>
          </p:nvPr>
        </p:nvGraphicFramePr>
        <p:xfrm>
          <a:off x="4130210" y="3526928"/>
          <a:ext cx="1331560" cy="43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43133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102C01F-DF84-F761-1F70-F4B9E4E3C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38061"/>
              </p:ext>
            </p:extLst>
          </p:nvPr>
        </p:nvGraphicFramePr>
        <p:xfrm>
          <a:off x="4130210" y="4511728"/>
          <a:ext cx="1331560" cy="43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43133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FDC5F68-3E22-95F7-B3C1-1BCAD059D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26654"/>
              </p:ext>
            </p:extLst>
          </p:nvPr>
        </p:nvGraphicFramePr>
        <p:xfrm>
          <a:off x="4130210" y="5462162"/>
          <a:ext cx="1331560" cy="43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43133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1D17A776-B449-43A4-20FB-9BE8FC8D4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19428"/>
              </p:ext>
            </p:extLst>
          </p:nvPr>
        </p:nvGraphicFramePr>
        <p:xfrm>
          <a:off x="4130210" y="1294552"/>
          <a:ext cx="1331560" cy="86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0">
                  <a:extLst>
                    <a:ext uri="{9D8B030D-6E8A-4147-A177-3AD203B41FA5}">
                      <a16:colId xmlns:a16="http://schemas.microsoft.com/office/drawing/2014/main" val="1416916825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35644593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2998524522"/>
                    </a:ext>
                  </a:extLst>
                </a:gridCol>
                <a:gridCol w="332890">
                  <a:extLst>
                    <a:ext uri="{9D8B030D-6E8A-4147-A177-3AD203B41FA5}">
                      <a16:colId xmlns:a16="http://schemas.microsoft.com/office/drawing/2014/main" val="4176378558"/>
                    </a:ext>
                  </a:extLst>
                </a:gridCol>
              </a:tblGrid>
              <a:tr h="43133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18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834493"/>
                  </a:ext>
                </a:extLst>
              </a:tr>
              <a:tr h="431335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18700"/>
                        </a:solidFill>
                      </a:endParaRPr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810641"/>
                  </a:ext>
                </a:extLst>
              </a:tr>
            </a:tbl>
          </a:graphicData>
        </a:graphic>
      </p:graphicFrame>
      <p:sp>
        <p:nvSpPr>
          <p:cNvPr id="12" name="Textfeld 12">
            <a:extLst>
              <a:ext uri="{FF2B5EF4-FFF2-40B4-BE49-F238E27FC236}">
                <a16:creationId xmlns:a16="http://schemas.microsoft.com/office/drawing/2014/main" id="{A45F9B88-B79C-656E-D376-5E7BC4737087}"/>
              </a:ext>
            </a:extLst>
          </p:cNvPr>
          <p:cNvSpPr txBox="1"/>
          <p:nvPr/>
        </p:nvSpPr>
        <p:spPr>
          <a:xfrm>
            <a:off x="5753524" y="1536227"/>
            <a:ext cx="226035" cy="45935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8C40A5"/>
                </a:solidFill>
              </a:rPr>
              <a:t>A</a:t>
            </a:r>
          </a:p>
          <a:p>
            <a:endParaRPr lang="de-DE" dirty="0"/>
          </a:p>
          <a:p>
            <a:endParaRPr lang="de-DE" dirty="0"/>
          </a:p>
          <a:p>
            <a:endParaRPr lang="de-DE" sz="1400" dirty="0"/>
          </a:p>
          <a:p>
            <a:r>
              <a:rPr lang="de-DE" dirty="0">
                <a:solidFill>
                  <a:srgbClr val="3D4BE9"/>
                </a:solidFill>
              </a:rPr>
              <a:t>B</a:t>
            </a:r>
          </a:p>
          <a:p>
            <a:endParaRPr lang="de-DE" dirty="0"/>
          </a:p>
          <a:p>
            <a:endParaRPr lang="de-DE" sz="1050" dirty="0"/>
          </a:p>
          <a:p>
            <a:endParaRPr lang="de-DE" dirty="0"/>
          </a:p>
          <a:p>
            <a:r>
              <a:rPr lang="de-DE" dirty="0">
                <a:solidFill>
                  <a:srgbClr val="DC0D15"/>
                </a:solidFill>
              </a:rPr>
              <a:t>C</a:t>
            </a:r>
          </a:p>
          <a:p>
            <a:endParaRPr lang="de-DE" dirty="0"/>
          </a:p>
          <a:p>
            <a:endParaRPr lang="de-DE" dirty="0"/>
          </a:p>
          <a:p>
            <a:endParaRPr lang="de-DE" sz="1200" dirty="0"/>
          </a:p>
          <a:p>
            <a:r>
              <a:rPr lang="de-DE" dirty="0">
                <a:solidFill>
                  <a:srgbClr val="008740"/>
                </a:solidFill>
              </a:rPr>
              <a:t>D</a:t>
            </a:r>
          </a:p>
          <a:p>
            <a:endParaRPr lang="de-DE" dirty="0"/>
          </a:p>
          <a:p>
            <a:endParaRPr lang="de-DE" sz="1100" dirty="0"/>
          </a:p>
          <a:p>
            <a:endParaRPr lang="de-DE" dirty="0"/>
          </a:p>
          <a:p>
            <a:r>
              <a:rPr lang="de-DE" dirty="0">
                <a:solidFill>
                  <a:schemeClr val="tx2"/>
                </a:solidFill>
              </a:rPr>
              <a:t>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Rechteck 8">
            <a:extLst>
              <a:ext uri="{FF2B5EF4-FFF2-40B4-BE49-F238E27FC236}">
                <a16:creationId xmlns:a16="http://schemas.microsoft.com/office/drawing/2014/main" id="{96F3C5CC-82ED-8661-BF67-C2D79A513382}"/>
              </a:ext>
            </a:extLst>
          </p:cNvPr>
          <p:cNvSpPr/>
          <p:nvPr/>
        </p:nvSpPr>
        <p:spPr>
          <a:xfrm>
            <a:off x="5839192" y="971609"/>
            <a:ext cx="6164493" cy="425793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A5362-1A84-C989-429B-FB0B97DB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F7A5-50A3-BB35-236D-FE4049F9B4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4404183" cy="49291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Diagonal: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distribution of annotations by conditions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Off-diagonal: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Absolute difference of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6F9BC-54BD-C10F-E906-48ED246A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639" y="51370"/>
            <a:ext cx="701669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888A85-AE27-ADB7-1F02-B236D2862BAE}"/>
              </a:ext>
            </a:extLst>
          </p:cNvPr>
          <p:cNvSpPr/>
          <p:nvPr/>
        </p:nvSpPr>
        <p:spPr>
          <a:xfrm>
            <a:off x="5065161" y="1484312"/>
            <a:ext cx="1428108" cy="537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5A17C-FA63-6DEB-84A7-68F49882F342}"/>
              </a:ext>
            </a:extLst>
          </p:cNvPr>
          <p:cNvSpPr/>
          <p:nvPr/>
        </p:nvSpPr>
        <p:spPr>
          <a:xfrm>
            <a:off x="6429910" y="2807966"/>
            <a:ext cx="1428108" cy="537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6555A-DF58-88DC-4DDE-8AC728279BAC}"/>
              </a:ext>
            </a:extLst>
          </p:cNvPr>
          <p:cNvSpPr/>
          <p:nvPr/>
        </p:nvSpPr>
        <p:spPr>
          <a:xfrm>
            <a:off x="7724750" y="4171155"/>
            <a:ext cx="1428108" cy="537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DF65D-47A6-DBD6-82B9-EBD7DD04863F}"/>
              </a:ext>
            </a:extLst>
          </p:cNvPr>
          <p:cNvSpPr/>
          <p:nvPr/>
        </p:nvSpPr>
        <p:spPr>
          <a:xfrm>
            <a:off x="9089499" y="5494809"/>
            <a:ext cx="1428108" cy="537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512</Words>
  <Application>Microsoft Macintosh PowerPoint</Application>
  <PresentationFormat>Widescreen</PresentationFormat>
  <Paragraphs>149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lato</vt:lpstr>
      <vt:lpstr>Tenorite</vt:lpstr>
      <vt:lpstr>Office Theme</vt:lpstr>
      <vt:lpstr>Annotation Sensitivity:  Training Data Collection Methods Affect Model Performance</vt:lpstr>
      <vt:lpstr>PowerPoint Presentation</vt:lpstr>
      <vt:lpstr>Research design</vt:lpstr>
      <vt:lpstr>Data Collection</vt:lpstr>
      <vt:lpstr>Model Training</vt:lpstr>
      <vt:lpstr>3 types of results</vt:lpstr>
      <vt:lpstr>Annotations</vt:lpstr>
      <vt:lpstr>Model Performance</vt:lpstr>
      <vt:lpstr>Predictions</vt:lpstr>
      <vt:lpstr>Takeaways  </vt:lpstr>
      <vt:lpstr>THANK YOU 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2021-05-30T14:07:31Z</dcterms:created>
  <dcterms:modified xsi:type="dcterms:W3CDTF">2023-08-22T20:29:15Z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