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fc873d056_0_34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fc873d05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09fe9bb04_0_12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09fe9bb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a1b4d62b5_0_4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4a1b4d62b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a1b4d62b5_0_5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4a1b4d62b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f7d9334d_0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f7d93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dd3a17b86_0_8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dd3a17b8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for certain use cases: recommender systems, network graphs, entity reconciliation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linear algebra models expect large batches of training data held in memory at once.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academic disciplines (e.g. epidemiology, economics, etc) share a common mental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Mainstream OSS tools are architected for batches (e.g. scikit-learn, Pytorch, TF).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dd3a17b86_0_152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dd3a17b8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fc873d056_0_47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fc873d05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fc873d056_0_32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fc873d05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fc873d056_0_378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fc873d05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09fe9bb04_0_96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09fe9bb0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12502" r="12495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279" y="1988675"/>
            <a:ext cx="1159412" cy="39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427102" y="738544"/>
            <a:ext cx="6374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27100" y="2702894"/>
            <a:ext cx="656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31917" t="0"/>
          <a:stretch/>
        </p:blipFill>
        <p:spPr>
          <a:xfrm>
            <a:off x="7638535" y="200075"/>
            <a:ext cx="1505464" cy="46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0" l="-1663" r="32054" t="0"/>
          <a:stretch/>
        </p:blipFill>
        <p:spPr>
          <a:xfrm>
            <a:off x="6357975" y="4640765"/>
            <a:ext cx="2786022" cy="50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7102" y="200063"/>
            <a:ext cx="1785444" cy="3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9475" y="502830"/>
            <a:ext cx="1422285" cy="66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421" y="2526896"/>
            <a:ext cx="629081" cy="21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896" y="1116318"/>
            <a:ext cx="629081" cy="213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24845" r="0" t="0"/>
          <a:stretch/>
        </p:blipFill>
        <p:spPr>
          <a:xfrm>
            <a:off x="0" y="822098"/>
            <a:ext cx="1027840" cy="3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77839" y="4589596"/>
            <a:ext cx="193920" cy="18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21625" y="4549686"/>
            <a:ext cx="178678" cy="16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"/>
          <p:cNvPicPr preferRelativeResize="0"/>
          <p:nvPr/>
        </p:nvPicPr>
        <p:blipFill rotWithShape="1">
          <a:blip r:embed="rId10">
            <a:alphaModFix/>
          </a:blip>
          <a:srcRect b="7080" l="0" r="0" t="7089"/>
          <a:stretch/>
        </p:blipFill>
        <p:spPr>
          <a:xfrm>
            <a:off x="6469431" y="4929975"/>
            <a:ext cx="2674570" cy="2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9600" y="649594"/>
            <a:ext cx="2026931" cy="95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671550" y="2041519"/>
            <a:ext cx="780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3600"/>
              <a:buNone/>
              <a:defRPr sz="3600">
                <a:solidFill>
                  <a:srgbClr val="192E5B"/>
                </a:solidFill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446225" y="550969"/>
            <a:ext cx="779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446225" y="1153331"/>
            <a:ext cx="76059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7450" y="1152475"/>
            <a:ext cx="35187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446225" y="550969"/>
            <a:ext cx="779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765091" y="1152475"/>
            <a:ext cx="35187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>
            <p:ph idx="2" type="pic"/>
          </p:nvPr>
        </p:nvSpPr>
        <p:spPr>
          <a:xfrm>
            <a:off x="1014850" y="1081144"/>
            <a:ext cx="7114200" cy="32604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1014875" y="474769"/>
            <a:ext cx="71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76227" y="3905382"/>
            <a:ext cx="702974" cy="123811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1734100" y="4892088"/>
            <a:ext cx="548700" cy="251400"/>
          </a:xfrm>
          <a:prstGeom prst="ellipse">
            <a:avLst/>
          </a:prstGeom>
          <a:solidFill>
            <a:srgbClr val="192E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28350" y="669900"/>
            <a:ext cx="3753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28350" y="1503900"/>
            <a:ext cx="4020600" cy="27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7"/>
          <p:cNvSpPr/>
          <p:nvPr>
            <p:ph idx="2" type="pic"/>
          </p:nvPr>
        </p:nvSpPr>
        <p:spPr>
          <a:xfrm>
            <a:off x="4719775" y="717975"/>
            <a:ext cx="3574500" cy="351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12502" r="12495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>
            <p:ph type="title"/>
          </p:nvPr>
        </p:nvSpPr>
        <p:spPr>
          <a:xfrm>
            <a:off x="678550" y="1465088"/>
            <a:ext cx="6367800" cy="22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20038" t="0"/>
          <a:stretch/>
        </p:blipFill>
        <p:spPr>
          <a:xfrm>
            <a:off x="5827050" y="4622438"/>
            <a:ext cx="3316951" cy="52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297" y="3766406"/>
            <a:ext cx="1589709" cy="118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01" y="649594"/>
            <a:ext cx="1589699" cy="745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24775" y="108656"/>
            <a:ext cx="1422284" cy="31348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411150" y="664988"/>
            <a:ext cx="3837000" cy="3813600"/>
          </a:xfrm>
          <a:prstGeom prst="rect">
            <a:avLst/>
          </a:prstGeom>
          <a:solidFill>
            <a:srgbClr val="EC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517875" y="2803075"/>
            <a:ext cx="3540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734850" y="1059413"/>
            <a:ext cx="3189600" cy="30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●"/>
              <a:defRPr sz="1400">
                <a:solidFill>
                  <a:srgbClr val="192E5B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○"/>
              <a:defRPr sz="1400">
                <a:solidFill>
                  <a:srgbClr val="192E5B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■"/>
              <a:defRPr sz="1400">
                <a:solidFill>
                  <a:srgbClr val="192E5B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●"/>
              <a:defRPr sz="1400">
                <a:solidFill>
                  <a:srgbClr val="192E5B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○"/>
              <a:defRPr sz="1400">
                <a:solidFill>
                  <a:srgbClr val="192E5B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■"/>
              <a:defRPr sz="1400">
                <a:solidFill>
                  <a:srgbClr val="192E5B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●"/>
              <a:defRPr sz="1400">
                <a:solidFill>
                  <a:srgbClr val="192E5B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○"/>
              <a:defRPr sz="1400">
                <a:solidFill>
                  <a:srgbClr val="192E5B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2E5B"/>
              </a:buClr>
              <a:buSzPts val="1400"/>
              <a:buChar char="■"/>
              <a:defRPr sz="1400">
                <a:solidFill>
                  <a:srgbClr val="192E5B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700150" y="3926231"/>
            <a:ext cx="7444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703200" y="717956"/>
            <a:ext cx="7737600" cy="327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5354"/>
            <a:ext cx="9144003" cy="377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8597" l="0" r="0" t="-3907"/>
          <a:stretch/>
        </p:blipFill>
        <p:spPr>
          <a:xfrm>
            <a:off x="3" y="3837025"/>
            <a:ext cx="9143997" cy="13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27DCB"/>
              </a:buClr>
              <a:buSzPts val="2600"/>
              <a:buFont typeface="Montserrat"/>
              <a:buNone/>
              <a:defRPr b="1" sz="2600">
                <a:solidFill>
                  <a:srgbClr val="027DC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ctr">
              <a:lnSpc>
                <a:spcPct val="80000"/>
              </a:lnSpc>
              <a:buNone/>
              <a:defRPr sz="12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/>
          </a:p>
        </p:txBody>
      </p:sp>
      <p:pic>
        <p:nvPicPr>
          <p:cNvPr id="11" name="Google Shape;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425" y="108656"/>
            <a:ext cx="1422284" cy="313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375" y="4917975"/>
            <a:ext cx="186925" cy="1284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otational.io/data-playground" TargetMode="Externa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hyperlink" Target="https://rotational.io/" TargetMode="External"/><Relationship Id="rId13" Type="http://schemas.openxmlformats.org/officeDocument/2006/relationships/image" Target="../media/image13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hyperlink" Target="https://www.amazon.com/Applied-Text-Analysis-Python-Language-Aware-ebook/dp/B07DNKHJL8" TargetMode="External"/><Relationship Id="rId15" Type="http://schemas.openxmlformats.org/officeDocument/2006/relationships/image" Target="../media/image27.png"/><Relationship Id="rId1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hyperlink" Target="https://github.com/rebeccabilbro" TargetMode="External"/><Relationship Id="rId7" Type="http://schemas.openxmlformats.org/officeDocument/2006/relationships/hyperlink" Target="http://www.scikit-yb.org" TargetMode="External"/><Relationship Id="rId8" Type="http://schemas.openxmlformats.org/officeDocument/2006/relationships/hyperlink" Target="https://www.tiktok.com/@elder_data_scientis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hyperlink" Target="https://rotational.io/data-playground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427102" y="1500544"/>
            <a:ext cx="6374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Challenging the traditional machine learning workflow</a:t>
            </a:r>
            <a:endParaRPr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427100" y="3464900"/>
            <a:ext cx="8310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Datasets for real-time machine learning</a:t>
            </a:r>
            <a:endParaRPr sz="2400"/>
          </a:p>
        </p:txBody>
      </p:sp>
      <p:sp>
        <p:nvSpPr>
          <p:cNvPr id="83" name="Google Shape;83;p13"/>
          <p:cNvSpPr txBox="1"/>
          <p:nvPr/>
        </p:nvSpPr>
        <p:spPr>
          <a:xfrm>
            <a:off x="427100" y="4065375"/>
            <a:ext cx="55596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Dr. Rebecca Bilbro / Data Science DC / August 2023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2"/>
          <p:cNvSpPr txBox="1"/>
          <p:nvPr>
            <p:ph idx="4294967295" type="body"/>
          </p:nvPr>
        </p:nvSpPr>
        <p:spPr>
          <a:xfrm>
            <a:off x="0" y="0"/>
            <a:ext cx="7010100" cy="5143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0883E"/>
                </a:solidFill>
                <a:latin typeface="Courier New"/>
                <a:ea typeface="Courier New"/>
                <a:cs typeface="Courier New"/>
                <a:sym typeface="Courier New"/>
              </a:rPr>
              <a:t>EarthquakeSubscriber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topic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"earthquakes-json"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threshold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4.2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topic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topic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ensign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Ensign()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threshold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threshold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handle_event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event):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emergency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data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loads(event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		 emergency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detect_emergencies(data)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JSONDecodeError: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"Received invalid JSON in event payload:"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nack(nack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UnknownType)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emergency: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"Severe disturbance detected, engage emergency measures:"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"Low-magnitude earthquake detected:"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ack()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detect_emergencies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geo_event):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magnitude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geo_event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get(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"magnitude"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magnitude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magnitude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threshold: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true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000">
              <a:solidFill>
                <a:srgbClr val="FF7B7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261825" y="3716150"/>
            <a:ext cx="4991400" cy="116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052275" y="1207875"/>
            <a:ext cx="1891800" cy="26349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can 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mbed real-time analytics into a Subscriber to interpret events without delay.</a:t>
            </a:r>
            <a:endParaRPr sz="1800"/>
          </a:p>
        </p:txBody>
      </p:sp>
      <p:sp>
        <p:nvSpPr>
          <p:cNvPr id="197" name="Google Shape;197;p22"/>
          <p:cNvSpPr/>
          <p:nvPr/>
        </p:nvSpPr>
        <p:spPr>
          <a:xfrm>
            <a:off x="5422200" y="3175800"/>
            <a:ext cx="1587916" cy="1106225"/>
          </a:xfrm>
          <a:custGeom>
            <a:rect b="b" l="l" r="r" t="t"/>
            <a:pathLst>
              <a:path extrusionOk="0" h="44249" w="75337">
                <a:moveTo>
                  <a:pt x="75337" y="3371"/>
                </a:moveTo>
                <a:cubicBezTo>
                  <a:pt x="66667" y="-2410"/>
                  <a:pt x="51915" y="-318"/>
                  <a:pt x="44257" y="6750"/>
                </a:cubicBezTo>
                <a:cubicBezTo>
                  <a:pt x="36196" y="14191"/>
                  <a:pt x="32066" y="25047"/>
                  <a:pt x="25000" y="33438"/>
                </a:cubicBezTo>
                <a:cubicBezTo>
                  <a:pt x="19152" y="40383"/>
                  <a:pt x="9079" y="44249"/>
                  <a:pt x="0" y="44249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0" y="0"/>
            <a:ext cx="7010100" cy="5143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0883E"/>
                </a:solidFill>
                <a:latin typeface="Courier New"/>
                <a:ea typeface="Courier New"/>
                <a:cs typeface="Courier New"/>
                <a:sym typeface="Courier New"/>
              </a:rPr>
              <a:t>EarthquakeSubscriber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topic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"earthquakes-json"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threshold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4.2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topic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topic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ensign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Ensign()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threshold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threshold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handle_event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event):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emergency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false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data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loads(event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		 emergency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detect_emergencies(data)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JSONDecodeError: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"Received invalid JSON in event payload:"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nack(nack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UnknownType)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emergency: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"Severe disturbance detected, engage emergency measures:"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"Low-magnitude earthquake detected:"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ack()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_emergencies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geo_event):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magnitude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geo_event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get(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"magnitude"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magnitude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self.update_model(geo_event)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"Predictive model has been updated!"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7B7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7060325" y="869800"/>
            <a:ext cx="1891800" cy="2905800"/>
          </a:xfrm>
          <a:prstGeom prst="rect">
            <a:avLst/>
          </a:prstGeom>
          <a:solidFill>
            <a:srgbClr val="80FF4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You can use the same trick to do real-time modeling and inference, triggering a model update or prediction immediately.</a:t>
            </a:r>
            <a:endParaRPr i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422200" y="3175800"/>
            <a:ext cx="1587916" cy="1106225"/>
          </a:xfrm>
          <a:custGeom>
            <a:rect b="b" l="l" r="r" t="t"/>
            <a:pathLst>
              <a:path extrusionOk="0" h="44249" w="75337">
                <a:moveTo>
                  <a:pt x="75337" y="3371"/>
                </a:moveTo>
                <a:cubicBezTo>
                  <a:pt x="66667" y="-2410"/>
                  <a:pt x="51915" y="-318"/>
                  <a:pt x="44257" y="6750"/>
                </a:cubicBezTo>
                <a:cubicBezTo>
                  <a:pt x="36196" y="14191"/>
                  <a:pt x="32066" y="25047"/>
                  <a:pt x="25000" y="33438"/>
                </a:cubicBezTo>
                <a:cubicBezTo>
                  <a:pt x="19152" y="40383"/>
                  <a:pt x="9079" y="44249"/>
                  <a:pt x="0" y="44249"/>
                </a:cubicBezTo>
              </a:path>
            </a:pathLst>
          </a:custGeom>
          <a:noFill/>
          <a:ln cap="flat" cmpd="sng" w="9525">
            <a:solidFill>
              <a:srgbClr val="80FF4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206" name="Google Shape;206;p23"/>
          <p:cNvSpPr/>
          <p:nvPr/>
        </p:nvSpPr>
        <p:spPr>
          <a:xfrm>
            <a:off x="261825" y="3716150"/>
            <a:ext cx="4991400" cy="1165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80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449950" y="1465100"/>
            <a:ext cx="7352700" cy="3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Check out </a:t>
            </a:r>
            <a:r>
              <a:rPr lang="en" sz="3600" u="sng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Data Playground</a:t>
            </a:r>
            <a:r>
              <a:rPr lang="en" sz="3600"/>
              <a:t> for more real-time data science inspiration! </a:t>
            </a:r>
            <a:endParaRPr sz="3600"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760100"/>
            <a:ext cx="4045200" cy="17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Rebecca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🤓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517800" y="2345875"/>
            <a:ext cx="35406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I’ve been a data scientist 10 years!</a:t>
            </a:r>
            <a:endParaRPr sz="2000"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400" y="744975"/>
            <a:ext cx="1684325" cy="2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2391" r="0" t="2808"/>
          <a:stretch/>
        </p:blipFill>
        <p:spPr>
          <a:xfrm>
            <a:off x="5855550" y="2303675"/>
            <a:ext cx="1573025" cy="20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4925" y="1247350"/>
            <a:ext cx="1611525" cy="2102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4"/>
          <p:cNvGrpSpPr/>
          <p:nvPr/>
        </p:nvGrpSpPr>
        <p:grpSpPr>
          <a:xfrm>
            <a:off x="594875" y="3143275"/>
            <a:ext cx="3746725" cy="1391400"/>
            <a:chOff x="594875" y="3143275"/>
            <a:chExt cx="3746725" cy="1391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852000" y="3143275"/>
              <a:ext cx="3489600" cy="139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u="sng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rebeccabilbro</a:t>
              </a:r>
              <a:r>
                <a:rPr lang="en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u="sng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www.scikit-yb.org</a:t>
              </a:r>
              <a:r>
                <a:rPr lang="en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u="sng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  <a:hlinkClick r:id="rId8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Elder_Data_Scientist</a:t>
              </a:r>
              <a:endPara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u="sng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  <a:hlinkClick r:id="rId9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Applied Text Analysis with Python</a:t>
              </a:r>
              <a:endPara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u="sng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  <a:hlinkClick r:id="rId10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Founder and CTO of Rotational Labs</a:t>
              </a:r>
              <a:endPara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96" name="Google Shape;96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76800" y="3719475"/>
              <a:ext cx="178950" cy="208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52250" y="3231975"/>
              <a:ext cx="228050" cy="22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94875" y="3449500"/>
              <a:ext cx="342800" cy="294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46200" y="3960625"/>
              <a:ext cx="240150" cy="24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4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652250" y="4209394"/>
              <a:ext cx="228051" cy="24850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2571462" y="1204181"/>
            <a:ext cx="1285500" cy="2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548650" y="906019"/>
            <a:ext cx="1844136" cy="859188"/>
          </a:xfrm>
          <a:prstGeom prst="flowChartMagneticDisk">
            <a:avLst/>
          </a:prstGeom>
          <a:solidFill>
            <a:srgbClr val="FFF2CC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Ingestion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034765" y="906019"/>
            <a:ext cx="1844136" cy="859188"/>
          </a:xfrm>
          <a:prstGeom prst="flowChartMagneticDisk">
            <a:avLst/>
          </a:prstGeom>
          <a:solidFill>
            <a:srgbClr val="FFE59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Munging and Wrangling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739789" y="1892331"/>
            <a:ext cx="1844136" cy="859188"/>
          </a:xfrm>
          <a:prstGeom prst="flowChartMagneticDisk">
            <a:avLst/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Computation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034765" y="3164637"/>
            <a:ext cx="1844136" cy="859188"/>
          </a:xfrm>
          <a:prstGeom prst="flowChartMagneticDisk">
            <a:avLst/>
          </a:prstGeom>
          <a:solidFill>
            <a:srgbClr val="F1C232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Modeling and Application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548650" y="3164637"/>
            <a:ext cx="1844136" cy="859188"/>
          </a:xfrm>
          <a:prstGeom prst="flowChartMagneticDisk">
            <a:avLst/>
          </a:prstGeom>
          <a:solidFill>
            <a:srgbClr val="E69138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Visual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5"/>
          <p:cNvSpPr/>
          <p:nvPr/>
        </p:nvSpPr>
        <p:spPr>
          <a:xfrm rot="10800000">
            <a:off x="2570447" y="3462544"/>
            <a:ext cx="1285500" cy="2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1C232"/>
          </a:solidFill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 rot="-5400000">
            <a:off x="6517300" y="2372775"/>
            <a:ext cx="913800" cy="1834500"/>
          </a:xfrm>
          <a:prstGeom prst="bentUpArrow">
            <a:avLst>
              <a:gd fmla="val 12529" name="adj1"/>
              <a:gd fmla="val 16895" name="adj2"/>
              <a:gd fmla="val 23182" name="adj3"/>
            </a:avLst>
          </a:prstGeom>
          <a:solidFill>
            <a:srgbClr val="F9CB9C"/>
          </a:solidFill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 rot="10800000">
            <a:off x="6049500" y="1257263"/>
            <a:ext cx="1851600" cy="597600"/>
          </a:xfrm>
          <a:prstGeom prst="bentUpArrow">
            <a:avLst>
              <a:gd fmla="val 18870" name="adj1"/>
              <a:gd fmla="val 19813" name="adj2"/>
              <a:gd fmla="val 27356" name="adj3"/>
            </a:avLst>
          </a:prstGeom>
          <a:solidFill>
            <a:srgbClr val="FFE59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rot="-5400000">
            <a:off x="882375" y="2208638"/>
            <a:ext cx="1176600" cy="5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875" y="2430919"/>
            <a:ext cx="733378" cy="1159818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/>
          <p:nvPr/>
        </p:nvSpPr>
        <p:spPr>
          <a:xfrm>
            <a:off x="-106950" y="2466926"/>
            <a:ext cx="3155328" cy="182520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if the model is starting to be wrong a lot (model drift)?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48650" y="303150"/>
            <a:ext cx="2765880" cy="1788264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Or if the data is getting old (e.g. concept drift)?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319400" y="2176900"/>
            <a:ext cx="3369708" cy="198774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database is live; how do we get back to the version of the data the old model was trained on?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898488" y="1007925"/>
            <a:ext cx="3050028" cy="182520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 can’t start doing machine learning until we get enough data!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2718499" y="2833125"/>
            <a:ext cx="3369708" cy="1924452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took us 6 months to realize we didn’t actually need ML, just a time series plot and a running average.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346425" y="401525"/>
            <a:ext cx="2861784" cy="195480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 we afford to have the MLOps team redo this whole thing?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46225" y="413227"/>
            <a:ext cx="77943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batches come from?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768975" y="1229531"/>
            <a:ext cx="38031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table dumps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Materialized views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RESTful &amp; GraphQL Data APIs 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3rd party data assets (e.g. ftp)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Berkeley’s UCI ML repository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Academic papers</a:t>
            </a:r>
            <a:endParaRPr/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Misc “found” datasets</a:t>
            </a:r>
            <a:endParaRPr/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 b="19730" l="0" r="0" t="0"/>
          <a:stretch/>
        </p:blipFill>
        <p:spPr>
          <a:xfrm flipH="1">
            <a:off x="5164425" y="1229525"/>
            <a:ext cx="2919275" cy="22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4853550" y="3319575"/>
            <a:ext cx="332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 snapshot, frozen in time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446225" y="413227"/>
            <a:ext cx="77943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streams come from?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768975" y="1229531"/>
            <a:ext cx="5001000" cy="30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Database change data capture (CDC ) logs</a:t>
            </a:r>
            <a:endParaRPr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Real-time data APIs</a:t>
            </a:r>
            <a:endParaRPr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Live, running applications</a:t>
            </a:r>
            <a:endParaRPr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IoT/ edge/ sensor devices</a:t>
            </a:r>
            <a:endParaRPr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Customer behaviors</a:t>
            </a:r>
            <a:endParaRPr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Social media interactions</a:t>
            </a:r>
            <a:endParaRPr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Security and observability logs</a:t>
            </a:r>
            <a:endParaRPr/>
          </a:p>
          <a:p>
            <a:pPr indent="-31496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And more…</a:t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4710234" y="1326157"/>
            <a:ext cx="3759004" cy="2361737"/>
            <a:chOff x="4710250" y="1971425"/>
            <a:chExt cx="4282301" cy="3653677"/>
          </a:xfrm>
        </p:grpSpPr>
        <p:grpSp>
          <p:nvGrpSpPr>
            <p:cNvPr id="139" name="Google Shape;139;p17"/>
            <p:cNvGrpSpPr/>
            <p:nvPr/>
          </p:nvGrpSpPr>
          <p:grpSpPr>
            <a:xfrm>
              <a:off x="5492175" y="1971425"/>
              <a:ext cx="1916626" cy="1472675"/>
              <a:chOff x="5492175" y="1590425"/>
              <a:chExt cx="1916626" cy="1472675"/>
            </a:xfrm>
          </p:grpSpPr>
          <p:pic>
            <p:nvPicPr>
              <p:cNvPr id="140" name="Google Shape;140;p17"/>
              <p:cNvPicPr preferRelativeResize="0"/>
              <p:nvPr/>
            </p:nvPicPr>
            <p:blipFill rotWithShape="1">
              <a:blip r:embed="rId3">
                <a:alphaModFix/>
              </a:blip>
              <a:srcRect b="29363" l="0" r="0" t="0"/>
              <a:stretch/>
            </p:blipFill>
            <p:spPr>
              <a:xfrm>
                <a:off x="5566425" y="1590425"/>
                <a:ext cx="1842376" cy="13013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" name="Google Shape;141;p17"/>
              <p:cNvSpPr/>
              <p:nvPr/>
            </p:nvSpPr>
            <p:spPr>
              <a:xfrm>
                <a:off x="6537975" y="2777500"/>
                <a:ext cx="788700" cy="28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5492175" y="2777500"/>
                <a:ext cx="788700" cy="28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 rot="3221070">
                <a:off x="6456674" y="2763478"/>
                <a:ext cx="179828" cy="2854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4" name="Google Shape;144;p17"/>
            <p:cNvPicPr preferRelativeResize="0"/>
            <p:nvPr/>
          </p:nvPicPr>
          <p:blipFill rotWithShape="1">
            <a:blip r:embed="rId4">
              <a:alphaModFix/>
            </a:blip>
            <a:srcRect b="21160" l="0" r="0" t="0"/>
            <a:stretch/>
          </p:blipFill>
          <p:spPr>
            <a:xfrm>
              <a:off x="4710250" y="2248977"/>
              <a:ext cx="4282301" cy="33761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4853550" y="3319575"/>
            <a:ext cx="347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A record of all changes over time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446225" y="413227"/>
            <a:ext cx="77943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the Playground</a:t>
            </a:r>
            <a:endParaRPr/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875" y="884975"/>
            <a:ext cx="4170775" cy="3295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18"/>
          <p:cNvSpPr txBox="1"/>
          <p:nvPr/>
        </p:nvSpPr>
        <p:spPr>
          <a:xfrm>
            <a:off x="141425" y="2063150"/>
            <a:ext cx="3987900" cy="1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Check out </a:t>
            </a:r>
            <a:r>
              <a:rPr b="1" lang="en">
                <a:solidFill>
                  <a:srgbClr val="027DCB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more data sources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you can start using now: stock market, weather, flights, etc.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27DCB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https://rotational.io/data-playground</a:t>
            </a:r>
            <a:r>
              <a:rPr lang="en">
                <a:solidFill>
                  <a:srgbClr val="027DCB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27DCB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770225" y="3378325"/>
            <a:ext cx="1418900" cy="632650"/>
          </a:xfrm>
          <a:custGeom>
            <a:rect b="b" l="l" r="r" t="t"/>
            <a:pathLst>
              <a:path extrusionOk="0" h="25306" w="56756">
                <a:moveTo>
                  <a:pt x="0" y="0"/>
                </a:moveTo>
                <a:cubicBezTo>
                  <a:pt x="3903" y="3903"/>
                  <a:pt x="-1001" y="11200"/>
                  <a:pt x="338" y="16554"/>
                </a:cubicBezTo>
                <a:cubicBezTo>
                  <a:pt x="1149" y="19798"/>
                  <a:pt x="4358" y="22331"/>
                  <a:pt x="7432" y="23648"/>
                </a:cubicBezTo>
                <a:cubicBezTo>
                  <a:pt x="22839" y="30251"/>
                  <a:pt x="39993" y="13851"/>
                  <a:pt x="56756" y="13851"/>
                </a:cubicBezTo>
              </a:path>
            </a:pathLst>
          </a:custGeom>
          <a:noFill/>
          <a:ln cap="flat" cmpd="sng" w="9525">
            <a:solidFill>
              <a:srgbClr val="2F4858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25" y="619976"/>
            <a:ext cx="6297499" cy="376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368600" y="3585375"/>
            <a:ext cx="4590600" cy="75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1710775" y="675675"/>
            <a:ext cx="2292600" cy="208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4797225" y="2854674"/>
            <a:ext cx="1621633" cy="1300688"/>
          </a:xfrm>
          <a:custGeom>
            <a:rect b="b" l="l" r="r" t="t"/>
            <a:pathLst>
              <a:path extrusionOk="0" h="22098" w="65753">
                <a:moveTo>
                  <a:pt x="65540" y="0"/>
                </a:moveTo>
                <a:cubicBezTo>
                  <a:pt x="66394" y="6849"/>
                  <a:pt x="62152" y="15679"/>
                  <a:pt x="55743" y="18243"/>
                </a:cubicBezTo>
                <a:cubicBezTo>
                  <a:pt x="38476" y="25151"/>
                  <a:pt x="18598" y="20608"/>
                  <a:pt x="0" y="2060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65" name="Google Shape;165;p19"/>
          <p:cNvSpPr/>
          <p:nvPr/>
        </p:nvSpPr>
        <p:spPr>
          <a:xfrm flipH="1" rot="10800000">
            <a:off x="4087775" y="650299"/>
            <a:ext cx="3437402" cy="1706076"/>
          </a:xfrm>
          <a:custGeom>
            <a:rect b="b" l="l" r="r" t="t"/>
            <a:pathLst>
              <a:path extrusionOk="0" h="22098" w="65753">
                <a:moveTo>
                  <a:pt x="65540" y="0"/>
                </a:moveTo>
                <a:cubicBezTo>
                  <a:pt x="66394" y="6849"/>
                  <a:pt x="62152" y="15679"/>
                  <a:pt x="55743" y="18243"/>
                </a:cubicBezTo>
                <a:cubicBezTo>
                  <a:pt x="38476" y="25151"/>
                  <a:pt x="18598" y="20608"/>
                  <a:pt x="0" y="2060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66" name="Google Shape;166;p19"/>
          <p:cNvSpPr/>
          <p:nvPr/>
        </p:nvSpPr>
        <p:spPr>
          <a:xfrm>
            <a:off x="5430000" y="2356375"/>
            <a:ext cx="3596400" cy="88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Navigate to the </a:t>
            </a:r>
            <a:r>
              <a:rPr b="1" lang="en">
                <a:solidFill>
                  <a:srgbClr val="027DCB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>
                <a:solidFill>
                  <a:srgbClr val="027DCB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rgbClr val="027DCB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>
                <a:solidFill>
                  <a:srgbClr val="027DCB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clone it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Montserrat"/>
                <a:ea typeface="Montserrat"/>
                <a:cs typeface="Montserrat"/>
                <a:sym typeface="Montserrat"/>
              </a:rPr>
              <a:t>locally to your machine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0" y="0"/>
            <a:ext cx="7010100" cy="5143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0883E"/>
                </a:solidFill>
                <a:latin typeface="Courier New"/>
                <a:ea typeface="Courier New"/>
                <a:cs typeface="Courier New"/>
                <a:sym typeface="Courier New"/>
              </a:rPr>
              <a:t>EarthquakePublisher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topic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"earthquakes-json"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interval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user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ME):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000">
                <a:solidFill>
                  <a:srgbClr val="8B949E"/>
                </a:solidFill>
                <a:latin typeface="Courier New"/>
                <a:ea typeface="Courier New"/>
                <a:cs typeface="Courier New"/>
                <a:sym typeface="Courier New"/>
              </a:rPr>
              <a:t># details omitted for brevity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compose_query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000">
                <a:solidFill>
                  <a:srgbClr val="8B949E"/>
                </a:solidFill>
                <a:latin typeface="Courier New"/>
                <a:ea typeface="Courier New"/>
                <a:cs typeface="Courier New"/>
                <a:sym typeface="Courier New"/>
              </a:rPr>
              <a:t># details omitted 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unpack_usgs_response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message):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geo_events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message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get(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"features"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000">
                <a:solidFill>
                  <a:srgbClr val="8B949E"/>
                </a:solidFill>
                <a:latin typeface="Courier New"/>
                <a:ea typeface="Courier New"/>
                <a:cs typeface="Courier New"/>
                <a:sym typeface="Courier New"/>
              </a:rPr>
              <a:t># details omitted 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geo_event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geo_events: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details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geo_event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get(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"properties"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details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0883E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"unable to parse usgs response, no event details found"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i="1" lang="en" sz="1000">
                <a:solidFill>
                  <a:srgbClr val="8B949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i="1" lang="en" sz="1000">
                <a:solidFill>
                  <a:srgbClr val="8B949E"/>
                </a:solidFill>
                <a:latin typeface="Courier New"/>
                <a:ea typeface="Courier New"/>
                <a:cs typeface="Courier New"/>
                <a:sym typeface="Courier New"/>
              </a:rPr>
              <a:t># details omitted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Event(json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dumps(data)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encode(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), mimetype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datatype)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recv_and_publish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ensign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ensure_topic_exists(self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topic)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C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query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compose_query()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response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requests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get(query)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json()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events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unpack_usgs_response(response)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events: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ensign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publish(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topic,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event,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on_ack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print_ack,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on_nack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print_nack,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asyncio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sleep(self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interval)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asyncio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run(self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recv_and_publish())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7B7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3" name="Google Shape;173;p20"/>
          <p:cNvGrpSpPr/>
          <p:nvPr/>
        </p:nvGrpSpPr>
        <p:grpSpPr>
          <a:xfrm>
            <a:off x="7141779" y="1886899"/>
            <a:ext cx="1912258" cy="1849210"/>
            <a:chOff x="1535400" y="1765750"/>
            <a:chExt cx="2727900" cy="2584500"/>
          </a:xfrm>
        </p:grpSpPr>
        <p:sp>
          <p:nvSpPr>
            <p:cNvPr id="174" name="Google Shape;174;p20"/>
            <p:cNvSpPr/>
            <p:nvPr/>
          </p:nvSpPr>
          <p:spPr>
            <a:xfrm>
              <a:off x="1535400" y="1765750"/>
              <a:ext cx="2727900" cy="25845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Comic Sans MS"/>
                  <a:ea typeface="Comic Sans MS"/>
                  <a:cs typeface="Comic Sans MS"/>
                  <a:sym typeface="Comic Sans MS"/>
                </a:rPr>
                <a:t>Publisher</a:t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mic Sans MS"/>
                  <a:ea typeface="Comic Sans MS"/>
                  <a:cs typeface="Comic Sans MS"/>
                  <a:sym typeface="Comic Sans MS"/>
                </a:rPr>
                <a:t>client.publish</a:t>
              </a:r>
              <a:endParaRPr sz="12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75" name="Google Shape;175;p20"/>
            <p:cNvPicPr preferRelativeResize="0"/>
            <p:nvPr/>
          </p:nvPicPr>
          <p:blipFill rotWithShape="1">
            <a:blip r:embed="rId3">
              <a:alphaModFix/>
            </a:blip>
            <a:srcRect b="21875" l="9556" r="7914" t="10501"/>
            <a:stretch/>
          </p:blipFill>
          <p:spPr>
            <a:xfrm>
              <a:off x="2185890" y="2482917"/>
              <a:ext cx="1403827" cy="11501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20"/>
          <p:cNvSpPr/>
          <p:nvPr/>
        </p:nvSpPr>
        <p:spPr>
          <a:xfrm>
            <a:off x="1748275" y="3893500"/>
            <a:ext cx="1537200" cy="20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3369875" y="2618200"/>
            <a:ext cx="3695789" cy="1351325"/>
          </a:xfrm>
          <a:custGeom>
            <a:rect b="b" l="l" r="r" t="t"/>
            <a:pathLst>
              <a:path extrusionOk="0" h="54053" w="166552">
                <a:moveTo>
                  <a:pt x="166552" y="0"/>
                </a:moveTo>
                <a:cubicBezTo>
                  <a:pt x="146041" y="8794"/>
                  <a:pt x="137682" y="36345"/>
                  <a:pt x="117228" y="45270"/>
                </a:cubicBezTo>
                <a:cubicBezTo>
                  <a:pt x="97668" y="53805"/>
                  <a:pt x="74720" y="49999"/>
                  <a:pt x="53378" y="49999"/>
                </a:cubicBezTo>
                <a:cubicBezTo>
                  <a:pt x="35534" y="49999"/>
                  <a:pt x="17844" y="54053"/>
                  <a:pt x="0" y="54053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2" type="sldNum"/>
          </p:nvPr>
        </p:nvSpPr>
        <p:spPr>
          <a:xfrm>
            <a:off x="8283608" y="477982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0" y="0"/>
            <a:ext cx="7010100" cy="51435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0883E"/>
                </a:solidFill>
                <a:latin typeface="Courier New"/>
                <a:ea typeface="Courier New"/>
                <a:cs typeface="Courier New"/>
                <a:sym typeface="Courier New"/>
              </a:rPr>
              <a:t>EarthquakeSubscriber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topic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"earthquakes-json"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topic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topic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ensign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Ensign()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E768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Run the subscriber forever.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"""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asyncio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run(self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subscribe())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handle_event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(self, event):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data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loads(event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json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JSONDecodeError: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"Received invalid JSON in event payload:"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nack(nack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UnknownType)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"New earthquake report received:"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, data)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ack()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D2A8FF"/>
                </a:solidFill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E768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Subscribe to the earthquake topic and parse the events.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5D6FF"/>
                </a:solidFill>
                <a:latin typeface="Courier New"/>
                <a:ea typeface="Courier New"/>
                <a:cs typeface="Courier New"/>
                <a:sym typeface="Courier New"/>
              </a:rPr>
              <a:t>        """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ensign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topic_id(self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topic)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event 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ensign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subscribe(id):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 self</a:t>
            </a:r>
            <a:r>
              <a:rPr b="1" lang="en" sz="1000">
                <a:solidFill>
                  <a:srgbClr val="FF7B7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E6EDF3"/>
                </a:solidFill>
                <a:latin typeface="Courier New"/>
                <a:ea typeface="Courier New"/>
                <a:cs typeface="Courier New"/>
                <a:sym typeface="Courier New"/>
              </a:rPr>
              <a:t>handle_event(event)</a:t>
            </a:r>
            <a:endParaRPr sz="1000">
              <a:solidFill>
                <a:srgbClr val="E6EDF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7B7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7B7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4" name="Google Shape;184;p21"/>
          <p:cNvGrpSpPr/>
          <p:nvPr/>
        </p:nvGrpSpPr>
        <p:grpSpPr>
          <a:xfrm>
            <a:off x="7238102" y="1318019"/>
            <a:ext cx="1790594" cy="1680442"/>
            <a:chOff x="4804500" y="1765750"/>
            <a:chExt cx="2727900" cy="2584500"/>
          </a:xfrm>
        </p:grpSpPr>
        <p:sp>
          <p:nvSpPr>
            <p:cNvPr id="185" name="Google Shape;185;p21"/>
            <p:cNvSpPr/>
            <p:nvPr/>
          </p:nvSpPr>
          <p:spPr>
            <a:xfrm>
              <a:off x="4804500" y="1765750"/>
              <a:ext cx="2727900" cy="25845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latin typeface="Comic Sans MS"/>
                  <a:ea typeface="Comic Sans MS"/>
                  <a:cs typeface="Comic Sans MS"/>
                  <a:sym typeface="Comic Sans MS"/>
                </a:rPr>
                <a:t>Subscriber</a:t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client.subscribe</a:t>
              </a:r>
              <a:endParaRPr sz="12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186" name="Google Shape;186;p21"/>
            <p:cNvPicPr preferRelativeResize="0"/>
            <p:nvPr/>
          </p:nvPicPr>
          <p:blipFill rotWithShape="1">
            <a:blip r:embed="rId3">
              <a:alphaModFix/>
            </a:blip>
            <a:srcRect b="27879" l="17647" r="19793" t="10219"/>
            <a:stretch/>
          </p:blipFill>
          <p:spPr>
            <a:xfrm>
              <a:off x="5567565" y="2541464"/>
              <a:ext cx="1304028" cy="12631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21"/>
          <p:cNvSpPr/>
          <p:nvPr/>
        </p:nvSpPr>
        <p:spPr>
          <a:xfrm>
            <a:off x="2187450" y="4628300"/>
            <a:ext cx="2027100" cy="202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265125" y="2222075"/>
            <a:ext cx="2804040" cy="2608984"/>
          </a:xfrm>
          <a:custGeom>
            <a:rect b="b" l="l" r="r" t="t"/>
            <a:pathLst>
              <a:path extrusionOk="0" h="101143" w="109458">
                <a:moveTo>
                  <a:pt x="109458" y="980"/>
                </a:moveTo>
                <a:cubicBezTo>
                  <a:pt x="95799" y="-4139"/>
                  <a:pt x="78920" y="12177"/>
                  <a:pt x="73310" y="25642"/>
                </a:cubicBezTo>
                <a:cubicBezTo>
                  <a:pt x="64899" y="45829"/>
                  <a:pt x="64062" y="69670"/>
                  <a:pt x="51351" y="87466"/>
                </a:cubicBezTo>
                <a:cubicBezTo>
                  <a:pt x="41184" y="101700"/>
                  <a:pt x="16595" y="103808"/>
                  <a:pt x="0" y="98276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dash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