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438" r:id="rId3"/>
    <p:sldId id="260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3" r:id="rId17"/>
    <p:sldId id="451" r:id="rId18"/>
    <p:sldId id="452" r:id="rId19"/>
    <p:sldId id="457" r:id="rId20"/>
    <p:sldId id="454" r:id="rId21"/>
    <p:sldId id="455" r:id="rId22"/>
    <p:sldId id="458" r:id="rId23"/>
    <p:sldId id="456" r:id="rId24"/>
    <p:sldId id="459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78B"/>
    <a:srgbClr val="E2068C"/>
    <a:srgbClr val="572281"/>
    <a:srgbClr val="511C74"/>
    <a:srgbClr val="33145B"/>
    <a:srgbClr val="501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6DEB-FE90-49EC-B2CC-04594BD8E960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814-FC34-496C-A5F9-6EB55C4D27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0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puebla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s-MX" sz="12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Hola que tal, mi nombre es Miguel Muñoz Serafín</a:t>
            </a:r>
            <a:r>
              <a:rPr lang="es-MX" sz="1200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y yo soy el instructor responsable del entrenamiento en línea “</a:t>
            </a:r>
            <a:r>
              <a:rPr lang="en-IN" cap="none" dirty="0">
                <a:latin typeface="+mn-lt"/>
              </a:rPr>
              <a:t>ASP.NET Core</a:t>
            </a:r>
            <a:r>
              <a:rPr lang="es-MX" sz="1200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” .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ctr"/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ctr"/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recibido el reconocimiento por parte de Microsoft como MVP durante 14 años consecutivos desde el año 2005. De 2005 al 2009 como Visual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Visual Basic,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2010 al 2015 como Visual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Visual C#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desde el año 2016 MVP en la categoría de Visual Studio y herramientas de desarrollo.</a:t>
            </a:r>
          </a:p>
          <a:p>
            <a:pPr fontAlgn="ctr"/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ctr"/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Soy instructor certificado por Microsoft desde 1995 e imparto entrenamiento de cursos oficiales en distintos centros de entrenamiento autorizados por Microsoft. A lo largo de los años he adquirido certificaciones Microsoft en el área de infraestructura, desarrollo y bases de datos.</a:t>
            </a:r>
          </a:p>
          <a:p>
            <a:pPr fontAlgn="ctr"/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ctr"/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de las satisfacciones que he tenido en el campo profesional es la de haber recibido un reconocimiento de manos de Bill Gates en su visita a México en el año 2007.</a:t>
            </a:r>
          </a:p>
          <a:p>
            <a:pPr fontAlgn="ctr"/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ctr"/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Colaboro con las comunidades de mi país México, dando conferencias y talleres además de ser el director de la comunidad de Puebla.NET (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http://dotnetpuebla.com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s-MX" sz="1200" kern="1200" baseline="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  <a:p>
            <a:pPr fontAlgn="ctr"/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ctr"/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este entrenamiento, me acompaña ****Abigail Huerta De Los Santos ingeniera en Sistemas Computacionales y desarrolladora de software de tecnologías Microsoft.</a:t>
            </a:r>
          </a:p>
          <a:p>
            <a:pPr fontAlgn="ctr"/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rediseño de </a:t>
            </a:r>
            <a:r>
              <a:rPr lang="es-MX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cambios arquitectónicos que dan como resultado un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 compacto y modular. </a:t>
            </a:r>
            <a:r>
              <a:rPr lang="es-MX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código abierto, multiplataforma y de alto rendimiento que nos permite construir aplicaciones web modernas, conectadas a internet y basadas en la nube. </a:t>
            </a:r>
          </a:p>
          <a:p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entrenamiento inicia con una introducción a </a:t>
            </a:r>
            <a:r>
              <a:rPr lang="es-MX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</a:t>
            </a:r>
            <a:r>
              <a:rPr lang="es-MX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 </a:t>
            </a:r>
            <a:r>
              <a:rPr lang="es-MX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continuar con la presentación de los temas clave que nos permitirán entender la forma de desarrollar aplicaciones Web, aplicaciones Web API, aplicaciones de tiempo real utilizando </a:t>
            </a:r>
            <a:r>
              <a:rPr lang="es-MX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 </a:t>
            </a:r>
            <a:r>
              <a:rPr lang="es-MX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SignalR</a:t>
            </a:r>
            <a:r>
              <a:rPr lang="es-MX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aplicaciones con acceso a datos utilizando</a:t>
            </a:r>
            <a:r>
              <a:rPr lang="es-MX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es-MX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Core.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distintas formas de realizar pruebas, depurar y solucionar problemas comunes en proyectos ASP.NET Core también son temas que se cubren en este entrenamiento</a:t>
            </a:r>
          </a:p>
          <a:p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entrenamiento cubre también los temas relacionados con el hospedaje y el desarrollo de aplicaciones basados en tecnologías que se ejecutan del lado del cliente. </a:t>
            </a: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entrenamiento proporciona mejores prácticas para el rendimiento de la aplicación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recomendaciones para el manejo de aspectos de seguridad que incluyen la autenticación, autorización y los principales ataques que podría sufrir una aplicación ASP.NET Core.</a:t>
            </a:r>
          </a:p>
          <a:p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entrenamiento finaliza con el tema de globalización y localización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temas avanzados relacionados con el desarrollo de aplicaciones ASP.NET Core.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26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44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77E6-607B-465C-951A-86CF41CD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EDB7-53D9-4AD2-A27B-07A79C0E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73CD-A72E-41A6-98ED-054293D1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CC78-EC50-4E2B-BD3A-92AF4787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71654-D8A6-4C63-BD6D-5063C424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Picture 7" descr="A picture containing sign&#10;&#10;Description automatically generated">
            <a:extLst>
              <a:ext uri="{FF2B5EF4-FFF2-40B4-BE49-F238E27FC236}">
                <a16:creationId xmlns:a16="http://schemas.microsoft.com/office/drawing/2014/main" id="{18450106-315D-47EF-95B7-4501453B9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B815D7-0506-496B-BD47-8AD1435AD385}"/>
              </a:ext>
            </a:extLst>
          </p:cNvPr>
          <p:cNvSpPr/>
          <p:nvPr userDrawn="1"/>
        </p:nvSpPr>
        <p:spPr>
          <a:xfrm>
            <a:off x="378164" y="5609968"/>
            <a:ext cx="3941806" cy="710822"/>
          </a:xfrm>
          <a:prstGeom prst="rect">
            <a:avLst/>
          </a:prstGeom>
          <a:solidFill>
            <a:srgbClr val="E2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7BF41-8355-4CB0-B966-A44144DE005B}"/>
              </a:ext>
            </a:extLst>
          </p:cNvPr>
          <p:cNvSpPr/>
          <p:nvPr userDrawn="1"/>
        </p:nvSpPr>
        <p:spPr>
          <a:xfrm>
            <a:off x="402228" y="4181848"/>
            <a:ext cx="5312772" cy="647327"/>
          </a:xfrm>
          <a:prstGeom prst="rect">
            <a:avLst/>
          </a:prstGeom>
          <a:solidFill>
            <a:srgbClr val="511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3783-D127-40F1-8A95-15AE688C0D5C}"/>
              </a:ext>
            </a:extLst>
          </p:cNvPr>
          <p:cNvSpPr txBox="1"/>
          <p:nvPr userDrawn="1"/>
        </p:nvSpPr>
        <p:spPr>
          <a:xfrm>
            <a:off x="694137" y="4133732"/>
            <a:ext cx="427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Octubre,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77441-F987-4F56-96A5-2C96739F6A48}"/>
              </a:ext>
            </a:extLst>
          </p:cNvPr>
          <p:cNvSpPr txBox="1"/>
          <p:nvPr userDrawn="1"/>
        </p:nvSpPr>
        <p:spPr>
          <a:xfrm>
            <a:off x="402228" y="5730824"/>
            <a:ext cx="712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https://ticapacitacion.com</a:t>
            </a:r>
          </a:p>
        </p:txBody>
      </p:sp>
    </p:spTree>
    <p:extLst>
      <p:ext uri="{BB962C8B-B14F-4D97-AF65-F5344CB8AC3E}">
        <p14:creationId xmlns:p14="http://schemas.microsoft.com/office/powerpoint/2010/main" val="383074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E753-529B-448C-9C20-18D8EED3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736B8-D84D-483C-96CC-3C7DFF44F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A649-CEFA-4291-9C0A-9F7981DA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D3BFA-A8AA-4AB4-AD0F-7CC5B5EE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C5310-7C68-419F-BEB8-7C8B7913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1020D-C844-460B-B0DF-67B4A222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94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66E1-785D-45CA-AD78-62185A7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01185-2A0C-419D-8F89-EEACD96EE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7429-8C1E-4E31-9FC1-01C47536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E54A-42E3-44A9-981E-0DDAE62E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BBD6-1D0C-430E-94AC-6FF9B4B5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74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7F272-49CB-4A88-9D51-2BA1244B0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AC007-2CAA-4373-B158-55A94612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6B42-45EE-4251-B793-9FC7D755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2425-21B8-40BB-AC74-6D4D346D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0DB5-A8EB-4796-8D19-E82889EE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079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91DB6A9-79F5-4285-94E5-3760A7988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6971" y="1351719"/>
            <a:ext cx="8985819" cy="4660282"/>
          </a:xfrm>
        </p:spPr>
        <p:txBody>
          <a:bodyPr/>
          <a:lstStyle>
            <a:lvl1pPr marL="531813" indent="-531813">
              <a:lnSpc>
                <a:spcPct val="150000"/>
              </a:lnSpc>
              <a:buClr>
                <a:srgbClr val="890707"/>
              </a:buClr>
              <a:buFont typeface="Arial Black" panose="020B0A04020102020204" pitchFamily="34" charset="0"/>
              <a:buChar char="►"/>
              <a:defRPr sz="2400"/>
            </a:lvl1pPr>
            <a:lvl2pPr marL="1077913" indent="-620713">
              <a:lnSpc>
                <a:spcPct val="150000"/>
              </a:lnSpc>
              <a:buClr>
                <a:srgbClr val="890707"/>
              </a:buClr>
              <a:buFont typeface="Wingdings" panose="05000000000000000000" pitchFamily="2" charset="2"/>
              <a:buChar char="q"/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rgbClr val="C00000">
              <a:alpha val="2000"/>
            </a:srgb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6972" y="246621"/>
            <a:ext cx="8985819" cy="920336"/>
          </a:xfrm>
        </p:spPr>
        <p:txBody>
          <a:bodyPr lIns="0" tIns="0" rIns="0" bIns="0" anchor="ctr">
            <a:noAutofit/>
          </a:bodyPr>
          <a:lstStyle>
            <a:lvl1pPr>
              <a:defRPr sz="3200" b="1" cap="none" baseline="0">
                <a:solidFill>
                  <a:srgbClr val="890707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BA5854-9403-4746-BB15-4B3FA3243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9060" y="6012001"/>
            <a:ext cx="763732" cy="6913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AF2FBB-ECAA-49D0-9D25-4F48496231E8}"/>
              </a:ext>
            </a:extLst>
          </p:cNvPr>
          <p:cNvSpPr txBox="1"/>
          <p:nvPr userDrawn="1"/>
        </p:nvSpPr>
        <p:spPr>
          <a:xfrm>
            <a:off x="-299804" y="6395533"/>
            <a:ext cx="264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>
                <a:solidFill>
                  <a:schemeClr val="bg1"/>
                </a:solidFill>
              </a:rPr>
              <a:t>https://ticapacitacion.com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A57A5-C3D0-4CDD-AC82-93FFC5458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18439" y="182911"/>
            <a:ext cx="684278" cy="6644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EF15A4E-EE7F-46EA-904C-1801C1EB3B1F}"/>
              </a:ext>
            </a:extLst>
          </p:cNvPr>
          <p:cNvGrpSpPr/>
          <p:nvPr userDrawn="1"/>
        </p:nvGrpSpPr>
        <p:grpSpPr>
          <a:xfrm>
            <a:off x="-22289" y="0"/>
            <a:ext cx="2499189" cy="6858000"/>
            <a:chOff x="-22289" y="0"/>
            <a:chExt cx="2499189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5F6E5A-C35E-4391-AD07-E2B94364B1A1}"/>
                </a:ext>
              </a:extLst>
            </p:cNvPr>
            <p:cNvSpPr/>
            <p:nvPr userDrawn="1"/>
          </p:nvSpPr>
          <p:spPr>
            <a:xfrm>
              <a:off x="-22289" y="0"/>
              <a:ext cx="2499189" cy="6858000"/>
            </a:xfrm>
            <a:prstGeom prst="rect">
              <a:avLst/>
            </a:prstGeom>
            <a:gradFill>
              <a:gsLst>
                <a:gs pos="24000">
                  <a:srgbClr val="990909"/>
                </a:gs>
                <a:gs pos="0">
                  <a:srgbClr val="890707"/>
                </a:gs>
                <a:gs pos="57000">
                  <a:srgbClr val="C00000"/>
                </a:gs>
                <a:gs pos="80000">
                  <a:srgbClr val="A30909"/>
                </a:gs>
                <a:gs pos="100000">
                  <a:srgbClr val="6C0303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s-MX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87A38F-898A-41B4-AD66-F2B8B8E16FA4}"/>
                </a:ext>
              </a:extLst>
            </p:cNvPr>
            <p:cNvSpPr txBox="1"/>
            <p:nvPr userDrawn="1"/>
          </p:nvSpPr>
          <p:spPr>
            <a:xfrm>
              <a:off x="100883" y="341820"/>
              <a:ext cx="1473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Blazor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0F8E95-4943-4511-BA1F-FA4FCBFBFEAB}"/>
                </a:ext>
              </a:extLst>
            </p:cNvPr>
            <p:cNvSpPr txBox="1"/>
            <p:nvPr userDrawn="1"/>
          </p:nvSpPr>
          <p:spPr>
            <a:xfrm>
              <a:off x="121501" y="786744"/>
              <a:ext cx="2292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WebAssembly</a:t>
              </a:r>
              <a:endParaRPr lang="es-MX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13627E-C186-4D82-ADA7-224890DA06E7}"/>
                </a:ext>
              </a:extLst>
            </p:cNvPr>
            <p:cNvSpPr/>
            <p:nvPr userDrawn="1"/>
          </p:nvSpPr>
          <p:spPr>
            <a:xfrm>
              <a:off x="0" y="6273774"/>
              <a:ext cx="24769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https://ticapacitacion.com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932D73-CEAC-4B26-B73E-9D9E2756E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34410" y="286384"/>
              <a:ext cx="60221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3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3483-CC70-40CB-88E8-6BC5599C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394B-40DF-4E76-9CA1-0B5C2050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826F-F164-4EB3-B5D3-33B9FC48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245E-2D19-44E5-9D97-CA329316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A36C-D51F-431D-9CDC-D7CE98A7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D720B7-5BE0-4AC9-812D-B6F6E14FDF9E}"/>
              </a:ext>
            </a:extLst>
          </p:cNvPr>
          <p:cNvGrpSpPr/>
          <p:nvPr userDrawn="1"/>
        </p:nvGrpSpPr>
        <p:grpSpPr>
          <a:xfrm>
            <a:off x="0" y="3728852"/>
            <a:ext cx="12192001" cy="3129148"/>
            <a:chOff x="0" y="3728852"/>
            <a:chExt cx="12192001" cy="31291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0F4121-CA11-496B-8128-26B4C1E01032}"/>
                </a:ext>
              </a:extLst>
            </p:cNvPr>
            <p:cNvSpPr/>
            <p:nvPr userDrawn="1"/>
          </p:nvSpPr>
          <p:spPr>
            <a:xfrm>
              <a:off x="0" y="5138615"/>
              <a:ext cx="8737600" cy="1006288"/>
            </a:xfrm>
            <a:prstGeom prst="rect">
              <a:avLst/>
            </a:prstGeom>
            <a:solidFill>
              <a:srgbClr val="511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" name="Picture 7" descr="A picture containing hydrant, shirt&#10;&#10;Description automatically generated">
              <a:extLst>
                <a:ext uri="{FF2B5EF4-FFF2-40B4-BE49-F238E27FC236}">
                  <a16:creationId xmlns:a16="http://schemas.microsoft.com/office/drawing/2014/main" id="{4111C7DD-2AD8-4A5B-9921-79D5EE264C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737" y="3728852"/>
              <a:ext cx="5979264" cy="312914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002C1-3D63-43BB-BE8A-54D1BC12558E}"/>
                </a:ext>
              </a:extLst>
            </p:cNvPr>
            <p:cNvSpPr/>
            <p:nvPr userDrawn="1"/>
          </p:nvSpPr>
          <p:spPr>
            <a:xfrm>
              <a:off x="6330462" y="5289518"/>
              <a:ext cx="2280138" cy="759911"/>
            </a:xfrm>
            <a:prstGeom prst="rect">
              <a:avLst/>
            </a:prstGeom>
            <a:solidFill>
              <a:srgbClr val="511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7986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E98A-65A8-42BC-A343-F26E7F1AA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0EFEA-D2BE-4178-B219-C4FFE25BE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07F55-8F49-4960-BD5F-F199E436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ED54-46E5-4D98-8093-F1C9CDF8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B66E-414F-42E0-A35B-7DE0DB13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1E448-968F-4AE7-9537-F52FDBE6A5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3145B"/>
              </a:gs>
              <a:gs pos="51000">
                <a:srgbClr val="5C278B"/>
              </a:gs>
              <a:gs pos="100000">
                <a:srgbClr val="501C7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Picture 11" descr="A picture containing cake, sitting, birthday, table&#10;&#10;Description automatically generated">
            <a:extLst>
              <a:ext uri="{FF2B5EF4-FFF2-40B4-BE49-F238E27FC236}">
                <a16:creationId xmlns:a16="http://schemas.microsoft.com/office/drawing/2014/main" id="{BFE1E9D1-5C1E-41B4-A496-B7241B56F3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74" y="3170713"/>
            <a:ext cx="6543426" cy="36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2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F8EA-F053-48E0-A0E3-7CC16FA2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5D6A-F586-4C3B-A85A-A51565A81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5366-12E9-4C3E-91D1-CE797307F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522D-558F-4DF9-93C8-1632E171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4075A-C257-4FE7-88F0-26FB17C3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2406-1015-479E-B9D7-DAAD348B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03229-4370-4448-8BEF-5878B6F34D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3145B"/>
              </a:gs>
              <a:gs pos="51000">
                <a:srgbClr val="5C278B"/>
              </a:gs>
              <a:gs pos="100000">
                <a:srgbClr val="501C7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net conf 2019">
            <a:extLst>
              <a:ext uri="{FF2B5EF4-FFF2-40B4-BE49-F238E27FC236}">
                <a16:creationId xmlns:a16="http://schemas.microsoft.com/office/drawing/2014/main" id="{C4CD1A0C-8875-4C5B-B77C-242627C69F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6726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66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D9D4EF0-A9E4-4503-B25F-0864D79639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3145B"/>
              </a:gs>
              <a:gs pos="51000">
                <a:srgbClr val="5C278B"/>
              </a:gs>
              <a:gs pos="100000">
                <a:srgbClr val="501C7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70764" y="1901837"/>
            <a:ext cx="6721334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0764" y="4056158"/>
            <a:ext cx="6853846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4503" y="1733251"/>
            <a:ext cx="3547978" cy="345284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769389" y="-315097"/>
            <a:ext cx="6617740" cy="7488193"/>
            <a:chOff x="11114088" y="2241550"/>
            <a:chExt cx="1905000" cy="2354263"/>
          </a:xfrm>
          <a:solidFill>
            <a:schemeClr val="bg1">
              <a:alpha val="4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D63C66-8136-4708-B640-09AAFA052B4D}"/>
              </a:ext>
            </a:extLst>
          </p:cNvPr>
          <p:cNvSpPr txBox="1"/>
          <p:nvPr userDrawn="1"/>
        </p:nvSpPr>
        <p:spPr>
          <a:xfrm>
            <a:off x="267390" y="6335215"/>
            <a:ext cx="264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https://ticapacitacion.com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7A7D90-D8FF-4D75-97BA-3266B59E5CDA}"/>
              </a:ext>
            </a:extLst>
          </p:cNvPr>
          <p:cNvSpPr/>
          <p:nvPr userDrawn="1"/>
        </p:nvSpPr>
        <p:spPr>
          <a:xfrm>
            <a:off x="10954247" y="5670669"/>
            <a:ext cx="1037362" cy="1037362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25B83D-F09D-416C-A5C1-990E24C619F4}"/>
              </a:ext>
            </a:extLst>
          </p:cNvPr>
          <p:cNvGrpSpPr/>
          <p:nvPr userDrawn="1"/>
        </p:nvGrpSpPr>
        <p:grpSpPr>
          <a:xfrm rot="19328140">
            <a:off x="10415220" y="5222124"/>
            <a:ext cx="1744078" cy="2157950"/>
            <a:chOff x="11114088" y="2241550"/>
            <a:chExt cx="1905000" cy="2354263"/>
          </a:xfrm>
          <a:solidFill>
            <a:schemeClr val="bg1">
              <a:alpha val="18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6AC51D2-6604-4354-AC0C-02C779A86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01B8B41C-08BD-416C-9C0A-1D278C52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00C06A7-258F-499B-B788-26A4C81537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915" y="5841962"/>
            <a:ext cx="763732" cy="691309"/>
          </a:xfrm>
          <a:prstGeom prst="rect">
            <a:avLst/>
          </a:prstGeom>
        </p:spPr>
      </p:pic>
      <p:pic>
        <p:nvPicPr>
          <p:cNvPr id="10" name="Picture 9" descr="A close up of a toy&#10;&#10;Description automatically generated">
            <a:extLst>
              <a:ext uri="{FF2B5EF4-FFF2-40B4-BE49-F238E27FC236}">
                <a16:creationId xmlns:a16="http://schemas.microsoft.com/office/drawing/2014/main" id="{4DCA569B-45CC-4E6D-88C8-9D384B9959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205" y="4534368"/>
            <a:ext cx="1920677" cy="18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85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2AD2-4AA0-4FFC-BBBE-E7868B72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CEC9E-57FE-4C5F-85D9-10F0F672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8BE2-1EA2-4987-9D74-0F3547D4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647E5-90F2-4C77-B006-A4A9CAC5A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1C5A6-406F-48C0-B5F1-8531C753F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79AEB-C143-44AE-946C-F1B6E13A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0BBDC-061A-4F55-ABA6-40645564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D9BC6-5DAF-41C8-93AE-6EB8CDC6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5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1D00-53FF-427A-ADAE-21A6815D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2432E-B897-4F86-808D-2F435884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BE88A-C4D2-41D1-A671-A7158DC9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5BFB2-AC74-4511-B234-57752D89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06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F3CB2-8E62-48DF-A764-1C24CA2A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FF857-F38D-481B-9062-5BE87A1B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E466A-AAEC-41EF-AAEC-4CC46F88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66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82A4-5835-4485-9855-403DD0DA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9EB3-A3F5-4DFB-A736-1256D243F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D8570-4BD3-4A05-A34F-F1E3A523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B4067-0241-4BAD-AD7A-D869D4C9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BA0F9-C5DE-4C87-859C-90317AAD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65D79-67B9-4F89-BE68-841A5C83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54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C1D2-890D-44E6-81DF-F4ACD96E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1FCCF-C553-4BBD-8545-8335F29F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3A67-D926-4CD3-BF80-D1B596E09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C390-26B8-4601-8B19-9EECA806C1C9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4101-8EAB-4BD2-BE20-FF4CA6BDB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E910-6F64-4261-9CC3-44965FD8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B355-A6B2-4ABD-A4B2-BE43DD1AA58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62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205" y="623213"/>
            <a:ext cx="10395589" cy="1624848"/>
          </a:xfrm>
        </p:spPr>
        <p:txBody>
          <a:bodyPr anchor="ctr"/>
          <a:lstStyle/>
          <a:p>
            <a:pPr lvl="0">
              <a:defRPr/>
            </a:pPr>
            <a:r>
              <a:rPr lang="es-MX" sz="4800" b="0" cap="none" dirty="0"/>
              <a:t>Componentes compartidos en </a:t>
            </a:r>
            <a:r>
              <a:rPr lang="es-MX" sz="4800" b="0" cap="none" dirty="0" err="1"/>
              <a:t>Blazor</a:t>
            </a:r>
            <a:endParaRPr lang="en-IN" sz="8800" i="1" cap="none" dirty="0">
              <a:solidFill>
                <a:prstClr val="whit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53DD28A-544E-41ED-8F0E-543E713F71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233" y="2663132"/>
            <a:ext cx="1936368" cy="2023200"/>
          </a:xfrm>
          <a:solidFill>
            <a:srgbClr val="572281"/>
          </a:solidFill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222FA0F-B6CB-47FA-8918-737C28350146}"/>
              </a:ext>
            </a:extLst>
          </p:cNvPr>
          <p:cNvSpPr txBox="1">
            <a:spLocks/>
          </p:cNvSpPr>
          <p:nvPr/>
        </p:nvSpPr>
        <p:spPr>
          <a:xfrm>
            <a:off x="5143069" y="2793679"/>
            <a:ext cx="3218878" cy="70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Abigail Huerta De Los Santos</a:t>
            </a:r>
          </a:p>
          <a:p>
            <a:endParaRPr lang="es-MX" sz="2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5CA001-B59C-4BCD-8539-9E703BB948F4}"/>
              </a:ext>
            </a:extLst>
          </p:cNvPr>
          <p:cNvSpPr txBox="1">
            <a:spLocks/>
          </p:cNvSpPr>
          <p:nvPr/>
        </p:nvSpPr>
        <p:spPr>
          <a:xfrm>
            <a:off x="5143069" y="3548525"/>
            <a:ext cx="2784935" cy="154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100" dirty="0">
                <a:solidFill>
                  <a:schemeClr val="bg1"/>
                </a:solidFill>
                <a:latin typeface="Segoe UI Light" pitchFamily="34" charset="0"/>
              </a:rPr>
              <a:t>Ingeniera en Sistemas Computacionales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100" dirty="0">
                <a:solidFill>
                  <a:schemeClr val="bg1"/>
                </a:solidFill>
                <a:latin typeface="Segoe UI Light" pitchFamily="34" charset="0"/>
              </a:rPr>
              <a:t>Desarrolladora de Software con tecnologías Microsoft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1363D-7D07-4031-B576-07FE9DD20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860" y="858129"/>
            <a:ext cx="967934" cy="939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7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E311-1EAD-46D0-8B9D-BE14C6BA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Agregando el código para mostrar/ocultar el componente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29882F-9A48-4AEE-97E2-F0D42FFDD8BB}"/>
              </a:ext>
            </a:extLst>
          </p:cNvPr>
          <p:cNvSpPr/>
          <p:nvPr/>
        </p:nvSpPr>
        <p:spPr>
          <a:xfrm>
            <a:off x="838200" y="1587094"/>
            <a:ext cx="890135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@if (Show)</a:t>
            </a:r>
          </a:p>
          <a:p>
            <a:r>
              <a:rPr lang="es-MX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dialog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-container"&gt;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dialog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dialog-header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dialog-close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MX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@onclick="() =&gt; Show = false"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X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@Header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s-MX" sz="440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	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s-MX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604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809D-03C2-4271-AA30-B018A4E5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Detalles finales: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2BE7-E070-4E1F-A790-BC3D47D8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6713"/>
          </a:xfrm>
        </p:spPr>
        <p:txBody>
          <a:bodyPr/>
          <a:lstStyle/>
          <a:p>
            <a:pPr marL="0" indent="0" algn="ctr">
              <a:buNone/>
            </a:pPr>
            <a:r>
              <a:rPr lang="es-MX" i="1" dirty="0"/>
              <a:t>Agregar el Código CSS necesario para nuestro componente en: </a:t>
            </a:r>
            <a:r>
              <a:rPr lang="es-MX" b="1" i="1" dirty="0" err="1"/>
              <a:t>wwwroot</a:t>
            </a:r>
            <a:r>
              <a:rPr lang="es-MX" b="1" i="1" dirty="0"/>
              <a:t>/styles.css</a:t>
            </a:r>
          </a:p>
        </p:txBody>
      </p:sp>
    </p:spTree>
    <p:extLst>
      <p:ext uri="{BB962C8B-B14F-4D97-AF65-F5344CB8AC3E}">
        <p14:creationId xmlns:p14="http://schemas.microsoft.com/office/powerpoint/2010/main" val="39840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C359-DD55-4A98-BABB-06CB183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Consumir el nuevo Componente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AB7D-A8D2-4194-9D2D-61647BC7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rgbClr val="5C278B"/>
                </a:solidFill>
              </a:rPr>
              <a:t>Agregar a la solución un nuevo proyecto </a:t>
            </a:r>
            <a:r>
              <a:rPr lang="es-MX" dirty="0" err="1">
                <a:solidFill>
                  <a:srgbClr val="5C278B"/>
                </a:solidFill>
              </a:rPr>
              <a:t>Blazor</a:t>
            </a:r>
            <a:r>
              <a:rPr lang="es-MX" dirty="0">
                <a:solidFill>
                  <a:srgbClr val="5C278B"/>
                </a:solidFill>
              </a:rPr>
              <a:t> </a:t>
            </a:r>
            <a:r>
              <a:rPr lang="es-MX" dirty="0" err="1">
                <a:solidFill>
                  <a:srgbClr val="5C278B"/>
                </a:solidFill>
              </a:rPr>
              <a:t>WebAsembly</a:t>
            </a:r>
            <a:endParaRPr lang="es-MX" dirty="0">
              <a:solidFill>
                <a:srgbClr val="5C278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B785F-A59B-4D8E-ABBE-AA47EEEB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106"/>
            <a:ext cx="7394372" cy="16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5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A7C7-60AD-4161-8503-998FCD61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Configurar el proyecto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071CC-414B-490C-ABDF-369DA3550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" t="1185" r="194"/>
          <a:stretch/>
        </p:blipFill>
        <p:spPr>
          <a:xfrm>
            <a:off x="838200" y="1420837"/>
            <a:ext cx="7077677" cy="3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7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C74F-B5D2-40D7-B99C-E4858EC2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una Aplicación </a:t>
            </a:r>
            <a:r>
              <a:rPr lang="es-MX" dirty="0" err="1"/>
              <a:t>Blazor</a:t>
            </a:r>
            <a:r>
              <a:rPr lang="es-MX" dirty="0"/>
              <a:t> </a:t>
            </a:r>
            <a:r>
              <a:rPr lang="es-MX" dirty="0" err="1"/>
              <a:t>WebAssembly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C90B3-B60B-45AE-BA11-45129E5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2216" b="7395"/>
          <a:stretch/>
        </p:blipFill>
        <p:spPr>
          <a:xfrm>
            <a:off x="1097279" y="1298147"/>
            <a:ext cx="7568419" cy="373808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0EB86CD-B3D0-4EE8-937C-0825E4A2E930}"/>
              </a:ext>
            </a:extLst>
          </p:cNvPr>
          <p:cNvSpPr/>
          <p:nvPr/>
        </p:nvSpPr>
        <p:spPr>
          <a:xfrm>
            <a:off x="647113" y="4375053"/>
            <a:ext cx="900332" cy="506437"/>
          </a:xfrm>
          <a:prstGeom prst="rightArrow">
            <a:avLst/>
          </a:prstGeom>
          <a:solidFill>
            <a:srgbClr val="E2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109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2549-3898-4B1B-8BAC-086F2363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la referencia al proyecto </a:t>
            </a:r>
            <a:r>
              <a:rPr lang="es-MX" dirty="0" err="1"/>
              <a:t>Components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E0FF3-A5CD-402A-9D68-2A21226B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3" y="1690688"/>
            <a:ext cx="9485061" cy="22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2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2570-5C84-49B3-AAE5-E8F92328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Importar el espacio de nombres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358B-7E10-42CD-A974-E1B60554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762830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rgbClr val="5C278B"/>
                </a:solidFill>
              </a:rPr>
              <a:t>Client/_</a:t>
            </a:r>
            <a:r>
              <a:rPr lang="es-MX" dirty="0" err="1">
                <a:solidFill>
                  <a:srgbClr val="5C278B"/>
                </a:solidFill>
              </a:rPr>
              <a:t>Imports.razor</a:t>
            </a:r>
            <a:endParaRPr lang="es-MX" dirty="0">
              <a:solidFill>
                <a:srgbClr val="5C278B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055F1D-BE21-40BA-90DE-934DBA6BCE15}"/>
              </a:ext>
            </a:extLst>
          </p:cNvPr>
          <p:cNvSpPr/>
          <p:nvPr/>
        </p:nvSpPr>
        <p:spPr>
          <a:xfrm>
            <a:off x="944941" y="2222695"/>
            <a:ext cx="27715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@using </a:t>
            </a:r>
            <a:r>
              <a:rPr lang="es-MX" dirty="0" err="1"/>
              <a:t>Microsoft.JSInterop</a:t>
            </a:r>
            <a:endParaRPr lang="es-MX" dirty="0"/>
          </a:p>
          <a:p>
            <a:r>
              <a:rPr lang="es-MX" dirty="0"/>
              <a:t>@using Client</a:t>
            </a:r>
          </a:p>
          <a:p>
            <a:r>
              <a:rPr lang="es-MX" dirty="0"/>
              <a:t>@using </a:t>
            </a:r>
            <a:r>
              <a:rPr lang="es-MX" dirty="0" err="1"/>
              <a:t>Client.Shared</a:t>
            </a:r>
            <a:endParaRPr lang="es-MX" dirty="0"/>
          </a:p>
          <a:p>
            <a:r>
              <a:rPr lang="es-MX" dirty="0">
                <a:highlight>
                  <a:srgbClr val="FFFF00"/>
                </a:highlight>
              </a:rPr>
              <a:t>@using </a:t>
            </a:r>
            <a:r>
              <a:rPr lang="es-MX" dirty="0" err="1">
                <a:highlight>
                  <a:srgbClr val="FFFF00"/>
                </a:highlight>
              </a:rPr>
              <a:t>Components</a:t>
            </a:r>
            <a:r>
              <a:rPr lang="es-MX" dirty="0">
                <a:highlight>
                  <a:srgbClr val="FFFF00"/>
                </a:highligh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824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098D-95DA-4028-92F9-61164384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Utilizar el componente </a:t>
            </a:r>
            <a:r>
              <a:rPr lang="es-MX" dirty="0" err="1"/>
              <a:t>ModalDialog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54CF-C357-4818-9755-E549A526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565883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rgbClr val="5C278B"/>
                </a:solidFill>
              </a:rPr>
              <a:t>En el componente Pages/</a:t>
            </a:r>
            <a:r>
              <a:rPr lang="es-MX" dirty="0" err="1">
                <a:solidFill>
                  <a:srgbClr val="5C278B"/>
                </a:solidFill>
              </a:rPr>
              <a:t>Index.razor</a:t>
            </a:r>
            <a:endParaRPr lang="es-MX" dirty="0">
              <a:solidFill>
                <a:srgbClr val="5C278B"/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5C278B"/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5C278B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57FD7-9211-4A23-A6AC-E70E493955E7}"/>
              </a:ext>
            </a:extLst>
          </p:cNvPr>
          <p:cNvSpPr/>
          <p:nvPr/>
        </p:nvSpPr>
        <p:spPr>
          <a:xfrm>
            <a:off x="950741" y="2135734"/>
            <a:ext cx="8901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&gt;Mostrar Modal&lt;/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MX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851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D7549E-827A-4378-B2D6-42313CD88B02}"/>
              </a:ext>
            </a:extLst>
          </p:cNvPr>
          <p:cNvSpPr/>
          <p:nvPr/>
        </p:nvSpPr>
        <p:spPr>
          <a:xfrm>
            <a:off x="711590" y="166257"/>
            <a:ext cx="993765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ModalDialog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Show="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ShowDialog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Header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&lt;h4&gt;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Hello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!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My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...&lt;/h4&gt;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Header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Body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="container"&gt;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="col-auto"&gt;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&lt;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="/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Images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/yo.png" /&gt;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&lt;/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="col"&gt;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&lt;h5&gt;Abigail Huerta&lt;/h5&gt;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&lt;p&gt;Desarrolladora de Software con tecnologías .NET&lt;/p&gt;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&lt;p&gt;Colaboradora en TI Capacitación&lt;/p&gt;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&lt;/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&lt;/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&lt;/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Body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Footer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Seamos amigos en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FaceBook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strong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@@abigailhusa&lt;/strong&gt;  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Footer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ModalDialog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MX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046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3BB3-DF20-40A0-AE73-4B526297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el código del componente </a:t>
            </a:r>
            <a:r>
              <a:rPr lang="es-MX" dirty="0" err="1"/>
              <a:t>Index</a:t>
            </a: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25DC9-BE9D-4CDE-ABBF-B0400C96E755}"/>
              </a:ext>
            </a:extLst>
          </p:cNvPr>
          <p:cNvSpPr/>
          <p:nvPr/>
        </p:nvSpPr>
        <p:spPr>
          <a:xfrm>
            <a:off x="838200" y="19403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@code{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bool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ShowDialog</a:t>
            </a:r>
            <a:r>
              <a:rPr lang="es-MX" dirty="0">
                <a:latin typeface="Consolas" panose="020B0609020204030204" pitchFamily="49" charset="0"/>
              </a:rPr>
              <a:t> { </a:t>
            </a:r>
            <a:r>
              <a:rPr lang="es-MX" dirty="0" err="1">
                <a:latin typeface="Consolas" panose="020B0609020204030204" pitchFamily="49" charset="0"/>
              </a:rPr>
              <a:t>get</a:t>
            </a:r>
            <a:r>
              <a:rPr lang="es-MX" dirty="0">
                <a:latin typeface="Consolas" panose="020B0609020204030204" pitchFamily="49" charset="0"/>
              </a:rPr>
              <a:t>; set; 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54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1932F5-7291-4DA1-99F8-67939AE7D00C}"/>
              </a:ext>
            </a:extLst>
          </p:cNvPr>
          <p:cNvSpPr txBox="1"/>
          <p:nvPr/>
        </p:nvSpPr>
        <p:spPr>
          <a:xfrm>
            <a:off x="1862119" y="2239168"/>
            <a:ext cx="8261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/>
              <a:t>Blazor </a:t>
            </a:r>
            <a:r>
              <a:rPr lang="es-MX" sz="3200" i="1" dirty="0"/>
              <a:t>es un framework para crear interfaces de usuario web interactivas del lado del cliente utilizando .NET</a:t>
            </a:r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6907A-43CD-4689-AE08-DC421071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Blazor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5770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C9FC-AE4C-4DA3-AC1A-91E5DE07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el manejador del evento </a:t>
            </a:r>
            <a:r>
              <a:rPr lang="es-MX" dirty="0" err="1"/>
              <a:t>click</a:t>
            </a: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87A2FA-08BF-4657-A4AB-7D1CF4903F0E}"/>
              </a:ext>
            </a:extLst>
          </p:cNvPr>
          <p:cNvSpPr/>
          <p:nvPr/>
        </p:nvSpPr>
        <p:spPr>
          <a:xfrm>
            <a:off x="838200" y="1690688"/>
            <a:ext cx="8901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@onclick="() =&gt;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ShowDialog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= true"&gt;Mostrar Modal&lt;/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MX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929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21DE-86BE-4913-9AE8-CDA20130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la referencia a la hoja de estilos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90E7-E5A3-42D1-B40D-56682E28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001"/>
            <a:ext cx="10515600" cy="650288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rgbClr val="5C278B"/>
                </a:solidFill>
              </a:rPr>
              <a:t>Client/</a:t>
            </a:r>
            <a:r>
              <a:rPr lang="es-MX" dirty="0" err="1">
                <a:solidFill>
                  <a:srgbClr val="5C278B"/>
                </a:solidFill>
              </a:rPr>
              <a:t>wwwroot</a:t>
            </a:r>
            <a:r>
              <a:rPr lang="es-MX" dirty="0">
                <a:solidFill>
                  <a:srgbClr val="5C278B"/>
                </a:solidFill>
              </a:rPr>
              <a:t>/index.html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05BB4B-4D60-4547-9C95-5C7C395F053C}"/>
              </a:ext>
            </a:extLst>
          </p:cNvPr>
          <p:cNvSpPr/>
          <p:nvPr/>
        </p:nvSpPr>
        <p:spPr>
          <a:xfrm>
            <a:off x="838200" y="2444232"/>
            <a:ext cx="8901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&lt;link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="_content/Components/styles.css"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="stylesheet" /&gt;</a:t>
            </a:r>
            <a:endParaRPr lang="es-MX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617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34AF-542F-4004-BB50-229E8B28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Detalles Finales (opcional)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7B58-DC3D-4848-A0B7-57171BF3A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495"/>
            <a:ext cx="10515600" cy="185437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Agregar los </a:t>
            </a:r>
            <a:r>
              <a:rPr lang="es-MX" dirty="0" err="1"/>
              <a:t>assets</a:t>
            </a:r>
            <a:r>
              <a:rPr lang="es-MX" dirty="0"/>
              <a:t> necesarios a la carpeta </a:t>
            </a:r>
            <a:r>
              <a:rPr lang="es-MX" dirty="0">
                <a:solidFill>
                  <a:srgbClr val="5C278B"/>
                </a:solidFill>
              </a:rPr>
              <a:t>Client/</a:t>
            </a:r>
            <a:r>
              <a:rPr lang="es-MX" dirty="0" err="1">
                <a:solidFill>
                  <a:srgbClr val="5C278B"/>
                </a:solidFill>
              </a:rPr>
              <a:t>wwwroot</a:t>
            </a:r>
            <a:r>
              <a:rPr lang="es-MX" dirty="0">
                <a:solidFill>
                  <a:srgbClr val="5C278B"/>
                </a:solidFill>
              </a:rPr>
              <a:t>/</a:t>
            </a:r>
            <a:r>
              <a:rPr lang="es-MX" dirty="0" err="1">
                <a:solidFill>
                  <a:srgbClr val="5C278B"/>
                </a:solidFill>
              </a:rPr>
              <a:t>Images</a:t>
            </a:r>
            <a:r>
              <a:rPr lang="es-MX" dirty="0">
                <a:solidFill>
                  <a:srgbClr val="5C278B"/>
                </a:solidFill>
              </a:rPr>
              <a:t>/yo.png</a:t>
            </a:r>
          </a:p>
        </p:txBody>
      </p:sp>
    </p:spTree>
    <p:extLst>
      <p:ext uri="{BB962C8B-B14F-4D97-AF65-F5344CB8AC3E}">
        <p14:creationId xmlns:p14="http://schemas.microsoft.com/office/powerpoint/2010/main" val="346907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C8DB-D62A-4FC1-9610-18C12370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Ejecuta la Aplicación Cliente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36A5C-2151-4AB2-A189-B5EB76D3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09" y="1576387"/>
            <a:ext cx="78867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37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ECE4-3438-42C3-A15E-8C3A13ED3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0785" y="2947240"/>
            <a:ext cx="6721334" cy="2090808"/>
          </a:xfrm>
        </p:spPr>
        <p:txBody>
          <a:bodyPr anchor="ctr"/>
          <a:lstStyle/>
          <a:p>
            <a:r>
              <a:rPr lang="es-MX" sz="6000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77B73F-3DE5-4058-B009-ECADA47C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0785" y="2695657"/>
            <a:ext cx="6853846" cy="503167"/>
          </a:xfrm>
        </p:spPr>
        <p:txBody>
          <a:bodyPr/>
          <a:lstStyle/>
          <a:p>
            <a:r>
              <a:rPr lang="es-MX" sz="2800" dirty="0" err="1"/>
              <a:t>Blazor</a:t>
            </a:r>
            <a:r>
              <a:rPr lang="es-MX" sz="2800" dirty="0"/>
              <a:t> </a:t>
            </a:r>
            <a:r>
              <a:rPr lang="es-MX" sz="2800" dirty="0" err="1"/>
              <a:t>For</a:t>
            </a:r>
            <a:r>
              <a:rPr lang="es-MX" sz="2800" dirty="0"/>
              <a:t> ALL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5B8CEB-5865-4D51-9107-0EE06911F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92" y="2412422"/>
            <a:ext cx="2469214" cy="24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9AB0F08-FB9D-4CA5-A78A-BFBC202A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Crear el proyecto </a:t>
            </a:r>
            <a:r>
              <a:rPr lang="es-MX" dirty="0" err="1"/>
              <a:t>Razor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FF63B-7603-4DA4-B696-329EF6D4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37" y="1780859"/>
            <a:ext cx="9651253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6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9AB0F08-FB9D-4CA5-A78A-BFBC202A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Configurar el proyecto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4BDF16-FEBA-40CE-8A7C-21603280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1690688"/>
            <a:ext cx="8068115" cy="40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4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9AB0F08-FB9D-4CA5-A78A-BFBC202A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Elegir la versión de .NET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1AA31-2993-49AF-8364-230D2FA9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06" y="1470147"/>
            <a:ext cx="7058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536E-7289-4CB8-A36A-A679F1A2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Limpiar la plantilla del Proyecto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32CD7-CEC3-46F9-ADE9-6911B23E2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99"/>
          <a:stretch/>
        </p:blipFill>
        <p:spPr>
          <a:xfrm>
            <a:off x="838201" y="1690688"/>
            <a:ext cx="4164144" cy="286665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5BB3984-B3F6-4648-907A-239EDA9D5EF7}"/>
              </a:ext>
            </a:extLst>
          </p:cNvPr>
          <p:cNvSpPr/>
          <p:nvPr/>
        </p:nvSpPr>
        <p:spPr>
          <a:xfrm>
            <a:off x="5304586" y="2553007"/>
            <a:ext cx="1294228" cy="661181"/>
          </a:xfrm>
          <a:prstGeom prst="rightArrow">
            <a:avLst/>
          </a:prstGeom>
          <a:solidFill>
            <a:srgbClr val="E2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7F727-AFE6-4B32-B5E5-3BB0B6A1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55" y="1690688"/>
            <a:ext cx="4812719" cy="29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DCB-F232-4EBE-9D7D-BDA7DDA3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un nuevo </a:t>
            </a:r>
            <a:r>
              <a:rPr lang="es-MX" dirty="0" err="1"/>
              <a:t>Razor</a:t>
            </a:r>
            <a:r>
              <a:rPr lang="es-MX" dirty="0"/>
              <a:t> </a:t>
            </a:r>
            <a:r>
              <a:rPr lang="es-MX" dirty="0" err="1"/>
              <a:t>Component</a:t>
            </a:r>
            <a:endParaRPr lang="es-MX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3619F3-C269-4CF2-98C6-DF789AB94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7273"/>
            <a:ext cx="8496488" cy="477657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89246A-CA23-48C6-9AC2-17394194816E}"/>
              </a:ext>
            </a:extLst>
          </p:cNvPr>
          <p:cNvSpPr/>
          <p:nvPr/>
        </p:nvSpPr>
        <p:spPr>
          <a:xfrm>
            <a:off x="3404382" y="2096087"/>
            <a:ext cx="3080824" cy="47830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56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F013-B09A-42D2-BEA0-69D8D605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poco de código 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C2B66-541D-476C-B775-D28C3B6ED173}"/>
              </a:ext>
            </a:extLst>
          </p:cNvPr>
          <p:cNvSpPr/>
          <p:nvPr/>
        </p:nvSpPr>
        <p:spPr>
          <a:xfrm>
            <a:off x="838200" y="1587094"/>
            <a:ext cx="89013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dialog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-container"&gt;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dialog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dialog-header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dialog-close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X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dialog-body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dialog-footer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94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5D90-D632-400B-BBF3-4725FCB8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los parámetros del componente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1ECBF-81F7-449E-812B-59A71C63D52B}"/>
              </a:ext>
            </a:extLst>
          </p:cNvPr>
          <p:cNvSpPr/>
          <p:nvPr/>
        </p:nvSpPr>
        <p:spPr>
          <a:xfrm>
            <a:off x="8382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@code {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[Parameter]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Header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[Parameter]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Body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[Parameter]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Footer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bool Show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568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1087</Words>
  <Application>Microsoft Office PowerPoint</Application>
  <PresentationFormat>Widescreen</PresentationFormat>
  <Paragraphs>136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Consolas</vt:lpstr>
      <vt:lpstr>Segoe UI Black</vt:lpstr>
      <vt:lpstr>Segoe UI Light</vt:lpstr>
      <vt:lpstr>Segoe UI Semibold</vt:lpstr>
      <vt:lpstr>Segoe UI Semilight</vt:lpstr>
      <vt:lpstr>Wingdings</vt:lpstr>
      <vt:lpstr>Office Theme</vt:lpstr>
      <vt:lpstr>Componentes compartidos en Blazor</vt:lpstr>
      <vt:lpstr>Blazor</vt:lpstr>
      <vt:lpstr>Crear el proyecto Razor Class Library</vt:lpstr>
      <vt:lpstr>Configurar el proyecto</vt:lpstr>
      <vt:lpstr>Elegir la versión de .NET Core</vt:lpstr>
      <vt:lpstr>Limpiar la plantilla del Proyecto</vt:lpstr>
      <vt:lpstr>Agregar un nuevo Razor Component</vt:lpstr>
      <vt:lpstr>Un poco de código HTML</vt:lpstr>
      <vt:lpstr>Agregar los parámetros del componente</vt:lpstr>
      <vt:lpstr>Agregando el código para mostrar/ocultar el componente</vt:lpstr>
      <vt:lpstr>Detalles finales: CSS</vt:lpstr>
      <vt:lpstr>Consumir el nuevo Componente</vt:lpstr>
      <vt:lpstr>Configurar el proyecto</vt:lpstr>
      <vt:lpstr>Crear una Aplicación Blazor WebAssembly</vt:lpstr>
      <vt:lpstr>Agregar la referencia al proyecto Components</vt:lpstr>
      <vt:lpstr>Importar el espacio de nombres</vt:lpstr>
      <vt:lpstr>Utilizar el componente ModalDialog</vt:lpstr>
      <vt:lpstr>PowerPoint Presentation</vt:lpstr>
      <vt:lpstr>Agregar el código del componente Index</vt:lpstr>
      <vt:lpstr>Agregar el manejador del evento click</vt:lpstr>
      <vt:lpstr>Agregar la referencia a la hoja de estilos</vt:lpstr>
      <vt:lpstr>Detalles Finales (opcional)</vt:lpstr>
      <vt:lpstr>Ejecuta la Aplicación Cliente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Huerta De Los Santos</dc:creator>
  <cp:lastModifiedBy>Abigail Huerta De Los Santos</cp:lastModifiedBy>
  <cp:revision>27</cp:revision>
  <dcterms:created xsi:type="dcterms:W3CDTF">2019-10-03T17:27:51Z</dcterms:created>
  <dcterms:modified xsi:type="dcterms:W3CDTF">2020-10-17T06:17:55Z</dcterms:modified>
</cp:coreProperties>
</file>