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82" r:id="rId1"/>
  </p:sldMasterIdLst>
  <p:notesMasterIdLst>
    <p:notesMasterId r:id="rId12"/>
  </p:notesMasterIdLst>
  <p:sldIdLst>
    <p:sldId id="256" r:id="rId2"/>
    <p:sldId id="320" r:id="rId3"/>
    <p:sldId id="258" r:id="rId4"/>
    <p:sldId id="259" r:id="rId5"/>
    <p:sldId id="261" r:id="rId6"/>
    <p:sldId id="263" r:id="rId7"/>
    <p:sldId id="260" r:id="rId8"/>
    <p:sldId id="262" r:id="rId9"/>
    <p:sldId id="322" r:id="rId10"/>
    <p:sldId id="321"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77320"/>
  </p:normalViewPr>
  <p:slideViewPr>
    <p:cSldViewPr snapToGrid="0">
      <p:cViewPr>
        <p:scale>
          <a:sx n="90" d="100"/>
          <a:sy n="90" d="100"/>
        </p:scale>
        <p:origin x="1432"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A4D96C-40C3-AF44-9A96-58F621B393A5}" type="datetimeFigureOut">
              <a:rPr lang="en-US" smtClean="0"/>
              <a:t>5/9/23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75E3F4-2A4A-4445-B96E-E0F797724F07}" type="slidenum">
              <a:rPr lang="en-US" smtClean="0"/>
              <a:t>‹#›</a:t>
            </a:fld>
            <a:endParaRPr lang="en-US"/>
          </a:p>
        </p:txBody>
      </p:sp>
    </p:spTree>
    <p:extLst>
      <p:ext uri="{BB962C8B-B14F-4D97-AF65-F5344CB8AC3E}">
        <p14:creationId xmlns:p14="http://schemas.microsoft.com/office/powerpoint/2010/main" val="2230882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100" b="0" i="0" u="none" strike="noStrike" cap="none" dirty="0">
                <a:solidFill>
                  <a:srgbClr val="000000"/>
                </a:solidFill>
                <a:effectLst/>
                <a:latin typeface="Arial"/>
                <a:ea typeface="Arial"/>
                <a:cs typeface="Arial"/>
                <a:sym typeface="Arial"/>
              </a:rPr>
              <a:t>-My dissertation is focused on how the microbiome is involved in the development of the immune system in amphibians</a:t>
            </a:r>
          </a:p>
          <a:p>
            <a:r>
              <a:rPr lang="en-US" sz="1100" b="0" i="0" u="none" strike="noStrike" cap="none" dirty="0">
                <a:solidFill>
                  <a:srgbClr val="000000"/>
                </a:solidFill>
                <a:effectLst/>
                <a:latin typeface="Arial"/>
                <a:ea typeface="Arial"/>
                <a:cs typeface="Arial"/>
                <a:sym typeface="Arial"/>
              </a:rPr>
              <a:t>-For my pilot project, I wanted to see how if I could create “germ-free” frogs or frogs with no microbiome in order to see how a disruption to the microbiome during development might affect immune function</a:t>
            </a:r>
          </a:p>
          <a:p>
            <a:r>
              <a:rPr lang="en-US" sz="1100" b="0" i="0" u="none" strike="noStrike" cap="none" dirty="0">
                <a:solidFill>
                  <a:srgbClr val="000000"/>
                </a:solidFill>
                <a:effectLst/>
                <a:latin typeface="Arial"/>
                <a:ea typeface="Arial"/>
                <a:cs typeface="Arial"/>
                <a:sym typeface="Arial"/>
              </a:rPr>
              <a:t>	- so I started by treating xenopus </a:t>
            </a:r>
            <a:r>
              <a:rPr lang="en-US" sz="1100" b="0" i="0" u="none" strike="noStrike" cap="none" dirty="0" err="1">
                <a:solidFill>
                  <a:srgbClr val="000000"/>
                </a:solidFill>
                <a:effectLst/>
                <a:latin typeface="Arial"/>
                <a:ea typeface="Arial"/>
                <a:cs typeface="Arial"/>
                <a:sym typeface="Arial"/>
              </a:rPr>
              <a:t>laevis</a:t>
            </a:r>
            <a:r>
              <a:rPr lang="en-US" sz="1100" b="0" i="0" u="none" strike="noStrike" cap="none" dirty="0">
                <a:solidFill>
                  <a:srgbClr val="000000"/>
                </a:solidFill>
                <a:effectLst/>
                <a:latin typeface="Arial"/>
                <a:ea typeface="Arial"/>
                <a:cs typeface="Arial"/>
                <a:sym typeface="Arial"/>
              </a:rPr>
              <a:t> embryos with either a mixture of antimicrobials to deplete the microbiome as much as possible or a sham mixture of just sterile water</a:t>
            </a:r>
          </a:p>
          <a:p>
            <a:r>
              <a:rPr lang="en-US" sz="1100" b="0" i="0" u="none" strike="noStrike" cap="none" dirty="0">
                <a:solidFill>
                  <a:srgbClr val="000000"/>
                </a:solidFill>
                <a:effectLst/>
                <a:latin typeface="Arial"/>
                <a:ea typeface="Arial"/>
                <a:cs typeface="Arial"/>
                <a:sym typeface="Arial"/>
              </a:rPr>
              <a:t>	-The sterile groups I treated with antimicrobials were reared in sterile conditions inside a biosafety cabinet with sterilized tanks and water and fed sterilized food</a:t>
            </a:r>
          </a:p>
          <a:p>
            <a:r>
              <a:rPr lang="en-US" sz="1100" b="0" i="0" u="none" strike="noStrike" cap="none" dirty="0">
                <a:solidFill>
                  <a:srgbClr val="000000"/>
                </a:solidFill>
                <a:effectLst/>
                <a:latin typeface="Arial"/>
                <a:ea typeface="Arial"/>
                <a:cs typeface="Arial"/>
                <a:sym typeface="Arial"/>
              </a:rPr>
              <a:t>	-The nonsterile groups not treated with antimicrobials were reared in normal lab space so they would be exposed to microbes in the air, and housed in nonsterile conditions with nonsterile food</a:t>
            </a:r>
          </a:p>
          <a:p>
            <a:endParaRPr lang="en-US" dirty="0"/>
          </a:p>
        </p:txBody>
      </p:sp>
    </p:spTree>
    <p:extLst>
      <p:ext uri="{BB962C8B-B14F-4D97-AF65-F5344CB8AC3E}">
        <p14:creationId xmlns:p14="http://schemas.microsoft.com/office/powerpoint/2010/main" val="23005733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conditions I have to rear the nonsterile vs sterile animals in means they have to be placed in two different spaces in the lab</a:t>
            </a:r>
          </a:p>
          <a:p>
            <a:r>
              <a:rPr lang="en-US" dirty="0"/>
              <a:t>-This can lead to problems if they are different temperatures because different development temperatures can mean different development times and survival rates which can be confounding </a:t>
            </a:r>
          </a:p>
          <a:p>
            <a:r>
              <a:rPr lang="en-US" dirty="0"/>
              <a:t>-To make sure my temperatures are the same inside and outside the biosafety cabinet, I used </a:t>
            </a:r>
            <a:r>
              <a:rPr lang="en-US" dirty="0" err="1"/>
              <a:t>iButton</a:t>
            </a:r>
            <a:r>
              <a:rPr lang="en-US" dirty="0"/>
              <a:t> loggers which can be programmed to log temperature at varying intervals</a:t>
            </a:r>
          </a:p>
        </p:txBody>
      </p:sp>
      <p:sp>
        <p:nvSpPr>
          <p:cNvPr id="4" name="Slide Number Placeholder 3"/>
          <p:cNvSpPr>
            <a:spLocks noGrp="1"/>
          </p:cNvSpPr>
          <p:nvPr>
            <p:ph type="sldNum" sz="quarter" idx="5"/>
          </p:nvPr>
        </p:nvSpPr>
        <p:spPr/>
        <p:txBody>
          <a:bodyPr/>
          <a:lstStyle/>
          <a:p>
            <a:fld id="{FD75E3F4-2A4A-4445-B96E-E0F797724F07}" type="slidenum">
              <a:rPr lang="en-US" smtClean="0"/>
              <a:t>3</a:t>
            </a:fld>
            <a:endParaRPr lang="en-US"/>
          </a:p>
        </p:txBody>
      </p:sp>
    </p:spTree>
    <p:extLst>
      <p:ext uri="{BB962C8B-B14F-4D97-AF65-F5344CB8AC3E}">
        <p14:creationId xmlns:p14="http://schemas.microsoft.com/office/powerpoint/2010/main" val="1527023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randomly placed 6 </a:t>
            </a:r>
            <a:r>
              <a:rPr lang="en-US" dirty="0" err="1"/>
              <a:t>iButtons</a:t>
            </a:r>
            <a:r>
              <a:rPr lang="en-US" dirty="0"/>
              <a:t> inside the biosafety cabinet and 6 </a:t>
            </a:r>
            <a:r>
              <a:rPr lang="en-US" dirty="0" err="1"/>
              <a:t>iButtons</a:t>
            </a:r>
            <a:r>
              <a:rPr lang="en-US" dirty="0"/>
              <a:t> outside the cabinet in the lab</a:t>
            </a:r>
          </a:p>
          <a:p>
            <a:r>
              <a:rPr lang="en-US" dirty="0"/>
              <a:t>-And this is an example of what the </a:t>
            </a:r>
            <a:r>
              <a:rPr lang="en-US" dirty="0" err="1"/>
              <a:t>iButton</a:t>
            </a:r>
            <a:r>
              <a:rPr lang="en-US" dirty="0"/>
              <a:t> data looks like when you pull it from the loggers</a:t>
            </a:r>
          </a:p>
          <a:p>
            <a:r>
              <a:rPr lang="en-US" dirty="0"/>
              <a:t>-You get a CSV file for each </a:t>
            </a:r>
            <a:r>
              <a:rPr lang="en-US" dirty="0" err="1"/>
              <a:t>iButton</a:t>
            </a:r>
            <a:r>
              <a:rPr lang="en-US" dirty="0"/>
              <a:t> with this diagnostic data on the top and then the temp readings </a:t>
            </a:r>
          </a:p>
          <a:p>
            <a:r>
              <a:rPr lang="en-US" dirty="0"/>
              <a:t>-I basically want to know what the average temperature over time is for my different </a:t>
            </a:r>
            <a:r>
              <a:rPr lang="en-US" dirty="0" err="1"/>
              <a:t>iButtons</a:t>
            </a:r>
            <a:r>
              <a:rPr lang="en-US" dirty="0"/>
              <a:t> so I can see if it differs between locations, so I don’t need these first 15 lines, and I want to average these 731 readings that were taken every 10 minutes </a:t>
            </a:r>
          </a:p>
        </p:txBody>
      </p:sp>
      <p:sp>
        <p:nvSpPr>
          <p:cNvPr id="4" name="Slide Number Placeholder 3"/>
          <p:cNvSpPr>
            <a:spLocks noGrp="1"/>
          </p:cNvSpPr>
          <p:nvPr>
            <p:ph type="sldNum" sz="quarter" idx="5"/>
          </p:nvPr>
        </p:nvSpPr>
        <p:spPr/>
        <p:txBody>
          <a:bodyPr/>
          <a:lstStyle/>
          <a:p>
            <a:fld id="{FD75E3F4-2A4A-4445-B96E-E0F797724F07}" type="slidenum">
              <a:rPr lang="en-US" smtClean="0"/>
              <a:t>4</a:t>
            </a:fld>
            <a:endParaRPr lang="en-US"/>
          </a:p>
        </p:txBody>
      </p:sp>
    </p:spTree>
    <p:extLst>
      <p:ext uri="{BB962C8B-B14F-4D97-AF65-F5344CB8AC3E}">
        <p14:creationId xmlns:p14="http://schemas.microsoft.com/office/powerpoint/2010/main" val="39771449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in the past I’ve just averaged them by hand, but I wanted to try to write a python script to do it for me</a:t>
            </a:r>
          </a:p>
          <a:p>
            <a:r>
              <a:rPr lang="en-US" dirty="0"/>
              <a:t>-This is my first try and it works but I don’t this it’s the most straightforward or easiest way to get the results I want so I’m </a:t>
            </a:r>
            <a:r>
              <a:rPr lang="en-US" dirty="0" err="1"/>
              <a:t>gonna</a:t>
            </a:r>
            <a:r>
              <a:rPr lang="en-US" dirty="0"/>
              <a:t> keep working on it but for now I have 2 scripts:</a:t>
            </a:r>
          </a:p>
          <a:p>
            <a:r>
              <a:rPr lang="en-US" dirty="0"/>
              <a:t>	-This is the first one, it basically skips the first 15 lines in the file that I don’t need, and calculates the average temperature for me by taking the temperature column and adding all the values together and then dividing by the total number of temp readings which was 731</a:t>
            </a:r>
          </a:p>
          <a:p>
            <a:r>
              <a:rPr lang="en-US" dirty="0"/>
              <a:t>	-Then it saves the info as a new file for each </a:t>
            </a:r>
            <a:r>
              <a:rPr lang="en-US" dirty="0" err="1"/>
              <a:t>iButton</a:t>
            </a:r>
            <a:endParaRPr lang="en-US" dirty="0"/>
          </a:p>
        </p:txBody>
      </p:sp>
      <p:sp>
        <p:nvSpPr>
          <p:cNvPr id="4" name="Slide Number Placeholder 3"/>
          <p:cNvSpPr>
            <a:spLocks noGrp="1"/>
          </p:cNvSpPr>
          <p:nvPr>
            <p:ph type="sldNum" sz="quarter" idx="5"/>
          </p:nvPr>
        </p:nvSpPr>
        <p:spPr/>
        <p:txBody>
          <a:bodyPr/>
          <a:lstStyle/>
          <a:p>
            <a:fld id="{FD75E3F4-2A4A-4445-B96E-E0F797724F07}" type="slidenum">
              <a:rPr lang="en-US" smtClean="0"/>
              <a:t>5</a:t>
            </a:fld>
            <a:endParaRPr lang="en-US"/>
          </a:p>
        </p:txBody>
      </p:sp>
    </p:spTree>
    <p:extLst>
      <p:ext uri="{BB962C8B-B14F-4D97-AF65-F5344CB8AC3E}">
        <p14:creationId xmlns:p14="http://schemas.microsoft.com/office/powerpoint/2010/main" val="25857425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what the new file looked like and where I had a little problem because of the way I wrote the code I had basically said to take each temperature line and add it to the next and then divided by the total number of readings each time, so I ended up with this large file that had printed each iteration of my for loop, but I only really care about the last line which is the actual average temperature (or all the temp lines added together then divided) if that makes sense</a:t>
            </a:r>
          </a:p>
        </p:txBody>
      </p:sp>
      <p:sp>
        <p:nvSpPr>
          <p:cNvPr id="4" name="Slide Number Placeholder 3"/>
          <p:cNvSpPr>
            <a:spLocks noGrp="1"/>
          </p:cNvSpPr>
          <p:nvPr>
            <p:ph type="sldNum" sz="quarter" idx="5"/>
          </p:nvPr>
        </p:nvSpPr>
        <p:spPr/>
        <p:txBody>
          <a:bodyPr/>
          <a:lstStyle/>
          <a:p>
            <a:fld id="{FD75E3F4-2A4A-4445-B96E-E0F797724F07}" type="slidenum">
              <a:rPr lang="en-US" smtClean="0"/>
              <a:t>6</a:t>
            </a:fld>
            <a:endParaRPr lang="en-US"/>
          </a:p>
        </p:txBody>
      </p:sp>
    </p:spTree>
    <p:extLst>
      <p:ext uri="{BB962C8B-B14F-4D97-AF65-F5344CB8AC3E}">
        <p14:creationId xmlns:p14="http://schemas.microsoft.com/office/powerpoint/2010/main" val="41360546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I ended up having to write one more script where I just used pandas to print only the last line of each file to a new file, and that ended up giving me the data file that I could use which had each </a:t>
            </a:r>
            <a:r>
              <a:rPr lang="en-US" dirty="0" err="1"/>
              <a:t>iButton</a:t>
            </a:r>
            <a:r>
              <a:rPr lang="en-US" dirty="0"/>
              <a:t> ID and then the average temperature for that </a:t>
            </a:r>
            <a:r>
              <a:rPr lang="en-US" dirty="0" err="1"/>
              <a:t>iButton</a:t>
            </a:r>
            <a:r>
              <a:rPr lang="en-US" dirty="0"/>
              <a:t> over those 731 readings</a:t>
            </a:r>
          </a:p>
        </p:txBody>
      </p:sp>
      <p:sp>
        <p:nvSpPr>
          <p:cNvPr id="4" name="Slide Number Placeholder 3"/>
          <p:cNvSpPr>
            <a:spLocks noGrp="1"/>
          </p:cNvSpPr>
          <p:nvPr>
            <p:ph type="sldNum" sz="quarter" idx="5"/>
          </p:nvPr>
        </p:nvSpPr>
        <p:spPr/>
        <p:txBody>
          <a:bodyPr/>
          <a:lstStyle/>
          <a:p>
            <a:fld id="{FD75E3F4-2A4A-4445-B96E-E0F797724F07}" type="slidenum">
              <a:rPr lang="en-US" smtClean="0"/>
              <a:t>7</a:t>
            </a:fld>
            <a:endParaRPr lang="en-US"/>
          </a:p>
        </p:txBody>
      </p:sp>
    </p:spTree>
    <p:extLst>
      <p:ext uri="{BB962C8B-B14F-4D97-AF65-F5344CB8AC3E}">
        <p14:creationId xmlns:p14="http://schemas.microsoft.com/office/powerpoint/2010/main" val="4072503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then I just plotted those averages for each </a:t>
            </a:r>
            <a:r>
              <a:rPr lang="en-US" dirty="0" err="1"/>
              <a:t>iButton</a:t>
            </a:r>
            <a:r>
              <a:rPr lang="en-US" dirty="0"/>
              <a:t> in each location and ran a t-test to see if they differed, and they didn’t which is the same result I found when I did it by hand previously</a:t>
            </a:r>
          </a:p>
          <a:p>
            <a:r>
              <a:rPr lang="en-US" dirty="0"/>
              <a:t>-And I tried to use colors here that Bobby talked about during the visualization class that had enough contrast</a:t>
            </a:r>
          </a:p>
        </p:txBody>
      </p:sp>
      <p:sp>
        <p:nvSpPr>
          <p:cNvPr id="4" name="Slide Number Placeholder 3"/>
          <p:cNvSpPr>
            <a:spLocks noGrp="1"/>
          </p:cNvSpPr>
          <p:nvPr>
            <p:ph type="sldNum" sz="quarter" idx="5"/>
          </p:nvPr>
        </p:nvSpPr>
        <p:spPr/>
        <p:txBody>
          <a:bodyPr/>
          <a:lstStyle/>
          <a:p>
            <a:fld id="{FD75E3F4-2A4A-4445-B96E-E0F797724F07}" type="slidenum">
              <a:rPr lang="en-US" smtClean="0"/>
              <a:t>8</a:t>
            </a:fld>
            <a:endParaRPr lang="en-US"/>
          </a:p>
        </p:txBody>
      </p:sp>
    </p:spTree>
    <p:extLst>
      <p:ext uri="{BB962C8B-B14F-4D97-AF65-F5344CB8AC3E}">
        <p14:creationId xmlns:p14="http://schemas.microsoft.com/office/powerpoint/2010/main" val="2965702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I ended up having to write one more script where I just used pandas to print only the last line of each file to a new file </a:t>
            </a:r>
          </a:p>
        </p:txBody>
      </p:sp>
      <p:sp>
        <p:nvSpPr>
          <p:cNvPr id="4" name="Slide Number Placeholder 3"/>
          <p:cNvSpPr>
            <a:spLocks noGrp="1"/>
          </p:cNvSpPr>
          <p:nvPr>
            <p:ph type="sldNum" sz="quarter" idx="5"/>
          </p:nvPr>
        </p:nvSpPr>
        <p:spPr/>
        <p:txBody>
          <a:bodyPr/>
          <a:lstStyle/>
          <a:p>
            <a:fld id="{FD75E3F4-2A4A-4445-B96E-E0F797724F07}" type="slidenum">
              <a:rPr lang="en-US" smtClean="0"/>
              <a:t>10</a:t>
            </a:fld>
            <a:endParaRPr lang="en-US"/>
          </a:p>
        </p:txBody>
      </p:sp>
    </p:spTree>
    <p:extLst>
      <p:ext uri="{BB962C8B-B14F-4D97-AF65-F5344CB8AC3E}">
        <p14:creationId xmlns:p14="http://schemas.microsoft.com/office/powerpoint/2010/main" val="13421535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4833CF6-106F-3F4D-B96D-1514C04B8BDE}" type="datetimeFigureOut">
              <a:rPr lang="en-US" smtClean="0"/>
              <a:t>5/8/23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FABDEC-B1C6-2447-9962-2418F6BBDBF0}" type="slidenum">
              <a:rPr lang="en-US" smtClean="0"/>
              <a:t>‹#›</a:t>
            </a:fld>
            <a:endParaRPr lang="en-US"/>
          </a:p>
        </p:txBody>
      </p:sp>
    </p:spTree>
    <p:extLst>
      <p:ext uri="{BB962C8B-B14F-4D97-AF65-F5344CB8AC3E}">
        <p14:creationId xmlns:p14="http://schemas.microsoft.com/office/powerpoint/2010/main" val="16224077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4833CF6-106F-3F4D-B96D-1514C04B8BDE}" type="datetimeFigureOut">
              <a:rPr lang="en-US" smtClean="0"/>
              <a:t>5/8/23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FABDEC-B1C6-2447-9962-2418F6BBDBF0}" type="slidenum">
              <a:rPr lang="en-US" smtClean="0"/>
              <a:t>‹#›</a:t>
            </a:fld>
            <a:endParaRPr lang="en-US"/>
          </a:p>
        </p:txBody>
      </p:sp>
    </p:spTree>
    <p:extLst>
      <p:ext uri="{BB962C8B-B14F-4D97-AF65-F5344CB8AC3E}">
        <p14:creationId xmlns:p14="http://schemas.microsoft.com/office/powerpoint/2010/main" val="21129338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4833CF6-106F-3F4D-B96D-1514C04B8BDE}" type="datetimeFigureOut">
              <a:rPr lang="en-US" smtClean="0"/>
              <a:t>5/8/23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FABDEC-B1C6-2447-9962-2418F6BBDBF0}" type="slidenum">
              <a:rPr lang="en-US" smtClean="0"/>
              <a:t>‹#›</a:t>
            </a:fld>
            <a:endParaRPr lang="en-US"/>
          </a:p>
        </p:txBody>
      </p:sp>
    </p:spTree>
    <p:extLst>
      <p:ext uri="{BB962C8B-B14F-4D97-AF65-F5344CB8AC3E}">
        <p14:creationId xmlns:p14="http://schemas.microsoft.com/office/powerpoint/2010/main" val="2133229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4833CF6-106F-3F4D-B96D-1514C04B8BDE}" type="datetimeFigureOut">
              <a:rPr lang="en-US" smtClean="0"/>
              <a:t>5/8/23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FABDEC-B1C6-2447-9962-2418F6BBDBF0}" type="slidenum">
              <a:rPr lang="en-US" smtClean="0"/>
              <a:t>‹#›</a:t>
            </a:fld>
            <a:endParaRPr lang="en-US"/>
          </a:p>
        </p:txBody>
      </p:sp>
    </p:spTree>
    <p:extLst>
      <p:ext uri="{BB962C8B-B14F-4D97-AF65-F5344CB8AC3E}">
        <p14:creationId xmlns:p14="http://schemas.microsoft.com/office/powerpoint/2010/main" val="27941746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4833CF6-106F-3F4D-B96D-1514C04B8BDE}" type="datetimeFigureOut">
              <a:rPr lang="en-US" smtClean="0"/>
              <a:t>5/8/23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FABDEC-B1C6-2447-9962-2418F6BBDBF0}" type="slidenum">
              <a:rPr lang="en-US" smtClean="0"/>
              <a:t>‹#›</a:t>
            </a:fld>
            <a:endParaRPr lang="en-US"/>
          </a:p>
        </p:txBody>
      </p:sp>
    </p:spTree>
    <p:extLst>
      <p:ext uri="{BB962C8B-B14F-4D97-AF65-F5344CB8AC3E}">
        <p14:creationId xmlns:p14="http://schemas.microsoft.com/office/powerpoint/2010/main" val="3634366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4833CF6-106F-3F4D-B96D-1514C04B8BDE}" type="datetimeFigureOut">
              <a:rPr lang="en-US" smtClean="0"/>
              <a:t>5/8/23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FABDEC-B1C6-2447-9962-2418F6BBDBF0}" type="slidenum">
              <a:rPr lang="en-US" smtClean="0"/>
              <a:t>‹#›</a:t>
            </a:fld>
            <a:endParaRPr lang="en-US"/>
          </a:p>
        </p:txBody>
      </p:sp>
    </p:spTree>
    <p:extLst>
      <p:ext uri="{BB962C8B-B14F-4D97-AF65-F5344CB8AC3E}">
        <p14:creationId xmlns:p14="http://schemas.microsoft.com/office/powerpoint/2010/main" val="5967114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4833CF6-106F-3F4D-B96D-1514C04B8BDE}" type="datetimeFigureOut">
              <a:rPr lang="en-US" smtClean="0"/>
              <a:t>5/8/23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EFABDEC-B1C6-2447-9962-2418F6BBDBF0}" type="slidenum">
              <a:rPr lang="en-US" smtClean="0"/>
              <a:t>‹#›</a:t>
            </a:fld>
            <a:endParaRPr lang="en-US"/>
          </a:p>
        </p:txBody>
      </p:sp>
    </p:spTree>
    <p:extLst>
      <p:ext uri="{BB962C8B-B14F-4D97-AF65-F5344CB8AC3E}">
        <p14:creationId xmlns:p14="http://schemas.microsoft.com/office/powerpoint/2010/main" val="35624028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4833CF6-106F-3F4D-B96D-1514C04B8BDE}" type="datetimeFigureOut">
              <a:rPr lang="en-US" smtClean="0"/>
              <a:t>5/8/23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EFABDEC-B1C6-2447-9962-2418F6BBDBF0}" type="slidenum">
              <a:rPr lang="en-US" smtClean="0"/>
              <a:t>‹#›</a:t>
            </a:fld>
            <a:endParaRPr lang="en-US"/>
          </a:p>
        </p:txBody>
      </p:sp>
    </p:spTree>
    <p:extLst>
      <p:ext uri="{BB962C8B-B14F-4D97-AF65-F5344CB8AC3E}">
        <p14:creationId xmlns:p14="http://schemas.microsoft.com/office/powerpoint/2010/main" val="11390814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4833CF6-106F-3F4D-B96D-1514C04B8BDE}" type="datetimeFigureOut">
              <a:rPr lang="en-US" smtClean="0"/>
              <a:t>5/8/23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EFABDEC-B1C6-2447-9962-2418F6BBDBF0}" type="slidenum">
              <a:rPr lang="en-US" smtClean="0"/>
              <a:t>‹#›</a:t>
            </a:fld>
            <a:endParaRPr lang="en-US"/>
          </a:p>
        </p:txBody>
      </p:sp>
    </p:spTree>
    <p:extLst>
      <p:ext uri="{BB962C8B-B14F-4D97-AF65-F5344CB8AC3E}">
        <p14:creationId xmlns:p14="http://schemas.microsoft.com/office/powerpoint/2010/main" val="21271805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4833CF6-106F-3F4D-B96D-1514C04B8BDE}" type="datetimeFigureOut">
              <a:rPr lang="en-US" smtClean="0"/>
              <a:t>5/8/23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FABDEC-B1C6-2447-9962-2418F6BBDBF0}" type="slidenum">
              <a:rPr lang="en-US" smtClean="0"/>
              <a:t>‹#›</a:t>
            </a:fld>
            <a:endParaRPr lang="en-US"/>
          </a:p>
        </p:txBody>
      </p:sp>
    </p:spTree>
    <p:extLst>
      <p:ext uri="{BB962C8B-B14F-4D97-AF65-F5344CB8AC3E}">
        <p14:creationId xmlns:p14="http://schemas.microsoft.com/office/powerpoint/2010/main" val="12475849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4833CF6-106F-3F4D-B96D-1514C04B8BDE}" type="datetimeFigureOut">
              <a:rPr lang="en-US" smtClean="0"/>
              <a:t>5/8/23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FABDEC-B1C6-2447-9962-2418F6BBDBF0}" type="slidenum">
              <a:rPr lang="en-US" smtClean="0"/>
              <a:t>‹#›</a:t>
            </a:fld>
            <a:endParaRPr lang="en-US"/>
          </a:p>
        </p:txBody>
      </p:sp>
    </p:spTree>
    <p:extLst>
      <p:ext uri="{BB962C8B-B14F-4D97-AF65-F5344CB8AC3E}">
        <p14:creationId xmlns:p14="http://schemas.microsoft.com/office/powerpoint/2010/main" val="12415947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833CF6-106F-3F4D-B96D-1514C04B8BDE}" type="datetimeFigureOut">
              <a:rPr lang="en-US" smtClean="0"/>
              <a:t>5/8/23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EFABDEC-B1C6-2447-9962-2418F6BBDBF0}" type="slidenum">
              <a:rPr lang="en-US" smtClean="0"/>
              <a:t>‹#›</a:t>
            </a:fld>
            <a:endParaRPr lang="en-US"/>
          </a:p>
        </p:txBody>
      </p:sp>
    </p:spTree>
    <p:extLst>
      <p:ext uri="{BB962C8B-B14F-4D97-AF65-F5344CB8AC3E}">
        <p14:creationId xmlns:p14="http://schemas.microsoft.com/office/powerpoint/2010/main" val="173354133"/>
      </p:ext>
    </p:extLst>
  </p:cSld>
  <p:clrMap bg1="dk1" tx1="lt1" bg2="dk2" tx2="lt2" accent1="accent1" accent2="accent2" accent3="accent3" accent4="accent4" accent5="accent5" accent6="accent6" hlink="hlink" folHlink="folHlink"/>
  <p:sldLayoutIdLst>
    <p:sldLayoutId id="2147483883" r:id="rId1"/>
    <p:sldLayoutId id="2147483884" r:id="rId2"/>
    <p:sldLayoutId id="2147483885" r:id="rId3"/>
    <p:sldLayoutId id="2147483886" r:id="rId4"/>
    <p:sldLayoutId id="2147483887" r:id="rId5"/>
    <p:sldLayoutId id="2147483888" r:id="rId6"/>
    <p:sldLayoutId id="2147483889" r:id="rId7"/>
    <p:sldLayoutId id="2147483890" r:id="rId8"/>
    <p:sldLayoutId id="2147483891" r:id="rId9"/>
    <p:sldLayoutId id="2147483892" r:id="rId10"/>
    <p:sldLayoutId id="214748389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6.xml"/><Relationship Id="rId5" Type="http://schemas.openxmlformats.org/officeDocument/2006/relationships/image" Target="../media/image11.png"/><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EB14B-6652-D73B-7E37-4C2499A49CB1}"/>
              </a:ext>
            </a:extLst>
          </p:cNvPr>
          <p:cNvSpPr>
            <a:spLocks noGrp="1"/>
          </p:cNvSpPr>
          <p:nvPr>
            <p:ph type="ctrTitle"/>
          </p:nvPr>
        </p:nvSpPr>
        <p:spPr/>
        <p:txBody>
          <a:bodyPr/>
          <a:lstStyle/>
          <a:p>
            <a:r>
              <a:rPr lang="en-US" dirty="0"/>
              <a:t>Final Project</a:t>
            </a:r>
          </a:p>
        </p:txBody>
      </p:sp>
      <p:sp>
        <p:nvSpPr>
          <p:cNvPr id="3" name="Subtitle 2">
            <a:extLst>
              <a:ext uri="{FF2B5EF4-FFF2-40B4-BE49-F238E27FC236}">
                <a16:creationId xmlns:a16="http://schemas.microsoft.com/office/drawing/2014/main" id="{950E78F5-06F8-991F-A589-28097CA88B24}"/>
              </a:ext>
            </a:extLst>
          </p:cNvPr>
          <p:cNvSpPr>
            <a:spLocks noGrp="1"/>
          </p:cNvSpPr>
          <p:nvPr>
            <p:ph type="subTitle" idx="1"/>
          </p:nvPr>
        </p:nvSpPr>
        <p:spPr/>
        <p:txBody>
          <a:bodyPr/>
          <a:lstStyle/>
          <a:p>
            <a:r>
              <a:rPr lang="en-US" dirty="0"/>
              <a:t>Biol 792</a:t>
            </a:r>
          </a:p>
          <a:p>
            <a:r>
              <a:rPr lang="en-US" dirty="0"/>
              <a:t>Abby Miller</a:t>
            </a:r>
          </a:p>
        </p:txBody>
      </p:sp>
    </p:spTree>
    <p:extLst>
      <p:ext uri="{BB962C8B-B14F-4D97-AF65-F5344CB8AC3E}">
        <p14:creationId xmlns:p14="http://schemas.microsoft.com/office/powerpoint/2010/main" val="14866312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1E213B-BD44-D2DF-9A03-98E61950DECB}"/>
              </a:ext>
            </a:extLst>
          </p:cNvPr>
          <p:cNvSpPr>
            <a:spLocks noGrp="1"/>
          </p:cNvSpPr>
          <p:nvPr>
            <p:ph type="title"/>
          </p:nvPr>
        </p:nvSpPr>
        <p:spPr>
          <a:xfrm>
            <a:off x="838200" y="307983"/>
            <a:ext cx="10515600" cy="1325563"/>
          </a:xfrm>
        </p:spPr>
        <p:txBody>
          <a:bodyPr/>
          <a:lstStyle/>
          <a:p>
            <a:r>
              <a:rPr lang="en-US" dirty="0"/>
              <a:t>Python script 2: create new CSV with average temps </a:t>
            </a:r>
          </a:p>
        </p:txBody>
      </p:sp>
      <p:pic>
        <p:nvPicPr>
          <p:cNvPr id="4" name="Picture 3" descr="Text&#10;&#10;Description automatically generated">
            <a:extLst>
              <a:ext uri="{FF2B5EF4-FFF2-40B4-BE49-F238E27FC236}">
                <a16:creationId xmlns:a16="http://schemas.microsoft.com/office/drawing/2014/main" id="{12E26A4B-3854-D1C8-0D4A-CBB31A695AF6}"/>
              </a:ext>
            </a:extLst>
          </p:cNvPr>
          <p:cNvPicPr>
            <a:picLocks noChangeAspect="1"/>
          </p:cNvPicPr>
          <p:nvPr/>
        </p:nvPicPr>
        <p:blipFill>
          <a:blip r:embed="rId3"/>
          <a:stretch>
            <a:fillRect/>
          </a:stretch>
        </p:blipFill>
        <p:spPr>
          <a:xfrm>
            <a:off x="2768019" y="1215235"/>
            <a:ext cx="7165830" cy="2901951"/>
          </a:xfrm>
          <a:prstGeom prst="rect">
            <a:avLst/>
          </a:prstGeom>
        </p:spPr>
      </p:pic>
      <p:pic>
        <p:nvPicPr>
          <p:cNvPr id="6" name="Picture 5" descr="Graphical user interface, text&#10;&#10;Description automatically generated">
            <a:extLst>
              <a:ext uri="{FF2B5EF4-FFF2-40B4-BE49-F238E27FC236}">
                <a16:creationId xmlns:a16="http://schemas.microsoft.com/office/drawing/2014/main" id="{23AB1AA6-C674-6D12-486A-A9E8626A8559}"/>
              </a:ext>
            </a:extLst>
          </p:cNvPr>
          <p:cNvPicPr>
            <a:picLocks noChangeAspect="1"/>
          </p:cNvPicPr>
          <p:nvPr/>
        </p:nvPicPr>
        <p:blipFill>
          <a:blip r:embed="rId4"/>
          <a:stretch>
            <a:fillRect/>
          </a:stretch>
        </p:blipFill>
        <p:spPr>
          <a:xfrm>
            <a:off x="143076" y="3984021"/>
            <a:ext cx="7772400" cy="2896985"/>
          </a:xfrm>
          <a:prstGeom prst="rect">
            <a:avLst/>
          </a:prstGeom>
        </p:spPr>
      </p:pic>
      <p:pic>
        <p:nvPicPr>
          <p:cNvPr id="8" name="Picture 7" descr="Text&#10;&#10;Description automatically generated">
            <a:extLst>
              <a:ext uri="{FF2B5EF4-FFF2-40B4-BE49-F238E27FC236}">
                <a16:creationId xmlns:a16="http://schemas.microsoft.com/office/drawing/2014/main" id="{282F7D8C-7C0F-7AE0-07BF-06AA189B2DC6}"/>
              </a:ext>
            </a:extLst>
          </p:cNvPr>
          <p:cNvPicPr>
            <a:picLocks noChangeAspect="1"/>
          </p:cNvPicPr>
          <p:nvPr/>
        </p:nvPicPr>
        <p:blipFill>
          <a:blip r:embed="rId5"/>
          <a:stretch>
            <a:fillRect/>
          </a:stretch>
        </p:blipFill>
        <p:spPr>
          <a:xfrm>
            <a:off x="5715000" y="4243566"/>
            <a:ext cx="8437698" cy="2377896"/>
          </a:xfrm>
          <a:prstGeom prst="rect">
            <a:avLst/>
          </a:prstGeom>
        </p:spPr>
      </p:pic>
      <p:sp>
        <p:nvSpPr>
          <p:cNvPr id="11" name="Rectangle 10">
            <a:extLst>
              <a:ext uri="{FF2B5EF4-FFF2-40B4-BE49-F238E27FC236}">
                <a16:creationId xmlns:a16="http://schemas.microsoft.com/office/drawing/2014/main" id="{14FF7FD1-78D3-F963-4774-4A9944C4EE78}"/>
              </a:ext>
            </a:extLst>
          </p:cNvPr>
          <p:cNvSpPr/>
          <p:nvPr/>
        </p:nvSpPr>
        <p:spPr>
          <a:xfrm>
            <a:off x="4029276" y="5180795"/>
            <a:ext cx="1057275" cy="251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riangle 11">
            <a:extLst>
              <a:ext uri="{FF2B5EF4-FFF2-40B4-BE49-F238E27FC236}">
                <a16:creationId xmlns:a16="http://schemas.microsoft.com/office/drawing/2014/main" id="{0DD3A318-E80E-F02C-9A68-0B7F04B504DE}"/>
              </a:ext>
            </a:extLst>
          </p:cNvPr>
          <p:cNvSpPr/>
          <p:nvPr/>
        </p:nvSpPr>
        <p:spPr>
          <a:xfrm rot="5400000">
            <a:off x="4910942" y="5080838"/>
            <a:ext cx="757238" cy="451632"/>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DAE91B5-AEEE-C928-6FDF-0AD8999380C8}"/>
              </a:ext>
            </a:extLst>
          </p:cNvPr>
          <p:cNvSpPr/>
          <p:nvPr/>
        </p:nvSpPr>
        <p:spPr>
          <a:xfrm>
            <a:off x="480302" y="4606128"/>
            <a:ext cx="3216325" cy="20876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8CE59720-EB72-E9CD-CF8C-1D368E316976}"/>
              </a:ext>
            </a:extLst>
          </p:cNvPr>
          <p:cNvCxnSpPr>
            <a:cxnSpLocks/>
          </p:cNvCxnSpPr>
          <p:nvPr/>
        </p:nvCxnSpPr>
        <p:spPr>
          <a:xfrm>
            <a:off x="2660077" y="3015264"/>
            <a:ext cx="0" cy="827472"/>
          </a:xfrm>
          <a:prstGeom prst="line">
            <a:avLst/>
          </a:prstGeom>
        </p:spPr>
        <p:style>
          <a:lnRef idx="3">
            <a:schemeClr val="accent3"/>
          </a:lnRef>
          <a:fillRef idx="0">
            <a:schemeClr val="accent3"/>
          </a:fillRef>
          <a:effectRef idx="2">
            <a:schemeClr val="accent3"/>
          </a:effectRef>
          <a:fontRef idx="minor">
            <a:schemeClr val="tx1"/>
          </a:fontRef>
        </p:style>
      </p:cxnSp>
      <p:cxnSp>
        <p:nvCxnSpPr>
          <p:cNvPr id="16" name="Straight Connector 15">
            <a:extLst>
              <a:ext uri="{FF2B5EF4-FFF2-40B4-BE49-F238E27FC236}">
                <a16:creationId xmlns:a16="http://schemas.microsoft.com/office/drawing/2014/main" id="{82E6B1FE-31F3-0FEC-4599-A0D67938A2B0}"/>
              </a:ext>
            </a:extLst>
          </p:cNvPr>
          <p:cNvCxnSpPr>
            <a:cxnSpLocks/>
          </p:cNvCxnSpPr>
          <p:nvPr/>
        </p:nvCxnSpPr>
        <p:spPr>
          <a:xfrm>
            <a:off x="2660077" y="3842736"/>
            <a:ext cx="228600" cy="0"/>
          </a:xfrm>
          <a:prstGeom prst="line">
            <a:avLst/>
          </a:prstGeom>
        </p:spPr>
        <p:style>
          <a:lnRef idx="3">
            <a:schemeClr val="accent3"/>
          </a:lnRef>
          <a:fillRef idx="0">
            <a:schemeClr val="accent3"/>
          </a:fillRef>
          <a:effectRef idx="2">
            <a:schemeClr val="accent3"/>
          </a:effectRef>
          <a:fontRef idx="minor">
            <a:schemeClr val="tx1"/>
          </a:fontRef>
        </p:style>
      </p:cxnSp>
      <p:cxnSp>
        <p:nvCxnSpPr>
          <p:cNvPr id="17" name="Straight Connector 16">
            <a:extLst>
              <a:ext uri="{FF2B5EF4-FFF2-40B4-BE49-F238E27FC236}">
                <a16:creationId xmlns:a16="http://schemas.microsoft.com/office/drawing/2014/main" id="{03E86E24-D4FA-2F44-3722-78D099F70AC0}"/>
              </a:ext>
            </a:extLst>
          </p:cNvPr>
          <p:cNvCxnSpPr>
            <a:cxnSpLocks/>
          </p:cNvCxnSpPr>
          <p:nvPr/>
        </p:nvCxnSpPr>
        <p:spPr>
          <a:xfrm>
            <a:off x="2653719" y="3015264"/>
            <a:ext cx="228600" cy="0"/>
          </a:xfrm>
          <a:prstGeom prst="line">
            <a:avLst/>
          </a:prstGeom>
        </p:spPr>
        <p:style>
          <a:lnRef idx="3">
            <a:schemeClr val="accent3"/>
          </a:lnRef>
          <a:fillRef idx="0">
            <a:schemeClr val="accent3"/>
          </a:fillRef>
          <a:effectRef idx="2">
            <a:schemeClr val="accent3"/>
          </a:effectRef>
          <a:fontRef idx="minor">
            <a:schemeClr val="tx1"/>
          </a:fontRef>
        </p:style>
      </p:cxnSp>
      <p:sp>
        <p:nvSpPr>
          <p:cNvPr id="18" name="TextBox 17">
            <a:extLst>
              <a:ext uri="{FF2B5EF4-FFF2-40B4-BE49-F238E27FC236}">
                <a16:creationId xmlns:a16="http://schemas.microsoft.com/office/drawing/2014/main" id="{20C06D23-B366-784D-E4CC-2E8F791E972A}"/>
              </a:ext>
            </a:extLst>
          </p:cNvPr>
          <p:cNvSpPr txBox="1"/>
          <p:nvPr/>
        </p:nvSpPr>
        <p:spPr>
          <a:xfrm>
            <a:off x="1011709" y="2802093"/>
            <a:ext cx="1648368" cy="1169551"/>
          </a:xfrm>
          <a:prstGeom prst="rect">
            <a:avLst/>
          </a:prstGeom>
          <a:noFill/>
        </p:spPr>
        <p:txBody>
          <a:bodyPr wrap="square" rtlCol="0">
            <a:spAutoFit/>
          </a:bodyPr>
          <a:lstStyle/>
          <a:p>
            <a:r>
              <a:rPr lang="en-US" sz="1400" dirty="0"/>
              <a:t>Use pandas to print just the last line of the file (the average temp), add it to new file </a:t>
            </a:r>
          </a:p>
        </p:txBody>
      </p:sp>
      <p:sp>
        <p:nvSpPr>
          <p:cNvPr id="19" name="Rectangle 18">
            <a:extLst>
              <a:ext uri="{FF2B5EF4-FFF2-40B4-BE49-F238E27FC236}">
                <a16:creationId xmlns:a16="http://schemas.microsoft.com/office/drawing/2014/main" id="{ECBC8DE7-1093-4E26-E58C-48C7DC613E72}"/>
              </a:ext>
            </a:extLst>
          </p:cNvPr>
          <p:cNvSpPr/>
          <p:nvPr/>
        </p:nvSpPr>
        <p:spPr>
          <a:xfrm>
            <a:off x="480301" y="4956172"/>
            <a:ext cx="3216325" cy="20876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DBD419B1-765D-E69D-4ED3-1A67BF819FF0}"/>
              </a:ext>
            </a:extLst>
          </p:cNvPr>
          <p:cNvSpPr/>
          <p:nvPr/>
        </p:nvSpPr>
        <p:spPr>
          <a:xfrm>
            <a:off x="476477" y="5278026"/>
            <a:ext cx="3216325" cy="20876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B902283F-42A5-27F5-D67E-48A1D22EC2E3}"/>
              </a:ext>
            </a:extLst>
          </p:cNvPr>
          <p:cNvSpPr/>
          <p:nvPr/>
        </p:nvSpPr>
        <p:spPr>
          <a:xfrm>
            <a:off x="476477" y="5586203"/>
            <a:ext cx="3216325" cy="20876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F508D9CA-B032-C12F-5518-384C11F8228E}"/>
              </a:ext>
            </a:extLst>
          </p:cNvPr>
          <p:cNvSpPr/>
          <p:nvPr/>
        </p:nvSpPr>
        <p:spPr>
          <a:xfrm>
            <a:off x="476477" y="5918589"/>
            <a:ext cx="3216325" cy="20876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E91B8D6B-D41F-F01F-C1AF-3EEE5866114E}"/>
              </a:ext>
            </a:extLst>
          </p:cNvPr>
          <p:cNvSpPr/>
          <p:nvPr/>
        </p:nvSpPr>
        <p:spPr>
          <a:xfrm>
            <a:off x="476477" y="6246782"/>
            <a:ext cx="3216325" cy="20876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B9FDDABB-B704-0A19-95C6-869BD4E1EF42}"/>
              </a:ext>
            </a:extLst>
          </p:cNvPr>
          <p:cNvSpPr txBox="1"/>
          <p:nvPr/>
        </p:nvSpPr>
        <p:spPr>
          <a:xfrm>
            <a:off x="158745" y="6499555"/>
            <a:ext cx="4545156" cy="338554"/>
          </a:xfrm>
          <a:prstGeom prst="rect">
            <a:avLst/>
          </a:prstGeom>
          <a:noFill/>
        </p:spPr>
        <p:txBody>
          <a:bodyPr wrap="square" rtlCol="0">
            <a:spAutoFit/>
          </a:bodyPr>
          <a:lstStyle/>
          <a:p>
            <a:r>
              <a:rPr lang="en-US" sz="1600" dirty="0"/>
              <a:t>This is the actual output file from my script</a:t>
            </a:r>
          </a:p>
        </p:txBody>
      </p:sp>
      <p:sp>
        <p:nvSpPr>
          <p:cNvPr id="26" name="TextBox 25">
            <a:extLst>
              <a:ext uri="{FF2B5EF4-FFF2-40B4-BE49-F238E27FC236}">
                <a16:creationId xmlns:a16="http://schemas.microsoft.com/office/drawing/2014/main" id="{4CF17C49-F6BE-A3F4-6BE1-BC525F207E68}"/>
              </a:ext>
            </a:extLst>
          </p:cNvPr>
          <p:cNvSpPr txBox="1"/>
          <p:nvPr/>
        </p:nvSpPr>
        <p:spPr>
          <a:xfrm>
            <a:off x="5834646" y="6273225"/>
            <a:ext cx="4545156" cy="338554"/>
          </a:xfrm>
          <a:prstGeom prst="rect">
            <a:avLst/>
          </a:prstGeom>
          <a:noFill/>
        </p:spPr>
        <p:txBody>
          <a:bodyPr wrap="square" rtlCol="0">
            <a:spAutoFit/>
          </a:bodyPr>
          <a:lstStyle/>
          <a:p>
            <a:r>
              <a:rPr lang="en-US" sz="1600" dirty="0"/>
              <a:t>This is the output file after I fix the formatting</a:t>
            </a:r>
          </a:p>
        </p:txBody>
      </p:sp>
    </p:spTree>
    <p:extLst>
      <p:ext uri="{BB962C8B-B14F-4D97-AF65-F5344CB8AC3E}">
        <p14:creationId xmlns:p14="http://schemas.microsoft.com/office/powerpoint/2010/main" val="18780344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Diagram&#10;&#10;Description automatically generated">
            <a:extLst>
              <a:ext uri="{FF2B5EF4-FFF2-40B4-BE49-F238E27FC236}">
                <a16:creationId xmlns:a16="http://schemas.microsoft.com/office/drawing/2014/main" id="{07A41FE6-1F49-ECF8-EC2C-E52A87DCDF1A}"/>
              </a:ext>
            </a:extLst>
          </p:cNvPr>
          <p:cNvPicPr>
            <a:picLocks noChangeAspect="1"/>
          </p:cNvPicPr>
          <p:nvPr/>
        </p:nvPicPr>
        <p:blipFill>
          <a:blip r:embed="rId3"/>
          <a:stretch>
            <a:fillRect/>
          </a:stretch>
        </p:blipFill>
        <p:spPr>
          <a:xfrm>
            <a:off x="2011362" y="2294732"/>
            <a:ext cx="8464035" cy="4211638"/>
          </a:xfrm>
          <a:prstGeom prst="rect">
            <a:avLst/>
          </a:prstGeom>
        </p:spPr>
      </p:pic>
      <p:sp>
        <p:nvSpPr>
          <p:cNvPr id="9" name="Title 1">
            <a:extLst>
              <a:ext uri="{FF2B5EF4-FFF2-40B4-BE49-F238E27FC236}">
                <a16:creationId xmlns:a16="http://schemas.microsoft.com/office/drawing/2014/main" id="{F06DFDC3-FB3C-2B93-3E9F-DCE38C5DA83A}"/>
              </a:ext>
            </a:extLst>
          </p:cNvPr>
          <p:cNvSpPr txBox="1">
            <a:spLocks/>
          </p:cNvSpPr>
          <p:nvPr/>
        </p:nvSpPr>
        <p:spPr>
          <a:xfrm>
            <a:off x="838200" y="351630"/>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Experimental design: How does a disruption to the microbiome affect immune system development</a:t>
            </a:r>
          </a:p>
        </p:txBody>
      </p:sp>
    </p:spTree>
    <p:extLst>
      <p:ext uri="{BB962C8B-B14F-4D97-AF65-F5344CB8AC3E}">
        <p14:creationId xmlns:p14="http://schemas.microsoft.com/office/powerpoint/2010/main" val="2561336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1E213B-BD44-D2DF-9A03-98E61950DECB}"/>
              </a:ext>
            </a:extLst>
          </p:cNvPr>
          <p:cNvSpPr>
            <a:spLocks noGrp="1"/>
          </p:cNvSpPr>
          <p:nvPr>
            <p:ph type="title"/>
          </p:nvPr>
        </p:nvSpPr>
        <p:spPr>
          <a:xfrm>
            <a:off x="838200" y="281941"/>
            <a:ext cx="10515600" cy="1325563"/>
          </a:xfrm>
        </p:spPr>
        <p:txBody>
          <a:bodyPr/>
          <a:lstStyle/>
          <a:p>
            <a:r>
              <a:rPr lang="en-US" dirty="0"/>
              <a:t>Problem: different temperatures can mean different development times</a:t>
            </a:r>
          </a:p>
        </p:txBody>
      </p:sp>
      <p:pic>
        <p:nvPicPr>
          <p:cNvPr id="6" name="Picture 5" descr="Graphical user interface&#10;&#10;Description automatically generated with medium confidence">
            <a:extLst>
              <a:ext uri="{FF2B5EF4-FFF2-40B4-BE49-F238E27FC236}">
                <a16:creationId xmlns:a16="http://schemas.microsoft.com/office/drawing/2014/main" id="{69A98AD3-1C20-3E71-1E10-8C59CCEDF803}"/>
              </a:ext>
            </a:extLst>
          </p:cNvPr>
          <p:cNvPicPr>
            <a:picLocks noChangeAspect="1"/>
          </p:cNvPicPr>
          <p:nvPr/>
        </p:nvPicPr>
        <p:blipFill>
          <a:blip r:embed="rId3"/>
          <a:stretch>
            <a:fillRect/>
          </a:stretch>
        </p:blipFill>
        <p:spPr>
          <a:xfrm>
            <a:off x="1676004" y="2174319"/>
            <a:ext cx="8551862" cy="4275931"/>
          </a:xfrm>
          <a:prstGeom prst="rect">
            <a:avLst/>
          </a:prstGeom>
        </p:spPr>
      </p:pic>
      <p:cxnSp>
        <p:nvCxnSpPr>
          <p:cNvPr id="8" name="Straight Arrow Connector 7">
            <a:extLst>
              <a:ext uri="{FF2B5EF4-FFF2-40B4-BE49-F238E27FC236}">
                <a16:creationId xmlns:a16="http://schemas.microsoft.com/office/drawing/2014/main" id="{9CCB6EE3-F1BB-9B1E-0651-A10ED3886EA5}"/>
              </a:ext>
            </a:extLst>
          </p:cNvPr>
          <p:cNvCxnSpPr>
            <a:cxnSpLocks/>
          </p:cNvCxnSpPr>
          <p:nvPr/>
        </p:nvCxnSpPr>
        <p:spPr>
          <a:xfrm>
            <a:off x="1143000" y="4114800"/>
            <a:ext cx="409576" cy="0"/>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
        <p:nvSpPr>
          <p:cNvPr id="10" name="TextBox 9">
            <a:extLst>
              <a:ext uri="{FF2B5EF4-FFF2-40B4-BE49-F238E27FC236}">
                <a16:creationId xmlns:a16="http://schemas.microsoft.com/office/drawing/2014/main" id="{B7339B33-F8CC-F51B-1F7E-61BD5EEE540A}"/>
              </a:ext>
            </a:extLst>
          </p:cNvPr>
          <p:cNvSpPr txBox="1"/>
          <p:nvPr/>
        </p:nvSpPr>
        <p:spPr>
          <a:xfrm>
            <a:off x="170260" y="3573621"/>
            <a:ext cx="1335880" cy="738664"/>
          </a:xfrm>
          <a:prstGeom prst="rect">
            <a:avLst/>
          </a:prstGeom>
          <a:noFill/>
        </p:spPr>
        <p:txBody>
          <a:bodyPr wrap="square" rtlCol="0">
            <a:spAutoFit/>
          </a:bodyPr>
          <a:lstStyle/>
          <a:p>
            <a:r>
              <a:rPr lang="en-US" sz="1400" dirty="0"/>
              <a:t>Tadpoles developing inside BSC</a:t>
            </a:r>
          </a:p>
        </p:txBody>
      </p:sp>
      <p:cxnSp>
        <p:nvCxnSpPr>
          <p:cNvPr id="11" name="Straight Arrow Connector 10">
            <a:extLst>
              <a:ext uri="{FF2B5EF4-FFF2-40B4-BE49-F238E27FC236}">
                <a16:creationId xmlns:a16="http://schemas.microsoft.com/office/drawing/2014/main" id="{91258194-E4F5-57C1-98B5-CEB650581BEB}"/>
              </a:ext>
            </a:extLst>
          </p:cNvPr>
          <p:cNvCxnSpPr>
            <a:cxnSpLocks/>
          </p:cNvCxnSpPr>
          <p:nvPr/>
        </p:nvCxnSpPr>
        <p:spPr>
          <a:xfrm flipH="1">
            <a:off x="10351294" y="4114800"/>
            <a:ext cx="431007" cy="0"/>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
        <p:nvSpPr>
          <p:cNvPr id="15" name="TextBox 14">
            <a:extLst>
              <a:ext uri="{FF2B5EF4-FFF2-40B4-BE49-F238E27FC236}">
                <a16:creationId xmlns:a16="http://schemas.microsoft.com/office/drawing/2014/main" id="{F0A2B550-2FBB-6322-8922-FFFA4DCDE6C7}"/>
              </a:ext>
            </a:extLst>
          </p:cNvPr>
          <p:cNvSpPr txBox="1"/>
          <p:nvPr/>
        </p:nvSpPr>
        <p:spPr>
          <a:xfrm>
            <a:off x="10834688" y="3573621"/>
            <a:ext cx="1335880" cy="738664"/>
          </a:xfrm>
          <a:prstGeom prst="rect">
            <a:avLst/>
          </a:prstGeom>
          <a:noFill/>
        </p:spPr>
        <p:txBody>
          <a:bodyPr wrap="square" rtlCol="0">
            <a:spAutoFit/>
          </a:bodyPr>
          <a:lstStyle/>
          <a:p>
            <a:r>
              <a:rPr lang="en-US" sz="1400" dirty="0"/>
              <a:t>Tadpoles developing outside BSC</a:t>
            </a:r>
          </a:p>
        </p:txBody>
      </p:sp>
    </p:spTree>
    <p:extLst>
      <p:ext uri="{BB962C8B-B14F-4D97-AF65-F5344CB8AC3E}">
        <p14:creationId xmlns:p14="http://schemas.microsoft.com/office/powerpoint/2010/main" val="37971597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1E213B-BD44-D2DF-9A03-98E61950DECB}"/>
              </a:ext>
            </a:extLst>
          </p:cNvPr>
          <p:cNvSpPr>
            <a:spLocks noGrp="1"/>
          </p:cNvSpPr>
          <p:nvPr>
            <p:ph type="title"/>
          </p:nvPr>
        </p:nvSpPr>
        <p:spPr>
          <a:xfrm>
            <a:off x="838200" y="242887"/>
            <a:ext cx="10515600" cy="1325563"/>
          </a:xfrm>
        </p:spPr>
        <p:txBody>
          <a:bodyPr/>
          <a:lstStyle/>
          <a:p>
            <a:r>
              <a:rPr lang="en-US" dirty="0" err="1"/>
              <a:t>iButton</a:t>
            </a:r>
            <a:r>
              <a:rPr lang="en-US" dirty="0"/>
              <a:t> data example</a:t>
            </a:r>
          </a:p>
        </p:txBody>
      </p:sp>
      <p:pic>
        <p:nvPicPr>
          <p:cNvPr id="4" name="Picture 3" descr="Table&#10;&#10;Description automatically generated">
            <a:extLst>
              <a:ext uri="{FF2B5EF4-FFF2-40B4-BE49-F238E27FC236}">
                <a16:creationId xmlns:a16="http://schemas.microsoft.com/office/drawing/2014/main" id="{E590725F-9876-5666-9FE5-AEC860B53AFF}"/>
              </a:ext>
            </a:extLst>
          </p:cNvPr>
          <p:cNvPicPr>
            <a:picLocks noChangeAspect="1"/>
          </p:cNvPicPr>
          <p:nvPr/>
        </p:nvPicPr>
        <p:blipFill>
          <a:blip r:embed="rId3"/>
          <a:stretch>
            <a:fillRect/>
          </a:stretch>
        </p:blipFill>
        <p:spPr>
          <a:xfrm>
            <a:off x="2305984" y="1557338"/>
            <a:ext cx="3733177" cy="5092700"/>
          </a:xfrm>
          <a:prstGeom prst="rect">
            <a:avLst/>
          </a:prstGeom>
        </p:spPr>
      </p:pic>
      <p:pic>
        <p:nvPicPr>
          <p:cNvPr id="6" name="Picture 5" descr="Table&#10;&#10;Description automatically generated">
            <a:extLst>
              <a:ext uri="{FF2B5EF4-FFF2-40B4-BE49-F238E27FC236}">
                <a16:creationId xmlns:a16="http://schemas.microsoft.com/office/drawing/2014/main" id="{1EAD2887-9926-4EDA-AF98-4AA5AC96A689}"/>
              </a:ext>
            </a:extLst>
          </p:cNvPr>
          <p:cNvPicPr>
            <a:picLocks noChangeAspect="1"/>
          </p:cNvPicPr>
          <p:nvPr/>
        </p:nvPicPr>
        <p:blipFill>
          <a:blip r:embed="rId4"/>
          <a:stretch>
            <a:fillRect/>
          </a:stretch>
        </p:blipFill>
        <p:spPr>
          <a:xfrm>
            <a:off x="6096000" y="1557338"/>
            <a:ext cx="3733176" cy="5092700"/>
          </a:xfrm>
          <a:prstGeom prst="rect">
            <a:avLst/>
          </a:prstGeom>
        </p:spPr>
      </p:pic>
      <p:cxnSp>
        <p:nvCxnSpPr>
          <p:cNvPr id="8" name="Straight Connector 7">
            <a:extLst>
              <a:ext uri="{FF2B5EF4-FFF2-40B4-BE49-F238E27FC236}">
                <a16:creationId xmlns:a16="http://schemas.microsoft.com/office/drawing/2014/main" id="{70C54DB4-1A3F-8CE5-9D49-A34612C6C109}"/>
              </a:ext>
            </a:extLst>
          </p:cNvPr>
          <p:cNvCxnSpPr>
            <a:cxnSpLocks/>
          </p:cNvCxnSpPr>
          <p:nvPr/>
        </p:nvCxnSpPr>
        <p:spPr>
          <a:xfrm>
            <a:off x="1771650" y="1971675"/>
            <a:ext cx="0" cy="2132013"/>
          </a:xfrm>
          <a:prstGeom prst="line">
            <a:avLst/>
          </a:prstGeom>
        </p:spPr>
        <p:style>
          <a:lnRef idx="3">
            <a:schemeClr val="accent3"/>
          </a:lnRef>
          <a:fillRef idx="0">
            <a:schemeClr val="accent3"/>
          </a:fillRef>
          <a:effectRef idx="2">
            <a:schemeClr val="accent3"/>
          </a:effectRef>
          <a:fontRef idx="minor">
            <a:schemeClr val="tx1"/>
          </a:fontRef>
        </p:style>
      </p:cxnSp>
      <p:cxnSp>
        <p:nvCxnSpPr>
          <p:cNvPr id="12" name="Straight Connector 11">
            <a:extLst>
              <a:ext uri="{FF2B5EF4-FFF2-40B4-BE49-F238E27FC236}">
                <a16:creationId xmlns:a16="http://schemas.microsoft.com/office/drawing/2014/main" id="{C0B20373-9E33-DAEF-20B7-B9C3F1A85F49}"/>
              </a:ext>
            </a:extLst>
          </p:cNvPr>
          <p:cNvCxnSpPr>
            <a:cxnSpLocks/>
          </p:cNvCxnSpPr>
          <p:nvPr/>
        </p:nvCxnSpPr>
        <p:spPr>
          <a:xfrm>
            <a:off x="1771650" y="1971675"/>
            <a:ext cx="385763" cy="0"/>
          </a:xfrm>
          <a:prstGeom prst="line">
            <a:avLst/>
          </a:prstGeom>
        </p:spPr>
        <p:style>
          <a:lnRef idx="3">
            <a:schemeClr val="accent3"/>
          </a:lnRef>
          <a:fillRef idx="0">
            <a:schemeClr val="accent3"/>
          </a:fillRef>
          <a:effectRef idx="2">
            <a:schemeClr val="accent3"/>
          </a:effectRef>
          <a:fontRef idx="minor">
            <a:schemeClr val="tx1"/>
          </a:fontRef>
        </p:style>
      </p:cxnSp>
      <p:cxnSp>
        <p:nvCxnSpPr>
          <p:cNvPr id="14" name="Straight Connector 13">
            <a:extLst>
              <a:ext uri="{FF2B5EF4-FFF2-40B4-BE49-F238E27FC236}">
                <a16:creationId xmlns:a16="http://schemas.microsoft.com/office/drawing/2014/main" id="{5BE67F3F-C113-0667-B3A7-91EA92B2BEE6}"/>
              </a:ext>
            </a:extLst>
          </p:cNvPr>
          <p:cNvCxnSpPr>
            <a:cxnSpLocks/>
          </p:cNvCxnSpPr>
          <p:nvPr/>
        </p:nvCxnSpPr>
        <p:spPr>
          <a:xfrm>
            <a:off x="1771650" y="4103689"/>
            <a:ext cx="385763" cy="0"/>
          </a:xfrm>
          <a:prstGeom prst="line">
            <a:avLst/>
          </a:prstGeom>
        </p:spPr>
        <p:style>
          <a:lnRef idx="3">
            <a:schemeClr val="accent3"/>
          </a:lnRef>
          <a:fillRef idx="0">
            <a:schemeClr val="accent3"/>
          </a:fillRef>
          <a:effectRef idx="2">
            <a:schemeClr val="accent3"/>
          </a:effectRef>
          <a:fontRef idx="minor">
            <a:schemeClr val="tx1"/>
          </a:fontRef>
        </p:style>
      </p:cxnSp>
      <p:sp>
        <p:nvSpPr>
          <p:cNvPr id="17" name="TextBox 16">
            <a:extLst>
              <a:ext uri="{FF2B5EF4-FFF2-40B4-BE49-F238E27FC236}">
                <a16:creationId xmlns:a16="http://schemas.microsoft.com/office/drawing/2014/main" id="{C22337BE-6F7C-7D8D-15A1-2B808E49DFB2}"/>
              </a:ext>
            </a:extLst>
          </p:cNvPr>
          <p:cNvSpPr txBox="1"/>
          <p:nvPr/>
        </p:nvSpPr>
        <p:spPr>
          <a:xfrm>
            <a:off x="301875" y="2631369"/>
            <a:ext cx="1648368" cy="523220"/>
          </a:xfrm>
          <a:prstGeom prst="rect">
            <a:avLst/>
          </a:prstGeom>
          <a:noFill/>
        </p:spPr>
        <p:txBody>
          <a:bodyPr wrap="square" rtlCol="0">
            <a:spAutoFit/>
          </a:bodyPr>
          <a:lstStyle/>
          <a:p>
            <a:r>
              <a:rPr lang="en-US" sz="1400" dirty="0"/>
              <a:t>Don’t need these diagnostic lines</a:t>
            </a:r>
          </a:p>
        </p:txBody>
      </p:sp>
      <p:cxnSp>
        <p:nvCxnSpPr>
          <p:cNvPr id="18" name="Straight Connector 17">
            <a:extLst>
              <a:ext uri="{FF2B5EF4-FFF2-40B4-BE49-F238E27FC236}">
                <a16:creationId xmlns:a16="http://schemas.microsoft.com/office/drawing/2014/main" id="{EF1BF103-BB67-86A9-80A2-84C848268EF1}"/>
              </a:ext>
            </a:extLst>
          </p:cNvPr>
          <p:cNvCxnSpPr>
            <a:cxnSpLocks/>
          </p:cNvCxnSpPr>
          <p:nvPr/>
        </p:nvCxnSpPr>
        <p:spPr>
          <a:xfrm>
            <a:off x="10348913" y="4521200"/>
            <a:ext cx="0" cy="2132013"/>
          </a:xfrm>
          <a:prstGeom prst="line">
            <a:avLst/>
          </a:prstGeom>
        </p:spPr>
        <p:style>
          <a:lnRef idx="3">
            <a:schemeClr val="accent3"/>
          </a:lnRef>
          <a:fillRef idx="0">
            <a:schemeClr val="accent3"/>
          </a:fillRef>
          <a:effectRef idx="2">
            <a:schemeClr val="accent3"/>
          </a:effectRef>
          <a:fontRef idx="minor">
            <a:schemeClr val="tx1"/>
          </a:fontRef>
        </p:style>
      </p:cxnSp>
      <p:cxnSp>
        <p:nvCxnSpPr>
          <p:cNvPr id="19" name="Straight Connector 18">
            <a:extLst>
              <a:ext uri="{FF2B5EF4-FFF2-40B4-BE49-F238E27FC236}">
                <a16:creationId xmlns:a16="http://schemas.microsoft.com/office/drawing/2014/main" id="{96322510-BECE-EECE-14E4-1BE0C43D3E65}"/>
              </a:ext>
            </a:extLst>
          </p:cNvPr>
          <p:cNvCxnSpPr>
            <a:cxnSpLocks/>
          </p:cNvCxnSpPr>
          <p:nvPr/>
        </p:nvCxnSpPr>
        <p:spPr>
          <a:xfrm>
            <a:off x="9963150" y="4521200"/>
            <a:ext cx="385763" cy="0"/>
          </a:xfrm>
          <a:prstGeom prst="line">
            <a:avLst/>
          </a:prstGeom>
        </p:spPr>
        <p:style>
          <a:lnRef idx="3">
            <a:schemeClr val="accent3"/>
          </a:lnRef>
          <a:fillRef idx="0">
            <a:schemeClr val="accent3"/>
          </a:fillRef>
          <a:effectRef idx="2">
            <a:schemeClr val="accent3"/>
          </a:effectRef>
          <a:fontRef idx="minor">
            <a:schemeClr val="tx1"/>
          </a:fontRef>
        </p:style>
      </p:cxnSp>
      <p:cxnSp>
        <p:nvCxnSpPr>
          <p:cNvPr id="20" name="Straight Connector 19">
            <a:extLst>
              <a:ext uri="{FF2B5EF4-FFF2-40B4-BE49-F238E27FC236}">
                <a16:creationId xmlns:a16="http://schemas.microsoft.com/office/drawing/2014/main" id="{27140C9A-53E5-0967-0D7E-17FA7ECB0BC5}"/>
              </a:ext>
            </a:extLst>
          </p:cNvPr>
          <p:cNvCxnSpPr>
            <a:cxnSpLocks/>
          </p:cNvCxnSpPr>
          <p:nvPr/>
        </p:nvCxnSpPr>
        <p:spPr>
          <a:xfrm>
            <a:off x="9965531" y="6650038"/>
            <a:ext cx="385763" cy="0"/>
          </a:xfrm>
          <a:prstGeom prst="line">
            <a:avLst/>
          </a:prstGeom>
        </p:spPr>
        <p:style>
          <a:lnRef idx="3">
            <a:schemeClr val="accent3"/>
          </a:lnRef>
          <a:fillRef idx="0">
            <a:schemeClr val="accent3"/>
          </a:fillRef>
          <a:effectRef idx="2">
            <a:schemeClr val="accent3"/>
          </a:effectRef>
          <a:fontRef idx="minor">
            <a:schemeClr val="tx1"/>
          </a:fontRef>
        </p:style>
      </p:cxnSp>
      <p:sp>
        <p:nvSpPr>
          <p:cNvPr id="21" name="TextBox 20">
            <a:extLst>
              <a:ext uri="{FF2B5EF4-FFF2-40B4-BE49-F238E27FC236}">
                <a16:creationId xmlns:a16="http://schemas.microsoft.com/office/drawing/2014/main" id="{3923054F-37E3-638B-6CDE-28CA72275BB2}"/>
              </a:ext>
            </a:extLst>
          </p:cNvPr>
          <p:cNvSpPr txBox="1"/>
          <p:nvPr/>
        </p:nvSpPr>
        <p:spPr>
          <a:xfrm>
            <a:off x="10346533" y="5002430"/>
            <a:ext cx="1648368" cy="1169551"/>
          </a:xfrm>
          <a:prstGeom prst="rect">
            <a:avLst/>
          </a:prstGeom>
          <a:noFill/>
        </p:spPr>
        <p:txBody>
          <a:bodyPr wrap="square" rtlCol="0">
            <a:spAutoFit/>
          </a:bodyPr>
          <a:lstStyle/>
          <a:p>
            <a:r>
              <a:rPr lang="en-US" sz="1400" dirty="0"/>
              <a:t>Want to average these temp values for each button (731 temp readings taken every 10 min)</a:t>
            </a:r>
          </a:p>
        </p:txBody>
      </p:sp>
    </p:spTree>
    <p:extLst>
      <p:ext uri="{BB962C8B-B14F-4D97-AF65-F5344CB8AC3E}">
        <p14:creationId xmlns:p14="http://schemas.microsoft.com/office/powerpoint/2010/main" val="31194086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1E213B-BD44-D2DF-9A03-98E61950DECB}"/>
              </a:ext>
            </a:extLst>
          </p:cNvPr>
          <p:cNvSpPr>
            <a:spLocks noGrp="1"/>
          </p:cNvSpPr>
          <p:nvPr>
            <p:ph type="title"/>
          </p:nvPr>
        </p:nvSpPr>
        <p:spPr>
          <a:xfrm>
            <a:off x="838200" y="107950"/>
            <a:ext cx="10515600" cy="1325563"/>
          </a:xfrm>
        </p:spPr>
        <p:txBody>
          <a:bodyPr/>
          <a:lstStyle/>
          <a:p>
            <a:r>
              <a:rPr lang="en-US" dirty="0"/>
              <a:t>Python script 1: get average temps</a:t>
            </a:r>
          </a:p>
        </p:txBody>
      </p:sp>
      <p:pic>
        <p:nvPicPr>
          <p:cNvPr id="4" name="Picture 3" descr="Text&#10;&#10;Description automatically generated">
            <a:extLst>
              <a:ext uri="{FF2B5EF4-FFF2-40B4-BE49-F238E27FC236}">
                <a16:creationId xmlns:a16="http://schemas.microsoft.com/office/drawing/2014/main" id="{40F5605C-2C8A-46CF-14B5-10F6907A9CCF}"/>
              </a:ext>
            </a:extLst>
          </p:cNvPr>
          <p:cNvPicPr>
            <a:picLocks noChangeAspect="1"/>
          </p:cNvPicPr>
          <p:nvPr/>
        </p:nvPicPr>
        <p:blipFill>
          <a:blip r:embed="rId3"/>
          <a:stretch>
            <a:fillRect/>
          </a:stretch>
        </p:blipFill>
        <p:spPr>
          <a:xfrm>
            <a:off x="1889525" y="1185123"/>
            <a:ext cx="7772400" cy="5424273"/>
          </a:xfrm>
          <a:prstGeom prst="rect">
            <a:avLst/>
          </a:prstGeom>
        </p:spPr>
      </p:pic>
      <p:cxnSp>
        <p:nvCxnSpPr>
          <p:cNvPr id="5" name="Straight Connector 4">
            <a:extLst>
              <a:ext uri="{FF2B5EF4-FFF2-40B4-BE49-F238E27FC236}">
                <a16:creationId xmlns:a16="http://schemas.microsoft.com/office/drawing/2014/main" id="{AB9D53D5-5A75-F7E0-B611-55FA005F3465}"/>
              </a:ext>
            </a:extLst>
          </p:cNvPr>
          <p:cNvCxnSpPr>
            <a:cxnSpLocks/>
          </p:cNvCxnSpPr>
          <p:nvPr/>
        </p:nvCxnSpPr>
        <p:spPr>
          <a:xfrm>
            <a:off x="2437212" y="4271823"/>
            <a:ext cx="0" cy="457201"/>
          </a:xfrm>
          <a:prstGeom prst="line">
            <a:avLst/>
          </a:prstGeom>
        </p:spPr>
        <p:style>
          <a:lnRef idx="3">
            <a:schemeClr val="accent3"/>
          </a:lnRef>
          <a:fillRef idx="0">
            <a:schemeClr val="accent3"/>
          </a:fillRef>
          <a:effectRef idx="2">
            <a:schemeClr val="accent3"/>
          </a:effectRef>
          <a:fontRef idx="minor">
            <a:schemeClr val="tx1"/>
          </a:fontRef>
        </p:style>
      </p:cxnSp>
      <p:cxnSp>
        <p:nvCxnSpPr>
          <p:cNvPr id="6" name="Straight Connector 5">
            <a:extLst>
              <a:ext uri="{FF2B5EF4-FFF2-40B4-BE49-F238E27FC236}">
                <a16:creationId xmlns:a16="http://schemas.microsoft.com/office/drawing/2014/main" id="{FA4D2E57-0288-E721-DA47-CECD27076C63}"/>
              </a:ext>
            </a:extLst>
          </p:cNvPr>
          <p:cNvCxnSpPr>
            <a:cxnSpLocks/>
          </p:cNvCxnSpPr>
          <p:nvPr/>
        </p:nvCxnSpPr>
        <p:spPr>
          <a:xfrm>
            <a:off x="2437212" y="4271823"/>
            <a:ext cx="228600" cy="0"/>
          </a:xfrm>
          <a:prstGeom prst="line">
            <a:avLst/>
          </a:prstGeom>
        </p:spPr>
        <p:style>
          <a:lnRef idx="3">
            <a:schemeClr val="accent3"/>
          </a:lnRef>
          <a:fillRef idx="0">
            <a:schemeClr val="accent3"/>
          </a:fillRef>
          <a:effectRef idx="2">
            <a:schemeClr val="accent3"/>
          </a:effectRef>
          <a:fontRef idx="minor">
            <a:schemeClr val="tx1"/>
          </a:fontRef>
        </p:style>
      </p:cxnSp>
      <p:sp>
        <p:nvSpPr>
          <p:cNvPr id="14" name="TextBox 13">
            <a:extLst>
              <a:ext uri="{FF2B5EF4-FFF2-40B4-BE49-F238E27FC236}">
                <a16:creationId xmlns:a16="http://schemas.microsoft.com/office/drawing/2014/main" id="{A2E9AD14-FDF6-30B0-26ED-59E3EFC7C7ED}"/>
              </a:ext>
            </a:extLst>
          </p:cNvPr>
          <p:cNvSpPr txBox="1"/>
          <p:nvPr/>
        </p:nvSpPr>
        <p:spPr>
          <a:xfrm>
            <a:off x="903144" y="4194691"/>
            <a:ext cx="1648368" cy="523220"/>
          </a:xfrm>
          <a:prstGeom prst="rect">
            <a:avLst/>
          </a:prstGeom>
          <a:noFill/>
        </p:spPr>
        <p:txBody>
          <a:bodyPr wrap="square" rtlCol="0">
            <a:spAutoFit/>
          </a:bodyPr>
          <a:lstStyle/>
          <a:p>
            <a:pPr algn="ctr"/>
            <a:r>
              <a:rPr lang="en-US" sz="1400" dirty="0"/>
              <a:t>Skip the first 15 lines</a:t>
            </a:r>
          </a:p>
        </p:txBody>
      </p:sp>
      <p:cxnSp>
        <p:nvCxnSpPr>
          <p:cNvPr id="15" name="Straight Connector 14">
            <a:extLst>
              <a:ext uri="{FF2B5EF4-FFF2-40B4-BE49-F238E27FC236}">
                <a16:creationId xmlns:a16="http://schemas.microsoft.com/office/drawing/2014/main" id="{4AD677C6-3A47-F7C0-4FE5-6465B8044DAA}"/>
              </a:ext>
            </a:extLst>
          </p:cNvPr>
          <p:cNvCxnSpPr>
            <a:cxnSpLocks/>
          </p:cNvCxnSpPr>
          <p:nvPr/>
        </p:nvCxnSpPr>
        <p:spPr>
          <a:xfrm>
            <a:off x="2683674" y="4893805"/>
            <a:ext cx="0" cy="1565963"/>
          </a:xfrm>
          <a:prstGeom prst="line">
            <a:avLst/>
          </a:prstGeom>
        </p:spPr>
        <p:style>
          <a:lnRef idx="3">
            <a:schemeClr val="accent3"/>
          </a:lnRef>
          <a:fillRef idx="0">
            <a:schemeClr val="accent3"/>
          </a:fillRef>
          <a:effectRef idx="2">
            <a:schemeClr val="accent3"/>
          </a:effectRef>
          <a:fontRef idx="minor">
            <a:schemeClr val="tx1"/>
          </a:fontRef>
        </p:style>
      </p:cxnSp>
      <p:cxnSp>
        <p:nvCxnSpPr>
          <p:cNvPr id="16" name="Straight Connector 15">
            <a:extLst>
              <a:ext uri="{FF2B5EF4-FFF2-40B4-BE49-F238E27FC236}">
                <a16:creationId xmlns:a16="http://schemas.microsoft.com/office/drawing/2014/main" id="{D3FD9881-DA1C-FB98-374E-D947FB6B8153}"/>
              </a:ext>
            </a:extLst>
          </p:cNvPr>
          <p:cNvCxnSpPr>
            <a:cxnSpLocks/>
          </p:cNvCxnSpPr>
          <p:nvPr/>
        </p:nvCxnSpPr>
        <p:spPr>
          <a:xfrm>
            <a:off x="2437212" y="4723467"/>
            <a:ext cx="228600" cy="0"/>
          </a:xfrm>
          <a:prstGeom prst="line">
            <a:avLst/>
          </a:prstGeom>
        </p:spPr>
        <p:style>
          <a:lnRef idx="3">
            <a:schemeClr val="accent3"/>
          </a:lnRef>
          <a:fillRef idx="0">
            <a:schemeClr val="accent3"/>
          </a:fillRef>
          <a:effectRef idx="2">
            <a:schemeClr val="accent3"/>
          </a:effectRef>
          <a:fontRef idx="minor">
            <a:schemeClr val="tx1"/>
          </a:fontRef>
        </p:style>
      </p:cxnSp>
      <p:cxnSp>
        <p:nvCxnSpPr>
          <p:cNvPr id="18" name="Straight Connector 17">
            <a:extLst>
              <a:ext uri="{FF2B5EF4-FFF2-40B4-BE49-F238E27FC236}">
                <a16:creationId xmlns:a16="http://schemas.microsoft.com/office/drawing/2014/main" id="{FB7C1E22-BAD8-728C-F48C-A1E2AEA2F932}"/>
              </a:ext>
            </a:extLst>
          </p:cNvPr>
          <p:cNvCxnSpPr>
            <a:cxnSpLocks/>
          </p:cNvCxnSpPr>
          <p:nvPr/>
        </p:nvCxnSpPr>
        <p:spPr>
          <a:xfrm>
            <a:off x="2683674" y="4893805"/>
            <a:ext cx="228600" cy="0"/>
          </a:xfrm>
          <a:prstGeom prst="line">
            <a:avLst/>
          </a:prstGeom>
        </p:spPr>
        <p:style>
          <a:lnRef idx="3">
            <a:schemeClr val="accent3"/>
          </a:lnRef>
          <a:fillRef idx="0">
            <a:schemeClr val="accent3"/>
          </a:fillRef>
          <a:effectRef idx="2">
            <a:schemeClr val="accent3"/>
          </a:effectRef>
          <a:fontRef idx="minor">
            <a:schemeClr val="tx1"/>
          </a:fontRef>
        </p:style>
      </p:cxnSp>
      <p:cxnSp>
        <p:nvCxnSpPr>
          <p:cNvPr id="21" name="Straight Connector 20">
            <a:extLst>
              <a:ext uri="{FF2B5EF4-FFF2-40B4-BE49-F238E27FC236}">
                <a16:creationId xmlns:a16="http://schemas.microsoft.com/office/drawing/2014/main" id="{CC84CE2E-436F-ABBD-5742-9F2B52B31A7F}"/>
              </a:ext>
            </a:extLst>
          </p:cNvPr>
          <p:cNvCxnSpPr>
            <a:cxnSpLocks/>
          </p:cNvCxnSpPr>
          <p:nvPr/>
        </p:nvCxnSpPr>
        <p:spPr>
          <a:xfrm>
            <a:off x="2683674" y="6459768"/>
            <a:ext cx="228600" cy="0"/>
          </a:xfrm>
          <a:prstGeom prst="line">
            <a:avLst/>
          </a:prstGeom>
        </p:spPr>
        <p:style>
          <a:lnRef idx="3">
            <a:schemeClr val="accent3"/>
          </a:lnRef>
          <a:fillRef idx="0">
            <a:schemeClr val="accent3"/>
          </a:fillRef>
          <a:effectRef idx="2">
            <a:schemeClr val="accent3"/>
          </a:effectRef>
          <a:fontRef idx="minor">
            <a:schemeClr val="tx1"/>
          </a:fontRef>
        </p:style>
      </p:cxnSp>
      <p:sp>
        <p:nvSpPr>
          <p:cNvPr id="22" name="TextBox 21">
            <a:extLst>
              <a:ext uri="{FF2B5EF4-FFF2-40B4-BE49-F238E27FC236}">
                <a16:creationId xmlns:a16="http://schemas.microsoft.com/office/drawing/2014/main" id="{621BD863-F439-6136-61DD-29FEF63868CC}"/>
              </a:ext>
            </a:extLst>
          </p:cNvPr>
          <p:cNvSpPr txBox="1"/>
          <p:nvPr/>
        </p:nvSpPr>
        <p:spPr>
          <a:xfrm>
            <a:off x="879332" y="4958138"/>
            <a:ext cx="1648368" cy="2031325"/>
          </a:xfrm>
          <a:prstGeom prst="rect">
            <a:avLst/>
          </a:prstGeom>
          <a:noFill/>
        </p:spPr>
        <p:txBody>
          <a:bodyPr wrap="square" rtlCol="0">
            <a:spAutoFit/>
          </a:bodyPr>
          <a:lstStyle/>
          <a:p>
            <a:r>
              <a:rPr lang="en-US" sz="1400" dirty="0"/>
              <a:t>-Open each file</a:t>
            </a:r>
          </a:p>
          <a:p>
            <a:r>
              <a:rPr lang="en-US" sz="1400" dirty="0"/>
              <a:t>-Take the 3</a:t>
            </a:r>
            <a:r>
              <a:rPr lang="en-US" sz="1400" baseline="30000" dirty="0"/>
              <a:t>rd</a:t>
            </a:r>
            <a:r>
              <a:rPr lang="en-US" sz="1400" dirty="0"/>
              <a:t> column (temp) and get average </a:t>
            </a:r>
          </a:p>
          <a:p>
            <a:r>
              <a:rPr lang="en-US" sz="1400" dirty="0"/>
              <a:t>-Create new .csv file with average temp</a:t>
            </a:r>
          </a:p>
          <a:p>
            <a:r>
              <a:rPr lang="en-US" sz="1400" dirty="0"/>
              <a:t>-Same thing with next file </a:t>
            </a:r>
          </a:p>
          <a:p>
            <a:pPr algn="ctr"/>
            <a:r>
              <a:rPr lang="en-US" sz="1400" dirty="0"/>
              <a:t> </a:t>
            </a:r>
          </a:p>
        </p:txBody>
      </p:sp>
    </p:spTree>
    <p:extLst>
      <p:ext uri="{BB962C8B-B14F-4D97-AF65-F5344CB8AC3E}">
        <p14:creationId xmlns:p14="http://schemas.microsoft.com/office/powerpoint/2010/main" val="1027299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Text&#10;&#10;Description automatically generated">
            <a:extLst>
              <a:ext uri="{FF2B5EF4-FFF2-40B4-BE49-F238E27FC236}">
                <a16:creationId xmlns:a16="http://schemas.microsoft.com/office/drawing/2014/main" id="{9668D431-AC5A-02A7-B5A2-E828184C3A0D}"/>
              </a:ext>
            </a:extLst>
          </p:cNvPr>
          <p:cNvPicPr>
            <a:picLocks noChangeAspect="1"/>
          </p:cNvPicPr>
          <p:nvPr/>
        </p:nvPicPr>
        <p:blipFill>
          <a:blip r:embed="rId3"/>
          <a:stretch>
            <a:fillRect/>
          </a:stretch>
        </p:blipFill>
        <p:spPr>
          <a:xfrm>
            <a:off x="0" y="0"/>
            <a:ext cx="12272826" cy="4329113"/>
          </a:xfrm>
          <a:prstGeom prst="rect">
            <a:avLst/>
          </a:prstGeom>
        </p:spPr>
      </p:pic>
      <p:pic>
        <p:nvPicPr>
          <p:cNvPr id="5" name="Picture 4" descr="Text&#10;&#10;Description automatically generated">
            <a:extLst>
              <a:ext uri="{FF2B5EF4-FFF2-40B4-BE49-F238E27FC236}">
                <a16:creationId xmlns:a16="http://schemas.microsoft.com/office/drawing/2014/main" id="{89A95745-2C04-8F46-51B8-DF1E3B53D1F0}"/>
              </a:ext>
            </a:extLst>
          </p:cNvPr>
          <p:cNvPicPr>
            <a:picLocks noChangeAspect="1"/>
          </p:cNvPicPr>
          <p:nvPr/>
        </p:nvPicPr>
        <p:blipFill>
          <a:blip r:embed="rId4"/>
          <a:stretch>
            <a:fillRect/>
          </a:stretch>
        </p:blipFill>
        <p:spPr>
          <a:xfrm>
            <a:off x="-80826" y="2528886"/>
            <a:ext cx="12272826" cy="4329113"/>
          </a:xfrm>
          <a:prstGeom prst="rect">
            <a:avLst/>
          </a:prstGeom>
        </p:spPr>
      </p:pic>
      <p:sp>
        <p:nvSpPr>
          <p:cNvPr id="6" name="TextBox 5">
            <a:extLst>
              <a:ext uri="{FF2B5EF4-FFF2-40B4-BE49-F238E27FC236}">
                <a16:creationId xmlns:a16="http://schemas.microsoft.com/office/drawing/2014/main" id="{D08DF8F4-13F0-C24F-CC20-A4D3FDC716A8}"/>
              </a:ext>
            </a:extLst>
          </p:cNvPr>
          <p:cNvSpPr txBox="1"/>
          <p:nvPr/>
        </p:nvSpPr>
        <p:spPr>
          <a:xfrm>
            <a:off x="6738517" y="1141332"/>
            <a:ext cx="4545156" cy="830997"/>
          </a:xfrm>
          <a:prstGeom prst="rect">
            <a:avLst/>
          </a:prstGeom>
          <a:noFill/>
        </p:spPr>
        <p:txBody>
          <a:bodyPr wrap="square" rtlCol="0">
            <a:spAutoFit/>
          </a:bodyPr>
          <a:lstStyle/>
          <a:p>
            <a:r>
              <a:rPr lang="en-US" sz="1600" dirty="0"/>
              <a:t>The way I wrote my code, each line is added to the next and divided by the total number of lines (731), so my output file looks like this</a:t>
            </a:r>
          </a:p>
        </p:txBody>
      </p:sp>
      <p:cxnSp>
        <p:nvCxnSpPr>
          <p:cNvPr id="8" name="Straight Arrow Connector 7">
            <a:extLst>
              <a:ext uri="{FF2B5EF4-FFF2-40B4-BE49-F238E27FC236}">
                <a16:creationId xmlns:a16="http://schemas.microsoft.com/office/drawing/2014/main" id="{1A2E15B4-1B7D-B1E3-6973-3D5BE07EAD33}"/>
              </a:ext>
            </a:extLst>
          </p:cNvPr>
          <p:cNvCxnSpPr>
            <a:cxnSpLocks/>
          </p:cNvCxnSpPr>
          <p:nvPr/>
        </p:nvCxnSpPr>
        <p:spPr>
          <a:xfrm flipH="1">
            <a:off x="4526825" y="6743700"/>
            <a:ext cx="1245326" cy="0"/>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
        <p:nvSpPr>
          <p:cNvPr id="10" name="TextBox 9">
            <a:extLst>
              <a:ext uri="{FF2B5EF4-FFF2-40B4-BE49-F238E27FC236}">
                <a16:creationId xmlns:a16="http://schemas.microsoft.com/office/drawing/2014/main" id="{0E9B336C-BC0F-1B23-AC2D-C7D96BE10A56}"/>
              </a:ext>
            </a:extLst>
          </p:cNvPr>
          <p:cNvSpPr txBox="1"/>
          <p:nvPr/>
        </p:nvSpPr>
        <p:spPr>
          <a:xfrm>
            <a:off x="5834646" y="6273225"/>
            <a:ext cx="4545156" cy="584775"/>
          </a:xfrm>
          <a:prstGeom prst="rect">
            <a:avLst/>
          </a:prstGeom>
          <a:noFill/>
        </p:spPr>
        <p:txBody>
          <a:bodyPr wrap="square" rtlCol="0">
            <a:spAutoFit/>
          </a:bodyPr>
          <a:lstStyle/>
          <a:p>
            <a:r>
              <a:rPr lang="en-US" sz="1600" dirty="0"/>
              <a:t>The last line in the file is the actual average temp over time for this </a:t>
            </a:r>
            <a:r>
              <a:rPr lang="en-US" sz="1600" dirty="0" err="1"/>
              <a:t>iButton</a:t>
            </a:r>
            <a:endParaRPr lang="en-US" sz="1600" dirty="0"/>
          </a:p>
        </p:txBody>
      </p:sp>
    </p:spTree>
    <p:extLst>
      <p:ext uri="{BB962C8B-B14F-4D97-AF65-F5344CB8AC3E}">
        <p14:creationId xmlns:p14="http://schemas.microsoft.com/office/powerpoint/2010/main" val="27334717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1E213B-BD44-D2DF-9A03-98E61950DECB}"/>
              </a:ext>
            </a:extLst>
          </p:cNvPr>
          <p:cNvSpPr>
            <a:spLocks noGrp="1"/>
          </p:cNvSpPr>
          <p:nvPr>
            <p:ph type="title"/>
          </p:nvPr>
        </p:nvSpPr>
        <p:spPr>
          <a:xfrm>
            <a:off x="838200" y="307983"/>
            <a:ext cx="10515600" cy="1325563"/>
          </a:xfrm>
        </p:spPr>
        <p:txBody>
          <a:bodyPr/>
          <a:lstStyle/>
          <a:p>
            <a:r>
              <a:rPr lang="en-US" dirty="0"/>
              <a:t>Python script 2: create new CSV with average temps </a:t>
            </a:r>
          </a:p>
        </p:txBody>
      </p:sp>
      <p:pic>
        <p:nvPicPr>
          <p:cNvPr id="4" name="Picture 3" descr="Text&#10;&#10;Description automatically generated">
            <a:extLst>
              <a:ext uri="{FF2B5EF4-FFF2-40B4-BE49-F238E27FC236}">
                <a16:creationId xmlns:a16="http://schemas.microsoft.com/office/drawing/2014/main" id="{12E26A4B-3854-D1C8-0D4A-CBB31A695AF6}"/>
              </a:ext>
            </a:extLst>
          </p:cNvPr>
          <p:cNvPicPr>
            <a:picLocks noChangeAspect="1"/>
          </p:cNvPicPr>
          <p:nvPr/>
        </p:nvPicPr>
        <p:blipFill>
          <a:blip r:embed="rId3"/>
          <a:stretch>
            <a:fillRect/>
          </a:stretch>
        </p:blipFill>
        <p:spPr>
          <a:xfrm>
            <a:off x="2038490" y="2245851"/>
            <a:ext cx="7886420" cy="3193769"/>
          </a:xfrm>
          <a:prstGeom prst="rect">
            <a:avLst/>
          </a:prstGeom>
        </p:spPr>
      </p:pic>
      <p:cxnSp>
        <p:nvCxnSpPr>
          <p:cNvPr id="14" name="Straight Connector 13">
            <a:extLst>
              <a:ext uri="{FF2B5EF4-FFF2-40B4-BE49-F238E27FC236}">
                <a16:creationId xmlns:a16="http://schemas.microsoft.com/office/drawing/2014/main" id="{8CE59720-EB72-E9CD-CF8C-1D368E316976}"/>
              </a:ext>
            </a:extLst>
          </p:cNvPr>
          <p:cNvCxnSpPr>
            <a:cxnSpLocks/>
          </p:cNvCxnSpPr>
          <p:nvPr/>
        </p:nvCxnSpPr>
        <p:spPr>
          <a:xfrm>
            <a:off x="2288602" y="4427510"/>
            <a:ext cx="0" cy="827472"/>
          </a:xfrm>
          <a:prstGeom prst="line">
            <a:avLst/>
          </a:prstGeom>
        </p:spPr>
        <p:style>
          <a:lnRef idx="3">
            <a:schemeClr val="accent3"/>
          </a:lnRef>
          <a:fillRef idx="0">
            <a:schemeClr val="accent3"/>
          </a:fillRef>
          <a:effectRef idx="2">
            <a:schemeClr val="accent3"/>
          </a:effectRef>
          <a:fontRef idx="minor">
            <a:schemeClr val="tx1"/>
          </a:fontRef>
        </p:style>
      </p:cxnSp>
      <p:cxnSp>
        <p:nvCxnSpPr>
          <p:cNvPr id="16" name="Straight Connector 15">
            <a:extLst>
              <a:ext uri="{FF2B5EF4-FFF2-40B4-BE49-F238E27FC236}">
                <a16:creationId xmlns:a16="http://schemas.microsoft.com/office/drawing/2014/main" id="{82E6B1FE-31F3-0FEC-4599-A0D67938A2B0}"/>
              </a:ext>
            </a:extLst>
          </p:cNvPr>
          <p:cNvCxnSpPr>
            <a:cxnSpLocks/>
          </p:cNvCxnSpPr>
          <p:nvPr/>
        </p:nvCxnSpPr>
        <p:spPr>
          <a:xfrm>
            <a:off x="2288602" y="5254982"/>
            <a:ext cx="228600" cy="0"/>
          </a:xfrm>
          <a:prstGeom prst="line">
            <a:avLst/>
          </a:prstGeom>
        </p:spPr>
        <p:style>
          <a:lnRef idx="3">
            <a:schemeClr val="accent3"/>
          </a:lnRef>
          <a:fillRef idx="0">
            <a:schemeClr val="accent3"/>
          </a:fillRef>
          <a:effectRef idx="2">
            <a:schemeClr val="accent3"/>
          </a:effectRef>
          <a:fontRef idx="minor">
            <a:schemeClr val="tx1"/>
          </a:fontRef>
        </p:style>
      </p:cxnSp>
      <p:cxnSp>
        <p:nvCxnSpPr>
          <p:cNvPr id="17" name="Straight Connector 16">
            <a:extLst>
              <a:ext uri="{FF2B5EF4-FFF2-40B4-BE49-F238E27FC236}">
                <a16:creationId xmlns:a16="http://schemas.microsoft.com/office/drawing/2014/main" id="{03E86E24-D4FA-2F44-3722-78D099F70AC0}"/>
              </a:ext>
            </a:extLst>
          </p:cNvPr>
          <p:cNvCxnSpPr>
            <a:cxnSpLocks/>
          </p:cNvCxnSpPr>
          <p:nvPr/>
        </p:nvCxnSpPr>
        <p:spPr>
          <a:xfrm>
            <a:off x="2288602" y="4427510"/>
            <a:ext cx="228600" cy="0"/>
          </a:xfrm>
          <a:prstGeom prst="line">
            <a:avLst/>
          </a:prstGeom>
        </p:spPr>
        <p:style>
          <a:lnRef idx="3">
            <a:schemeClr val="accent3"/>
          </a:lnRef>
          <a:fillRef idx="0">
            <a:schemeClr val="accent3"/>
          </a:fillRef>
          <a:effectRef idx="2">
            <a:schemeClr val="accent3"/>
          </a:effectRef>
          <a:fontRef idx="minor">
            <a:schemeClr val="tx1"/>
          </a:fontRef>
        </p:style>
      </p:cxnSp>
      <p:sp>
        <p:nvSpPr>
          <p:cNvPr id="18" name="TextBox 17">
            <a:extLst>
              <a:ext uri="{FF2B5EF4-FFF2-40B4-BE49-F238E27FC236}">
                <a16:creationId xmlns:a16="http://schemas.microsoft.com/office/drawing/2014/main" id="{20C06D23-B366-784D-E4CC-2E8F791E972A}"/>
              </a:ext>
            </a:extLst>
          </p:cNvPr>
          <p:cNvSpPr txBox="1"/>
          <p:nvPr/>
        </p:nvSpPr>
        <p:spPr>
          <a:xfrm>
            <a:off x="411635" y="4283754"/>
            <a:ext cx="1648368" cy="1169551"/>
          </a:xfrm>
          <a:prstGeom prst="rect">
            <a:avLst/>
          </a:prstGeom>
          <a:noFill/>
        </p:spPr>
        <p:txBody>
          <a:bodyPr wrap="square" rtlCol="0">
            <a:spAutoFit/>
          </a:bodyPr>
          <a:lstStyle/>
          <a:p>
            <a:r>
              <a:rPr lang="en-US" sz="1400" dirty="0"/>
              <a:t>Use pandas to print just the last line of the file (the average temp), add it to new file </a:t>
            </a:r>
          </a:p>
        </p:txBody>
      </p:sp>
    </p:spTree>
    <p:extLst>
      <p:ext uri="{BB962C8B-B14F-4D97-AF65-F5344CB8AC3E}">
        <p14:creationId xmlns:p14="http://schemas.microsoft.com/office/powerpoint/2010/main" val="12595451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1E213B-BD44-D2DF-9A03-98E61950DECB}"/>
              </a:ext>
            </a:extLst>
          </p:cNvPr>
          <p:cNvSpPr>
            <a:spLocks noGrp="1"/>
          </p:cNvSpPr>
          <p:nvPr>
            <p:ph type="title"/>
          </p:nvPr>
        </p:nvSpPr>
        <p:spPr>
          <a:xfrm>
            <a:off x="838200" y="141289"/>
            <a:ext cx="10515600" cy="1325563"/>
          </a:xfrm>
        </p:spPr>
        <p:txBody>
          <a:bodyPr/>
          <a:lstStyle/>
          <a:p>
            <a:r>
              <a:rPr lang="en-US" dirty="0" err="1"/>
              <a:t>ggplot</a:t>
            </a:r>
            <a:r>
              <a:rPr lang="en-US" dirty="0"/>
              <a:t> visualization</a:t>
            </a:r>
          </a:p>
        </p:txBody>
      </p:sp>
      <p:pic>
        <p:nvPicPr>
          <p:cNvPr id="1026" name="Picture 2">
            <a:extLst>
              <a:ext uri="{FF2B5EF4-FFF2-40B4-BE49-F238E27FC236}">
                <a16:creationId xmlns:a16="http://schemas.microsoft.com/office/drawing/2014/main" id="{B024FC60-1F03-8E91-E2D3-A2ED6502F9F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92902" y="1211262"/>
            <a:ext cx="6960661" cy="528955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A4D67191-3BA6-9B45-BE02-5EDCB0B93073}"/>
              </a:ext>
            </a:extLst>
          </p:cNvPr>
          <p:cNvSpPr txBox="1"/>
          <p:nvPr/>
        </p:nvSpPr>
        <p:spPr>
          <a:xfrm>
            <a:off x="7243763" y="1714500"/>
            <a:ext cx="1259960" cy="307777"/>
          </a:xfrm>
          <a:prstGeom prst="rect">
            <a:avLst/>
          </a:prstGeom>
          <a:noFill/>
        </p:spPr>
        <p:txBody>
          <a:bodyPr wrap="none" rtlCol="0">
            <a:spAutoFit/>
          </a:bodyPr>
          <a:lstStyle/>
          <a:p>
            <a:r>
              <a:rPr lang="en-US" sz="1400" dirty="0">
                <a:solidFill>
                  <a:schemeClr val="bg1"/>
                </a:solidFill>
              </a:rPr>
              <a:t>T-test, p = 0.88</a:t>
            </a:r>
          </a:p>
        </p:txBody>
      </p:sp>
    </p:spTree>
    <p:extLst>
      <p:ext uri="{BB962C8B-B14F-4D97-AF65-F5344CB8AC3E}">
        <p14:creationId xmlns:p14="http://schemas.microsoft.com/office/powerpoint/2010/main" val="2592933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EB14B-6652-D73B-7E37-4C2499A49CB1}"/>
              </a:ext>
            </a:extLst>
          </p:cNvPr>
          <p:cNvSpPr>
            <a:spLocks noGrp="1"/>
          </p:cNvSpPr>
          <p:nvPr>
            <p:ph type="ctrTitle"/>
          </p:nvPr>
        </p:nvSpPr>
        <p:spPr/>
        <p:txBody>
          <a:bodyPr/>
          <a:lstStyle/>
          <a:p>
            <a:r>
              <a:rPr lang="en-US" dirty="0"/>
              <a:t>Thank you!</a:t>
            </a:r>
          </a:p>
        </p:txBody>
      </p:sp>
      <p:sp>
        <p:nvSpPr>
          <p:cNvPr id="3" name="Subtitle 2">
            <a:extLst>
              <a:ext uri="{FF2B5EF4-FFF2-40B4-BE49-F238E27FC236}">
                <a16:creationId xmlns:a16="http://schemas.microsoft.com/office/drawing/2014/main" id="{950E78F5-06F8-991F-A589-28097CA88B24}"/>
              </a:ext>
            </a:extLst>
          </p:cNvPr>
          <p:cNvSpPr>
            <a:spLocks noGrp="1"/>
          </p:cNvSpPr>
          <p:nvPr>
            <p:ph type="subTitle" idx="1"/>
          </p:nvPr>
        </p:nvSpPr>
        <p:spPr/>
        <p:txBody>
          <a:bodyPr/>
          <a:lstStyle/>
          <a:p>
            <a:r>
              <a:rPr lang="en-US" dirty="0"/>
              <a:t>Biol 792</a:t>
            </a:r>
          </a:p>
          <a:p>
            <a:r>
              <a:rPr lang="en-US" dirty="0"/>
              <a:t>Abby Miller</a:t>
            </a:r>
          </a:p>
        </p:txBody>
      </p:sp>
    </p:spTree>
    <p:extLst>
      <p:ext uri="{BB962C8B-B14F-4D97-AF65-F5344CB8AC3E}">
        <p14:creationId xmlns:p14="http://schemas.microsoft.com/office/powerpoint/2010/main" val="51351028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4542</TotalTime>
  <Words>987</Words>
  <Application>Microsoft Macintosh PowerPoint</Application>
  <PresentationFormat>Widescreen</PresentationFormat>
  <Paragraphs>58</Paragraphs>
  <Slides>10</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Final Project</vt:lpstr>
      <vt:lpstr>PowerPoint Presentation</vt:lpstr>
      <vt:lpstr>Problem: different temperatures can mean different development times</vt:lpstr>
      <vt:lpstr>iButton data example</vt:lpstr>
      <vt:lpstr>Python script 1: get average temps</vt:lpstr>
      <vt:lpstr>PowerPoint Presentation</vt:lpstr>
      <vt:lpstr>Python script 2: create new CSV with average temps </vt:lpstr>
      <vt:lpstr>ggplot visualization</vt:lpstr>
      <vt:lpstr>Thank you!</vt:lpstr>
      <vt:lpstr>Python script 2: create new CSV with average temps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Project</dc:title>
  <dc:creator>Abigail Miller</dc:creator>
  <cp:lastModifiedBy>Abigail Miller</cp:lastModifiedBy>
  <cp:revision>22</cp:revision>
  <dcterms:created xsi:type="dcterms:W3CDTF">2023-05-08T18:17:32Z</dcterms:created>
  <dcterms:modified xsi:type="dcterms:W3CDTF">2023-05-11T22:00:10Z</dcterms:modified>
</cp:coreProperties>
</file>