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7e74fd0d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7e74fd0d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e74fd0d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e74fd0d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e74fd0d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e74fd0d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7e74fd0d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7e74fd0d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we expected there to be a positive correlation between all of the factors. Through our analysis we were able to verify just how closely these factors were correlated. We were surprised to see there was not correlation between GDP and obesity.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7e74fd0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7e74fd0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7e74fd0d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7e74fd0d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7e74fd0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7e74fd0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initial question was inspired by an article in the Independent stating that overweight people tend to be happier.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We examined data for 2016 and found consistent data for 134 countries.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e74fd0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e74fd0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e74fd0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e74fd0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7e74fd0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7e74fd0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7e74fd0d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7e74fd0d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7e74fd0d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7e74fd0d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Global: Obesity vs. Happiness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Abigail Metzger and Brennan Stottlemyer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1" name="Shape 131"/>
        <p:cNvGrpSpPr/>
        <p:nvPr/>
      </p:nvGrpSpPr>
      <p:grpSpPr>
        <a:xfrm>
          <a:off x="0" y="0"/>
          <a:ext cx="0" cy="0"/>
          <a:chOff x="0" y="0"/>
          <a:chExt cx="0" cy="0"/>
        </a:xfrm>
      </p:grpSpPr>
      <p:sp>
        <p:nvSpPr>
          <p:cNvPr id="132" name="Google Shape;132;p22"/>
          <p:cNvSpPr txBox="1"/>
          <p:nvPr/>
        </p:nvSpPr>
        <p:spPr>
          <a:xfrm>
            <a:off x="396950" y="688175"/>
            <a:ext cx="3273000" cy="1585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Outliers impacted the readability of the plot</a:t>
            </a:r>
            <a:endParaRPr sz="1600">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Created GDP boxplot to identify the impact of the outliers</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914400" rtl="0" algn="l">
              <a:lnSpc>
                <a:spcPct val="115000"/>
              </a:lnSpc>
              <a:spcBef>
                <a:spcPts val="1600"/>
              </a:spcBef>
              <a:spcAft>
                <a:spcPts val="0"/>
              </a:spcAft>
              <a:buNone/>
            </a:pPr>
            <a:r>
              <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2"/>
              </a:solidFill>
              <a:latin typeface="Average"/>
              <a:ea typeface="Average"/>
              <a:cs typeface="Average"/>
              <a:sym typeface="Average"/>
            </a:endParaRPr>
          </a:p>
        </p:txBody>
      </p:sp>
      <p:sp>
        <p:nvSpPr>
          <p:cNvPr id="133" name="Google Shape;133;p22"/>
          <p:cNvSpPr txBox="1"/>
          <p:nvPr/>
        </p:nvSpPr>
        <p:spPr>
          <a:xfrm>
            <a:off x="342175" y="91225"/>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pic>
        <p:nvPicPr>
          <p:cNvPr id="134" name="Google Shape;134;p22"/>
          <p:cNvPicPr preferRelativeResize="0"/>
          <p:nvPr/>
        </p:nvPicPr>
        <p:blipFill>
          <a:blip r:embed="rId3">
            <a:alphaModFix/>
          </a:blip>
          <a:stretch>
            <a:fillRect/>
          </a:stretch>
        </p:blipFill>
        <p:spPr>
          <a:xfrm>
            <a:off x="0" y="2319300"/>
            <a:ext cx="3911293" cy="2824200"/>
          </a:xfrm>
          <a:prstGeom prst="rect">
            <a:avLst/>
          </a:prstGeom>
          <a:noFill/>
          <a:ln>
            <a:noFill/>
          </a:ln>
        </p:spPr>
      </p:pic>
      <p:pic>
        <p:nvPicPr>
          <p:cNvPr id="135" name="Google Shape;135;p22"/>
          <p:cNvPicPr preferRelativeResize="0"/>
          <p:nvPr/>
        </p:nvPicPr>
        <p:blipFill>
          <a:blip r:embed="rId4">
            <a:alphaModFix/>
          </a:blip>
          <a:stretch>
            <a:fillRect/>
          </a:stretch>
        </p:blipFill>
        <p:spPr>
          <a:xfrm>
            <a:off x="5232701" y="2311548"/>
            <a:ext cx="3911300" cy="2831952"/>
          </a:xfrm>
          <a:prstGeom prst="rect">
            <a:avLst/>
          </a:prstGeom>
          <a:noFill/>
          <a:ln>
            <a:noFill/>
          </a:ln>
        </p:spPr>
      </p:pic>
      <p:sp>
        <p:nvSpPr>
          <p:cNvPr id="136" name="Google Shape;136;p22"/>
          <p:cNvSpPr txBox="1"/>
          <p:nvPr/>
        </p:nvSpPr>
        <p:spPr>
          <a:xfrm>
            <a:off x="5691175" y="798325"/>
            <a:ext cx="3273000" cy="1585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Removed values outside of the original IQR</a:t>
            </a:r>
            <a:endParaRPr sz="1600">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Created revised GDP box plot </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914400" rtl="0" algn="l">
              <a:lnSpc>
                <a:spcPct val="115000"/>
              </a:lnSpc>
              <a:spcBef>
                <a:spcPts val="1600"/>
              </a:spcBef>
              <a:spcAft>
                <a:spcPts val="0"/>
              </a:spcAft>
              <a:buNone/>
            </a:pPr>
            <a:r>
              <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2"/>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0" name="Shape 140"/>
        <p:cNvGrpSpPr/>
        <p:nvPr/>
      </p:nvGrpSpPr>
      <p:grpSpPr>
        <a:xfrm>
          <a:off x="0" y="0"/>
          <a:ext cx="0" cy="0"/>
          <a:chOff x="0" y="0"/>
          <a:chExt cx="0" cy="0"/>
        </a:xfrm>
      </p:grpSpPr>
      <p:sp>
        <p:nvSpPr>
          <p:cNvPr id="141" name="Google Shape;141;p23"/>
          <p:cNvSpPr txBox="1"/>
          <p:nvPr/>
        </p:nvSpPr>
        <p:spPr>
          <a:xfrm>
            <a:off x="5691175" y="2162050"/>
            <a:ext cx="3273000" cy="2178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Initial outliers removed</a:t>
            </a:r>
            <a:endParaRPr sz="1600">
              <a:solidFill>
                <a:schemeClr val="accent2"/>
              </a:solidFill>
              <a:latin typeface="Average"/>
              <a:ea typeface="Average"/>
              <a:cs typeface="Average"/>
              <a:sym typeface="Average"/>
            </a:endParaRPr>
          </a:p>
          <a:p>
            <a:pPr indent="-330200" lvl="0" marL="457200" marR="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With and without the outliers there was no statistical significance found </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914400" rtl="0" algn="l">
              <a:lnSpc>
                <a:spcPct val="115000"/>
              </a:lnSpc>
              <a:spcBef>
                <a:spcPts val="1600"/>
              </a:spcBef>
              <a:spcAft>
                <a:spcPts val="0"/>
              </a:spcAft>
              <a:buNone/>
            </a:pPr>
            <a:r>
              <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2"/>
              </a:solidFill>
              <a:latin typeface="Average"/>
              <a:ea typeface="Average"/>
              <a:cs typeface="Average"/>
              <a:sym typeface="Average"/>
            </a:endParaRPr>
          </a:p>
        </p:txBody>
      </p:sp>
      <p:sp>
        <p:nvSpPr>
          <p:cNvPr id="142" name="Google Shape;142;p23"/>
          <p:cNvSpPr txBox="1"/>
          <p:nvPr/>
        </p:nvSpPr>
        <p:spPr>
          <a:xfrm>
            <a:off x="342175" y="114025"/>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pic>
        <p:nvPicPr>
          <p:cNvPr id="143" name="Google Shape;143;p23"/>
          <p:cNvPicPr preferRelativeResize="0"/>
          <p:nvPr/>
        </p:nvPicPr>
        <p:blipFill>
          <a:blip r:embed="rId3">
            <a:alphaModFix/>
          </a:blip>
          <a:stretch>
            <a:fillRect/>
          </a:stretch>
        </p:blipFill>
        <p:spPr>
          <a:xfrm>
            <a:off x="0" y="1482600"/>
            <a:ext cx="5645300" cy="36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7" name="Shape 147"/>
        <p:cNvGrpSpPr/>
        <p:nvPr/>
      </p:nvGrpSpPr>
      <p:grpSpPr>
        <a:xfrm>
          <a:off x="0" y="0"/>
          <a:ext cx="0" cy="0"/>
          <a:chOff x="0" y="0"/>
          <a:chExt cx="0" cy="0"/>
        </a:xfrm>
      </p:grpSpPr>
      <p:sp>
        <p:nvSpPr>
          <p:cNvPr id="148" name="Google Shape;148;p24"/>
          <p:cNvSpPr txBox="1"/>
          <p:nvPr/>
        </p:nvSpPr>
        <p:spPr>
          <a:xfrm>
            <a:off x="5691175" y="2162050"/>
            <a:ext cx="3273000" cy="2178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Initial outliers removed</a:t>
            </a:r>
            <a:endParaRPr sz="1600">
              <a:solidFill>
                <a:schemeClr val="accent2"/>
              </a:solidFill>
              <a:latin typeface="Average"/>
              <a:ea typeface="Average"/>
              <a:cs typeface="Average"/>
              <a:sym typeface="Average"/>
            </a:endParaRPr>
          </a:p>
          <a:p>
            <a:pPr indent="-330200" lvl="0" marL="457200" marR="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The correlation ended up being </a:t>
            </a:r>
            <a:r>
              <a:rPr lang="en" sz="1600">
                <a:solidFill>
                  <a:schemeClr val="accent2"/>
                </a:solidFill>
                <a:latin typeface="Average"/>
                <a:ea typeface="Average"/>
                <a:cs typeface="Average"/>
                <a:sym typeface="Average"/>
              </a:rPr>
              <a:t>significant</a:t>
            </a:r>
            <a:r>
              <a:rPr lang="en" sz="1600">
                <a:solidFill>
                  <a:schemeClr val="accent2"/>
                </a:solidFill>
                <a:latin typeface="Average"/>
                <a:ea typeface="Average"/>
                <a:cs typeface="Average"/>
                <a:sym typeface="Average"/>
              </a:rPr>
              <a:t> </a:t>
            </a:r>
            <a:endParaRPr sz="1600">
              <a:solidFill>
                <a:schemeClr val="accent2"/>
              </a:solidFill>
              <a:latin typeface="Average"/>
              <a:ea typeface="Average"/>
              <a:cs typeface="Average"/>
              <a:sym typeface="Average"/>
            </a:endParaRPr>
          </a:p>
          <a:p>
            <a:pPr indent="-317500" lvl="1" marL="914400" marR="0" rtl="0" algn="l">
              <a:lnSpc>
                <a:spcPct val="115000"/>
              </a:lnSpc>
              <a:spcBef>
                <a:spcPts val="0"/>
              </a:spcBef>
              <a:spcAft>
                <a:spcPts val="0"/>
              </a:spcAft>
              <a:buClr>
                <a:schemeClr val="accent2"/>
              </a:buClr>
              <a:buSzPts val="1400"/>
              <a:buFont typeface="Average"/>
              <a:buChar char="○"/>
            </a:pPr>
            <a:r>
              <a:rPr lang="en">
                <a:solidFill>
                  <a:schemeClr val="accent2"/>
                </a:solidFill>
                <a:latin typeface="Calibri"/>
                <a:ea typeface="Calibri"/>
                <a:cs typeface="Calibri"/>
                <a:sym typeface="Calibri"/>
              </a:rPr>
              <a:t>p-value 1.04</a:t>
            </a:r>
            <a:r>
              <a:rPr baseline="30000" lang="en">
                <a:solidFill>
                  <a:schemeClr val="accent2"/>
                </a:solidFill>
                <a:latin typeface="Calibri"/>
                <a:ea typeface="Calibri"/>
                <a:cs typeface="Calibri"/>
                <a:sym typeface="Calibri"/>
              </a:rPr>
              <a:t>e-08</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914400" rtl="0" algn="l">
              <a:lnSpc>
                <a:spcPct val="115000"/>
              </a:lnSpc>
              <a:spcBef>
                <a:spcPts val="1600"/>
              </a:spcBef>
              <a:spcAft>
                <a:spcPts val="0"/>
              </a:spcAft>
              <a:buNone/>
            </a:pPr>
            <a:r>
              <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2"/>
              </a:solidFill>
              <a:latin typeface="Average"/>
              <a:ea typeface="Average"/>
              <a:cs typeface="Average"/>
              <a:sym typeface="Average"/>
            </a:endParaRPr>
          </a:p>
        </p:txBody>
      </p:sp>
      <p:sp>
        <p:nvSpPr>
          <p:cNvPr id="149" name="Google Shape;149;p24"/>
          <p:cNvSpPr txBox="1"/>
          <p:nvPr/>
        </p:nvSpPr>
        <p:spPr>
          <a:xfrm>
            <a:off x="342175" y="114025"/>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pic>
        <p:nvPicPr>
          <p:cNvPr id="150" name="Google Shape;150;p24"/>
          <p:cNvPicPr preferRelativeResize="0"/>
          <p:nvPr/>
        </p:nvPicPr>
        <p:blipFill>
          <a:blip r:embed="rId3">
            <a:alphaModFix/>
          </a:blip>
          <a:stretch>
            <a:fillRect/>
          </a:stretch>
        </p:blipFill>
        <p:spPr>
          <a:xfrm>
            <a:off x="0" y="1443575"/>
            <a:ext cx="5314575" cy="369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of Project</a:t>
            </a:r>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a statistically significant correlation between obesity and happiness. </a:t>
            </a:r>
            <a:endParaRPr/>
          </a:p>
          <a:p>
            <a:pPr indent="-317500" lvl="1" marL="914400" rtl="0" algn="l">
              <a:spcBef>
                <a:spcPts val="0"/>
              </a:spcBef>
              <a:spcAft>
                <a:spcPts val="0"/>
              </a:spcAft>
              <a:buSzPts val="1400"/>
              <a:buChar char="○"/>
            </a:pPr>
            <a:r>
              <a:rPr lang="en"/>
              <a:t>People within countries with high obesity rates tend to be happier. </a:t>
            </a:r>
            <a:endParaRPr/>
          </a:p>
          <a:p>
            <a:pPr indent="-342900" lvl="0" marL="457200" rtl="0" algn="l">
              <a:spcBef>
                <a:spcPts val="0"/>
              </a:spcBef>
              <a:spcAft>
                <a:spcPts val="0"/>
              </a:spcAft>
              <a:buSzPts val="1800"/>
              <a:buChar char="●"/>
            </a:pPr>
            <a:r>
              <a:rPr lang="en"/>
              <a:t>Other factors that could be associated with obesity and happiness include life expectancy and GDP. </a:t>
            </a:r>
            <a:endParaRPr/>
          </a:p>
          <a:p>
            <a:pPr indent="-317500" lvl="1" marL="914400" rtl="0" algn="l">
              <a:spcBef>
                <a:spcPts val="0"/>
              </a:spcBef>
              <a:spcAft>
                <a:spcPts val="0"/>
              </a:spcAft>
              <a:buSzPts val="1400"/>
              <a:buChar char="○"/>
            </a:pPr>
            <a:r>
              <a:rPr lang="en"/>
              <a:t>There are likely other social factors that could contribute to the correlation between obesity and happiness. We decided to take a closer look at two of them. </a:t>
            </a:r>
            <a:endParaRPr/>
          </a:p>
          <a:p>
            <a:pPr indent="-342900" lvl="0" marL="457200" rtl="0" algn="l">
              <a:spcBef>
                <a:spcPts val="0"/>
              </a:spcBef>
              <a:spcAft>
                <a:spcPts val="0"/>
              </a:spcAft>
              <a:buSzPts val="1800"/>
              <a:buChar char="●"/>
            </a:pPr>
            <a:r>
              <a:rPr lang="en"/>
              <a:t>Life expectancy had a </a:t>
            </a:r>
            <a:r>
              <a:rPr lang="en"/>
              <a:t>statistically significant correlation with both obesity and happiness.</a:t>
            </a:r>
            <a:endParaRPr/>
          </a:p>
          <a:p>
            <a:pPr indent="-317500" lvl="1" marL="914400" rtl="0" algn="l">
              <a:spcBef>
                <a:spcPts val="0"/>
              </a:spcBef>
              <a:spcAft>
                <a:spcPts val="0"/>
              </a:spcAft>
              <a:buSzPts val="1400"/>
              <a:buChar char="○"/>
            </a:pPr>
            <a:r>
              <a:rPr lang="en"/>
              <a:t>Countries with higher obesity rates tend to have longer life expectancies and country with longer life expectancies tend to be happier. </a:t>
            </a:r>
            <a:endParaRPr/>
          </a:p>
          <a:p>
            <a:pPr indent="-342900" lvl="0" marL="457200" rtl="0" algn="l">
              <a:spcBef>
                <a:spcPts val="0"/>
              </a:spcBef>
              <a:spcAft>
                <a:spcPts val="0"/>
              </a:spcAft>
              <a:buSzPts val="1800"/>
              <a:buChar char="●"/>
            </a:pPr>
            <a:r>
              <a:rPr lang="en"/>
              <a:t>GDP did not have a statistically significant correlation with obesity, however, there was a statistically significant correlation with happiness. </a:t>
            </a:r>
            <a:endParaRPr/>
          </a:p>
          <a:p>
            <a:pPr indent="-317500" lvl="1" marL="914400" rtl="0" algn="l">
              <a:spcBef>
                <a:spcPts val="0"/>
              </a:spcBef>
              <a:spcAft>
                <a:spcPts val="0"/>
              </a:spcAft>
              <a:buSzPts val="1400"/>
              <a:buChar char="○"/>
            </a:pPr>
            <a:r>
              <a:rPr lang="en"/>
              <a:t>Countries with a higher GDP tend to be happier.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and Additional Questions </a:t>
            </a:r>
            <a:endParaRPr/>
          </a:p>
        </p:txBody>
      </p:sp>
      <p:sp>
        <p:nvSpPr>
          <p:cNvPr id="162" name="Google Shape;162;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a:t>
            </a:r>
            <a:endParaRPr/>
          </a:p>
          <a:p>
            <a:pPr indent="-317500" lvl="0" marL="457200" rtl="0" algn="l">
              <a:spcBef>
                <a:spcPts val="1600"/>
              </a:spcBef>
              <a:spcAft>
                <a:spcPts val="0"/>
              </a:spcAft>
              <a:buSzPts val="1400"/>
              <a:buChar char="●"/>
            </a:pPr>
            <a:r>
              <a:rPr lang="en"/>
              <a:t>Finding data sets that fit the year and set of countries that we needed</a:t>
            </a:r>
            <a:endParaRPr/>
          </a:p>
          <a:p>
            <a:pPr indent="-317500" lvl="0" marL="457200" rtl="0" algn="l">
              <a:spcBef>
                <a:spcPts val="0"/>
              </a:spcBef>
              <a:spcAft>
                <a:spcPts val="0"/>
              </a:spcAft>
              <a:buSzPts val="1400"/>
              <a:buChar char="●"/>
            </a:pPr>
            <a:r>
              <a:rPr lang="en"/>
              <a:t>When merging the data sets we lost counties due to not all the data sets having values for each country </a:t>
            </a:r>
            <a:endParaRPr/>
          </a:p>
        </p:txBody>
      </p:sp>
      <p:sp>
        <p:nvSpPr>
          <p:cNvPr id="163" name="Google Shape;163;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questions:</a:t>
            </a:r>
            <a:endParaRPr/>
          </a:p>
          <a:p>
            <a:pPr indent="-317500" lvl="0" marL="457200" rtl="0" algn="l">
              <a:spcBef>
                <a:spcPts val="1600"/>
              </a:spcBef>
              <a:spcAft>
                <a:spcPts val="0"/>
              </a:spcAft>
              <a:buSzPts val="1400"/>
              <a:buChar char="●"/>
            </a:pPr>
            <a:r>
              <a:rPr lang="en"/>
              <a:t>What would the correlation between obesity and happiness look like if we examined it at a state by state level in the United States? </a:t>
            </a:r>
            <a:endParaRPr/>
          </a:p>
          <a:p>
            <a:pPr indent="-317500" lvl="0" marL="457200" rtl="0" algn="l">
              <a:spcBef>
                <a:spcPts val="0"/>
              </a:spcBef>
              <a:spcAft>
                <a:spcPts val="0"/>
              </a:spcAft>
              <a:buSzPts val="1400"/>
              <a:buChar char="●"/>
            </a:pPr>
            <a:r>
              <a:rPr lang="en"/>
              <a:t>Did not have have the time or resources to examine all of the potential social factors</a:t>
            </a:r>
            <a:endParaRPr/>
          </a:p>
          <a:p>
            <a:pPr indent="-304800" lvl="1" marL="914400" rtl="0" algn="l">
              <a:spcBef>
                <a:spcPts val="0"/>
              </a:spcBef>
              <a:spcAft>
                <a:spcPts val="0"/>
              </a:spcAft>
              <a:buSzPts val="1200"/>
              <a:buChar char="○"/>
            </a:pPr>
            <a:r>
              <a:rPr lang="en"/>
              <a:t>Family size</a:t>
            </a:r>
            <a:endParaRPr/>
          </a:p>
          <a:p>
            <a:pPr indent="-304800" lvl="1" marL="914400" rtl="0" algn="l">
              <a:spcBef>
                <a:spcPts val="0"/>
              </a:spcBef>
              <a:spcAft>
                <a:spcPts val="0"/>
              </a:spcAft>
              <a:buSzPts val="1200"/>
              <a:buChar char="○"/>
            </a:pPr>
            <a:r>
              <a:rPr lang="en"/>
              <a:t>Average income by houseshold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p:txBody>
      </p:sp>
      <p:sp>
        <p:nvSpPr>
          <p:cNvPr id="169" name="Google Shape;169;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0" name="Google Shape;170;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Message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After examining the relationships between the happiness scores, obesity rates, life expectancy, and GDP on a global scale we were able to determine these factors are more closely correlated than we initially thought.</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Happiness Data- Kaggle</a:t>
            </a:r>
            <a:endParaRPr/>
          </a:p>
          <a:p>
            <a:pPr indent="-342900" lvl="0" marL="457200" rtl="0" algn="l">
              <a:spcBef>
                <a:spcPts val="0"/>
              </a:spcBef>
              <a:spcAft>
                <a:spcPts val="0"/>
              </a:spcAft>
              <a:buSzPts val="1800"/>
              <a:buChar char="●"/>
            </a:pPr>
            <a:r>
              <a:rPr lang="en"/>
              <a:t>Obesity Data- Our World in Data</a:t>
            </a:r>
            <a:endParaRPr/>
          </a:p>
          <a:p>
            <a:pPr indent="-342900" lvl="0" marL="457200" rtl="0" algn="l">
              <a:spcBef>
                <a:spcPts val="0"/>
              </a:spcBef>
              <a:spcAft>
                <a:spcPts val="0"/>
              </a:spcAft>
              <a:buSzPts val="1800"/>
              <a:buChar char="●"/>
            </a:pPr>
            <a:r>
              <a:rPr lang="en"/>
              <a:t>Life Expectancy Data- World Bank</a:t>
            </a:r>
            <a:endParaRPr/>
          </a:p>
          <a:p>
            <a:pPr indent="-342900" lvl="0" marL="457200" rtl="0" algn="l">
              <a:spcBef>
                <a:spcPts val="0"/>
              </a:spcBef>
              <a:spcAft>
                <a:spcPts val="0"/>
              </a:spcAft>
              <a:buSzPts val="1800"/>
              <a:buChar char="●"/>
            </a:pPr>
            <a:r>
              <a:rPr lang="en"/>
              <a:t>GDP Data- World Bank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Process</a:t>
            </a:r>
            <a:endParaRPr/>
          </a:p>
        </p:txBody>
      </p:sp>
      <p:grpSp>
        <p:nvGrpSpPr>
          <p:cNvPr id="78" name="Google Shape;78;p16"/>
          <p:cNvGrpSpPr/>
          <p:nvPr/>
        </p:nvGrpSpPr>
        <p:grpSpPr>
          <a:xfrm>
            <a:off x="431925" y="1304875"/>
            <a:ext cx="2628925" cy="3416400"/>
            <a:chOff x="431925" y="1304875"/>
            <a:chExt cx="2628925" cy="3416400"/>
          </a:xfrm>
        </p:grpSpPr>
        <p:sp>
          <p:nvSpPr>
            <p:cNvPr id="79" name="Google Shape;79;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Cleaned</a:t>
            </a:r>
            <a:endParaRPr>
              <a:solidFill>
                <a:schemeClr val="lt1"/>
              </a:solidFill>
            </a:endParaRPr>
          </a:p>
        </p:txBody>
      </p:sp>
      <p:sp>
        <p:nvSpPr>
          <p:cNvPr id="82" name="Google Shape;82;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Renamed columns</a:t>
            </a:r>
            <a:endParaRPr sz="1600"/>
          </a:p>
          <a:p>
            <a:pPr indent="-330200" lvl="0" marL="457200" rtl="0" algn="l">
              <a:spcBef>
                <a:spcPts val="0"/>
              </a:spcBef>
              <a:spcAft>
                <a:spcPts val="0"/>
              </a:spcAft>
              <a:buSzPts val="1600"/>
              <a:buChar char="●"/>
            </a:pPr>
            <a:r>
              <a:rPr lang="en" sz="1600"/>
              <a:t>Filtered data sets to show only 2016</a:t>
            </a:r>
            <a:endParaRPr sz="1600"/>
          </a:p>
        </p:txBody>
      </p:sp>
      <p:grpSp>
        <p:nvGrpSpPr>
          <p:cNvPr id="83" name="Google Shape;83;p16"/>
          <p:cNvGrpSpPr/>
          <p:nvPr/>
        </p:nvGrpSpPr>
        <p:grpSpPr>
          <a:xfrm>
            <a:off x="3320450" y="1304875"/>
            <a:ext cx="2632500" cy="3416400"/>
            <a:chOff x="3320450" y="1304875"/>
            <a:chExt cx="2632500" cy="3416400"/>
          </a:xfrm>
        </p:grpSpPr>
        <p:sp>
          <p:nvSpPr>
            <p:cNvPr id="84" name="Google Shape;84;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Merged</a:t>
            </a:r>
            <a:endParaRPr>
              <a:solidFill>
                <a:schemeClr val="lt1"/>
              </a:solidFill>
            </a:endParaRPr>
          </a:p>
        </p:txBody>
      </p:sp>
      <p:sp>
        <p:nvSpPr>
          <p:cNvPr id="87" name="Google Shape;87;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Inner merged all 4 data sets on country </a:t>
            </a:r>
            <a:endParaRPr sz="1600"/>
          </a:p>
          <a:p>
            <a:pPr indent="0" lvl="0" marL="0" rtl="0" algn="l">
              <a:spcBef>
                <a:spcPts val="1600"/>
              </a:spcBef>
              <a:spcAft>
                <a:spcPts val="1600"/>
              </a:spcAft>
              <a:buNone/>
            </a:pPr>
            <a:r>
              <a:t/>
            </a:r>
            <a:endParaRPr sz="1600"/>
          </a:p>
        </p:txBody>
      </p:sp>
      <p:grpSp>
        <p:nvGrpSpPr>
          <p:cNvPr id="88" name="Google Shape;88;p16"/>
          <p:cNvGrpSpPr/>
          <p:nvPr/>
        </p:nvGrpSpPr>
        <p:grpSpPr>
          <a:xfrm>
            <a:off x="6212550" y="1304875"/>
            <a:ext cx="2632500" cy="3416400"/>
            <a:chOff x="6212550" y="1304875"/>
            <a:chExt cx="2632500" cy="3416400"/>
          </a:xfrm>
        </p:grpSpPr>
        <p:sp>
          <p:nvSpPr>
            <p:cNvPr id="89" name="Google Shape;89;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Created Visualizations</a:t>
            </a:r>
            <a:endParaRPr>
              <a:solidFill>
                <a:schemeClr val="lt1"/>
              </a:solidFill>
            </a:endParaRPr>
          </a:p>
        </p:txBody>
      </p:sp>
      <p:sp>
        <p:nvSpPr>
          <p:cNvPr id="92" name="Google Shape;92;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Created scatterplots compare these metrics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0" y="821100"/>
            <a:ext cx="7199125" cy="4322400"/>
          </a:xfrm>
          <a:prstGeom prst="rect">
            <a:avLst/>
          </a:prstGeom>
          <a:noFill/>
          <a:ln>
            <a:noFill/>
          </a:ln>
        </p:spPr>
      </p:pic>
      <p:sp>
        <p:nvSpPr>
          <p:cNvPr id="98" name="Google Shape;98;p17"/>
          <p:cNvSpPr txBox="1"/>
          <p:nvPr/>
        </p:nvSpPr>
        <p:spPr>
          <a:xfrm>
            <a:off x="6033075" y="14823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600">
              <a:solidFill>
                <a:schemeClr val="accent2"/>
              </a:solidFill>
              <a:latin typeface="Average"/>
              <a:ea typeface="Average"/>
              <a:cs typeface="Average"/>
              <a:sym typeface="Average"/>
            </a:endParaRPr>
          </a:p>
          <a:p>
            <a:pPr indent="-330200" lvl="0" marL="457200" rtl="0" algn="l">
              <a:lnSpc>
                <a:spcPct val="115000"/>
              </a:lnSpc>
              <a:spcBef>
                <a:spcPts val="160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Initial question</a:t>
            </a:r>
            <a:endParaRPr sz="1600">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More correlation than anticipated</a:t>
            </a:r>
            <a:endParaRPr sz="1600">
              <a:solidFill>
                <a:schemeClr val="accent2"/>
              </a:solidFill>
              <a:latin typeface="Average"/>
              <a:ea typeface="Average"/>
              <a:cs typeface="Average"/>
              <a:sym typeface="Average"/>
            </a:endParaRPr>
          </a:p>
          <a:p>
            <a:pPr indent="-317500" lvl="1" marL="914400" rtl="0" algn="l">
              <a:lnSpc>
                <a:spcPct val="115000"/>
              </a:lnSpc>
              <a:spcBef>
                <a:spcPts val="0"/>
              </a:spcBef>
              <a:spcAft>
                <a:spcPts val="0"/>
              </a:spcAft>
              <a:buClr>
                <a:schemeClr val="accent2"/>
              </a:buClr>
              <a:buSzPts val="1400"/>
              <a:buFont typeface="Average"/>
              <a:buChar char="○"/>
            </a:pPr>
            <a:r>
              <a:rPr lang="en">
                <a:solidFill>
                  <a:schemeClr val="accent2"/>
                </a:solidFill>
                <a:latin typeface="Calibri"/>
                <a:ea typeface="Calibri"/>
                <a:cs typeface="Calibri"/>
                <a:sym typeface="Calibri"/>
              </a:rPr>
              <a:t>p</a:t>
            </a:r>
            <a:r>
              <a:rPr lang="en">
                <a:solidFill>
                  <a:schemeClr val="accent2"/>
                </a:solidFill>
                <a:latin typeface="Calibri"/>
                <a:ea typeface="Calibri"/>
                <a:cs typeface="Calibri"/>
                <a:sym typeface="Calibri"/>
              </a:rPr>
              <a:t>-value </a:t>
            </a:r>
            <a:r>
              <a:rPr lang="en" sz="1200">
                <a:solidFill>
                  <a:schemeClr val="accent2"/>
                </a:solidFill>
                <a:latin typeface="Calibri"/>
                <a:ea typeface="Calibri"/>
                <a:cs typeface="Calibri"/>
                <a:sym typeface="Calibri"/>
              </a:rPr>
              <a:t>2.86 </a:t>
            </a:r>
            <a:r>
              <a:rPr baseline="30000" lang="en" sz="1200">
                <a:solidFill>
                  <a:schemeClr val="accent2"/>
                </a:solidFill>
                <a:latin typeface="Calibri"/>
                <a:ea typeface="Calibri"/>
                <a:cs typeface="Calibri"/>
                <a:sym typeface="Calibri"/>
              </a:rPr>
              <a:t>e-14</a:t>
            </a:r>
            <a:r>
              <a:rPr lang="en" sz="1200">
                <a:solidFill>
                  <a:schemeClr val="accent2"/>
                </a:solidFill>
                <a:latin typeface="Calibri"/>
                <a:ea typeface="Calibri"/>
                <a:cs typeface="Calibri"/>
                <a:sym typeface="Calibri"/>
              </a:rPr>
              <a:t> </a:t>
            </a:r>
            <a:endParaRPr>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Prompted us to look in to other factors </a:t>
            </a:r>
            <a:endParaRPr>
              <a:solidFill>
                <a:schemeClr val="accent2"/>
              </a:solidFill>
            </a:endParaRPr>
          </a:p>
        </p:txBody>
      </p:sp>
      <p:sp>
        <p:nvSpPr>
          <p:cNvPr id="99" name="Google Shape;99;p17"/>
          <p:cNvSpPr txBox="1"/>
          <p:nvPr/>
        </p:nvSpPr>
        <p:spPr>
          <a:xfrm>
            <a:off x="342150" y="114050"/>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3" name="Shape 103"/>
        <p:cNvGrpSpPr/>
        <p:nvPr/>
      </p:nvGrpSpPr>
      <p:grpSpPr>
        <a:xfrm>
          <a:off x="0" y="0"/>
          <a:ext cx="0" cy="0"/>
          <a:chOff x="0" y="0"/>
          <a:chExt cx="0" cy="0"/>
        </a:xfrm>
      </p:grpSpPr>
      <p:sp>
        <p:nvSpPr>
          <p:cNvPr id="104" name="Google Shape;104;p18"/>
          <p:cNvSpPr txBox="1"/>
          <p:nvPr/>
        </p:nvSpPr>
        <p:spPr>
          <a:xfrm>
            <a:off x="6033075" y="14823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accent2"/>
              </a:solidFill>
              <a:latin typeface="Average"/>
              <a:ea typeface="Average"/>
              <a:cs typeface="Average"/>
              <a:sym typeface="Average"/>
            </a:endParaRPr>
          </a:p>
          <a:p>
            <a:pPr indent="-330200" lvl="0" marL="457200" rtl="0" algn="l">
              <a:lnSpc>
                <a:spcPct val="115000"/>
              </a:lnSpc>
              <a:spcBef>
                <a:spcPts val="160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More correlation than obesity vs. happiness</a:t>
            </a:r>
            <a:endParaRPr sz="1600">
              <a:solidFill>
                <a:schemeClr val="accent2"/>
              </a:solidFill>
              <a:latin typeface="Average"/>
              <a:ea typeface="Average"/>
              <a:cs typeface="Average"/>
              <a:sym typeface="Average"/>
            </a:endParaRPr>
          </a:p>
          <a:p>
            <a:pPr indent="-317500" lvl="1" marL="914400" rtl="0" algn="l">
              <a:lnSpc>
                <a:spcPct val="115000"/>
              </a:lnSpc>
              <a:spcBef>
                <a:spcPts val="0"/>
              </a:spcBef>
              <a:spcAft>
                <a:spcPts val="0"/>
              </a:spcAft>
              <a:buClr>
                <a:schemeClr val="accent2"/>
              </a:buClr>
              <a:buSzPts val="1400"/>
              <a:buFont typeface="Average"/>
              <a:buChar char="○"/>
            </a:pPr>
            <a:r>
              <a:rPr lang="en">
                <a:solidFill>
                  <a:schemeClr val="accent2"/>
                </a:solidFill>
                <a:latin typeface="Calibri"/>
                <a:ea typeface="Calibri"/>
                <a:cs typeface="Calibri"/>
                <a:sym typeface="Calibri"/>
              </a:rPr>
              <a:t>p-value 5.5 </a:t>
            </a:r>
            <a:r>
              <a:rPr baseline="30000" lang="en">
                <a:solidFill>
                  <a:schemeClr val="accent2"/>
                </a:solidFill>
                <a:latin typeface="Calibri"/>
                <a:ea typeface="Calibri"/>
                <a:cs typeface="Calibri"/>
                <a:sym typeface="Calibri"/>
              </a:rPr>
              <a:t>e-14</a:t>
            </a:r>
            <a:endParaRPr>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Interesting trend at  &gt;10% obesity </a:t>
            </a:r>
            <a:endParaRPr sz="1600">
              <a:solidFill>
                <a:schemeClr val="accent2"/>
              </a:solidFill>
              <a:latin typeface="Average"/>
              <a:ea typeface="Average"/>
              <a:cs typeface="Average"/>
              <a:sym typeface="Average"/>
            </a:endParaRPr>
          </a:p>
          <a:p>
            <a:pPr indent="-330200" lvl="1" marL="9144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Economic factor? </a:t>
            </a:r>
            <a:endParaRPr sz="1600">
              <a:solidFill>
                <a:schemeClr val="accent2"/>
              </a:solidFill>
              <a:latin typeface="Average"/>
              <a:ea typeface="Average"/>
              <a:cs typeface="Average"/>
              <a:sym typeface="Average"/>
            </a:endParaRPr>
          </a:p>
        </p:txBody>
      </p:sp>
      <p:sp>
        <p:nvSpPr>
          <p:cNvPr id="105" name="Google Shape;105;p18"/>
          <p:cNvSpPr txBox="1"/>
          <p:nvPr/>
        </p:nvSpPr>
        <p:spPr>
          <a:xfrm>
            <a:off x="342150" y="114050"/>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pic>
        <p:nvPicPr>
          <p:cNvPr id="106" name="Google Shape;106;p18"/>
          <p:cNvPicPr preferRelativeResize="0"/>
          <p:nvPr/>
        </p:nvPicPr>
        <p:blipFill>
          <a:blip r:embed="rId3">
            <a:alphaModFix/>
          </a:blip>
          <a:stretch>
            <a:fillRect/>
          </a:stretch>
        </p:blipFill>
        <p:spPr>
          <a:xfrm>
            <a:off x="0" y="1283925"/>
            <a:ext cx="6883200" cy="385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0" name="Shape 110"/>
        <p:cNvGrpSpPr/>
        <p:nvPr/>
      </p:nvGrpSpPr>
      <p:grpSpPr>
        <a:xfrm>
          <a:off x="0" y="0"/>
          <a:ext cx="0" cy="0"/>
          <a:chOff x="0" y="0"/>
          <a:chExt cx="0" cy="0"/>
        </a:xfrm>
      </p:grpSpPr>
      <p:sp>
        <p:nvSpPr>
          <p:cNvPr id="111" name="Google Shape;111;p19"/>
          <p:cNvSpPr txBox="1"/>
          <p:nvPr/>
        </p:nvSpPr>
        <p:spPr>
          <a:xfrm>
            <a:off x="6033075" y="14823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accent2"/>
              </a:solidFill>
              <a:latin typeface="Average"/>
              <a:ea typeface="Average"/>
              <a:cs typeface="Average"/>
              <a:sym typeface="Average"/>
            </a:endParaRPr>
          </a:p>
          <a:p>
            <a:pPr indent="-330200" lvl="0" marL="457200" rtl="0" algn="l">
              <a:lnSpc>
                <a:spcPct val="115000"/>
              </a:lnSpc>
              <a:spcBef>
                <a:spcPts val="160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Assume positive correlation based off of our two previous graphs</a:t>
            </a:r>
            <a:endParaRPr sz="1600">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Verified by low p-value</a:t>
            </a:r>
            <a:endParaRPr sz="1600">
              <a:solidFill>
                <a:schemeClr val="accent2"/>
              </a:solidFill>
              <a:latin typeface="Average"/>
              <a:ea typeface="Average"/>
              <a:cs typeface="Average"/>
              <a:sym typeface="Average"/>
            </a:endParaRPr>
          </a:p>
          <a:p>
            <a:pPr indent="-317500" lvl="1" marL="914400" rtl="0" algn="l">
              <a:lnSpc>
                <a:spcPct val="115000"/>
              </a:lnSpc>
              <a:spcBef>
                <a:spcPts val="0"/>
              </a:spcBef>
              <a:spcAft>
                <a:spcPts val="0"/>
              </a:spcAft>
              <a:buClr>
                <a:schemeClr val="accent2"/>
              </a:buClr>
              <a:buSzPts val="1400"/>
              <a:buFont typeface="Average"/>
              <a:buChar char="○"/>
            </a:pPr>
            <a:r>
              <a:rPr lang="en">
                <a:solidFill>
                  <a:schemeClr val="accent2"/>
                </a:solidFill>
                <a:latin typeface="Calibri"/>
                <a:ea typeface="Calibri"/>
                <a:cs typeface="Calibri"/>
                <a:sym typeface="Calibri"/>
              </a:rPr>
              <a:t>p</a:t>
            </a:r>
            <a:r>
              <a:rPr lang="en">
                <a:solidFill>
                  <a:schemeClr val="accent2"/>
                </a:solidFill>
                <a:latin typeface="Calibri"/>
                <a:ea typeface="Calibri"/>
                <a:cs typeface="Calibri"/>
                <a:sym typeface="Calibri"/>
              </a:rPr>
              <a:t>-value 6.03 </a:t>
            </a:r>
            <a:r>
              <a:rPr baseline="30000" lang="en">
                <a:solidFill>
                  <a:schemeClr val="accent2"/>
                </a:solidFill>
                <a:latin typeface="Calibri"/>
                <a:ea typeface="Calibri"/>
                <a:cs typeface="Calibri"/>
                <a:sym typeface="Calibri"/>
              </a:rPr>
              <a:t>e-29</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2"/>
              </a:solidFill>
              <a:latin typeface="Average"/>
              <a:ea typeface="Average"/>
              <a:cs typeface="Average"/>
              <a:sym typeface="Average"/>
            </a:endParaRPr>
          </a:p>
        </p:txBody>
      </p:sp>
      <p:sp>
        <p:nvSpPr>
          <p:cNvPr id="112" name="Google Shape;112;p19"/>
          <p:cNvSpPr txBox="1"/>
          <p:nvPr/>
        </p:nvSpPr>
        <p:spPr>
          <a:xfrm>
            <a:off x="342150" y="114050"/>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pic>
        <p:nvPicPr>
          <p:cNvPr id="113" name="Google Shape;113;p19"/>
          <p:cNvPicPr preferRelativeResize="0"/>
          <p:nvPr/>
        </p:nvPicPr>
        <p:blipFill>
          <a:blip r:embed="rId3">
            <a:alphaModFix/>
          </a:blip>
          <a:stretch>
            <a:fillRect/>
          </a:stretch>
        </p:blipFill>
        <p:spPr>
          <a:xfrm>
            <a:off x="0" y="1094850"/>
            <a:ext cx="7015300" cy="404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7" name="Shape 117"/>
        <p:cNvGrpSpPr/>
        <p:nvPr/>
      </p:nvGrpSpPr>
      <p:grpSpPr>
        <a:xfrm>
          <a:off x="0" y="0"/>
          <a:ext cx="0" cy="0"/>
          <a:chOff x="0" y="0"/>
          <a:chExt cx="0" cy="0"/>
        </a:xfrm>
      </p:grpSpPr>
      <p:sp>
        <p:nvSpPr>
          <p:cNvPr id="118" name="Google Shape;118;p20"/>
          <p:cNvSpPr txBox="1"/>
          <p:nvPr/>
        </p:nvSpPr>
        <p:spPr>
          <a:xfrm>
            <a:off x="6033075" y="14823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accent2"/>
              </a:solidFill>
              <a:latin typeface="Average"/>
              <a:ea typeface="Average"/>
              <a:cs typeface="Average"/>
              <a:sym typeface="Average"/>
            </a:endParaRPr>
          </a:p>
          <a:p>
            <a:pPr indent="-330200" lvl="0" marL="457200" rtl="0" algn="l">
              <a:lnSpc>
                <a:spcPct val="115000"/>
              </a:lnSpc>
              <a:spcBef>
                <a:spcPts val="160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Curious about an economic factor in relation to obesity</a:t>
            </a:r>
            <a:endParaRPr sz="1600">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Outliers impacted the readability of the plot</a:t>
            </a:r>
            <a:endParaRPr sz="1600">
              <a:solidFill>
                <a:schemeClr val="accent2"/>
              </a:solidFill>
              <a:latin typeface="Average"/>
              <a:ea typeface="Average"/>
              <a:cs typeface="Average"/>
              <a:sym typeface="Average"/>
            </a:endParaRPr>
          </a:p>
          <a:p>
            <a:pPr indent="-330200" lvl="1" marL="9144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USA </a:t>
            </a:r>
            <a:endParaRPr sz="1600">
              <a:solidFill>
                <a:schemeClr val="accent2"/>
              </a:solidFill>
              <a:latin typeface="Average"/>
              <a:ea typeface="Average"/>
              <a:cs typeface="Average"/>
              <a:sym typeface="Average"/>
            </a:endParaRPr>
          </a:p>
          <a:p>
            <a:pPr indent="-330200" lvl="1" marL="9144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China</a:t>
            </a:r>
            <a:endParaRPr sz="1600">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Determined not to be statistically significant</a:t>
            </a:r>
            <a:endParaRPr sz="1600">
              <a:solidFill>
                <a:schemeClr val="accent2"/>
              </a:solidFill>
              <a:latin typeface="Average"/>
              <a:ea typeface="Average"/>
              <a:cs typeface="Average"/>
              <a:sym typeface="Average"/>
            </a:endParaRPr>
          </a:p>
          <a:p>
            <a:pPr indent="-330200" lvl="1" marL="9144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P-value 0.11</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914400" rtl="0" algn="l">
              <a:lnSpc>
                <a:spcPct val="115000"/>
              </a:lnSpc>
              <a:spcBef>
                <a:spcPts val="1600"/>
              </a:spcBef>
              <a:spcAft>
                <a:spcPts val="0"/>
              </a:spcAft>
              <a:buNone/>
            </a:pPr>
            <a:r>
              <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2"/>
              </a:solidFill>
              <a:latin typeface="Average"/>
              <a:ea typeface="Average"/>
              <a:cs typeface="Average"/>
              <a:sym typeface="Average"/>
            </a:endParaRPr>
          </a:p>
        </p:txBody>
      </p:sp>
      <p:sp>
        <p:nvSpPr>
          <p:cNvPr id="119" name="Google Shape;119;p20"/>
          <p:cNvSpPr txBox="1"/>
          <p:nvPr/>
        </p:nvSpPr>
        <p:spPr>
          <a:xfrm>
            <a:off x="342150" y="114050"/>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pic>
        <p:nvPicPr>
          <p:cNvPr id="120" name="Google Shape;120;p20"/>
          <p:cNvPicPr preferRelativeResize="0"/>
          <p:nvPr/>
        </p:nvPicPr>
        <p:blipFill>
          <a:blip r:embed="rId3">
            <a:alphaModFix/>
          </a:blip>
          <a:stretch>
            <a:fillRect/>
          </a:stretch>
        </p:blipFill>
        <p:spPr>
          <a:xfrm>
            <a:off x="0" y="1072050"/>
            <a:ext cx="6864675" cy="407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4" name="Shape 124"/>
        <p:cNvGrpSpPr/>
        <p:nvPr/>
      </p:nvGrpSpPr>
      <p:grpSpPr>
        <a:xfrm>
          <a:off x="0" y="0"/>
          <a:ext cx="0" cy="0"/>
          <a:chOff x="0" y="0"/>
          <a:chExt cx="0" cy="0"/>
        </a:xfrm>
      </p:grpSpPr>
      <p:sp>
        <p:nvSpPr>
          <p:cNvPr id="125" name="Google Shape;125;p21"/>
          <p:cNvSpPr txBox="1"/>
          <p:nvPr/>
        </p:nvSpPr>
        <p:spPr>
          <a:xfrm>
            <a:off x="5691175" y="2162050"/>
            <a:ext cx="3273000" cy="2178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Outliers impacted the readability of the plot</a:t>
            </a:r>
            <a:endParaRPr sz="1600">
              <a:solidFill>
                <a:schemeClr val="accent2"/>
              </a:solidFill>
              <a:latin typeface="Average"/>
              <a:ea typeface="Average"/>
              <a:cs typeface="Average"/>
              <a:sym typeface="Average"/>
            </a:endParaRPr>
          </a:p>
          <a:p>
            <a:pPr indent="-330200" lvl="0" marL="457200" rtl="0" algn="l">
              <a:lnSpc>
                <a:spcPct val="115000"/>
              </a:lnSpc>
              <a:spcBef>
                <a:spcPts val="0"/>
              </a:spcBef>
              <a:spcAft>
                <a:spcPts val="0"/>
              </a:spcAft>
              <a:buClr>
                <a:schemeClr val="accent2"/>
              </a:buClr>
              <a:buSzPts val="1600"/>
              <a:buFont typeface="Average"/>
              <a:buChar char="●"/>
            </a:pPr>
            <a:r>
              <a:rPr lang="en" sz="1600">
                <a:solidFill>
                  <a:schemeClr val="accent2"/>
                </a:solidFill>
                <a:latin typeface="Average"/>
                <a:ea typeface="Average"/>
                <a:cs typeface="Average"/>
                <a:sym typeface="Average"/>
              </a:rPr>
              <a:t>GDP and happiness were found to be correlated </a:t>
            </a:r>
            <a:endParaRPr sz="1600">
              <a:solidFill>
                <a:schemeClr val="accent2"/>
              </a:solidFill>
              <a:latin typeface="Average"/>
              <a:ea typeface="Average"/>
              <a:cs typeface="Average"/>
              <a:sym typeface="Average"/>
            </a:endParaRPr>
          </a:p>
          <a:p>
            <a:pPr indent="-317500" lvl="1" marL="914400" rtl="0" algn="l">
              <a:lnSpc>
                <a:spcPct val="115000"/>
              </a:lnSpc>
              <a:spcBef>
                <a:spcPts val="0"/>
              </a:spcBef>
              <a:spcAft>
                <a:spcPts val="0"/>
              </a:spcAft>
              <a:buClr>
                <a:schemeClr val="accent2"/>
              </a:buClr>
              <a:buSzPts val="1400"/>
              <a:buFont typeface="Average"/>
              <a:buChar char="○"/>
            </a:pPr>
            <a:r>
              <a:rPr lang="en">
                <a:solidFill>
                  <a:schemeClr val="accent2"/>
                </a:solidFill>
                <a:latin typeface="Calibri"/>
                <a:ea typeface="Calibri"/>
                <a:cs typeface="Calibri"/>
                <a:sym typeface="Calibri"/>
              </a:rPr>
              <a:t>p-value 1.04</a:t>
            </a:r>
            <a:r>
              <a:rPr baseline="30000" lang="en">
                <a:solidFill>
                  <a:schemeClr val="accent2"/>
                </a:solidFill>
                <a:latin typeface="Calibri"/>
                <a:ea typeface="Calibri"/>
                <a:cs typeface="Calibri"/>
                <a:sym typeface="Calibri"/>
              </a:rPr>
              <a:t>e-08</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600">
              <a:solidFill>
                <a:schemeClr val="accent2"/>
              </a:solidFill>
              <a:latin typeface="Average"/>
              <a:ea typeface="Average"/>
              <a:cs typeface="Average"/>
              <a:sym typeface="Average"/>
            </a:endParaRPr>
          </a:p>
          <a:p>
            <a:pPr indent="0" lvl="0" marL="914400" rtl="0" algn="l">
              <a:lnSpc>
                <a:spcPct val="115000"/>
              </a:lnSpc>
              <a:spcBef>
                <a:spcPts val="1600"/>
              </a:spcBef>
              <a:spcAft>
                <a:spcPts val="0"/>
              </a:spcAft>
              <a:buNone/>
            </a:pPr>
            <a:r>
              <a:t/>
            </a:r>
            <a:endParaRPr>
              <a:solidFill>
                <a:schemeClr val="accent2"/>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chemeClr val="accent2"/>
              </a:solidFill>
              <a:latin typeface="Average"/>
              <a:ea typeface="Average"/>
              <a:cs typeface="Average"/>
              <a:sym typeface="Average"/>
            </a:endParaRPr>
          </a:p>
        </p:txBody>
      </p:sp>
      <p:sp>
        <p:nvSpPr>
          <p:cNvPr id="126" name="Google Shape;126;p21"/>
          <p:cNvSpPr txBox="1"/>
          <p:nvPr/>
        </p:nvSpPr>
        <p:spPr>
          <a:xfrm>
            <a:off x="342175" y="114025"/>
            <a:ext cx="86220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Average"/>
                <a:ea typeface="Average"/>
                <a:cs typeface="Average"/>
                <a:sym typeface="Average"/>
              </a:rPr>
              <a:t>Data Analysis</a:t>
            </a:r>
            <a:endParaRPr sz="3000">
              <a:solidFill>
                <a:schemeClr val="accent2"/>
              </a:solidFill>
              <a:latin typeface="Average"/>
              <a:ea typeface="Average"/>
              <a:cs typeface="Average"/>
              <a:sym typeface="Average"/>
            </a:endParaRPr>
          </a:p>
        </p:txBody>
      </p:sp>
      <p:pic>
        <p:nvPicPr>
          <p:cNvPr id="127" name="Google Shape;127;p21"/>
          <p:cNvPicPr preferRelativeResize="0"/>
          <p:nvPr/>
        </p:nvPicPr>
        <p:blipFill>
          <a:blip r:embed="rId3">
            <a:alphaModFix/>
          </a:blip>
          <a:stretch>
            <a:fillRect/>
          </a:stretch>
        </p:blipFill>
        <p:spPr>
          <a:xfrm>
            <a:off x="0" y="1642275"/>
            <a:ext cx="5793575" cy="350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