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2a438417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72a438417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a1187ee6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1a1187ee6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2a438417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2a438417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72a438417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72a438417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2a438417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72a438417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2a43841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72a43841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2a438417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2a438417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72a438417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72a438417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72a438417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72a438417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101F3C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801210" y="4105700"/>
            <a:ext cx="316800" cy="1036523"/>
            <a:chOff x="7801210" y="4105700"/>
            <a:chExt cx="316800" cy="1036523"/>
          </a:xfrm>
        </p:grpSpPr>
        <p:sp>
          <p:nvSpPr>
            <p:cNvPr id="11" name="Google Shape;11;p2"/>
            <p:cNvSpPr/>
            <p:nvPr/>
          </p:nvSpPr>
          <p:spPr>
            <a:xfrm>
              <a:off x="7801210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801210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801210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59418" y="3757688"/>
            <a:ext cx="316800" cy="1384535"/>
            <a:chOff x="8259418" y="3757688"/>
            <a:chExt cx="316800" cy="1384535"/>
          </a:xfrm>
        </p:grpSpPr>
        <p:sp>
          <p:nvSpPr>
            <p:cNvPr id="15" name="Google Shape;15;p2"/>
            <p:cNvSpPr/>
            <p:nvPr/>
          </p:nvSpPr>
          <p:spPr>
            <a:xfrm>
              <a:off x="8259418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259418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59418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59418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8717625" y="3409675"/>
            <a:ext cx="316800" cy="1732548"/>
            <a:chOff x="8717625" y="3409675"/>
            <a:chExt cx="316800" cy="1732548"/>
          </a:xfrm>
        </p:grpSpPr>
        <p:sp>
          <p:nvSpPr>
            <p:cNvPr id="20" name="Google Shape;20;p2"/>
            <p:cNvSpPr/>
            <p:nvPr/>
          </p:nvSpPr>
          <p:spPr>
            <a:xfrm>
              <a:off x="8717625" y="4453711"/>
              <a:ext cx="316800" cy="688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717625" y="3757688"/>
              <a:ext cx="316800" cy="1384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717625" y="4105700"/>
              <a:ext cx="316800" cy="1036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17625" y="3409675"/>
              <a:ext cx="316800" cy="1732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17625" y="4801723"/>
              <a:ext cx="316800" cy="3405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824000" y="331907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1600"/>
              <a:buNone/>
              <a:defRPr sz="1600">
                <a:solidFill>
                  <a:srgbClr val="FA510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343003" y="4801723"/>
            <a:ext cx="316800" cy="3405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460975" y="1817775"/>
            <a:ext cx="396600" cy="396600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 rot="-9830444">
            <a:off x="5403834" y="3078503"/>
            <a:ext cx="320148" cy="320148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7647812" y="2704283"/>
            <a:ext cx="635219" cy="635219"/>
            <a:chOff x="6725725" y="2701260"/>
            <a:chExt cx="1208100" cy="1208100"/>
          </a:xfrm>
        </p:grpSpPr>
        <p:sp>
          <p:nvSpPr>
            <p:cNvPr id="32" name="Google Shape;32;p2"/>
            <p:cNvSpPr/>
            <p:nvPr/>
          </p:nvSpPr>
          <p:spPr>
            <a:xfrm rot="5400000">
              <a:off x="6725725" y="2701260"/>
              <a:ext cx="1208100" cy="12081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6954988" y="2930398"/>
              <a:ext cx="749700" cy="7497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/>
          <p:nvPr/>
        </p:nvSpPr>
        <p:spPr>
          <a:xfrm rot="2044777">
            <a:off x="5911449" y="867729"/>
            <a:ext cx="1554223" cy="1554223"/>
          </a:xfrm>
          <a:prstGeom prst="ellipse">
            <a:avLst/>
          </a:prstGeom>
          <a:solidFill>
            <a:srgbClr val="101F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chemeClr val="lt1">
              <a:alpha val="94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2"/>
          <p:cNvPicPr preferRelativeResize="0"/>
          <p:nvPr/>
        </p:nvPicPr>
        <p:blipFill rotWithShape="1">
          <a:blip r:embed="rId2">
            <a:alphaModFix/>
          </a:blip>
          <a:srcRect b="23436" l="0" r="20810" t="0"/>
          <a:stretch/>
        </p:blipFill>
        <p:spPr>
          <a:xfrm>
            <a:off x="4409425" y="565750"/>
            <a:ext cx="4734575" cy="4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1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510F"/>
              </a:buClr>
              <a:buSzPts val="2800"/>
              <a:buFont typeface="Nunito"/>
              <a:buNone/>
              <a:defRPr>
                <a:solidFill>
                  <a:srgbClr val="FA510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101F3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FA510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14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40" name="Google Shape;140;p14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41" name="Google Shape;141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4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4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" name="Google Shape;144;p14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45" name="Google Shape;145;p14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49" name="Google Shape;149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14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16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61" name="Google Shape;161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rgbClr val="101F3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Nunito"/>
              <a:buNone/>
              <a:defRPr sz="8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52" y="4742418"/>
            <a:ext cx="9144036" cy="1044300"/>
            <a:chOff x="52" y="4099200"/>
            <a:chExt cx="9144036" cy="1044300"/>
          </a:xfrm>
        </p:grpSpPr>
        <p:grpSp>
          <p:nvGrpSpPr>
            <p:cNvPr id="170" name="Google Shape;170;p1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71" name="Google Shape;171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76" name="Google Shape;176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1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82" name="Google Shape;182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87" name="Google Shape;187;p1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1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91" name="Google Shape;191;p1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97" name="Google Shape;197;p1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1" name="Google Shape;201;p1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02" name="Google Shape;202;p1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06" name="Google Shape;206;p1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12" name="Google Shape;212;p1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17" name="Google Shape;217;p1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22" name="Google Shape;222;p1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26" name="Google Shape;226;p1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31" name="Google Shape;231;p1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" name="Google Shape;235;p1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36" name="Google Shape;236;p1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42" name="Google Shape;242;p1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6" name="Google Shape;246;p1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47" name="Google Shape;247;p1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0" name="Google Shape;250;p1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51" name="Google Shape;251;p1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1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56" name="Google Shape;256;p1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62" name="Google Shape;262;p1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1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67" name="Google Shape;267;p1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1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71" name="Google Shape;271;p1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1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77" name="Google Shape;277;p1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1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82" name="Google Shape;282;p1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6" name="Google Shape;286;p1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87" name="Google Shape;287;p1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91" name="Google Shape;291;p1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5609460" y="179238"/>
            <a:ext cx="3216425" cy="3659864"/>
            <a:chOff x="5609460" y="179238"/>
            <a:chExt cx="3216425" cy="3659864"/>
          </a:xfrm>
        </p:grpSpPr>
        <p:sp>
          <p:nvSpPr>
            <p:cNvPr id="298" name="Google Shape;298;p18"/>
            <p:cNvSpPr/>
            <p:nvPr/>
          </p:nvSpPr>
          <p:spPr>
            <a:xfrm>
              <a:off x="8164759" y="1207909"/>
              <a:ext cx="448800" cy="448800"/>
            </a:xfrm>
            <a:prstGeom prst="ellipse">
              <a:avLst/>
            </a:prstGeom>
            <a:solidFill>
              <a:srgbClr val="666666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" name="Google Shape;300;p18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01" name="Google Shape;301;p18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rgbClr val="FA51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6954918" y="2930420"/>
                <a:ext cx="749400" cy="7494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600">
                  <a:latin typeface="Nunito"/>
                  <a:ea typeface="Nunito"/>
                  <a:cs typeface="Nunito"/>
                  <a:sym typeface="Nunito"/>
                </a:endParaRPr>
              </a:p>
            </p:txBody>
          </p:sp>
        </p:grpSp>
        <p:sp>
          <p:nvSpPr>
            <p:cNvPr id="304" name="Google Shape;304;p18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8097550" y="1140700"/>
              <a:ext cx="583500" cy="5835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rgbClr val="0A96C1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7" name="Google Shape;307;p18"/>
            <p:cNvGrpSpPr/>
            <p:nvPr/>
          </p:nvGrpSpPr>
          <p:grpSpPr>
            <a:xfrm>
              <a:off x="7952720" y="179238"/>
              <a:ext cx="873165" cy="873002"/>
              <a:chOff x="7754428" y="208725"/>
              <a:chExt cx="541800" cy="541800"/>
            </a:xfrm>
          </p:grpSpPr>
          <p:sp>
            <p:nvSpPr>
              <p:cNvPr id="308" name="Google Shape;308;p18"/>
              <p:cNvSpPr/>
              <p:nvPr/>
            </p:nvSpPr>
            <p:spPr>
              <a:xfrm rot="-8648420">
                <a:off x="7867008" y="321315"/>
                <a:ext cx="316489" cy="316489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rgbClr val="FA510F"/>
              </a:solidFill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FA510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3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41" name="Google Shape;41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" name="Google Shape;43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44" name="Google Shape;44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" name="Google Shape;47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48" name="Google Shape;48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" name="Google Shape;5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rgbClr val="0A96C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4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4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8" name="Google Shape;58;p4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1" name="Google Shape;61;p4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5" name="Google Shape;65;p4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" name="Google Shape;69;p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 1">
  <p:cSld name="SECTION_HEADER_1_1">
    <p:bg>
      <p:bgPr>
        <a:solidFill>
          <a:srgbClr val="40482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 rotWithShape="1">
          <a:blip r:embed="rId2">
            <a:alphaModFix amt="6000"/>
          </a:blip>
          <a:srcRect b="1662" l="0" r="0" t="1653"/>
          <a:stretch/>
        </p:blipFill>
        <p:spPr>
          <a:xfrm>
            <a:off x="4189875" y="367350"/>
            <a:ext cx="5818901" cy="56261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5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4" name="Google Shape;74;p5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5" name="Google Shape;75;p5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5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78" name="Google Shape;78;p5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5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2" name="Google Shape;82;p5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" name="Google Shape;86;p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Nunito"/>
              <a:buNone/>
              <a:defRPr sz="3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59767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800"/>
              <a:buFont typeface="Nunito"/>
              <a:buNone/>
              <a:defRPr sz="1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1" type="body"/>
          </p:nvPr>
        </p:nvSpPr>
        <p:spPr>
          <a:xfrm>
            <a:off x="597672" y="1484625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6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6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3422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487841" y="618539"/>
            <a:ext cx="102300" cy="1023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AND_BODY_2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7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7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2">
            <a:alphaModFix/>
          </a:blip>
          <a:srcRect b="1802" l="0" r="0" t="1793"/>
          <a:stretch/>
        </p:blipFill>
        <p:spPr>
          <a:xfrm>
            <a:off x="42660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TITLE_AND_BODY_2_1">
    <p:bg>
      <p:bgPr>
        <a:solidFill>
          <a:srgbClr val="FA510F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8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8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5" name="Google Shape;105;p8"/>
          <p:cNvPicPr preferRelativeResize="0"/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4492075" y="228600"/>
            <a:ext cx="5393275" cy="539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8"/>
          <p:cNvSpPr txBox="1"/>
          <p:nvPr>
            <p:ph type="title"/>
          </p:nvPr>
        </p:nvSpPr>
        <p:spPr>
          <a:xfrm>
            <a:off x="526425" y="487675"/>
            <a:ext cx="5857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75000"/>
              <a:buNone/>
              <a:defRPr sz="1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ct val="1750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9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A96C1"/>
              </a:buClr>
              <a:buSzPts val="2800"/>
              <a:buFont typeface="Nunito"/>
              <a:buNone/>
              <a:defRPr>
                <a:solidFill>
                  <a:srgbClr val="0A96C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Nunito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1" name="Google Shape;111;p9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2" name="Google Shape;112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9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gradFill>
          <a:gsLst>
            <a:gs pos="0">
              <a:srgbClr val="F2F2F2"/>
            </a:gs>
            <a:gs pos="100000">
              <a:srgbClr val="F3F3F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04823"/>
              </a:buClr>
              <a:buSzPts val="2800"/>
              <a:buFont typeface="Nunito"/>
              <a:buNone/>
              <a:defRPr>
                <a:solidFill>
                  <a:srgbClr val="404823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1303800" y="1990050"/>
            <a:ext cx="3833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Char char="●"/>
              <a:defRPr>
                <a:solidFill>
                  <a:srgbClr val="101F3C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●"/>
              <a:defRPr>
                <a:solidFill>
                  <a:srgbClr val="101F3C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○"/>
              <a:defRPr>
                <a:solidFill>
                  <a:srgbClr val="101F3C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Char char="■"/>
              <a:defRPr>
                <a:solidFill>
                  <a:srgbClr val="101F3C"/>
                </a:solidFill>
              </a:defRPr>
            </a:lvl9pPr>
          </a:lstStyle>
          <a:p/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0"/>
          <p:cNvSpPr txBox="1"/>
          <p:nvPr>
            <p:ph idx="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0"/>
          <p:cNvSpPr/>
          <p:nvPr/>
        </p:nvSpPr>
        <p:spPr>
          <a:xfrm rot="-8648181">
            <a:off x="8076739" y="303034"/>
            <a:ext cx="625236" cy="625412"/>
          </a:xfrm>
          <a:prstGeom prst="ellipse">
            <a:avLst/>
          </a:prstGeom>
          <a:solidFill>
            <a:srgbClr val="FFFFFF">
              <a:alpha val="165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2">
            <a:alphaModFix amt="26000"/>
          </a:blip>
          <a:srcRect b="16275" l="0" r="14864" t="1649"/>
          <a:stretch/>
        </p:blipFill>
        <p:spPr>
          <a:xfrm>
            <a:off x="4189875" y="367350"/>
            <a:ext cx="4954126" cy="47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/>
          <p:nvPr/>
        </p:nvSpPr>
        <p:spPr>
          <a:xfrm>
            <a:off x="1124473" y="837981"/>
            <a:ext cx="149400" cy="149400"/>
          </a:xfrm>
          <a:prstGeom prst="ellipse">
            <a:avLst/>
          </a:prstGeom>
          <a:noFill/>
          <a:ln cap="flat" cmpd="sng" w="38100">
            <a:solidFill>
              <a:srgbClr val="FA51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2800"/>
              <a:buFont typeface="Nunito"/>
              <a:buNone/>
              <a:defRPr b="1" sz="2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300"/>
              <a:buFont typeface="Nunito"/>
              <a:buChar char="●"/>
              <a:defRPr sz="13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●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○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01F3C"/>
              </a:buClr>
              <a:buSzPts val="1100"/>
              <a:buFont typeface="Nunito"/>
              <a:buChar char="■"/>
              <a:defRPr sz="11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b="1" sz="8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327325" y="421025"/>
            <a:ext cx="49911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40"/>
              <a:t>Analyzing Box Office Data for Microsoft's Film Studio Venture</a:t>
            </a:r>
            <a:endParaRPr sz="3440"/>
          </a:p>
        </p:txBody>
      </p:sp>
      <p:sp>
        <p:nvSpPr>
          <p:cNvPr id="315" name="Google Shape;315;p19"/>
          <p:cNvSpPr txBox="1"/>
          <p:nvPr/>
        </p:nvSpPr>
        <p:spPr>
          <a:xfrm>
            <a:off x="543225" y="4064475"/>
            <a:ext cx="21981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Abigail Nzambi</a:t>
            </a:r>
            <a:endParaRPr sz="19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DVF-PT-05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1041325" y="2375100"/>
            <a:ext cx="40935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What Movie Genres and Strategies Lead to Success in the movie industry?</a:t>
            </a:r>
            <a:endParaRPr sz="2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ctrTitle"/>
          </p:nvPr>
        </p:nvSpPr>
        <p:spPr>
          <a:xfrm>
            <a:off x="327325" y="1633800"/>
            <a:ext cx="4991100" cy="199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7740"/>
              <a:t>Thank you</a:t>
            </a:r>
            <a:endParaRPr sz="77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0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322" name="Google Shape;322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20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8" name="Google Shape;328;p2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608108" y="103708"/>
            <a:ext cx="3759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Introduction</a:t>
            </a:r>
            <a:endParaRPr sz="36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20"/>
          <p:cNvSpPr txBox="1"/>
          <p:nvPr>
            <p:ph idx="1" type="body"/>
          </p:nvPr>
        </p:nvSpPr>
        <p:spPr>
          <a:xfrm>
            <a:off x="568800" y="1161200"/>
            <a:ext cx="80064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Microsoft is entering the competitive film industry but lacks experience in film production. To minimize risk and ensure a strong market entry, Microsoft needs evidence-based guidance on what factors lead to success in the film industry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Stakeholders: Microsoft’s new movie studio executives and strategic planners.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Challenge: To identify factors that lead to the success of a new movie production business.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31" name="Google Shape;331;p20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2" name="Google Shape;332;p20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21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338" name="Google Shape;338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21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21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21"/>
          <p:cNvSpPr txBox="1"/>
          <p:nvPr/>
        </p:nvSpPr>
        <p:spPr>
          <a:xfrm>
            <a:off x="662258" y="287808"/>
            <a:ext cx="37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Objectives</a:t>
            </a:r>
            <a:endParaRPr sz="36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6" name="Google Shape;346;p21"/>
          <p:cNvSpPr txBox="1"/>
          <p:nvPr>
            <p:ph idx="1" type="body"/>
          </p:nvPr>
        </p:nvSpPr>
        <p:spPr>
          <a:xfrm>
            <a:off x="568800" y="1161200"/>
            <a:ext cx="8006400" cy="3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38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5"/>
              <a:buChar char="●"/>
            </a:pPr>
            <a:r>
              <a:rPr lang="en" sz="1815">
                <a:solidFill>
                  <a:srgbClr val="000000"/>
                </a:solidFill>
              </a:rPr>
              <a:t>To analyze the distribution of movie runtimes.</a:t>
            </a:r>
            <a:endParaRPr sz="181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-3438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5"/>
              <a:buChar char="●"/>
            </a:pPr>
            <a:r>
              <a:rPr lang="en" sz="1815">
                <a:solidFill>
                  <a:srgbClr val="000000"/>
                </a:solidFill>
              </a:rPr>
              <a:t>To determine the average movie rating across different runtime categories.</a:t>
            </a:r>
            <a:endParaRPr sz="181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-3438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5"/>
              <a:buChar char="●"/>
            </a:pPr>
            <a:r>
              <a:rPr lang="en" sz="1815">
                <a:solidFill>
                  <a:srgbClr val="000000"/>
                </a:solidFill>
              </a:rPr>
              <a:t>To assess the impact of the number of genres in a movie on the average movie rating.</a:t>
            </a:r>
            <a:endParaRPr sz="181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-3438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5"/>
              <a:buChar char="●"/>
            </a:pPr>
            <a:r>
              <a:rPr lang="en" sz="1815">
                <a:solidFill>
                  <a:srgbClr val="000000"/>
                </a:solidFill>
              </a:rPr>
              <a:t>To evaluate the correlation between the number of genres, number of writers, number of directors, and average movie rating.</a:t>
            </a:r>
            <a:endParaRPr sz="1815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15">
              <a:solidFill>
                <a:srgbClr val="000000"/>
              </a:solidFill>
            </a:endParaRPr>
          </a:p>
          <a:p>
            <a:pPr indent="-343852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5"/>
              <a:buChar char="●"/>
            </a:pPr>
            <a:r>
              <a:rPr lang="en" sz="1815">
                <a:solidFill>
                  <a:srgbClr val="000000"/>
                </a:solidFill>
              </a:rPr>
              <a:t>To examine the trend of movie runtimes over time.</a:t>
            </a:r>
            <a:endParaRPr sz="1815">
              <a:solidFill>
                <a:srgbClr val="000000"/>
              </a:solidFill>
            </a:endParaRPr>
          </a:p>
        </p:txBody>
      </p:sp>
      <p:sp>
        <p:nvSpPr>
          <p:cNvPr id="347" name="Google Shape;347;p21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8" name="Google Shape;348;p21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3" name="Google Shape;353;p22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354" name="Google Shape;354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22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0" name="Google Shape;360;p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22"/>
          <p:cNvSpPr txBox="1"/>
          <p:nvPr/>
        </p:nvSpPr>
        <p:spPr>
          <a:xfrm>
            <a:off x="608108" y="103708"/>
            <a:ext cx="3759600" cy="10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Data Overview</a:t>
            </a:r>
            <a:endParaRPr sz="36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2"/>
          <p:cNvSpPr txBox="1"/>
          <p:nvPr>
            <p:ph idx="1" type="body"/>
          </p:nvPr>
        </p:nvSpPr>
        <p:spPr>
          <a:xfrm>
            <a:off x="568800" y="1161200"/>
            <a:ext cx="8006400" cy="24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For the analysis, I used data with key values such as Movie Runtime,  Movie Genre, Average rating, Movie Directors and Movie Writers.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</a:rPr>
              <a:t>Some of the ways I prepared the data for the analysis, were: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Removing missing values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Removing </a:t>
            </a:r>
            <a:r>
              <a:rPr lang="en" sz="1900">
                <a:solidFill>
                  <a:srgbClr val="000000"/>
                </a:solidFill>
              </a:rPr>
              <a:t>outliers 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Removing duplicates in the entries</a:t>
            </a: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AutoNum type="arabicPeriod"/>
            </a:pPr>
            <a:r>
              <a:rPr lang="en" sz="1900">
                <a:solidFill>
                  <a:srgbClr val="000000"/>
                </a:solidFill>
              </a:rPr>
              <a:t>Creating columns that would be </a:t>
            </a:r>
            <a:r>
              <a:rPr lang="en" sz="1900">
                <a:solidFill>
                  <a:srgbClr val="000000"/>
                </a:solidFill>
              </a:rPr>
              <a:t>useful</a:t>
            </a:r>
            <a:r>
              <a:rPr lang="en" sz="1900">
                <a:solidFill>
                  <a:srgbClr val="000000"/>
                </a:solidFill>
              </a:rPr>
              <a:t> in the analysis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363" name="Google Shape;363;p22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4" name="Google Shape;364;p22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23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370" name="Google Shape;370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3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6" name="Google Shape;376;p2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7" name="Google Shape;377;p23"/>
          <p:cNvSpPr txBox="1"/>
          <p:nvPr/>
        </p:nvSpPr>
        <p:spPr>
          <a:xfrm>
            <a:off x="731500" y="232801"/>
            <a:ext cx="299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sz="34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8" name="Google Shape;378;p23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9" name="Google Shape;379;p23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906625"/>
            <a:ext cx="4070550" cy="252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3"/>
          <p:cNvSpPr txBox="1"/>
          <p:nvPr/>
        </p:nvSpPr>
        <p:spPr>
          <a:xfrm>
            <a:off x="4419900" y="740150"/>
            <a:ext cx="4608900" cy="1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Most movies, about 14,500 of them, fall within the 80 to 90-minute range. There are a few significantly longer movies extending beyond 140 minutes, and very fewer short films, ie under 50 minutes.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2" name="Google Shape;38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1997" y="1140650"/>
            <a:ext cx="4138703" cy="25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3"/>
          <p:cNvSpPr txBox="1"/>
          <p:nvPr/>
        </p:nvSpPr>
        <p:spPr>
          <a:xfrm>
            <a:off x="162000" y="3771775"/>
            <a:ext cx="4257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A comparison between the length of the movies and the average ratings shows that longer movies get a higher rating than shorter movies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4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389" name="Google Shape;389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2" name="Google Shape;392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3" name="Google Shape;393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4" name="Google Shape;394;p24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24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24"/>
          <p:cNvSpPr txBox="1"/>
          <p:nvPr/>
        </p:nvSpPr>
        <p:spPr>
          <a:xfrm>
            <a:off x="731500" y="232801"/>
            <a:ext cx="299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sz="34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7" name="Google Shape;397;p24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4"/>
          <p:cNvSpPr txBox="1"/>
          <p:nvPr/>
        </p:nvSpPr>
        <p:spPr>
          <a:xfrm>
            <a:off x="4419900" y="602950"/>
            <a:ext cx="46089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Between 2010 and 2019, the average runtime remained relatively stable with only gradual increases, but from 2020 onward, there's a steep upward trajectory in the average runtime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4"/>
          <p:cNvSpPr txBox="1"/>
          <p:nvPr/>
        </p:nvSpPr>
        <p:spPr>
          <a:xfrm>
            <a:off x="162000" y="3771775"/>
            <a:ext cx="42579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The more the number of </a:t>
            </a: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genres</a:t>
            </a: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 a movie is, the better the rating, as shown in the bar chart above.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1" name="Google Shape;4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93201"/>
            <a:ext cx="4072811" cy="25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3200" y="1664075"/>
            <a:ext cx="4257900" cy="2644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25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408" name="Google Shape;408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0" name="Google Shape;410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25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4" name="Google Shape;414;p2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25"/>
          <p:cNvSpPr txBox="1"/>
          <p:nvPr/>
        </p:nvSpPr>
        <p:spPr>
          <a:xfrm>
            <a:off x="731500" y="232801"/>
            <a:ext cx="299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Key Findings</a:t>
            </a:r>
            <a:endParaRPr sz="34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6" name="Google Shape;416;p25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7" name="Google Shape;417;p25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5"/>
          <p:cNvSpPr txBox="1"/>
          <p:nvPr/>
        </p:nvSpPr>
        <p:spPr>
          <a:xfrm>
            <a:off x="6390575" y="1107950"/>
            <a:ext cx="26379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This chart indicates a moderate positive relationship between the number of writers and the number of directors, suggesting that projects with more writers tend to have more directors and vice versa.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The data also suggests that having more writers may slightly improve average ratings, but the impact is minimal.</a:t>
            </a:r>
            <a:endParaRPr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875" y="940800"/>
            <a:ext cx="5961284" cy="39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6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425" name="Google Shape;425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26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1" name="Google Shape;431;p26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6"/>
          <p:cNvSpPr txBox="1"/>
          <p:nvPr/>
        </p:nvSpPr>
        <p:spPr>
          <a:xfrm>
            <a:off x="629747" y="266125"/>
            <a:ext cx="52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Conclusion</a:t>
            </a:r>
            <a:endParaRPr sz="36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3" name="Google Shape;433;p26"/>
          <p:cNvSpPr txBox="1"/>
          <p:nvPr>
            <p:ph idx="1" type="body"/>
          </p:nvPr>
        </p:nvSpPr>
        <p:spPr>
          <a:xfrm>
            <a:off x="568800" y="1161200"/>
            <a:ext cx="8006400" cy="3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Runtime Preferences: The majority of successful movies (about 14,500) fall within the 80–90 minute range.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Runtime vs. Ratings: Longer movies tend to receive higher average ratings than shorter ones.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Genre diversity: Movies that span multiple genres tend to get better ratings. This suggests that genre diversity enhances audience appeal and reception.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Team Size vs. Ratings: Larger writing teams often align with larger directing teams, and more writers might slightly improve storytelling quality, but it's not a strong factor alone.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Char char="●"/>
            </a:pPr>
            <a:r>
              <a:rPr lang="en" sz="1629">
                <a:solidFill>
                  <a:srgbClr val="000000"/>
                </a:solidFill>
              </a:rPr>
              <a:t>Trend in Movie Length Over Time: There has been a sharp increase in average runtimes in the recent years, suggesting a trend toward longer films, possibly due to streaming platform influence or changing audience preferences.</a:t>
            </a:r>
            <a:endParaRPr sz="1629">
              <a:solidFill>
                <a:srgbClr val="000000"/>
              </a:solidFill>
            </a:endParaRPr>
          </a:p>
        </p:txBody>
      </p:sp>
      <p:sp>
        <p:nvSpPr>
          <p:cNvPr id="434" name="Google Shape;434;p26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5" name="Google Shape;435;p26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oogle Shape;440;p27"/>
          <p:cNvGrpSpPr/>
          <p:nvPr/>
        </p:nvGrpSpPr>
        <p:grpSpPr>
          <a:xfrm>
            <a:off x="-184750" y="3907525"/>
            <a:ext cx="9708762" cy="2378475"/>
            <a:chOff x="-184750" y="3907525"/>
            <a:chExt cx="9708762" cy="2378475"/>
          </a:xfrm>
        </p:grpSpPr>
        <p:pic>
          <p:nvPicPr>
            <p:cNvPr id="441" name="Google Shape;441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5530250" y="39075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2" name="Google Shape;442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1567850" y="4599000"/>
              <a:ext cx="1433699" cy="138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-184750" y="4136125"/>
              <a:ext cx="2229999" cy="214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3168050" y="42123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 flipH="1">
              <a:off x="7892450" y="4364725"/>
              <a:ext cx="1631562" cy="15729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27"/>
            <p:cNvPicPr preferRelativeResize="0"/>
            <p:nvPr/>
          </p:nvPicPr>
          <p:blipFill rotWithShape="1">
            <a:blip r:embed="rId3">
              <a:alphaModFix amt="8000"/>
            </a:blip>
            <a:srcRect b="16275" l="936" r="13928" t="1649"/>
            <a:stretch/>
          </p:blipFill>
          <p:spPr>
            <a:xfrm>
              <a:off x="4609405" y="4432175"/>
              <a:ext cx="1211545" cy="11680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7" name="Google Shape;447;p2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27"/>
          <p:cNvSpPr txBox="1"/>
          <p:nvPr/>
        </p:nvSpPr>
        <p:spPr>
          <a:xfrm>
            <a:off x="629747" y="266125"/>
            <a:ext cx="5241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01F3C"/>
                </a:solidFill>
                <a:latin typeface="Nunito"/>
                <a:ea typeface="Nunito"/>
                <a:cs typeface="Nunito"/>
                <a:sym typeface="Nunito"/>
              </a:rPr>
              <a:t>Recommendations</a:t>
            </a:r>
            <a:endParaRPr sz="3600">
              <a:solidFill>
                <a:srgbClr val="101F3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9" name="Google Shape;449;p27"/>
          <p:cNvSpPr txBox="1"/>
          <p:nvPr>
            <p:ph idx="1" type="body"/>
          </p:nvPr>
        </p:nvSpPr>
        <p:spPr>
          <a:xfrm>
            <a:off x="478250" y="1005025"/>
            <a:ext cx="8359500" cy="37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AutoNum type="arabicPeriod"/>
            </a:pPr>
            <a:r>
              <a:rPr lang="en" sz="1629">
                <a:solidFill>
                  <a:srgbClr val="000000"/>
                </a:solidFill>
              </a:rPr>
              <a:t>Microsoft should target the 80–100 minute runtime range for movies to match current audience expectations.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AutoNum type="arabicPeriod"/>
            </a:pPr>
            <a:r>
              <a:rPr lang="en" sz="1629">
                <a:solidFill>
                  <a:srgbClr val="000000"/>
                </a:solidFill>
              </a:rPr>
              <a:t>Microsoft should a</a:t>
            </a:r>
            <a:r>
              <a:rPr lang="en" sz="1629">
                <a:solidFill>
                  <a:srgbClr val="000000"/>
                </a:solidFill>
              </a:rPr>
              <a:t>im for genre-blending in movies (e.g., action-comedy, sci-fi-drama) to enhance and viewer experience.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AutoNum type="arabicPeriod"/>
            </a:pPr>
            <a:r>
              <a:rPr lang="en" sz="1629">
                <a:solidFill>
                  <a:srgbClr val="000000"/>
                </a:solidFill>
              </a:rPr>
              <a:t>The company should build  balanced creative teams of writers and directors to allow for collaborative creativity that supports higher quality films.</a:t>
            </a:r>
            <a:endParaRPr sz="1629">
              <a:solidFill>
                <a:srgbClr val="000000"/>
              </a:solidFill>
            </a:endParaRPr>
          </a:p>
          <a:p>
            <a:pPr indent="-332105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0"/>
              <a:buAutoNum type="arabicPeriod"/>
            </a:pPr>
            <a:r>
              <a:rPr lang="en" sz="1629">
                <a:solidFill>
                  <a:srgbClr val="000000"/>
                </a:solidFill>
              </a:rPr>
              <a:t>The company should follow the runtime growth trend. Newer movies are trending longer, particularly post-2020, therefore, it should experiment with slightly longer formats, especially for digital platforms.</a:t>
            </a:r>
            <a:endParaRPr sz="16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29">
                <a:solidFill>
                  <a:srgbClr val="000000"/>
                </a:solidFill>
              </a:rPr>
              <a:t>These insights reduce financial risk by aligning production choices with proven market demand, and Microsoft can build a strong, profitable foundation in the film industry by working around these insights. This will give Microsoft a competitive edge in the movie production industry.</a:t>
            </a:r>
            <a:endParaRPr sz="1629">
              <a:solidFill>
                <a:srgbClr val="000000"/>
              </a:solidFill>
            </a:endParaRPr>
          </a:p>
        </p:txBody>
      </p:sp>
      <p:sp>
        <p:nvSpPr>
          <p:cNvPr id="450" name="Google Shape;450;p27"/>
          <p:cNvSpPr/>
          <p:nvPr/>
        </p:nvSpPr>
        <p:spPr>
          <a:xfrm flipH="1" rot="10800000">
            <a:off x="0" y="5006075"/>
            <a:ext cx="8095200" cy="10500"/>
          </a:xfrm>
          <a:prstGeom prst="roundRect">
            <a:avLst>
              <a:gd fmla="val 4563" name="adj"/>
            </a:avLst>
          </a:prstGeom>
          <a:solidFill>
            <a:srgbClr val="FA51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A96C1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51" name="Google Shape;451;p27"/>
          <p:cNvPicPr preferRelativeResize="0"/>
          <p:nvPr/>
        </p:nvPicPr>
        <p:blipFill rotWithShape="1">
          <a:blip r:embed="rId4">
            <a:alphaModFix/>
          </a:blip>
          <a:srcRect b="25567" l="7194" r="11139" t="0"/>
          <a:stretch/>
        </p:blipFill>
        <p:spPr>
          <a:xfrm>
            <a:off x="8196350" y="4384900"/>
            <a:ext cx="832349" cy="7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