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6818B3-C0ED-40EF-9FAD-7F76085C720D}">
  <a:tblStyle styleId="{326818B3-C0ED-40EF-9FAD-7F76085C72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ca5034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ca5034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14e5451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14e5451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14e545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14e545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14e5451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14e5451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2c131e5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2c131e5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c6dc68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2c6dc68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c6dc68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c6dc68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199c5ca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199c5ca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2c6dc68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2c6dc68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2c6dc68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2c6dc681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msikora2.shinyapps.io/stat6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80"/>
              <a:t>How to Have a Successful Bar/</a:t>
            </a:r>
            <a:r>
              <a:rPr lang="en" sz="3080"/>
              <a:t>Nightlife</a:t>
            </a:r>
            <a:r>
              <a:rPr lang="en" sz="3080"/>
              <a:t> Business in Nashville, TN</a:t>
            </a:r>
            <a:endParaRPr sz="308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0" y="104104"/>
            <a:ext cx="9144000" cy="49352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Shiny App</a:t>
            </a:r>
            <a:endParaRPr/>
          </a:p>
        </p:txBody>
      </p:sp>
      <p:sp>
        <p:nvSpPr>
          <p:cNvPr id="133" name="Google Shape;133;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Bars and Nightlife in Nashville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Location:</a:t>
            </a:r>
            <a:r>
              <a:rPr lang="en"/>
              <a:t> Nashville, </a:t>
            </a:r>
            <a:r>
              <a:rPr lang="en"/>
              <a:t>Tennessee</a:t>
            </a:r>
            <a:endParaRPr/>
          </a:p>
          <a:p>
            <a:pPr indent="0" lvl="0" marL="0" rtl="0" algn="l">
              <a:spcBef>
                <a:spcPts val="1200"/>
              </a:spcBef>
              <a:spcAft>
                <a:spcPts val="0"/>
              </a:spcAft>
              <a:buNone/>
            </a:pPr>
            <a:r>
              <a:rPr b="1" lang="en"/>
              <a:t>Types of Business: </a:t>
            </a:r>
            <a:r>
              <a:rPr lang="en"/>
              <a:t>Bars or Nightlife</a:t>
            </a:r>
            <a:endParaRPr/>
          </a:p>
          <a:p>
            <a:pPr indent="0" lvl="0" marL="0" rtl="0" algn="l">
              <a:spcBef>
                <a:spcPts val="1200"/>
              </a:spcBef>
              <a:spcAft>
                <a:spcPts val="0"/>
              </a:spcAft>
              <a:buNone/>
            </a:pPr>
            <a:r>
              <a:rPr b="1" lang="en"/>
              <a:t>Definition of Success:</a:t>
            </a:r>
            <a:r>
              <a:rPr lang="en"/>
              <a:t> Star rating on Yelp</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495300" lvl="0" marL="457200" rtl="0" algn="l">
              <a:spcBef>
                <a:spcPts val="0"/>
              </a:spcBef>
              <a:spcAft>
                <a:spcPts val="0"/>
              </a:spcAft>
              <a:buSzPts val="4200"/>
              <a:buAutoNum type="arabicPeriod"/>
            </a:pPr>
            <a:r>
              <a:rPr lang="en"/>
              <a:t>Happy Hours are not important</a:t>
            </a:r>
            <a:endParaRPr/>
          </a:p>
        </p:txBody>
      </p:sp>
      <p:sp>
        <p:nvSpPr>
          <p:cNvPr id="75" name="Google Shape;75;p15"/>
          <p:cNvSpPr txBox="1"/>
          <p:nvPr>
            <p:ph idx="1" type="body"/>
          </p:nvPr>
        </p:nvSpPr>
        <p:spPr>
          <a:xfrm>
            <a:off x="4154875" y="1225225"/>
            <a:ext cx="4677300" cy="33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star difference between businesses who don’t have happy hours and those that do is less less 0.5 stars. To verify this we used a two-sample t-test.</a:t>
            </a:r>
            <a:endParaRPr/>
          </a:p>
        </p:txBody>
      </p:sp>
      <p:pic>
        <p:nvPicPr>
          <p:cNvPr id="76" name="Google Shape;76;p15"/>
          <p:cNvPicPr preferRelativeResize="0"/>
          <p:nvPr/>
        </p:nvPicPr>
        <p:blipFill>
          <a:blip r:embed="rId3">
            <a:alphaModFix/>
          </a:blip>
          <a:stretch>
            <a:fillRect/>
          </a:stretch>
        </p:blipFill>
        <p:spPr>
          <a:xfrm>
            <a:off x="378500" y="1225225"/>
            <a:ext cx="3161450" cy="369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Location is important</a:t>
            </a:r>
            <a:endParaRPr/>
          </a:p>
        </p:txBody>
      </p:sp>
      <p:sp>
        <p:nvSpPr>
          <p:cNvPr id="82" name="Google Shape;82;p16"/>
          <p:cNvSpPr txBox="1"/>
          <p:nvPr>
            <p:ph idx="1" type="body"/>
          </p:nvPr>
        </p:nvSpPr>
        <p:spPr>
          <a:xfrm>
            <a:off x="4883700" y="1147225"/>
            <a:ext cx="4260300" cy="356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differences between star rating between postal codes is significance as discovered through an ANOVA test. We advise to have a business in 37216 over 37221 based on results from our analysis. </a:t>
            </a:r>
            <a:endParaRPr/>
          </a:p>
        </p:txBody>
      </p:sp>
      <p:pic>
        <p:nvPicPr>
          <p:cNvPr id="83" name="Google Shape;83;p16"/>
          <p:cNvPicPr preferRelativeResize="0"/>
          <p:nvPr/>
        </p:nvPicPr>
        <p:blipFill>
          <a:blip r:embed="rId3">
            <a:alphaModFix/>
          </a:blip>
          <a:stretch>
            <a:fillRect/>
          </a:stretch>
        </p:blipFill>
        <p:spPr>
          <a:xfrm>
            <a:off x="118300" y="1147225"/>
            <a:ext cx="4765398" cy="356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What matters to the customer: Reviews</a:t>
            </a:r>
            <a:endParaRPr/>
          </a:p>
        </p:txBody>
      </p:sp>
      <p:sp>
        <p:nvSpPr>
          <p:cNvPr id="89" name="Google Shape;89;p17"/>
          <p:cNvSpPr txBox="1"/>
          <p:nvPr>
            <p:ph idx="1" type="body"/>
          </p:nvPr>
        </p:nvSpPr>
        <p:spPr>
          <a:xfrm>
            <a:off x="311700" y="1240225"/>
            <a:ext cx="4166100" cy="339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suggest focusing on top mentioned words in customer reviews. </a:t>
            </a:r>
            <a:r>
              <a:rPr lang="en"/>
              <a:t>When  talking about drink, customers care about bartender, atmosphere and price. The most popular category of food is chicken. When talking about service, food, place, time and drink are mostly mentioned. Customers tend to write reviews for a business when the atmosphere is friendly.</a:t>
            </a:r>
            <a:endParaRPr/>
          </a:p>
        </p:txBody>
      </p:sp>
      <p:pic>
        <p:nvPicPr>
          <p:cNvPr id="90" name="Google Shape;90;p17"/>
          <p:cNvPicPr preferRelativeResize="0"/>
          <p:nvPr/>
        </p:nvPicPr>
        <p:blipFill>
          <a:blip r:embed="rId3">
            <a:alphaModFix/>
          </a:blip>
          <a:stretch>
            <a:fillRect/>
          </a:stretch>
        </p:blipFill>
        <p:spPr>
          <a:xfrm>
            <a:off x="4820175" y="1122038"/>
            <a:ext cx="4012125" cy="356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What matters to the customer: Reviews</a:t>
            </a:r>
            <a:endParaRPr/>
          </a:p>
        </p:txBody>
      </p:sp>
      <p:sp>
        <p:nvSpPr>
          <p:cNvPr id="96" name="Google Shape;96;p18"/>
          <p:cNvSpPr txBox="1"/>
          <p:nvPr>
            <p:ph idx="1" type="body"/>
          </p:nvPr>
        </p:nvSpPr>
        <p:spPr>
          <a:xfrm>
            <a:off x="311700" y="3747925"/>
            <a:ext cx="85860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specifically suggest focusing on service, food, and time as these were the main words used in both positive and negative reviews by customers.</a:t>
            </a:r>
            <a:endParaRPr/>
          </a:p>
        </p:txBody>
      </p:sp>
      <p:pic>
        <p:nvPicPr>
          <p:cNvPr id="97" name="Google Shape;97;p18"/>
          <p:cNvPicPr preferRelativeResize="0"/>
          <p:nvPr/>
        </p:nvPicPr>
        <p:blipFill>
          <a:blip r:embed="rId3">
            <a:alphaModFix/>
          </a:blip>
          <a:stretch>
            <a:fillRect/>
          </a:stretch>
        </p:blipFill>
        <p:spPr>
          <a:xfrm>
            <a:off x="68125" y="1040100"/>
            <a:ext cx="4503874" cy="2814925"/>
          </a:xfrm>
          <a:prstGeom prst="rect">
            <a:avLst/>
          </a:prstGeom>
          <a:noFill/>
          <a:ln>
            <a:noFill/>
          </a:ln>
        </p:spPr>
      </p:pic>
      <p:pic>
        <p:nvPicPr>
          <p:cNvPr id="98" name="Google Shape;98;p18"/>
          <p:cNvPicPr preferRelativeResize="0"/>
          <p:nvPr/>
        </p:nvPicPr>
        <p:blipFill>
          <a:blip r:embed="rId4">
            <a:alphaModFix/>
          </a:blip>
          <a:stretch>
            <a:fillRect/>
          </a:stretch>
        </p:blipFill>
        <p:spPr>
          <a:xfrm>
            <a:off x="4401851" y="1040100"/>
            <a:ext cx="4503876" cy="281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99250" y="1163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What matters to the customer: Atmosphere</a:t>
            </a:r>
            <a:endParaRPr/>
          </a:p>
        </p:txBody>
      </p:sp>
      <p:pic>
        <p:nvPicPr>
          <p:cNvPr id="104" name="Google Shape;104;p19"/>
          <p:cNvPicPr preferRelativeResize="0"/>
          <p:nvPr/>
        </p:nvPicPr>
        <p:blipFill rotWithShape="1">
          <a:blip r:embed="rId3">
            <a:alphaModFix/>
          </a:blip>
          <a:srcRect b="-8539" l="0" r="0" t="8540"/>
          <a:stretch/>
        </p:blipFill>
        <p:spPr>
          <a:xfrm>
            <a:off x="4795175" y="1057650"/>
            <a:ext cx="4302800" cy="2581676"/>
          </a:xfrm>
          <a:prstGeom prst="rect">
            <a:avLst/>
          </a:prstGeom>
          <a:noFill/>
          <a:ln>
            <a:noFill/>
          </a:ln>
        </p:spPr>
      </p:pic>
      <p:sp>
        <p:nvSpPr>
          <p:cNvPr id="105" name="Google Shape;105;p19"/>
          <p:cNvSpPr txBox="1"/>
          <p:nvPr/>
        </p:nvSpPr>
        <p:spPr>
          <a:xfrm>
            <a:off x="313950" y="1057650"/>
            <a:ext cx="40917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Customers value friends (23.7% reviews mention</a:t>
            </a:r>
            <a:r>
              <a:rPr lang="en">
                <a:solidFill>
                  <a:schemeClr val="dk1"/>
                </a:solidFill>
                <a:latin typeface="Open Sans"/>
                <a:ea typeface="Open Sans"/>
                <a:cs typeface="Open Sans"/>
                <a:sym typeface="Open Sans"/>
              </a:rPr>
              <a:t>ed</a:t>
            </a:r>
            <a:r>
              <a:rPr lang="en">
                <a:solidFill>
                  <a:schemeClr val="dk1"/>
                </a:solidFill>
                <a:latin typeface="Open Sans"/>
                <a:ea typeface="Open Sans"/>
                <a:cs typeface="Open Sans"/>
                <a:sym typeface="Open Sans"/>
              </a:rPr>
              <a:t>) when entering the bar or nightlife business and are sensitive to wait </a:t>
            </a:r>
            <a:r>
              <a:rPr lang="en">
                <a:solidFill>
                  <a:schemeClr val="dk1"/>
                </a:solidFill>
                <a:latin typeface="Open Sans"/>
                <a:ea typeface="Open Sans"/>
                <a:cs typeface="Open Sans"/>
                <a:sym typeface="Open Sans"/>
              </a:rPr>
              <a:t>(22.6% reviews mentioned)</a:t>
            </a:r>
            <a:r>
              <a:rPr lang="en">
                <a:solidFill>
                  <a:schemeClr val="dk1"/>
                </a:solidFill>
                <a:latin typeface="Open Sans"/>
                <a:ea typeface="Open Sans"/>
                <a:cs typeface="Open Sans"/>
                <a:sym typeface="Open Sans"/>
              </a:rPr>
              <a:t>. Thus we encourage you to focus on marketing towards people bringing friends and improving wait times.</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6. Cocktails are the best drink to serve</a:t>
            </a:r>
            <a:endParaRPr/>
          </a:p>
        </p:txBody>
      </p:sp>
      <p:sp>
        <p:nvSpPr>
          <p:cNvPr id="111" name="Google Shape;111;p20"/>
          <p:cNvSpPr txBox="1"/>
          <p:nvPr>
            <p:ph idx="1" type="body"/>
          </p:nvPr>
        </p:nvSpPr>
        <p:spPr>
          <a:xfrm>
            <a:off x="311700" y="2040525"/>
            <a:ext cx="3755400" cy="25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suggest serving cocktails as those had the best sentiment score. Wine was the second best. </a:t>
            </a:r>
            <a:endParaRPr/>
          </a:p>
        </p:txBody>
      </p:sp>
      <p:pic>
        <p:nvPicPr>
          <p:cNvPr id="112" name="Google Shape;112;p20"/>
          <p:cNvPicPr preferRelativeResize="0"/>
          <p:nvPr/>
        </p:nvPicPr>
        <p:blipFill>
          <a:blip r:embed="rId3">
            <a:alphaModFix/>
          </a:blip>
          <a:stretch>
            <a:fillRect/>
          </a:stretch>
        </p:blipFill>
        <p:spPr>
          <a:xfrm>
            <a:off x="4067050" y="1876700"/>
            <a:ext cx="4607650" cy="2538701"/>
          </a:xfrm>
          <a:prstGeom prst="rect">
            <a:avLst/>
          </a:prstGeom>
          <a:noFill/>
          <a:ln>
            <a:noFill/>
          </a:ln>
        </p:spPr>
      </p:pic>
      <p:pic>
        <p:nvPicPr>
          <p:cNvPr id="113" name="Google Shape;113;p20"/>
          <p:cNvPicPr preferRelativeResize="0"/>
          <p:nvPr/>
        </p:nvPicPr>
        <p:blipFill>
          <a:blip r:embed="rId4">
            <a:alphaModFix/>
          </a:blip>
          <a:stretch>
            <a:fillRect/>
          </a:stretch>
        </p:blipFill>
        <p:spPr>
          <a:xfrm>
            <a:off x="372875" y="1225213"/>
            <a:ext cx="7806274" cy="5129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aspects to focus on?</a:t>
            </a:r>
            <a:endParaRPr/>
          </a:p>
        </p:txBody>
      </p:sp>
      <p:sp>
        <p:nvSpPr>
          <p:cNvPr id="119" name="Google Shape;11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suggest you to focus more on the service, quality of food and wait time to increase your star rating. </a:t>
            </a:r>
            <a:endParaRPr/>
          </a:p>
        </p:txBody>
      </p:sp>
      <p:graphicFrame>
        <p:nvGraphicFramePr>
          <p:cNvPr id="120" name="Google Shape;120;p21"/>
          <p:cNvGraphicFramePr/>
          <p:nvPr/>
        </p:nvGraphicFramePr>
        <p:xfrm>
          <a:off x="483150" y="1225225"/>
          <a:ext cx="3000000" cy="3000000"/>
        </p:xfrm>
        <a:graphic>
          <a:graphicData uri="http://schemas.openxmlformats.org/drawingml/2006/table">
            <a:tbl>
              <a:tblPr>
                <a:noFill/>
                <a:tableStyleId>{326818B3-C0ED-40EF-9FAD-7F76085C720D}</a:tableStyleId>
              </a:tblPr>
              <a:tblGrid>
                <a:gridCol w="2783050"/>
                <a:gridCol w="2783050"/>
                <a:gridCol w="2783050"/>
              </a:tblGrid>
              <a:tr h="755050">
                <a:tc>
                  <a:txBody>
                    <a:bodyPr/>
                    <a:lstStyle/>
                    <a:p>
                      <a:pPr indent="0" lvl="0" marL="0" rtl="0" algn="l">
                        <a:spcBef>
                          <a:spcPts val="0"/>
                        </a:spcBef>
                        <a:spcAft>
                          <a:spcPts val="0"/>
                        </a:spcAft>
                        <a:buNone/>
                      </a:pPr>
                      <a:r>
                        <a:rPr b="1" lang="en"/>
                        <a:t>ASPECT</a:t>
                      </a:r>
                      <a:endParaRPr b="1"/>
                    </a:p>
                  </a:txBody>
                  <a:tcPr marT="91425" marB="91425" marR="91425" marL="91425"/>
                </a:tc>
                <a:tc>
                  <a:txBody>
                    <a:bodyPr/>
                    <a:lstStyle/>
                    <a:p>
                      <a:pPr indent="0" lvl="0" marL="0" rtl="0" algn="l">
                        <a:spcBef>
                          <a:spcPts val="0"/>
                        </a:spcBef>
                        <a:spcAft>
                          <a:spcPts val="0"/>
                        </a:spcAft>
                        <a:buNone/>
                      </a:pPr>
                      <a:r>
                        <a:rPr b="1" lang="en"/>
                        <a:t>INCREASE IN SCORE</a:t>
                      </a:r>
                      <a:endParaRPr b="1"/>
                    </a:p>
                  </a:txBody>
                  <a:tcPr marT="91425" marB="91425" marR="91425" marL="91425"/>
                </a:tc>
                <a:tc>
                  <a:txBody>
                    <a:bodyPr/>
                    <a:lstStyle/>
                    <a:p>
                      <a:pPr indent="0" lvl="0" marL="0" rtl="0" algn="l">
                        <a:spcBef>
                          <a:spcPts val="0"/>
                        </a:spcBef>
                        <a:spcAft>
                          <a:spcPts val="0"/>
                        </a:spcAft>
                        <a:buNone/>
                      </a:pPr>
                      <a:r>
                        <a:rPr b="1" lang="en"/>
                        <a:t>INCREASE IN STAR RATING</a:t>
                      </a:r>
                      <a:endParaRPr b="1"/>
                    </a:p>
                  </a:txBody>
                  <a:tcPr marT="91425" marB="91425" marR="91425" marL="91425"/>
                </a:tc>
              </a:tr>
              <a:tr h="490750">
                <a:tc>
                  <a:txBody>
                    <a:bodyPr/>
                    <a:lstStyle/>
                    <a:p>
                      <a:pPr indent="0" lvl="0" marL="0" rtl="0" algn="l">
                        <a:spcBef>
                          <a:spcPts val="0"/>
                        </a:spcBef>
                        <a:spcAft>
                          <a:spcPts val="0"/>
                        </a:spcAft>
                        <a:buNone/>
                      </a:pPr>
                      <a:r>
                        <a:rPr lang="en"/>
                        <a:t>Service</a:t>
                      </a:r>
                      <a:endParaRPr/>
                    </a:p>
                  </a:txBody>
                  <a:tcPr marT="91425" marB="91425" marR="91425" marL="91425"/>
                </a:tc>
                <a:tc>
                  <a:txBody>
                    <a:bodyPr/>
                    <a:lstStyle/>
                    <a:p>
                      <a:pPr indent="0" lvl="0" marL="0" rtl="0" algn="l">
                        <a:spcBef>
                          <a:spcPts val="0"/>
                        </a:spcBef>
                        <a:spcAft>
                          <a:spcPts val="0"/>
                        </a:spcAft>
                        <a:buNone/>
                      </a:pPr>
                      <a:r>
                        <a:rPr lang="en"/>
                        <a:t>1 unit</a:t>
                      </a:r>
                      <a:endParaRPr/>
                    </a:p>
                  </a:txBody>
                  <a:tcPr marT="91425" marB="91425" marR="91425" marL="91425"/>
                </a:tc>
                <a:tc>
                  <a:txBody>
                    <a:bodyPr/>
                    <a:lstStyle/>
                    <a:p>
                      <a:pPr indent="0" lvl="0" marL="0" rtl="0" algn="l">
                        <a:spcBef>
                          <a:spcPts val="0"/>
                        </a:spcBef>
                        <a:spcAft>
                          <a:spcPts val="0"/>
                        </a:spcAft>
                        <a:buNone/>
                      </a:pPr>
                      <a:r>
                        <a:rPr lang="en"/>
                        <a:t>0.81</a:t>
                      </a:r>
                      <a:endParaRPr/>
                    </a:p>
                  </a:txBody>
                  <a:tcPr marT="91425" marB="91425" marR="91425" marL="91425"/>
                </a:tc>
              </a:tr>
              <a:tr h="490750">
                <a:tc>
                  <a:txBody>
                    <a:bodyPr/>
                    <a:lstStyle/>
                    <a:p>
                      <a:pPr indent="0" lvl="0" marL="0" rtl="0" algn="l">
                        <a:spcBef>
                          <a:spcPts val="0"/>
                        </a:spcBef>
                        <a:spcAft>
                          <a:spcPts val="0"/>
                        </a:spcAft>
                        <a:buNone/>
                      </a:pPr>
                      <a:r>
                        <a:rPr lang="en"/>
                        <a:t>Time</a:t>
                      </a:r>
                      <a:endParaRPr/>
                    </a:p>
                  </a:txBody>
                  <a:tcPr marT="91425" marB="91425" marR="91425" marL="91425"/>
                </a:tc>
                <a:tc>
                  <a:txBody>
                    <a:bodyPr/>
                    <a:lstStyle/>
                    <a:p>
                      <a:pPr indent="0" lvl="0" marL="0" rtl="0" algn="l">
                        <a:spcBef>
                          <a:spcPts val="0"/>
                        </a:spcBef>
                        <a:spcAft>
                          <a:spcPts val="0"/>
                        </a:spcAft>
                        <a:buNone/>
                      </a:pPr>
                      <a:r>
                        <a:rPr lang="en"/>
                        <a:t>1 unit</a:t>
                      </a:r>
                      <a:endParaRPr/>
                    </a:p>
                  </a:txBody>
                  <a:tcPr marT="91425" marB="91425" marR="91425" marL="91425"/>
                </a:tc>
                <a:tc>
                  <a:txBody>
                    <a:bodyPr/>
                    <a:lstStyle/>
                    <a:p>
                      <a:pPr indent="0" lvl="0" marL="0" rtl="0" algn="l">
                        <a:spcBef>
                          <a:spcPts val="0"/>
                        </a:spcBef>
                        <a:spcAft>
                          <a:spcPts val="0"/>
                        </a:spcAft>
                        <a:buNone/>
                      </a:pPr>
                      <a:r>
                        <a:rPr lang="en"/>
                        <a:t>1.61</a:t>
                      </a:r>
                      <a:endParaRPr/>
                    </a:p>
                  </a:txBody>
                  <a:tcPr marT="91425" marB="91425" marR="91425" marL="91425"/>
                </a:tc>
              </a:tr>
              <a:tr h="490750">
                <a:tc>
                  <a:txBody>
                    <a:bodyPr/>
                    <a:lstStyle/>
                    <a:p>
                      <a:pPr indent="0" lvl="0" marL="0" rtl="0" algn="l">
                        <a:spcBef>
                          <a:spcPts val="0"/>
                        </a:spcBef>
                        <a:spcAft>
                          <a:spcPts val="0"/>
                        </a:spcAft>
                        <a:buNone/>
                      </a:pPr>
                      <a:r>
                        <a:rPr lang="en"/>
                        <a:t>Food</a:t>
                      </a:r>
                      <a:endParaRPr/>
                    </a:p>
                  </a:txBody>
                  <a:tcPr marT="91425" marB="91425" marR="91425" marL="91425"/>
                </a:tc>
                <a:tc>
                  <a:txBody>
                    <a:bodyPr/>
                    <a:lstStyle/>
                    <a:p>
                      <a:pPr indent="0" lvl="0" marL="0" rtl="0" algn="l">
                        <a:spcBef>
                          <a:spcPts val="0"/>
                        </a:spcBef>
                        <a:spcAft>
                          <a:spcPts val="0"/>
                        </a:spcAft>
                        <a:buNone/>
                      </a:pPr>
                      <a:r>
                        <a:rPr lang="en"/>
                        <a:t>1 unit</a:t>
                      </a:r>
                      <a:endParaRPr/>
                    </a:p>
                  </a:txBody>
                  <a:tcPr marT="91425" marB="91425" marR="91425" marL="91425"/>
                </a:tc>
                <a:tc>
                  <a:txBody>
                    <a:bodyPr/>
                    <a:lstStyle/>
                    <a:p>
                      <a:pPr indent="0" lvl="0" marL="0" rtl="0" algn="l">
                        <a:spcBef>
                          <a:spcPts val="0"/>
                        </a:spcBef>
                        <a:spcAft>
                          <a:spcPts val="0"/>
                        </a:spcAft>
                        <a:buNone/>
                      </a:pPr>
                      <a:r>
                        <a:rPr lang="en"/>
                        <a:t>0.51</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