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615db1426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615db1426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615db1426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615db1426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615db1426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15db1426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615db1426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15db1426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615db1426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615db1426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15db1426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15db1426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615db1426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615db1426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615db1426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15db1426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15db1426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15db1426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15db1426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615db1426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615db1426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615db1426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615db1426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615db1426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615db1426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615db1426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615db1426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615db1426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615db1426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15db1426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15db142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15db14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615db142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615db142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15db1426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15db1426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615db142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615db142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615db142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615db14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15db142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615db142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15db1426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15db1426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bg>
      <p:bgPr>
        <a:solidFill>
          <a:schemeClr val="dk1"/>
        </a:solidFill>
      </p:bgPr>
    </p:bg>
    <p:spTree>
      <p:nvGrpSpPr>
        <p:cNvPr id="55" name="Shape 55"/>
        <p:cNvGrpSpPr/>
        <p:nvPr/>
      </p:nvGrpSpPr>
      <p:grpSpPr>
        <a:xfrm>
          <a:off x="0" y="0"/>
          <a:ext cx="0" cy="0"/>
          <a:chOff x="0" y="0"/>
          <a:chExt cx="0" cy="0"/>
        </a:xfrm>
      </p:grpSpPr>
      <p:cxnSp>
        <p:nvCxnSpPr>
          <p:cNvPr id="56" name="Google Shape;56;p1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7" name="Google Shape;57;p1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8" name="Google Shape;58;p1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9" name="Google Shape;59;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1" name="Google Shape;61;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infoplease.com/world/health-and-social-statistics/life-expectancy-countries-2011" TargetMode="External"/><Relationship Id="rId4" Type="http://schemas.openxmlformats.org/officeDocument/2006/relationships/hyperlink" Target="https://nigerianfinder.com/highest-paying-jobs-in-niger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Team3</a:t>
            </a:r>
            <a:endParaRPr/>
          </a:p>
        </p:txBody>
      </p:sp>
      <p:sp>
        <p:nvSpPr>
          <p:cNvPr id="67" name="Google Shape;67;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report2019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a:t>
            </a:r>
            <a:endParaRPr/>
          </a:p>
        </p:txBody>
      </p:sp>
      <p:sp>
        <p:nvSpPr>
          <p:cNvPr id="120" name="Google Shape;120;p23"/>
          <p:cNvSpPr txBox="1"/>
          <p:nvPr>
            <p:ph idx="1" type="body"/>
          </p:nvPr>
        </p:nvSpPr>
        <p:spPr>
          <a:xfrm>
            <a:off x="167275" y="1017450"/>
            <a:ext cx="8664900" cy="39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survey was carried out and the following questions were asked:</a:t>
            </a:r>
            <a:endParaRPr/>
          </a:p>
          <a:p>
            <a:pPr indent="-342900" lvl="0" marL="457200" rtl="0" algn="l">
              <a:spcBef>
                <a:spcPts val="1600"/>
              </a:spcBef>
              <a:spcAft>
                <a:spcPts val="0"/>
              </a:spcAft>
              <a:buSzPts val="1800"/>
              <a:buChar char="❖"/>
            </a:pPr>
            <a:r>
              <a:rPr lang="en"/>
              <a:t>Are you a Nigerian?</a:t>
            </a:r>
            <a:endParaRPr/>
          </a:p>
          <a:p>
            <a:pPr indent="-342900" lvl="0" marL="457200" rtl="0" algn="l">
              <a:spcBef>
                <a:spcPts val="0"/>
              </a:spcBef>
              <a:spcAft>
                <a:spcPts val="0"/>
              </a:spcAft>
              <a:buSzPts val="1800"/>
              <a:buChar char="❖"/>
            </a:pPr>
            <a:r>
              <a:rPr lang="en"/>
              <a:t>Gender</a:t>
            </a:r>
            <a:endParaRPr/>
          </a:p>
          <a:p>
            <a:pPr indent="-342900" lvl="0" marL="457200" rtl="0" algn="l">
              <a:spcBef>
                <a:spcPts val="0"/>
              </a:spcBef>
              <a:spcAft>
                <a:spcPts val="0"/>
              </a:spcAft>
              <a:buSzPts val="1800"/>
              <a:buChar char="❖"/>
            </a:pPr>
            <a:r>
              <a:rPr lang="en"/>
              <a:t>Age group</a:t>
            </a:r>
            <a:endParaRPr/>
          </a:p>
          <a:p>
            <a:pPr indent="-342900" lvl="0" marL="457200" rtl="0" algn="l">
              <a:spcBef>
                <a:spcPts val="0"/>
              </a:spcBef>
              <a:spcAft>
                <a:spcPts val="0"/>
              </a:spcAft>
              <a:buSzPts val="1800"/>
              <a:buChar char="❖"/>
            </a:pPr>
            <a:r>
              <a:rPr lang="en"/>
              <a:t>Are you married?</a:t>
            </a:r>
            <a:endParaRPr/>
          </a:p>
          <a:p>
            <a:pPr indent="-342900" lvl="0" marL="457200" rtl="0" algn="l">
              <a:spcBef>
                <a:spcPts val="0"/>
              </a:spcBef>
              <a:spcAft>
                <a:spcPts val="0"/>
              </a:spcAft>
              <a:buSzPts val="1800"/>
              <a:buChar char="❖"/>
            </a:pPr>
            <a:r>
              <a:rPr lang="en"/>
              <a:t>Do you have kids?</a:t>
            </a:r>
            <a:endParaRPr/>
          </a:p>
          <a:p>
            <a:pPr indent="-342900" lvl="0" marL="457200" rtl="0" algn="l">
              <a:spcBef>
                <a:spcPts val="0"/>
              </a:spcBef>
              <a:spcAft>
                <a:spcPts val="0"/>
              </a:spcAft>
              <a:buSzPts val="1800"/>
              <a:buChar char="❖"/>
            </a:pPr>
            <a:r>
              <a:rPr lang="en"/>
              <a:t>Where do you live?</a:t>
            </a:r>
            <a:endParaRPr/>
          </a:p>
          <a:p>
            <a:pPr indent="-342900" lvl="0" marL="457200" rtl="0" algn="l">
              <a:spcBef>
                <a:spcPts val="0"/>
              </a:spcBef>
              <a:spcAft>
                <a:spcPts val="0"/>
              </a:spcAft>
              <a:buSzPts val="1800"/>
              <a:buChar char="❖"/>
            </a:pPr>
            <a:r>
              <a:rPr lang="en"/>
              <a:t>What part of the state do you live in?</a:t>
            </a:r>
            <a:endParaRPr/>
          </a:p>
          <a:p>
            <a:pPr indent="-342900" lvl="0" marL="457200" rtl="0" algn="l">
              <a:spcBef>
                <a:spcPts val="0"/>
              </a:spcBef>
              <a:spcAft>
                <a:spcPts val="0"/>
              </a:spcAft>
              <a:buSzPts val="1800"/>
              <a:buChar char="❖"/>
            </a:pPr>
            <a:r>
              <a:rPr lang="en"/>
              <a:t>What is your occupation?</a:t>
            </a:r>
            <a:endParaRPr/>
          </a:p>
          <a:p>
            <a:pPr indent="-342900" lvl="0" marL="457200" rtl="0" algn="l">
              <a:spcBef>
                <a:spcPts val="0"/>
              </a:spcBef>
              <a:spcAft>
                <a:spcPts val="0"/>
              </a:spcAft>
              <a:buSzPts val="1800"/>
              <a:buChar char="❖"/>
            </a:pPr>
            <a:r>
              <a:rPr lang="en"/>
              <a:t>Are you happy with your job?</a:t>
            </a:r>
            <a:endParaRPr/>
          </a:p>
          <a:p>
            <a:pPr indent="-342900" lvl="0" marL="457200" rtl="0" algn="l">
              <a:spcBef>
                <a:spcPts val="0"/>
              </a:spcBef>
              <a:spcAft>
                <a:spcPts val="0"/>
              </a:spcAft>
              <a:buSzPts val="1800"/>
              <a:buChar char="❖"/>
            </a:pPr>
            <a:r>
              <a:rPr lang="en"/>
              <a:t>Do you think it is enough for you and your family?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355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Cont’d</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are your other sources of income?</a:t>
            </a:r>
            <a:endParaRPr/>
          </a:p>
          <a:p>
            <a:pPr indent="-342900" lvl="0" marL="457200" rtl="0" algn="l">
              <a:spcBef>
                <a:spcPts val="0"/>
              </a:spcBef>
              <a:spcAft>
                <a:spcPts val="0"/>
              </a:spcAft>
              <a:buSzPts val="1800"/>
              <a:buChar char="❖"/>
            </a:pPr>
            <a:r>
              <a:rPr lang="en"/>
              <a:t>Do you pay taxes?</a:t>
            </a:r>
            <a:endParaRPr/>
          </a:p>
          <a:p>
            <a:pPr indent="-342900" lvl="0" marL="457200" rtl="0" algn="l">
              <a:spcBef>
                <a:spcPts val="0"/>
              </a:spcBef>
              <a:spcAft>
                <a:spcPts val="0"/>
              </a:spcAft>
              <a:buSzPts val="1800"/>
              <a:buChar char="❖"/>
            </a:pPr>
            <a:r>
              <a:rPr lang="en"/>
              <a:t>What is your largest form of expense?</a:t>
            </a:r>
            <a:endParaRPr/>
          </a:p>
          <a:p>
            <a:pPr indent="-342900" lvl="0" marL="457200" rtl="0" algn="l">
              <a:spcBef>
                <a:spcPts val="0"/>
              </a:spcBef>
              <a:spcAft>
                <a:spcPts val="0"/>
              </a:spcAft>
              <a:buSzPts val="1800"/>
              <a:buChar char="❖"/>
            </a:pPr>
            <a:r>
              <a:rPr lang="en"/>
              <a:t>What would you like to own?</a:t>
            </a:r>
            <a:endParaRPr/>
          </a:p>
          <a:p>
            <a:pPr indent="-342900" lvl="0" marL="457200" rtl="0" algn="l">
              <a:spcBef>
                <a:spcPts val="0"/>
              </a:spcBef>
              <a:spcAft>
                <a:spcPts val="0"/>
              </a:spcAft>
              <a:buSzPts val="1800"/>
              <a:buChar char="❖"/>
            </a:pPr>
            <a:r>
              <a:rPr lang="en"/>
              <a:t>How much do you earn from your other sources of income in a month?</a:t>
            </a:r>
            <a:endParaRPr/>
          </a:p>
          <a:p>
            <a:pPr indent="-342900" lvl="0" marL="457200" rtl="0" algn="l">
              <a:spcBef>
                <a:spcPts val="0"/>
              </a:spcBef>
              <a:spcAft>
                <a:spcPts val="0"/>
              </a:spcAft>
              <a:buSzPts val="1800"/>
              <a:buChar char="❖"/>
            </a:pPr>
            <a:r>
              <a:rPr lang="en"/>
              <a:t>How much do you spend on an average in a month?</a:t>
            </a:r>
            <a:endParaRPr/>
          </a:p>
          <a:p>
            <a:pPr indent="-342900" lvl="0" marL="457200" rtl="0" algn="l">
              <a:spcBef>
                <a:spcPts val="0"/>
              </a:spcBef>
              <a:spcAft>
                <a:spcPts val="0"/>
              </a:spcAft>
              <a:buSzPts val="1800"/>
              <a:buChar char="❖"/>
            </a:pPr>
            <a:r>
              <a:rPr lang="en"/>
              <a:t>Do you think Nigeria can get better?</a:t>
            </a:r>
            <a:endParaRPr/>
          </a:p>
          <a:p>
            <a:pPr indent="-342900" lvl="0" marL="457200" rtl="0" algn="l">
              <a:spcBef>
                <a:spcPts val="0"/>
              </a:spcBef>
              <a:spcAft>
                <a:spcPts val="0"/>
              </a:spcAft>
              <a:buSzPts val="1800"/>
              <a:buChar char="❖"/>
            </a:pPr>
            <a:r>
              <a:rPr lang="en"/>
              <a:t>Describe your Government in a short sentence?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QUESTION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As a Nigerian, what do you think is the most popular occupation?</a:t>
            </a:r>
            <a:endParaRPr sz="2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38" name="Google Shape;138;p26"/>
          <p:cNvSpPr txBox="1"/>
          <p:nvPr>
            <p:ph idx="1" type="body"/>
          </p:nvPr>
        </p:nvSpPr>
        <p:spPr>
          <a:xfrm>
            <a:off x="158400" y="927825"/>
            <a:ext cx="8804400" cy="41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survey carried out, there was a total number of 303 entries and  the following statistics   shows the number of people with an occupation in Nigeria and their occupations:</a:t>
            </a:r>
            <a:endParaRPr/>
          </a:p>
          <a:p>
            <a:pPr indent="0" lvl="0" marL="0" rtl="0" algn="l">
              <a:spcBef>
                <a:spcPts val="1600"/>
              </a:spcBef>
              <a:spcAft>
                <a:spcPts val="0"/>
              </a:spcAft>
              <a:buNone/>
            </a:pPr>
            <a:r>
              <a:rPr lang="en" sz="1100">
                <a:solidFill>
                  <a:srgbClr val="000000"/>
                </a:solidFill>
                <a:latin typeface="Arial"/>
                <a:ea typeface="Arial"/>
                <a:cs typeface="Arial"/>
                <a:sym typeface="Arial"/>
              </a:rPr>
              <a:t>Software Engineering /Computer Design    50</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Student                                  48</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Engineering                             31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Entrepreneur                           28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Financial Services                   27</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No Job                                     25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Student and Working              23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Others                                     18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Business                                 16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Consultant                               16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Health                                      10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 don’t know                              9</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Farmer                                     1</a:t>
            </a:r>
            <a:endParaRPr sz="1100">
              <a:solidFill>
                <a:srgbClr val="000000"/>
              </a:solidFill>
              <a:latin typeface="Arial"/>
              <a:ea typeface="Arial"/>
              <a:cs typeface="Arial"/>
              <a:sym typeface="Arial"/>
            </a:endParaRPr>
          </a:p>
          <a:p>
            <a:pPr indent="0" lvl="0" marL="0" rtl="0" algn="l">
              <a:spcBef>
                <a:spcPts val="0"/>
              </a:spcBef>
              <a:spcAft>
                <a:spcPts val="1600"/>
              </a:spcAft>
              <a:buNone/>
            </a:pPr>
            <a:r>
              <a:rPr lang="en" sz="1050">
                <a:solidFill>
                  <a:srgbClr val="212121"/>
                </a:solidFill>
                <a:highlight>
                  <a:srgbClr val="FFFFFF"/>
                </a:highlight>
                <a:latin typeface="Courier New"/>
                <a:ea typeface="Courier New"/>
                <a:cs typeface="Courier New"/>
                <a:sym typeface="Courier New"/>
              </a:rPr>
              <a:t>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One</a:t>
            </a:r>
            <a:endParaRPr/>
          </a:p>
        </p:txBody>
      </p:sp>
      <p:sp>
        <p:nvSpPr>
          <p:cNvPr id="144" name="Google Shape;144;p27"/>
          <p:cNvSpPr txBox="1"/>
          <p:nvPr>
            <p:ph idx="1" type="body"/>
          </p:nvPr>
        </p:nvSpPr>
        <p:spPr>
          <a:xfrm>
            <a:off x="255925" y="1082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What is the one thing you think an Average Nigerian would love to own?</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50" name="Google Shape;150;p28"/>
          <p:cNvSpPr txBox="1"/>
          <p:nvPr>
            <p:ph idx="1" type="body"/>
          </p:nvPr>
        </p:nvSpPr>
        <p:spPr>
          <a:xfrm>
            <a:off x="125450" y="1110675"/>
            <a:ext cx="89349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survey, we were  able to deduce the following statistics as to what nigerians would love to own:</a:t>
            </a:r>
            <a:endParaRPr/>
          </a:p>
          <a:p>
            <a:pPr indent="0" lvl="0" marL="0" rtl="0" algn="l">
              <a:spcBef>
                <a:spcPts val="1600"/>
              </a:spcBef>
              <a:spcAft>
                <a:spcPts val="0"/>
              </a:spcAft>
              <a:buNone/>
            </a:pPr>
            <a:r>
              <a:rPr lang="en"/>
              <a:t>A  Company    130</a:t>
            </a:r>
            <a:endParaRPr/>
          </a:p>
          <a:p>
            <a:pPr indent="0" lvl="0" marL="0" rtl="0" algn="l">
              <a:spcBef>
                <a:spcPts val="1600"/>
              </a:spcBef>
              <a:spcAft>
                <a:spcPts val="0"/>
              </a:spcAft>
              <a:buNone/>
            </a:pPr>
            <a:r>
              <a:rPr lang="en"/>
              <a:t>A House       80</a:t>
            </a:r>
            <a:endParaRPr/>
          </a:p>
          <a:p>
            <a:pPr indent="0" lvl="0" marL="0" rtl="0" algn="l">
              <a:spcBef>
                <a:spcPts val="1600"/>
              </a:spcBef>
              <a:spcAft>
                <a:spcPts val="0"/>
              </a:spcAft>
              <a:buNone/>
            </a:pPr>
            <a:r>
              <a:rPr lang="en"/>
              <a:t>Money         55</a:t>
            </a:r>
            <a:endParaRPr/>
          </a:p>
          <a:p>
            <a:pPr indent="0" lvl="0" marL="0" rtl="0" algn="l">
              <a:spcBef>
                <a:spcPts val="1600"/>
              </a:spcBef>
              <a:spcAft>
                <a:spcPts val="0"/>
              </a:spcAft>
              <a:buNone/>
            </a:pPr>
            <a:r>
              <a:rPr lang="en"/>
              <a:t>Others        26</a:t>
            </a:r>
            <a:endParaRPr/>
          </a:p>
          <a:p>
            <a:pPr indent="0" lvl="0" marL="0" rtl="0" algn="l">
              <a:spcBef>
                <a:spcPts val="1600"/>
              </a:spcBef>
              <a:spcAft>
                <a:spcPts val="0"/>
              </a:spcAft>
              <a:buNone/>
            </a:pPr>
            <a:r>
              <a:rPr lang="en"/>
              <a:t>A Car         11</a:t>
            </a:r>
            <a:endParaRPr/>
          </a:p>
          <a:p>
            <a:pPr indent="0" lvl="0" marL="0" rtl="0" algn="l">
              <a:spcBef>
                <a:spcPts val="1600"/>
              </a:spcBef>
              <a:spcAft>
                <a:spcPts val="0"/>
              </a:spcAft>
              <a:buNone/>
            </a:pPr>
            <a:r>
              <a:rPr lang="en"/>
              <a:t>A Boat         1</a:t>
            </a:r>
            <a:endParaRPr/>
          </a:p>
          <a:p>
            <a:pPr indent="0" lvl="0" marL="0" rtl="0" algn="l">
              <a:spcBef>
                <a:spcPts val="1600"/>
              </a:spcBef>
              <a:spcAft>
                <a:spcPts val="16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One</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What do you think is the largest form of expense for an Average Nigerian?</a:t>
            </a:r>
            <a:endParaRPr sz="2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62" name="Google Shape;162;p30"/>
          <p:cNvSpPr txBox="1"/>
          <p:nvPr>
            <p:ph idx="1" type="body"/>
          </p:nvPr>
        </p:nvSpPr>
        <p:spPr>
          <a:xfrm>
            <a:off x="83625" y="1017450"/>
            <a:ext cx="8748600" cy="40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survey also showed a statistics  of Nigerians largest form of expenses as thus:</a:t>
            </a:r>
            <a:endParaRPr/>
          </a:p>
          <a:p>
            <a:pPr indent="0" lvl="0" marL="0" rtl="0" algn="l">
              <a:spcBef>
                <a:spcPts val="1600"/>
              </a:spcBef>
              <a:spcAft>
                <a:spcPts val="0"/>
              </a:spcAft>
              <a:buNone/>
            </a:pPr>
            <a:r>
              <a:rPr lang="en" sz="1100">
                <a:latin typeface="Arial"/>
                <a:ea typeface="Arial"/>
                <a:cs typeface="Arial"/>
                <a:sym typeface="Arial"/>
              </a:rPr>
              <a:t>Feeding                102</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Transportation        82</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Rent                        63</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School Fees             23</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Airtime and Data        20</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Clothing and Jewelry   9</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Tax                              2</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Medical Bills               1</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Bribery                       1</a:t>
            </a:r>
            <a:endParaRPr sz="1100">
              <a:latin typeface="Arial"/>
              <a:ea typeface="Arial"/>
              <a:cs typeface="Arial"/>
              <a:sym typeface="Arial"/>
            </a:endParaRPr>
          </a:p>
          <a:p>
            <a:pPr indent="0" lvl="0" marL="0" rtl="0" algn="l">
              <a:spcBef>
                <a:spcPts val="1600"/>
              </a:spcBef>
              <a:spcAft>
                <a:spcPts val="160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Question</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How well do we embrace other sources of income in Nigeria?</a:t>
            </a:r>
            <a:endParaRPr sz="2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23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a:t>
            </a:r>
            <a:endParaRPr/>
          </a:p>
        </p:txBody>
      </p:sp>
      <p:sp>
        <p:nvSpPr>
          <p:cNvPr id="174" name="Google Shape;174;p32"/>
          <p:cNvSpPr txBox="1"/>
          <p:nvPr>
            <p:ph idx="1" type="body"/>
          </p:nvPr>
        </p:nvSpPr>
        <p:spPr>
          <a:xfrm>
            <a:off x="125450" y="836225"/>
            <a:ext cx="9018600" cy="41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From the survey, the following statistics was drawn:</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None                                                                        </a:t>
            </a:r>
            <a:r>
              <a:rPr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02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88</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Buying and Selling                               		34</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Formal Job                                           		16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Buying and Selling        		14</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Contractor                                            		12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Betting (Bet Naija)                                		10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Betting (Bet Naija)           		 7</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Contractor                        		 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Betting (Bet Naija), Buying and Selling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Formal Job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Formal Job, Buying and Selling      	 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Buying and Selling, Contractor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Betting (Bet Naija), Contractor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Betting (Bet Naija), Buying and Selling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Buying and Selling, Contractor                             	1</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Free Lancing, None                                         	1</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71" name="Shape 71"/>
        <p:cNvGrpSpPr/>
        <p:nvPr/>
      </p:nvGrpSpPr>
      <p:grpSpPr>
        <a:xfrm>
          <a:off x="0" y="0"/>
          <a:ext cx="0" cy="0"/>
          <a:chOff x="0" y="0"/>
          <a:chExt cx="0" cy="0"/>
        </a:xfrm>
      </p:grpSpPr>
      <p:sp>
        <p:nvSpPr>
          <p:cNvPr id="72" name="Google Shape;72;p15"/>
          <p:cNvSpPr txBox="1"/>
          <p:nvPr>
            <p:ph type="ctrTitle"/>
          </p:nvPr>
        </p:nvSpPr>
        <p:spPr>
          <a:xfrm>
            <a:off x="515750" y="630225"/>
            <a:ext cx="81876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06666"/>
                </a:solidFill>
              </a:rPr>
              <a:t>Case Study </a:t>
            </a:r>
            <a:endParaRPr>
              <a:solidFill>
                <a:srgbClr val="E06666"/>
              </a:solidFill>
            </a:endParaRPr>
          </a:p>
          <a:p>
            <a:pPr indent="0" lvl="0" marL="0" rtl="0" algn="ctr">
              <a:spcBef>
                <a:spcPts val="0"/>
              </a:spcBef>
              <a:spcAft>
                <a:spcPts val="0"/>
              </a:spcAft>
              <a:buNone/>
            </a:pPr>
            <a:r>
              <a:rPr lang="en">
                <a:solidFill>
                  <a:srgbClr val="E06666"/>
                </a:solidFill>
              </a:rPr>
              <a:t>The Average Nigerian Life</a:t>
            </a:r>
            <a:endParaRPr>
              <a:solidFill>
                <a:srgbClr val="E06666"/>
              </a:solidFill>
            </a:endParaRPr>
          </a:p>
        </p:txBody>
      </p:sp>
      <p:sp>
        <p:nvSpPr>
          <p:cNvPr id="73" name="Google Shape;73;p15"/>
          <p:cNvSpPr txBox="1"/>
          <p:nvPr>
            <p:ph idx="1" type="subTitle"/>
          </p:nvPr>
        </p:nvSpPr>
        <p:spPr>
          <a:xfrm>
            <a:off x="1143002" y="3238450"/>
            <a:ext cx="7578900" cy="1241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solidFill>
                  <a:srgbClr val="E06666"/>
                </a:solidFill>
              </a:rPr>
              <a:t>A Survey Carried out on the Nigerian Population to ascertain the status of an average Nigerian and the status of Nigeria as Country.</a:t>
            </a:r>
            <a:endParaRPr>
              <a:solidFill>
                <a:srgbClr val="E0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80" name="Google Shape;180;p33"/>
          <p:cNvSpPr txBox="1"/>
          <p:nvPr>
            <p:ph idx="1" type="body"/>
          </p:nvPr>
        </p:nvSpPr>
        <p:spPr>
          <a:xfrm>
            <a:off x="181200" y="1017450"/>
            <a:ext cx="8651100" cy="3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survey, we were able to draw the following insights:</a:t>
            </a:r>
            <a:endParaRPr/>
          </a:p>
          <a:p>
            <a:pPr indent="-342900" lvl="0" marL="457200" rtl="0" algn="l">
              <a:spcBef>
                <a:spcPts val="1600"/>
              </a:spcBef>
              <a:spcAft>
                <a:spcPts val="0"/>
              </a:spcAft>
              <a:buSzPts val="1800"/>
              <a:buChar char="❖"/>
            </a:pPr>
            <a:r>
              <a:rPr lang="en"/>
              <a:t>A greater percentage of the Nigerian population in this data is geared towards  software engineering occupation.</a:t>
            </a:r>
            <a:endParaRPr/>
          </a:p>
          <a:p>
            <a:pPr indent="-342900" lvl="0" marL="457200" rtl="0" algn="l">
              <a:spcBef>
                <a:spcPts val="0"/>
              </a:spcBef>
              <a:spcAft>
                <a:spcPts val="0"/>
              </a:spcAft>
              <a:buSzPts val="1800"/>
              <a:buChar char="❖"/>
            </a:pPr>
            <a:r>
              <a:rPr lang="en"/>
              <a:t>The largest form of expense in Nigeria is feeding.</a:t>
            </a:r>
            <a:endParaRPr/>
          </a:p>
          <a:p>
            <a:pPr indent="-342900" lvl="0" marL="457200" rtl="0" algn="l">
              <a:spcBef>
                <a:spcPts val="0"/>
              </a:spcBef>
              <a:spcAft>
                <a:spcPts val="0"/>
              </a:spcAft>
              <a:buSzPts val="1800"/>
              <a:buChar char="❖"/>
            </a:pPr>
            <a:r>
              <a:rPr lang="en"/>
              <a:t>72%  of the respondents that are students earn below N80,000.00.</a:t>
            </a:r>
            <a:endParaRPr/>
          </a:p>
          <a:p>
            <a:pPr indent="-342900" lvl="0" marL="457200" rtl="0" algn="l">
              <a:spcBef>
                <a:spcPts val="0"/>
              </a:spcBef>
              <a:spcAft>
                <a:spcPts val="0"/>
              </a:spcAft>
              <a:buSzPts val="1800"/>
              <a:buChar char="❖"/>
            </a:pPr>
            <a:r>
              <a:rPr lang="en"/>
              <a:t>Over 90% of finance guys are Big earners with income ranging between 110k and above and just 3 of them earn  below 50k.</a:t>
            </a:r>
            <a:endParaRPr/>
          </a:p>
          <a:p>
            <a:pPr indent="-342900" lvl="0" marL="457200" rtl="0" algn="l">
              <a:spcBef>
                <a:spcPts val="0"/>
              </a:spcBef>
              <a:spcAft>
                <a:spcPts val="0"/>
              </a:spcAft>
              <a:buSzPts val="1800"/>
              <a:buChar char="❖"/>
            </a:pPr>
            <a:r>
              <a:rPr lang="en"/>
              <a:t>The relationship between job satisfaction and income satisfaction is relative to a number of factors like; Job role/description, work culture, location, benefits and who you work for, etc.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Pain points</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Cleaning up such big data.</a:t>
            </a:r>
            <a:endParaRPr/>
          </a:p>
          <a:p>
            <a:pPr indent="-342900" lvl="0" marL="457200" rtl="0" algn="l">
              <a:spcBef>
                <a:spcPts val="0"/>
              </a:spcBef>
              <a:spcAft>
                <a:spcPts val="0"/>
              </a:spcAft>
              <a:buSzPts val="1800"/>
              <a:buChar char="❖"/>
            </a:pPr>
            <a:r>
              <a:rPr lang="en"/>
              <a:t>Analyzing the income range.</a:t>
            </a:r>
            <a:endParaRPr/>
          </a:p>
          <a:p>
            <a:pPr indent="-342900" lvl="0" marL="457200" rtl="0" algn="l">
              <a:spcBef>
                <a:spcPts val="0"/>
              </a:spcBef>
              <a:spcAft>
                <a:spcPts val="0"/>
              </a:spcAft>
              <a:buSzPts val="1800"/>
              <a:buChar char="❖"/>
            </a:pPr>
            <a:r>
              <a:rPr lang="en"/>
              <a:t>Visualizing data using Barchart.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thanks goes to  the organizers AI Saturdays for this  great opportunity to learn from the wonderful mentors that have mentored us thus far. We appreciate your time, effort and patience towards us.</a:t>
            </a:r>
            <a:endParaRPr/>
          </a:p>
          <a:p>
            <a:pPr indent="0" lvl="0" marL="0" rtl="0" algn="l">
              <a:spcBef>
                <a:spcPts val="1600"/>
              </a:spcBef>
              <a:spcAft>
                <a:spcPts val="1600"/>
              </a:spcAft>
              <a:buNone/>
            </a:pPr>
            <a:r>
              <a:rPr lang="en"/>
              <a:t>Special thanks to Team3 members for their energy, time and cooperation, and to Team3 lead mentors for their guidance.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articles where helpful during our findings</a:t>
            </a:r>
            <a:endParaRPr/>
          </a:p>
          <a:p>
            <a:pPr indent="-342900" lvl="0" marL="457200" rtl="0" algn="l">
              <a:spcBef>
                <a:spcPts val="1600"/>
              </a:spcBef>
              <a:spcAft>
                <a:spcPts val="0"/>
              </a:spcAft>
              <a:buSzPts val="1800"/>
              <a:buChar char="❖"/>
            </a:pPr>
            <a:r>
              <a:rPr lang="en"/>
              <a:t>The life expectancy for countries [</a:t>
            </a:r>
            <a:r>
              <a:rPr lang="en" u="sng">
                <a:solidFill>
                  <a:schemeClr val="hlink"/>
                </a:solidFill>
                <a:hlinkClick r:id="rId3"/>
              </a:rPr>
              <a:t>source</a:t>
            </a:r>
            <a:r>
              <a:rPr lang="en"/>
              <a:t>]</a:t>
            </a:r>
            <a:endParaRPr/>
          </a:p>
          <a:p>
            <a:pPr indent="-342900" lvl="0" marL="457200" rtl="0" algn="l">
              <a:spcBef>
                <a:spcPts val="0"/>
              </a:spcBef>
              <a:spcAft>
                <a:spcPts val="0"/>
              </a:spcAft>
              <a:buSzPts val="1800"/>
              <a:buChar char="❖"/>
            </a:pPr>
            <a:r>
              <a:rPr lang="en"/>
              <a:t>Most paid job in Nigeria[</a:t>
            </a:r>
            <a:r>
              <a:rPr lang="en" u="sng">
                <a:solidFill>
                  <a:schemeClr val="hlink"/>
                </a:solidFill>
                <a:hlinkClick r:id="rId4"/>
              </a:rPr>
              <a:t>source</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79" name="Google Shape;79;p1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Adetayo Anuoluwapo</a:t>
            </a:r>
            <a:endParaRPr/>
          </a:p>
          <a:p>
            <a:pPr indent="-342900" lvl="0" marL="457200" rtl="0" algn="l">
              <a:spcBef>
                <a:spcPts val="0"/>
              </a:spcBef>
              <a:spcAft>
                <a:spcPts val="0"/>
              </a:spcAft>
              <a:buSzPts val="1800"/>
              <a:buAutoNum type="arabicPeriod"/>
            </a:pPr>
            <a:r>
              <a:rPr lang="en"/>
              <a:t>Kolawole Kushimo</a:t>
            </a:r>
            <a:endParaRPr/>
          </a:p>
          <a:p>
            <a:pPr indent="-342900" lvl="0" marL="457200" rtl="0" algn="l">
              <a:spcBef>
                <a:spcPts val="0"/>
              </a:spcBef>
              <a:spcAft>
                <a:spcPts val="0"/>
              </a:spcAft>
              <a:buSzPts val="1800"/>
              <a:buAutoNum type="arabicPeriod"/>
            </a:pPr>
            <a:r>
              <a:rPr lang="en"/>
              <a:t>Bankole Fisayo</a:t>
            </a:r>
            <a:endParaRPr/>
          </a:p>
          <a:p>
            <a:pPr indent="-342900" lvl="0" marL="457200" rtl="0" algn="l">
              <a:spcBef>
                <a:spcPts val="0"/>
              </a:spcBef>
              <a:spcAft>
                <a:spcPts val="0"/>
              </a:spcAft>
              <a:buSzPts val="1800"/>
              <a:buAutoNum type="arabicPeriod"/>
            </a:pPr>
            <a:r>
              <a:rPr lang="en"/>
              <a:t>Dipeolu Olayide</a:t>
            </a:r>
            <a:endParaRPr/>
          </a:p>
          <a:p>
            <a:pPr indent="-342900" lvl="0" marL="457200" rtl="0" algn="l">
              <a:spcBef>
                <a:spcPts val="0"/>
              </a:spcBef>
              <a:spcAft>
                <a:spcPts val="0"/>
              </a:spcAft>
              <a:buSzPts val="1800"/>
              <a:buAutoNum type="arabicPeriod"/>
            </a:pPr>
            <a:r>
              <a:rPr lang="en"/>
              <a:t>Chalokwu Nneamaka</a:t>
            </a:r>
            <a:endParaRPr/>
          </a:p>
          <a:p>
            <a:pPr indent="-342900" lvl="0" marL="457200" rtl="0" algn="l">
              <a:spcBef>
                <a:spcPts val="1600"/>
              </a:spcBef>
              <a:spcAft>
                <a:spcPts val="0"/>
              </a:spcAft>
              <a:buSzPts val="1800"/>
              <a:buAutoNum type="arabicPeriod"/>
            </a:pPr>
            <a:r>
              <a:rPr lang="en"/>
              <a:t>Omokanye Samuel Oladeji</a:t>
            </a:r>
            <a:endParaRPr/>
          </a:p>
          <a:p>
            <a:pPr indent="-342900" lvl="0" marL="457200" rtl="0" algn="l">
              <a:spcBef>
                <a:spcPts val="1600"/>
              </a:spcBef>
              <a:spcAft>
                <a:spcPts val="0"/>
              </a:spcAft>
              <a:buSzPts val="1800"/>
              <a:buAutoNum type="arabicPeriod"/>
            </a:pPr>
            <a:r>
              <a:rPr lang="en"/>
              <a:t>Ajulo Oluwadamilola</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69700"/>
            <a:ext cx="8520600" cy="5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5" name="Google Shape;85;p17"/>
          <p:cNvSpPr txBox="1"/>
          <p:nvPr>
            <p:ph idx="1" type="body"/>
          </p:nvPr>
        </p:nvSpPr>
        <p:spPr>
          <a:xfrm>
            <a:off x="193275" y="738775"/>
            <a:ext cx="8611800" cy="42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Nigeria, a country with a population 186 million people, is often referred to as the "Giant of Africa"</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Nigeria owns this title because the following:</a:t>
            </a:r>
            <a:endParaRPr sz="1200">
              <a:latin typeface="Arial"/>
              <a:ea typeface="Arial"/>
              <a:cs typeface="Arial"/>
              <a:sym typeface="Arial"/>
            </a:endParaRPr>
          </a:p>
          <a:p>
            <a:pPr indent="-304800" lvl="0" marL="457200" rtl="0" algn="l">
              <a:spcBef>
                <a:spcPts val="1600"/>
              </a:spcBef>
              <a:spcAft>
                <a:spcPts val="0"/>
              </a:spcAft>
              <a:buSzPts val="1200"/>
              <a:buFont typeface="Arial"/>
              <a:buAutoNum type="arabicPeriod"/>
            </a:pPr>
            <a:r>
              <a:rPr lang="en" sz="1200">
                <a:latin typeface="Arial"/>
                <a:ea typeface="Arial"/>
                <a:cs typeface="Arial"/>
                <a:sym typeface="Arial"/>
              </a:rPr>
              <a:t>It is/was the most populous country in Africa.</a:t>
            </a:r>
            <a:endParaRPr sz="1200">
              <a:latin typeface="Arial"/>
              <a:ea typeface="Arial"/>
              <a:cs typeface="Arial"/>
              <a:sym typeface="Arial"/>
            </a:endParaRPr>
          </a:p>
          <a:p>
            <a:pPr indent="-304800" lvl="0" marL="457200" rtl="0" algn="l">
              <a:spcBef>
                <a:spcPts val="1600"/>
              </a:spcBef>
              <a:spcAft>
                <a:spcPts val="0"/>
              </a:spcAft>
              <a:buSzPts val="1200"/>
              <a:buFont typeface="Arial"/>
              <a:buAutoNum type="arabicPeriod"/>
            </a:pPr>
            <a:r>
              <a:rPr lang="en" sz="1200">
                <a:latin typeface="Arial"/>
                <a:ea typeface="Arial"/>
                <a:cs typeface="Arial"/>
                <a:sym typeface="Arial"/>
              </a:rPr>
              <a:t> It is/was home to the sixth largest urban center in the world.					 	</a:t>
            </a:r>
            <a:endParaRPr sz="1200">
              <a:latin typeface="Arial"/>
              <a:ea typeface="Arial"/>
              <a:cs typeface="Arial"/>
              <a:sym typeface="Arial"/>
            </a:endParaRPr>
          </a:p>
          <a:p>
            <a:pPr indent="-304800" lvl="0" marL="457200" rtl="0" algn="l">
              <a:spcBef>
                <a:spcPts val="1600"/>
              </a:spcBef>
              <a:spcAft>
                <a:spcPts val="0"/>
              </a:spcAft>
              <a:buSzPts val="1200"/>
              <a:buFont typeface="Arial"/>
              <a:buAutoNum type="arabicPeriod"/>
            </a:pPr>
            <a:r>
              <a:rPr lang="en" sz="1200">
                <a:latin typeface="Arial"/>
                <a:ea typeface="Arial"/>
                <a:cs typeface="Arial"/>
                <a:sym typeface="Arial"/>
              </a:rPr>
              <a:t>It is/was the country the biggest economy in Africa.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Today, this is not the case, citizens and foreigners doubt and challenge this title with some facts. Some say poverty is high, some say leadership is bad, some say the citizens are barbarians.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You are a data scientist and you want to understand the life of Nigerians. You want to question the Nigerian economy and lifestyle and proffer solution based on data</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You are presented with results from a survey to analyze. This data reflects the life of some Nigerians. This data may/may not be sufficient; and therefore might need information from other sources.	</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Do your job as a data scientist </a:t>
            </a:r>
            <a:endParaRPr sz="1200">
              <a:latin typeface="Arial"/>
              <a:ea typeface="Arial"/>
              <a:cs typeface="Arial"/>
              <a:sym typeface="Arial"/>
            </a:endParaRPr>
          </a:p>
          <a:p>
            <a:pPr indent="0" lvl="0" marL="0" rtl="0" algn="l">
              <a:spcBef>
                <a:spcPts val="160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indent="0" lvl="0" marL="0" rtl="0" algn="l">
              <a:spcBef>
                <a:spcPts val="160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indent="0" lvl="0" marL="0" rtl="0" algn="l">
              <a:spcBef>
                <a:spcPts val="1600"/>
              </a:spcBef>
              <a:spcAft>
                <a:spcPts val="0"/>
              </a:spcAft>
              <a:buNone/>
            </a:pPr>
            <a:r>
              <a:rPr lang="en" sz="900">
                <a:latin typeface="Arial"/>
                <a:ea typeface="Arial"/>
                <a:cs typeface="Arial"/>
                <a:sym typeface="Arial"/>
              </a:rPr>
              <a:t>		</a:t>
            </a:r>
            <a:endParaRPr sz="900">
              <a:latin typeface="Arial"/>
              <a:ea typeface="Arial"/>
              <a:cs typeface="Arial"/>
              <a:sym typeface="Arial"/>
            </a:endParaRPr>
          </a:p>
          <a:p>
            <a:pPr indent="0" lvl="0" marL="0" rtl="0" algn="l">
              <a:spcBef>
                <a:spcPts val="1600"/>
              </a:spcBef>
              <a:spcAft>
                <a:spcPts val="0"/>
              </a:spcAft>
              <a:buNone/>
            </a:pPr>
            <a:r>
              <a:t/>
            </a:r>
            <a:endParaRPr sz="900">
              <a:latin typeface="Arial"/>
              <a:ea typeface="Arial"/>
              <a:cs typeface="Arial"/>
              <a:sym typeface="Arial"/>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0"/>
              </a:spcAft>
              <a:buClr>
                <a:schemeClr val="dk2"/>
              </a:buClr>
              <a:buSzPts val="1100"/>
              <a:buFont typeface="Arial"/>
              <a:buNone/>
            </a:pPr>
            <a:r>
              <a:rPr lang="en"/>
              <a:t>					</a:t>
            </a:r>
            <a:endParaRPr/>
          </a:p>
          <a:p>
            <a:pPr indent="0" lvl="0" marL="0" rtl="0" algn="l">
              <a:spcBef>
                <a:spcPts val="1600"/>
              </a:spcBef>
              <a:spcAft>
                <a:spcPts val="1600"/>
              </a:spcAft>
              <a:buNone/>
            </a:pPr>
            <a:r>
              <a:t/>
            </a:r>
            <a:endParaRPr sz="9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Occupation</a:t>
            </a:r>
            <a:endParaRPr/>
          </a:p>
          <a:p>
            <a:pPr indent="-342900" lvl="0" marL="457200" rtl="0" algn="l">
              <a:spcBef>
                <a:spcPts val="0"/>
              </a:spcBef>
              <a:spcAft>
                <a:spcPts val="0"/>
              </a:spcAft>
              <a:buSzPts val="1800"/>
              <a:buChar char="❖"/>
            </a:pPr>
            <a:r>
              <a:rPr lang="en"/>
              <a:t>Source of income(primary or other).</a:t>
            </a:r>
            <a:endParaRPr/>
          </a:p>
          <a:p>
            <a:pPr indent="-342900" lvl="0" marL="457200" rtl="0" algn="l">
              <a:spcBef>
                <a:spcPts val="0"/>
              </a:spcBef>
              <a:spcAft>
                <a:spcPts val="0"/>
              </a:spcAft>
              <a:buSzPts val="1800"/>
              <a:buChar char="❖"/>
            </a:pPr>
            <a:r>
              <a:rPr lang="en"/>
              <a:t>Age group.</a:t>
            </a:r>
            <a:endParaRPr/>
          </a:p>
          <a:p>
            <a:pPr indent="-342900" lvl="0" marL="457200" rtl="0" algn="l">
              <a:spcBef>
                <a:spcPts val="0"/>
              </a:spcBef>
              <a:spcAft>
                <a:spcPts val="0"/>
              </a:spcAft>
              <a:buSzPts val="1800"/>
              <a:buChar char="❖"/>
            </a:pPr>
            <a:r>
              <a:rPr lang="en"/>
              <a:t>Largest form of expenses.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Data Scientist, to be able to analyse Big Data.</a:t>
            </a:r>
            <a:endParaRPr/>
          </a:p>
          <a:p>
            <a:pPr indent="-342900" lvl="0" marL="457200" rtl="0" algn="l">
              <a:spcBef>
                <a:spcPts val="0"/>
              </a:spcBef>
              <a:spcAft>
                <a:spcPts val="0"/>
              </a:spcAft>
              <a:buSzPts val="1800"/>
              <a:buChar char="➔"/>
            </a:pPr>
            <a:r>
              <a:rPr lang="en"/>
              <a:t>To use this data to ascertain that current status of Nigeria(otherwise  known as ‘Giant of Africa’)as a country, and the status of an average Nigerian.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endParaRPr/>
          </a:p>
        </p:txBody>
      </p:sp>
      <p:sp>
        <p:nvSpPr>
          <p:cNvPr id="103" name="Google Shape;103;p20"/>
          <p:cNvSpPr txBox="1"/>
          <p:nvPr>
            <p:ph idx="1" type="body"/>
          </p:nvPr>
        </p:nvSpPr>
        <p:spPr>
          <a:xfrm>
            <a:off x="236225" y="1211350"/>
            <a:ext cx="8644200" cy="322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the data.</a:t>
            </a:r>
            <a:endParaRPr/>
          </a:p>
          <a:p>
            <a:pPr indent="-342900" lvl="0" marL="457200" rtl="0" algn="l">
              <a:spcBef>
                <a:spcPts val="0"/>
              </a:spcBef>
              <a:spcAft>
                <a:spcPts val="0"/>
              </a:spcAft>
              <a:buSzPts val="1800"/>
              <a:buChar char="➔"/>
            </a:pPr>
            <a:r>
              <a:rPr lang="en"/>
              <a:t>Analyze, sort and clean the data.</a:t>
            </a:r>
            <a:endParaRPr/>
          </a:p>
          <a:p>
            <a:pPr indent="-342900" lvl="0" marL="457200" rtl="0" algn="l">
              <a:spcBef>
                <a:spcPts val="0"/>
              </a:spcBef>
              <a:spcAft>
                <a:spcPts val="0"/>
              </a:spcAft>
              <a:buSzPts val="1800"/>
              <a:buChar char="➔"/>
            </a:pPr>
            <a:r>
              <a:rPr lang="en"/>
              <a:t>Visualize and get insights from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a:t>
            </a:r>
            <a:endParaRPr/>
          </a:p>
        </p:txBody>
      </p:sp>
      <p:sp>
        <p:nvSpPr>
          <p:cNvPr id="109" name="Google Shape;109;p21"/>
          <p:cNvSpPr txBox="1"/>
          <p:nvPr>
            <p:ph idx="1" type="body"/>
          </p:nvPr>
        </p:nvSpPr>
        <p:spPr>
          <a:xfrm>
            <a:off x="311700" y="111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Jupyter Notebook/ colab</a:t>
            </a:r>
            <a:endParaRPr/>
          </a:p>
          <a:p>
            <a:pPr indent="-342900" lvl="0" marL="457200" rtl="0" algn="l">
              <a:spcBef>
                <a:spcPts val="1600"/>
              </a:spcBef>
              <a:spcAft>
                <a:spcPts val="0"/>
              </a:spcAft>
              <a:buSzPts val="1800"/>
              <a:buChar char="❖"/>
            </a:pPr>
            <a:r>
              <a:rPr lang="en"/>
              <a:t>GitHub</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599"/>
        </a:solidFill>
      </p:bgPr>
    </p:bg>
    <p:spTree>
      <p:nvGrpSpPr>
        <p:cNvPr id="113" name="Shape 113"/>
        <p:cNvGrpSpPr/>
        <p:nvPr/>
      </p:nvGrpSpPr>
      <p:grpSpPr>
        <a:xfrm>
          <a:off x="0" y="0"/>
          <a:ext cx="0" cy="0"/>
          <a:chOff x="0" y="0"/>
          <a:chExt cx="0" cy="0"/>
        </a:xfrm>
      </p:grpSpPr>
      <p:sp>
        <p:nvSpPr>
          <p:cNvPr id="114" name="Google Shape;114;p22"/>
          <p:cNvSpPr txBox="1"/>
          <p:nvPr>
            <p:ph idx="1" type="body"/>
          </p:nvPr>
        </p:nvSpPr>
        <p:spPr>
          <a:xfrm>
            <a:off x="111500" y="523575"/>
            <a:ext cx="8720700" cy="4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C0000"/>
                </a:solidFill>
              </a:rPr>
              <a:t>Survey</a:t>
            </a:r>
            <a:endParaRPr sz="2400">
              <a:solidFill>
                <a:srgbClr val="CC0000"/>
              </a:solidFill>
            </a:endParaRPr>
          </a:p>
          <a:p>
            <a:pPr indent="0" lvl="0" marL="0" rtl="0" algn="l">
              <a:spcBef>
                <a:spcPts val="1600"/>
              </a:spcBef>
              <a:spcAft>
                <a:spcPts val="0"/>
              </a:spcAft>
              <a:buNone/>
            </a:pPr>
            <a:r>
              <a:rPr lang="en" sz="2400">
                <a:solidFill>
                  <a:srgbClr val="CC0000"/>
                </a:solidFill>
              </a:rPr>
              <a:t>Demographics</a:t>
            </a:r>
            <a:endParaRPr sz="2400">
              <a:solidFill>
                <a:srgbClr val="CC0000"/>
              </a:solidFill>
            </a:endParaRPr>
          </a:p>
          <a:p>
            <a:pPr indent="0" lvl="0" marL="0" rtl="0" algn="l">
              <a:spcBef>
                <a:spcPts val="1600"/>
              </a:spcBef>
              <a:spcAft>
                <a:spcPts val="0"/>
              </a:spcAft>
              <a:buNone/>
            </a:pPr>
            <a:r>
              <a:rPr lang="en" sz="2400">
                <a:solidFill>
                  <a:srgbClr val="CC0000"/>
                </a:solidFill>
              </a:rPr>
              <a:t>Insights</a:t>
            </a:r>
            <a:endParaRPr sz="2400">
              <a:solidFill>
                <a:srgbClr val="CC0000"/>
              </a:solidFill>
            </a:endParaRPr>
          </a:p>
          <a:p>
            <a:pPr indent="0" lvl="0" marL="0" rtl="0" algn="l">
              <a:spcBef>
                <a:spcPts val="1600"/>
              </a:spcBef>
              <a:spcAft>
                <a:spcPts val="0"/>
              </a:spcAft>
              <a:buNone/>
            </a:pPr>
            <a:r>
              <a:rPr lang="en" sz="2400">
                <a:solidFill>
                  <a:srgbClr val="CC0000"/>
                </a:solidFill>
              </a:rPr>
              <a:t>Pain points</a:t>
            </a:r>
            <a:endParaRPr sz="2400">
              <a:solidFill>
                <a:srgbClr val="CC0000"/>
              </a:solidFill>
            </a:endParaRPr>
          </a:p>
          <a:p>
            <a:pPr indent="0" lvl="0" marL="0" rtl="0" algn="l">
              <a:spcBef>
                <a:spcPts val="1600"/>
              </a:spcBef>
              <a:spcAft>
                <a:spcPts val="1600"/>
              </a:spcAft>
              <a:buNone/>
            </a:pPr>
            <a:r>
              <a:rPr lang="en" sz="2400">
                <a:solidFill>
                  <a:srgbClr val="CC0000"/>
                </a:solidFill>
              </a:rPr>
              <a:t>Acknowledgements</a:t>
            </a:r>
            <a:endParaRPr sz="2400">
              <a:solidFill>
                <a:srgbClr val="CC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