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38"/>
  </p:notesMasterIdLst>
  <p:sldIdLst>
    <p:sldId id="256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9" r:id="rId17"/>
    <p:sldId id="308" r:id="rId18"/>
    <p:sldId id="311" r:id="rId19"/>
    <p:sldId id="313" r:id="rId20"/>
    <p:sldId id="315" r:id="rId21"/>
    <p:sldId id="316" r:id="rId22"/>
    <p:sldId id="317" r:id="rId23"/>
    <p:sldId id="319" r:id="rId24"/>
    <p:sldId id="320" r:id="rId25"/>
    <p:sldId id="321" r:id="rId26"/>
    <p:sldId id="322" r:id="rId27"/>
    <p:sldId id="323" r:id="rId28"/>
    <p:sldId id="269" r:id="rId29"/>
    <p:sldId id="331" r:id="rId30"/>
    <p:sldId id="324" r:id="rId31"/>
    <p:sldId id="325" r:id="rId32"/>
    <p:sldId id="326" r:id="rId33"/>
    <p:sldId id="327" r:id="rId34"/>
    <p:sldId id="328" r:id="rId35"/>
    <p:sldId id="329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19A87-2D10-42F9-84E3-BFEB270102DF}" v="6168" dt="2024-08-06T17:35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7B12-5DA1-4A7A-A503-95B2836DBCFA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8DFE0-D6EE-4DEE-BC15-0D6ABB9B2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0451-3E1B-259E-1931-F72DCE5A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34C00-205F-720D-BDD1-42248E03C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5E091-36BC-56FD-B359-989070EA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782C-F3CE-4CC3-A7FC-B5D1779A4D7D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AAB3-71F6-F750-2900-130323C2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509F-2501-29FB-3AE0-F38DA89C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6B37-34E3-6159-0E7C-69BEDD1D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2FC22-ACE6-F92A-4719-DE22A031D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5A9A-241B-56DD-94C1-CA04AF8A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45-0575-4837-A4BA-532E7845D72C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6055-6B25-6736-E190-009426A8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4348-6491-24B8-BFD6-F6816F27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1B20-847B-E421-29E6-21CFDB7B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E235-7C63-3FC5-A6F1-0BC8A8B5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21B4-4582-20BA-5585-B7480103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ADDF-93A1-4D73-A2F2-536CB58DEC26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B708-4F60-772D-03F7-C3379493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CBF0-93B5-8831-7FCD-AF65D4E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64CC-AF15-826F-5094-1B992A2E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C6EF-E721-A06C-1783-3CAC0F6E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A58B-3291-EC8C-DD09-836F2094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3830-9C21-45EF-AFCF-C1B2E87CB22E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EDFB9-4EE4-8A8B-017D-C12EF80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47EC-1804-B381-2677-0108C43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7602-4AB4-0C3D-217A-18072001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BE2C-48E8-94D7-1354-6DF88DAD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1DEF-730C-BB6A-EB29-5A14C294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4839-DB08-4F26-9CB6-08E2A35C8412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8AC0-863F-B18A-E05F-B1F43583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C203-A9CC-6B2F-CC30-03B3534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A23D-1A06-E4CE-05C7-E8C90DD8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5EBC-653A-08B5-EEC5-7AB98E254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6440-3222-ED6F-E118-D7DF4BB5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F0D7-0352-C230-F126-1FF7445A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3CB-6CC8-4768-8EA4-3CE8C68AA478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9908-AB9E-5695-55DF-26CEBBF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A555B-A517-6452-6BF6-6CCD89B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586D-4936-EDE6-097F-2C4CD2DF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78DA-A6A9-F592-117E-497CDEC5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13878-7F04-F83D-B8AD-B7907076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297FB-6EA7-32C7-A836-55695FA08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ECD90-D173-2152-5019-B78155B9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12AEC-CCAF-22D2-835E-327817E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A91F-C829-43EE-811F-ABF53FD49C86}" type="datetime1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5AE10-D883-A43C-E479-CE2EF49C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FBC46-03B1-25C3-49C8-F488C591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B3B-99B9-A7F3-57F0-333EE299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9498E-966D-BE6C-8B11-B220EF28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1400-57D2-4428-A988-6B52B686F4F7}" type="datetime1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95809-6138-1DC9-FCD2-B6E77ECE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933A-D6D8-2863-4E93-BF486350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D2698-7AAD-807F-B903-40BD8A62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1A94-6E23-46DE-A838-2ED76FCBAA46}" type="datetime1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85979-F7E4-5830-5CCF-D5B6DBA9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B9900-38BB-DCF5-F38C-C65022BA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22B7-6541-904D-794B-EE1768CD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45F3-09BB-71BD-16FD-4990DA12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65DF1-FE85-C8D4-D7CD-703AD811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BE91-4037-6F7F-E8C7-EC86984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6D4A-C0CF-4F39-9C36-42BE30362B9F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2F780-CA57-E559-D26C-7A03CFE1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E20B1-647A-15BD-531A-3E52F915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BA51-DD5B-E364-A261-A7988A2F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36B19-BB71-13E4-9731-192AE3E70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416EF-B6E0-736F-19D3-162230D95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B8B45-0959-8957-5689-08892546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3082-D6E0-4A48-B85D-0827843612AE}" type="datetime1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ED0C2-5E3F-F531-912C-DF4896E5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1A1CE-215D-1E29-8D4A-F17FE236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51167-5D06-03EE-0C15-72CE7289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64B1-65D8-A683-FED7-FFE7C2BB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EE53-773E-8BEC-9CFF-D1F1037BD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BBA04-05EB-4366-82A2-832AD4C92E67}" type="datetime1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9DEA-153F-3312-EC23-1E53D1521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270E-A7A5-98C9-FF4D-05970E6E7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95F7B-EE79-4AF1-AD42-25F764604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0.png"/><Relationship Id="rId1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34.png"/><Relationship Id="rId12" Type="http://schemas.openxmlformats.org/officeDocument/2006/relationships/image" Target="../media/image17.png"/><Relationship Id="rId17" Type="http://schemas.openxmlformats.org/officeDocument/2006/relationships/image" Target="../media/image46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7.png"/><Relationship Id="rId18" Type="http://schemas.openxmlformats.org/officeDocument/2006/relationships/image" Target="../media/image55.png"/><Relationship Id="rId3" Type="http://schemas.openxmlformats.org/officeDocument/2006/relationships/image" Target="../media/image29.png"/><Relationship Id="rId21" Type="http://schemas.openxmlformats.org/officeDocument/2006/relationships/image" Target="../media/image58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17" Type="http://schemas.openxmlformats.org/officeDocument/2006/relationships/image" Target="../media/image54.png"/><Relationship Id="rId2" Type="http://schemas.openxmlformats.org/officeDocument/2006/relationships/image" Target="../media/image4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52.png"/><Relationship Id="rId10" Type="http://schemas.openxmlformats.org/officeDocument/2006/relationships/image" Target="../media/image50.png"/><Relationship Id="rId19" Type="http://schemas.openxmlformats.org/officeDocument/2006/relationships/image" Target="../media/image56.png"/><Relationship Id="rId4" Type="http://schemas.openxmlformats.org/officeDocument/2006/relationships/image" Target="../media/image45.png"/><Relationship Id="rId9" Type="http://schemas.openxmlformats.org/officeDocument/2006/relationships/image" Target="../media/image35.png"/><Relationship Id="rId14" Type="http://schemas.openxmlformats.org/officeDocument/2006/relationships/image" Target="../media/image18.png"/><Relationship Id="rId22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8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7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6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90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9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ABDC-E327-FA68-A1E5-5777C87CF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" y="1122363"/>
            <a:ext cx="11946467" cy="2387600"/>
          </a:xfrm>
        </p:spPr>
        <p:txBody>
          <a:bodyPr>
            <a:normAutofit/>
          </a:bodyPr>
          <a:lstStyle/>
          <a:p>
            <a:r>
              <a:rPr lang="en-US" sz="4300" dirty="0"/>
              <a:t>Colocation Mining: Exploring Local and Regional Interesting Patterns with the Map-Based Instance Table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0C994-483B-FF06-3B53-1FD0A9FC0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Abigail Kelly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Ph.D. Qualifying Exam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Advisor: Dr. Sainju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Department of Computational and Data Science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Middle Tennessee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69542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3216-8E2F-9250-CCD1-E100CD6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Distance Estimation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03CC-4F4C-527D-D5DC-43E0B1B3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Major Steps:</a:t>
            </a:r>
          </a:p>
          <a:p>
            <a:pPr marL="742950" lvl="1" indent="-285750"/>
            <a:r>
              <a:rPr lang="en-US" sz="2000" dirty="0"/>
              <a:t>Calculate distance</a:t>
            </a:r>
          </a:p>
          <a:p>
            <a:pPr marL="1200150" lvl="2" indent="-285750"/>
            <a:r>
              <a:rPr lang="en-US" dirty="0"/>
              <a:t>R-Tree</a:t>
            </a:r>
          </a:p>
          <a:p>
            <a:pPr marL="1200150" lvl="2" indent="-285750"/>
            <a:r>
              <a:rPr lang="en-US" dirty="0"/>
              <a:t>Dynamic Programming Table</a:t>
            </a:r>
          </a:p>
          <a:p>
            <a:pPr marL="742950" lvl="1" indent="-285750"/>
            <a:r>
              <a:rPr lang="en-US" sz="2000" dirty="0"/>
              <a:t>Estimate optimal k-value</a:t>
            </a:r>
          </a:p>
          <a:p>
            <a:pPr marL="1200150" lvl="2" indent="-285750"/>
            <a:r>
              <a:rPr lang="en-US" dirty="0"/>
              <a:t>Knee Method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7AED4-AB15-1A41-5123-069FE2EAED34}"/>
              </a:ext>
            </a:extLst>
          </p:cNvPr>
          <p:cNvSpPr/>
          <p:nvPr/>
        </p:nvSpPr>
        <p:spPr>
          <a:xfrm>
            <a:off x="9432073" y="3576621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42806D-E26F-104A-35B2-49F7ED04647B}"/>
              </a:ext>
            </a:extLst>
          </p:cNvPr>
          <p:cNvSpPr/>
          <p:nvPr/>
        </p:nvSpPr>
        <p:spPr>
          <a:xfrm rot="3757936">
            <a:off x="7509793" y="2296593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394B7-8E64-C61D-5AD8-B58CA23E88C3}"/>
                  </a:ext>
                </a:extLst>
              </p:cNvPr>
              <p:cNvSpPr txBox="1"/>
              <p:nvPr/>
            </p:nvSpPr>
            <p:spPr>
              <a:xfrm>
                <a:off x="7934874" y="4860904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394B7-8E64-C61D-5AD8-B58CA23E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74" y="4860904"/>
                <a:ext cx="322456" cy="310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7D22-A8DC-6805-8345-F0CF2588C0AD}"/>
                  </a:ext>
                </a:extLst>
              </p:cNvPr>
              <p:cNvSpPr txBox="1"/>
              <p:nvPr/>
            </p:nvSpPr>
            <p:spPr>
              <a:xfrm>
                <a:off x="8074161" y="4243640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7D22-A8DC-6805-8345-F0CF2588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61" y="4243640"/>
                <a:ext cx="322456" cy="30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81088-586B-95BC-6A3B-8BB0040C7CBA}"/>
                  </a:ext>
                </a:extLst>
              </p:cNvPr>
              <p:cNvSpPr txBox="1"/>
              <p:nvPr/>
            </p:nvSpPr>
            <p:spPr>
              <a:xfrm>
                <a:off x="8971713" y="4684320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81088-586B-95BC-6A3B-8BB0040C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713" y="4684320"/>
                <a:ext cx="322456" cy="30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4432-F852-47B3-C6AF-68BBAEC2FC63}"/>
                  </a:ext>
                </a:extLst>
              </p:cNvPr>
              <p:cNvSpPr txBox="1"/>
              <p:nvPr/>
            </p:nvSpPr>
            <p:spPr>
              <a:xfrm>
                <a:off x="8674204" y="3995550"/>
                <a:ext cx="322456" cy="30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4432-F852-47B3-C6AF-68BBAEC2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204" y="3995550"/>
                <a:ext cx="322456" cy="309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78A1D-FEF3-A5ED-E99A-574BB78C0C99}"/>
                  </a:ext>
                </a:extLst>
              </p:cNvPr>
              <p:cNvSpPr txBox="1"/>
              <p:nvPr/>
            </p:nvSpPr>
            <p:spPr>
              <a:xfrm>
                <a:off x="7214057" y="4195683"/>
                <a:ext cx="322456" cy="3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78A1D-FEF3-A5ED-E99A-574BB78C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57" y="4195683"/>
                <a:ext cx="322456" cy="309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B68-01CA-14AD-BC17-C18B7D4CB4D7}"/>
                  </a:ext>
                </a:extLst>
              </p:cNvPr>
              <p:cNvSpPr txBox="1"/>
              <p:nvPr/>
            </p:nvSpPr>
            <p:spPr>
              <a:xfrm>
                <a:off x="8066712" y="2816698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B68-01CA-14AD-BC17-C18B7D4C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712" y="2816698"/>
                <a:ext cx="322456" cy="3112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90F440-DEEB-7663-C6BA-53A0442D1A6E}"/>
                  </a:ext>
                </a:extLst>
              </p:cNvPr>
              <p:cNvSpPr txBox="1"/>
              <p:nvPr/>
            </p:nvSpPr>
            <p:spPr>
              <a:xfrm>
                <a:off x="8851373" y="2616597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90F440-DEEB-7663-C6BA-53A0442D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373" y="2616597"/>
                <a:ext cx="322456" cy="310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7FA80-2326-59BC-2B5E-2E1E40393F62}"/>
                  </a:ext>
                </a:extLst>
              </p:cNvPr>
              <p:cNvSpPr txBox="1"/>
              <p:nvPr/>
            </p:nvSpPr>
            <p:spPr>
              <a:xfrm>
                <a:off x="8188729" y="2262660"/>
                <a:ext cx="362672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7FA80-2326-59BC-2B5E-2E1E4039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29" y="2262660"/>
                <a:ext cx="362672" cy="3105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00CCC-96CD-2A37-A009-31A57A44A944}"/>
                  </a:ext>
                </a:extLst>
              </p:cNvPr>
              <p:cNvSpPr txBox="1"/>
              <p:nvPr/>
            </p:nvSpPr>
            <p:spPr>
              <a:xfrm>
                <a:off x="8833012" y="2168933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00CCC-96CD-2A37-A009-31A57A44A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012" y="2168933"/>
                <a:ext cx="322456" cy="3112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1064F1-3919-6367-7DA8-F4F1FB857271}"/>
                  </a:ext>
                </a:extLst>
              </p:cNvPr>
              <p:cNvSpPr txBox="1"/>
              <p:nvPr/>
            </p:nvSpPr>
            <p:spPr>
              <a:xfrm>
                <a:off x="9309594" y="2490595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1064F1-3919-6367-7DA8-F4F1FB857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594" y="2490595"/>
                <a:ext cx="322456" cy="3101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709D27-B8DE-44CC-88A3-9065DD6607A3}"/>
                  </a:ext>
                </a:extLst>
              </p:cNvPr>
              <p:cNvSpPr txBox="1"/>
              <p:nvPr/>
            </p:nvSpPr>
            <p:spPr>
              <a:xfrm>
                <a:off x="7205032" y="2177643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709D27-B8DE-44CC-88A3-9065DD66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032" y="2177643"/>
                <a:ext cx="322456" cy="3097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3BB9D-5BA5-A7D2-2E43-6B36806B9CFC}"/>
                  </a:ext>
                </a:extLst>
              </p:cNvPr>
              <p:cNvSpPr txBox="1"/>
              <p:nvPr/>
            </p:nvSpPr>
            <p:spPr>
              <a:xfrm>
                <a:off x="9449499" y="3495098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3BB9D-5BA5-A7D2-2E43-6B36806B9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499" y="3495098"/>
                <a:ext cx="322456" cy="311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9931030-08DA-7EB9-2B98-9BB5D79F5D30}"/>
              </a:ext>
            </a:extLst>
          </p:cNvPr>
          <p:cNvSpPr/>
          <p:nvPr/>
        </p:nvSpPr>
        <p:spPr>
          <a:xfrm rot="19883815">
            <a:off x="7195459" y="443976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D9EBB8-297B-6FE4-2E7C-85797C843953}"/>
              </a:ext>
            </a:extLst>
          </p:cNvPr>
          <p:cNvSpPr/>
          <p:nvPr/>
        </p:nvSpPr>
        <p:spPr>
          <a:xfrm rot="921165">
            <a:off x="8505891" y="2445339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ADEA85-93FC-F9FC-B80F-384395A89F05}"/>
              </a:ext>
            </a:extLst>
          </p:cNvPr>
          <p:cNvSpPr/>
          <p:nvPr/>
        </p:nvSpPr>
        <p:spPr>
          <a:xfrm rot="1687119">
            <a:off x="8773917" y="4270695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9E41C1-AA7B-9649-D92E-098B46D41312}"/>
              </a:ext>
            </a:extLst>
          </p:cNvPr>
          <p:cNvSpPr/>
          <p:nvPr/>
        </p:nvSpPr>
        <p:spPr>
          <a:xfrm rot="19784275">
            <a:off x="8062297" y="4798727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755B3E-1E9A-2AE9-6CBD-4339AE09214C}"/>
              </a:ext>
            </a:extLst>
          </p:cNvPr>
          <p:cNvSpPr/>
          <p:nvPr/>
        </p:nvSpPr>
        <p:spPr>
          <a:xfrm>
            <a:off x="9067687" y="4632620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F41E-C0B8-C52E-17C1-61ECF063137B}"/>
              </a:ext>
            </a:extLst>
          </p:cNvPr>
          <p:cNvSpPr/>
          <p:nvPr/>
        </p:nvSpPr>
        <p:spPr>
          <a:xfrm rot="19313295">
            <a:off x="8780389" y="231648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7A065F-13B5-663D-EE05-1B0F2688E3FC}"/>
              </a:ext>
            </a:extLst>
          </p:cNvPr>
          <p:cNvSpPr/>
          <p:nvPr/>
        </p:nvSpPr>
        <p:spPr>
          <a:xfrm rot="20510092">
            <a:off x="9254590" y="2556616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46D9D9-5CA2-19EA-F5ED-4A5D26AA37DA}"/>
              </a:ext>
            </a:extLst>
          </p:cNvPr>
          <p:cNvSpPr/>
          <p:nvPr/>
        </p:nvSpPr>
        <p:spPr>
          <a:xfrm rot="19108681">
            <a:off x="8920695" y="2863695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902011-1EAD-7FA4-AA9D-D9F260E1F1DD}"/>
              </a:ext>
            </a:extLst>
          </p:cNvPr>
          <p:cNvSpPr/>
          <p:nvPr/>
        </p:nvSpPr>
        <p:spPr>
          <a:xfrm rot="19314636">
            <a:off x="8402772" y="281720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6E544E-637A-B9AC-0DA0-4D6AE8A5F0EE}"/>
                  </a:ext>
                </a:extLst>
              </p:cNvPr>
              <p:cNvSpPr txBox="1"/>
              <p:nvPr/>
            </p:nvSpPr>
            <p:spPr>
              <a:xfrm>
                <a:off x="8692748" y="3045154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6E544E-637A-B9AC-0DA0-4D6AE8A5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748" y="3045154"/>
                <a:ext cx="322456" cy="3112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A0C19E7-F3A0-EA56-19DA-348ACF44FD88}"/>
              </a:ext>
            </a:extLst>
          </p:cNvPr>
          <p:cNvSpPr/>
          <p:nvPr/>
        </p:nvSpPr>
        <p:spPr>
          <a:xfrm>
            <a:off x="8665280" y="3129224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EE7E9-B996-3B69-9840-BE3089FC1CED}"/>
                  </a:ext>
                </a:extLst>
              </p:cNvPr>
              <p:cNvSpPr txBox="1"/>
              <p:nvPr/>
            </p:nvSpPr>
            <p:spPr>
              <a:xfrm>
                <a:off x="6867746" y="1807185"/>
                <a:ext cx="3504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Example with feature type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EE7E9-B996-3B69-9840-BE3089FC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746" y="1807185"/>
                <a:ext cx="3504754" cy="400110"/>
              </a:xfrm>
              <a:prstGeom prst="rect">
                <a:avLst/>
              </a:prstGeom>
              <a:blipFill>
                <a:blip r:embed="rId15"/>
                <a:stretch>
                  <a:fillRect l="-191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2BA4B4B-0A63-B972-5346-B1F763517561}"/>
              </a:ext>
            </a:extLst>
          </p:cNvPr>
          <p:cNvSpPr/>
          <p:nvPr/>
        </p:nvSpPr>
        <p:spPr>
          <a:xfrm>
            <a:off x="7047423" y="2156911"/>
            <a:ext cx="2798726" cy="3058876"/>
          </a:xfrm>
          <a:prstGeom prst="roundRect">
            <a:avLst>
              <a:gd name="adj" fmla="val 484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2B6DA1-7347-41EF-AB7A-4B0AB98A5F41}"/>
                  </a:ext>
                </a:extLst>
              </p:cNvPr>
              <p:cNvSpPr txBox="1"/>
              <p:nvPr/>
            </p:nvSpPr>
            <p:spPr>
              <a:xfrm>
                <a:off x="9856925" y="2123567"/>
                <a:ext cx="2085139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2B6DA1-7347-41EF-AB7A-4B0AB98A5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925" y="2123567"/>
                <a:ext cx="2085139" cy="436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B243AC-A789-A583-0D0D-A2E5C67099C8}"/>
              </a:ext>
            </a:extLst>
          </p:cNvPr>
          <p:cNvCxnSpPr>
            <a:stCxn id="37" idx="3"/>
            <a:endCxn id="21" idx="6"/>
          </p:cNvCxnSpPr>
          <p:nvPr/>
        </p:nvCxnSpPr>
        <p:spPr>
          <a:xfrm flipH="1">
            <a:off x="8173070" y="4612410"/>
            <a:ext cx="205119" cy="211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561A8D-20D0-0385-FFA2-5FBA014586E7}"/>
              </a:ext>
            </a:extLst>
          </p:cNvPr>
          <p:cNvCxnSpPr>
            <a:cxnSpLocks/>
            <a:stCxn id="37" idx="7"/>
            <a:endCxn id="20" idx="3"/>
          </p:cNvCxnSpPr>
          <p:nvPr/>
        </p:nvCxnSpPr>
        <p:spPr>
          <a:xfrm flipV="1">
            <a:off x="8462245" y="4339967"/>
            <a:ext cx="315756" cy="194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7D4C1C-63E4-A787-DD71-E78B14F1F21D}"/>
              </a:ext>
            </a:extLst>
          </p:cNvPr>
          <p:cNvCxnSpPr>
            <a:cxnSpLocks/>
            <a:stCxn id="37" idx="6"/>
            <a:endCxn id="22" idx="2"/>
          </p:cNvCxnSpPr>
          <p:nvPr/>
        </p:nvCxnSpPr>
        <p:spPr>
          <a:xfrm>
            <a:off x="8479653" y="4573615"/>
            <a:ext cx="588034" cy="113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D8D2F2-DC8B-A244-99CE-5664A1B6917F}"/>
              </a:ext>
            </a:extLst>
          </p:cNvPr>
          <p:cNvCxnSpPr>
            <a:cxnSpLocks/>
            <a:stCxn id="37" idx="2"/>
            <a:endCxn id="18" idx="5"/>
          </p:cNvCxnSpPr>
          <p:nvPr/>
        </p:nvCxnSpPr>
        <p:spPr>
          <a:xfrm flipH="1" flipV="1">
            <a:off x="7310366" y="4508572"/>
            <a:ext cx="1050415" cy="65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58C6C9-7BD0-BFB9-571E-2FAF62E3B2F4}"/>
              </a:ext>
            </a:extLst>
          </p:cNvPr>
          <p:cNvSpPr/>
          <p:nvPr/>
        </p:nvSpPr>
        <p:spPr>
          <a:xfrm>
            <a:off x="8360781" y="4518751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C8FCB7-C249-F02C-61CD-812F6299B291}"/>
                  </a:ext>
                </a:extLst>
              </p:cNvPr>
              <p:cNvSpPr txBox="1"/>
              <p:nvPr/>
            </p:nvSpPr>
            <p:spPr>
              <a:xfrm>
                <a:off x="862051" y="3992564"/>
                <a:ext cx="40262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C8FCB7-C249-F02C-61CD-812F6299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1" y="3992564"/>
                <a:ext cx="4026294" cy="307777"/>
              </a:xfrm>
              <a:prstGeom prst="rect">
                <a:avLst/>
              </a:prstGeom>
              <a:blipFill>
                <a:blip r:embed="rId17"/>
                <a:stretch>
                  <a:fillRect l="-1059" t="-2000" r="-19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04F52C-1113-CAEB-1B08-76E0E11C74F8}"/>
                  </a:ext>
                </a:extLst>
              </p:cNvPr>
              <p:cNvSpPr txBox="1"/>
              <p:nvPr/>
            </p:nvSpPr>
            <p:spPr>
              <a:xfrm>
                <a:off x="1084942" y="4284210"/>
                <a:ext cx="42662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shortest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longest distance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04F52C-1113-CAEB-1B08-76E0E11C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42" y="4284210"/>
                <a:ext cx="4266229" cy="400110"/>
              </a:xfrm>
              <a:prstGeom prst="rect">
                <a:avLst/>
              </a:prstGeom>
              <a:blipFill>
                <a:blip r:embed="rId18"/>
                <a:stretch>
                  <a:fillRect l="-1571" t="-7692" r="-429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00CB498B-57D6-72A7-5CAF-88ED25A0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FA6EE8-2741-AC9E-3244-327E82CC438E}"/>
              </a:ext>
            </a:extLst>
          </p:cNvPr>
          <p:cNvCxnSpPr>
            <a:cxnSpLocks/>
            <a:stCxn id="25" idx="2"/>
            <a:endCxn id="28" idx="7"/>
          </p:cNvCxnSpPr>
          <p:nvPr/>
        </p:nvCxnSpPr>
        <p:spPr>
          <a:xfrm flipH="1">
            <a:off x="8766744" y="2957960"/>
            <a:ext cx="168887" cy="187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FF230D-75D2-A55B-FD71-F9A1E5AE3224}"/>
              </a:ext>
            </a:extLst>
          </p:cNvPr>
          <p:cNvCxnSpPr>
            <a:cxnSpLocks/>
            <a:stCxn id="25" idx="6"/>
            <a:endCxn id="24" idx="2"/>
          </p:cNvCxnSpPr>
          <p:nvPr/>
        </p:nvCxnSpPr>
        <p:spPr>
          <a:xfrm flipV="1">
            <a:off x="9024631" y="2630010"/>
            <a:ext cx="232921" cy="249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CAB6D0-053D-A394-9C3B-2F7C6CB69F12}"/>
              </a:ext>
            </a:extLst>
          </p:cNvPr>
          <p:cNvCxnSpPr>
            <a:stCxn id="25" idx="1"/>
            <a:endCxn id="26" idx="5"/>
          </p:cNvCxnSpPr>
          <p:nvPr/>
        </p:nvCxnSpPr>
        <p:spPr>
          <a:xfrm flipH="1" flipV="1">
            <a:off x="8519218" y="2876679"/>
            <a:ext cx="403729" cy="40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865B2C-B418-7389-5F5D-F8FE02CB1FA1}"/>
              </a:ext>
            </a:extLst>
          </p:cNvPr>
          <p:cNvCxnSpPr>
            <a:stCxn id="25" idx="0"/>
            <a:endCxn id="19" idx="5"/>
          </p:cNvCxnSpPr>
          <p:nvPr/>
        </p:nvCxnSpPr>
        <p:spPr>
          <a:xfrm flipH="1" flipV="1">
            <a:off x="8595584" y="2548741"/>
            <a:ext cx="348177" cy="328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F93216-8E2F-9250-CCD1-E100CD6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Distance Estimation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03CC-4F4C-527D-D5DC-43E0B1B3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Major Steps:</a:t>
            </a:r>
          </a:p>
          <a:p>
            <a:pPr marL="742950" lvl="1" indent="-285750"/>
            <a:r>
              <a:rPr lang="en-US" sz="2000" dirty="0"/>
              <a:t>Calculate distance</a:t>
            </a:r>
          </a:p>
          <a:p>
            <a:pPr marL="1200150" lvl="2" indent="-285750"/>
            <a:r>
              <a:rPr lang="en-US" dirty="0"/>
              <a:t>R-Tree</a:t>
            </a:r>
          </a:p>
          <a:p>
            <a:pPr marL="1200150" lvl="2" indent="-285750"/>
            <a:r>
              <a:rPr lang="en-US" dirty="0"/>
              <a:t>Dynamic Programming Table</a:t>
            </a:r>
          </a:p>
          <a:p>
            <a:pPr marL="742950" lvl="1" indent="-285750"/>
            <a:r>
              <a:rPr lang="en-US" sz="2000" dirty="0"/>
              <a:t>Estimate optimal k-value</a:t>
            </a:r>
          </a:p>
          <a:p>
            <a:pPr marL="1200150" lvl="2" indent="-285750"/>
            <a:r>
              <a:rPr lang="en-US" dirty="0"/>
              <a:t>Knee Method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7AED4-AB15-1A41-5123-069FE2EAED34}"/>
              </a:ext>
            </a:extLst>
          </p:cNvPr>
          <p:cNvSpPr/>
          <p:nvPr/>
        </p:nvSpPr>
        <p:spPr>
          <a:xfrm>
            <a:off x="9432073" y="3576621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42806D-E26F-104A-35B2-49F7ED04647B}"/>
              </a:ext>
            </a:extLst>
          </p:cNvPr>
          <p:cNvSpPr/>
          <p:nvPr/>
        </p:nvSpPr>
        <p:spPr>
          <a:xfrm rot="3757936">
            <a:off x="7509793" y="2296593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394B7-8E64-C61D-5AD8-B58CA23E88C3}"/>
                  </a:ext>
                </a:extLst>
              </p:cNvPr>
              <p:cNvSpPr txBox="1"/>
              <p:nvPr/>
            </p:nvSpPr>
            <p:spPr>
              <a:xfrm>
                <a:off x="7934874" y="4860904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394B7-8E64-C61D-5AD8-B58CA23E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874" y="4860904"/>
                <a:ext cx="322456" cy="310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7D22-A8DC-6805-8345-F0CF2588C0AD}"/>
                  </a:ext>
                </a:extLst>
              </p:cNvPr>
              <p:cNvSpPr txBox="1"/>
              <p:nvPr/>
            </p:nvSpPr>
            <p:spPr>
              <a:xfrm>
                <a:off x="8051262" y="4299995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7D22-A8DC-6805-8345-F0CF2588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62" y="4299995"/>
                <a:ext cx="322456" cy="30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81088-586B-95BC-6A3B-8BB0040C7CBA}"/>
                  </a:ext>
                </a:extLst>
              </p:cNvPr>
              <p:cNvSpPr txBox="1"/>
              <p:nvPr/>
            </p:nvSpPr>
            <p:spPr>
              <a:xfrm>
                <a:off x="8971713" y="4684320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81088-586B-95BC-6A3B-8BB0040C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713" y="4684320"/>
                <a:ext cx="322456" cy="30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4432-F852-47B3-C6AF-68BBAEC2FC63}"/>
                  </a:ext>
                </a:extLst>
              </p:cNvPr>
              <p:cNvSpPr txBox="1"/>
              <p:nvPr/>
            </p:nvSpPr>
            <p:spPr>
              <a:xfrm>
                <a:off x="8674204" y="3995550"/>
                <a:ext cx="322456" cy="30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4432-F852-47B3-C6AF-68BBAEC2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204" y="3995550"/>
                <a:ext cx="322456" cy="309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78A1D-FEF3-A5ED-E99A-574BB78C0C99}"/>
                  </a:ext>
                </a:extLst>
              </p:cNvPr>
              <p:cNvSpPr txBox="1"/>
              <p:nvPr/>
            </p:nvSpPr>
            <p:spPr>
              <a:xfrm>
                <a:off x="7214057" y="4195683"/>
                <a:ext cx="322456" cy="3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78A1D-FEF3-A5ED-E99A-574BB78C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57" y="4195683"/>
                <a:ext cx="322456" cy="309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B68-01CA-14AD-BC17-C18B7D4CB4D7}"/>
                  </a:ext>
                </a:extLst>
              </p:cNvPr>
              <p:cNvSpPr txBox="1"/>
              <p:nvPr/>
            </p:nvSpPr>
            <p:spPr>
              <a:xfrm>
                <a:off x="8066712" y="2816698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B68-01CA-14AD-BC17-C18B7D4C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712" y="2816698"/>
                <a:ext cx="322456" cy="3112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90F440-DEEB-7663-C6BA-53A0442D1A6E}"/>
                  </a:ext>
                </a:extLst>
              </p:cNvPr>
              <p:cNvSpPr txBox="1"/>
              <p:nvPr/>
            </p:nvSpPr>
            <p:spPr>
              <a:xfrm>
                <a:off x="8924094" y="2808479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90F440-DEEB-7663-C6BA-53A0442D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094" y="2808479"/>
                <a:ext cx="322456" cy="310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7FA80-2326-59BC-2B5E-2E1E40393F62}"/>
                  </a:ext>
                </a:extLst>
              </p:cNvPr>
              <p:cNvSpPr txBox="1"/>
              <p:nvPr/>
            </p:nvSpPr>
            <p:spPr>
              <a:xfrm>
                <a:off x="8188729" y="2262660"/>
                <a:ext cx="362672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7FA80-2326-59BC-2B5E-2E1E4039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29" y="2262660"/>
                <a:ext cx="362672" cy="3105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00CCC-96CD-2A37-A009-31A57A44A944}"/>
                  </a:ext>
                </a:extLst>
              </p:cNvPr>
              <p:cNvSpPr txBox="1"/>
              <p:nvPr/>
            </p:nvSpPr>
            <p:spPr>
              <a:xfrm>
                <a:off x="8833012" y="2168933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00CCC-96CD-2A37-A009-31A57A44A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012" y="2168933"/>
                <a:ext cx="322456" cy="3112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1064F1-3919-6367-7DA8-F4F1FB857271}"/>
                  </a:ext>
                </a:extLst>
              </p:cNvPr>
              <p:cNvSpPr txBox="1"/>
              <p:nvPr/>
            </p:nvSpPr>
            <p:spPr>
              <a:xfrm>
                <a:off x="9309594" y="2490595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1064F1-3919-6367-7DA8-F4F1FB857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594" y="2490595"/>
                <a:ext cx="322456" cy="3101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709D27-B8DE-44CC-88A3-9065DD6607A3}"/>
                  </a:ext>
                </a:extLst>
              </p:cNvPr>
              <p:cNvSpPr txBox="1"/>
              <p:nvPr/>
            </p:nvSpPr>
            <p:spPr>
              <a:xfrm>
                <a:off x="7205032" y="2177643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709D27-B8DE-44CC-88A3-9065DD66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032" y="2177643"/>
                <a:ext cx="322456" cy="3097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3BB9D-5BA5-A7D2-2E43-6B36806B9CFC}"/>
                  </a:ext>
                </a:extLst>
              </p:cNvPr>
              <p:cNvSpPr txBox="1"/>
              <p:nvPr/>
            </p:nvSpPr>
            <p:spPr>
              <a:xfrm>
                <a:off x="9449499" y="3495098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3BB9D-5BA5-A7D2-2E43-6B36806B9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499" y="3495098"/>
                <a:ext cx="322456" cy="311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9931030-08DA-7EB9-2B98-9BB5D79F5D30}"/>
              </a:ext>
            </a:extLst>
          </p:cNvPr>
          <p:cNvSpPr/>
          <p:nvPr/>
        </p:nvSpPr>
        <p:spPr>
          <a:xfrm rot="19883815">
            <a:off x="7195459" y="443976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D9EBB8-297B-6FE4-2E7C-85797C843953}"/>
              </a:ext>
            </a:extLst>
          </p:cNvPr>
          <p:cNvSpPr/>
          <p:nvPr/>
        </p:nvSpPr>
        <p:spPr>
          <a:xfrm rot="921165">
            <a:off x="8505891" y="2445339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ADEA85-93FC-F9FC-B80F-384395A89F05}"/>
              </a:ext>
            </a:extLst>
          </p:cNvPr>
          <p:cNvSpPr/>
          <p:nvPr/>
        </p:nvSpPr>
        <p:spPr>
          <a:xfrm rot="1687119">
            <a:off x="8773917" y="4270695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9E41C1-AA7B-9649-D92E-098B46D41312}"/>
              </a:ext>
            </a:extLst>
          </p:cNvPr>
          <p:cNvSpPr/>
          <p:nvPr/>
        </p:nvSpPr>
        <p:spPr>
          <a:xfrm rot="19784275">
            <a:off x="8062297" y="4798727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755B3E-1E9A-2AE9-6CBD-4339AE09214C}"/>
              </a:ext>
            </a:extLst>
          </p:cNvPr>
          <p:cNvSpPr/>
          <p:nvPr/>
        </p:nvSpPr>
        <p:spPr>
          <a:xfrm>
            <a:off x="9067687" y="4632620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F41E-C0B8-C52E-17C1-61ECF063137B}"/>
              </a:ext>
            </a:extLst>
          </p:cNvPr>
          <p:cNvSpPr/>
          <p:nvPr/>
        </p:nvSpPr>
        <p:spPr>
          <a:xfrm rot="20638829">
            <a:off x="8780389" y="231648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7A065F-13B5-663D-EE05-1B0F2688E3FC}"/>
              </a:ext>
            </a:extLst>
          </p:cNvPr>
          <p:cNvSpPr/>
          <p:nvPr/>
        </p:nvSpPr>
        <p:spPr>
          <a:xfrm rot="20510092">
            <a:off x="9254590" y="2556616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46D9D9-5CA2-19EA-F5ED-4A5D26AA37DA}"/>
              </a:ext>
            </a:extLst>
          </p:cNvPr>
          <p:cNvSpPr/>
          <p:nvPr/>
        </p:nvSpPr>
        <p:spPr>
          <a:xfrm rot="19108681">
            <a:off x="8920695" y="2863695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902011-1EAD-7FA4-AA9D-D9F260E1F1DD}"/>
              </a:ext>
            </a:extLst>
          </p:cNvPr>
          <p:cNvSpPr/>
          <p:nvPr/>
        </p:nvSpPr>
        <p:spPr>
          <a:xfrm rot="19314636">
            <a:off x="8402772" y="281720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6E544E-637A-B9AC-0DA0-4D6AE8A5F0EE}"/>
                  </a:ext>
                </a:extLst>
              </p:cNvPr>
              <p:cNvSpPr txBox="1"/>
              <p:nvPr/>
            </p:nvSpPr>
            <p:spPr>
              <a:xfrm>
                <a:off x="8692748" y="3045154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6E544E-637A-B9AC-0DA0-4D6AE8A5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748" y="3045154"/>
                <a:ext cx="322456" cy="3112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A0C19E7-F3A0-EA56-19DA-348ACF44FD88}"/>
              </a:ext>
            </a:extLst>
          </p:cNvPr>
          <p:cNvSpPr/>
          <p:nvPr/>
        </p:nvSpPr>
        <p:spPr>
          <a:xfrm>
            <a:off x="8665280" y="3129224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EE7E9-B996-3B69-9840-BE3089FC1CED}"/>
                  </a:ext>
                </a:extLst>
              </p:cNvPr>
              <p:cNvSpPr txBox="1"/>
              <p:nvPr/>
            </p:nvSpPr>
            <p:spPr>
              <a:xfrm>
                <a:off x="6867746" y="1807185"/>
                <a:ext cx="3504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Example with feature type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EE7E9-B996-3B69-9840-BE3089FC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746" y="1807185"/>
                <a:ext cx="3504754" cy="400110"/>
              </a:xfrm>
              <a:prstGeom prst="rect">
                <a:avLst/>
              </a:prstGeom>
              <a:blipFill>
                <a:blip r:embed="rId15"/>
                <a:stretch>
                  <a:fillRect l="-191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2BA4B4B-0A63-B972-5346-B1F763517561}"/>
              </a:ext>
            </a:extLst>
          </p:cNvPr>
          <p:cNvSpPr/>
          <p:nvPr/>
        </p:nvSpPr>
        <p:spPr>
          <a:xfrm>
            <a:off x="7047423" y="2156911"/>
            <a:ext cx="2798726" cy="3058876"/>
          </a:xfrm>
          <a:prstGeom prst="roundRect">
            <a:avLst>
              <a:gd name="adj" fmla="val 484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2B6DA1-7347-41EF-AB7A-4B0AB98A5F41}"/>
                  </a:ext>
                </a:extLst>
              </p:cNvPr>
              <p:cNvSpPr txBox="1"/>
              <p:nvPr/>
            </p:nvSpPr>
            <p:spPr>
              <a:xfrm>
                <a:off x="9856925" y="2123567"/>
                <a:ext cx="2085139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2B6DA1-7347-41EF-AB7A-4B0AB98A5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925" y="2123567"/>
                <a:ext cx="2085139" cy="4364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C858C6C9-7BD0-BFB9-571E-2FAF62E3B2F4}"/>
              </a:ext>
            </a:extLst>
          </p:cNvPr>
          <p:cNvSpPr/>
          <p:nvPr/>
        </p:nvSpPr>
        <p:spPr>
          <a:xfrm>
            <a:off x="8360781" y="4518751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C8FCB7-C249-F02C-61CD-812F6299B291}"/>
                  </a:ext>
                </a:extLst>
              </p:cNvPr>
              <p:cNvSpPr txBox="1"/>
              <p:nvPr/>
            </p:nvSpPr>
            <p:spPr>
              <a:xfrm>
                <a:off x="862051" y="3992564"/>
                <a:ext cx="43007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  [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C8FCB7-C249-F02C-61CD-812F6299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51" y="3992564"/>
                <a:ext cx="4300729" cy="615553"/>
              </a:xfrm>
              <a:prstGeom prst="rect">
                <a:avLst/>
              </a:prstGeom>
              <a:blipFill>
                <a:blip r:embed="rId17"/>
                <a:stretch>
                  <a:fillRect r="-142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04F52C-1113-CAEB-1B08-76E0E11C74F8}"/>
                  </a:ext>
                </a:extLst>
              </p:cNvPr>
              <p:cNvSpPr txBox="1"/>
              <p:nvPr/>
            </p:nvSpPr>
            <p:spPr>
              <a:xfrm>
                <a:off x="1271357" y="4628479"/>
                <a:ext cx="42662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shortest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longest distance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04F52C-1113-CAEB-1B08-76E0E11C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57" y="4628479"/>
                <a:ext cx="4266229" cy="400110"/>
              </a:xfrm>
              <a:prstGeom prst="rect">
                <a:avLst/>
              </a:prstGeom>
              <a:blipFill>
                <a:blip r:embed="rId18"/>
                <a:stretch>
                  <a:fillRect l="-1574" t="-6061" r="-57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6227F80-D7E9-8802-B862-15A9D57C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8CFFA7-4999-72B8-9749-9397AB84FB4E}"/>
              </a:ext>
            </a:extLst>
          </p:cNvPr>
          <p:cNvCxnSpPr>
            <a:cxnSpLocks/>
            <a:stCxn id="22" idx="7"/>
            <a:endCxn id="4" idx="4"/>
          </p:cNvCxnSpPr>
          <p:nvPr/>
        </p:nvCxnSpPr>
        <p:spPr>
          <a:xfrm flipV="1">
            <a:off x="7932778" y="3361868"/>
            <a:ext cx="347528" cy="946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267A0F-AB9D-4458-F3B2-0E6B902A4FB2}"/>
              </a:ext>
            </a:extLst>
          </p:cNvPr>
          <p:cNvCxnSpPr>
            <a:cxnSpLocks/>
            <a:stCxn id="4" idx="1"/>
            <a:endCxn id="28" idx="5"/>
          </p:cNvCxnSpPr>
          <p:nvPr/>
        </p:nvCxnSpPr>
        <p:spPr>
          <a:xfrm flipH="1" flipV="1">
            <a:off x="7555541" y="2898402"/>
            <a:ext cx="682737" cy="3698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EAD6D37-E935-68DD-7524-A1409A7776BE}"/>
              </a:ext>
            </a:extLst>
          </p:cNvPr>
          <p:cNvCxnSpPr>
            <a:cxnSpLocks/>
            <a:stCxn id="20" idx="6"/>
            <a:endCxn id="4" idx="3"/>
          </p:cNvCxnSpPr>
          <p:nvPr/>
        </p:nvCxnSpPr>
        <p:spPr>
          <a:xfrm flipV="1">
            <a:off x="7667171" y="3345799"/>
            <a:ext cx="571107" cy="616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F37666-605A-6690-3D54-94E414031089}"/>
              </a:ext>
            </a:extLst>
          </p:cNvPr>
          <p:cNvCxnSpPr>
            <a:cxnSpLocks/>
            <a:stCxn id="4" idx="0"/>
            <a:endCxn id="24" idx="4"/>
          </p:cNvCxnSpPr>
          <p:nvPr/>
        </p:nvCxnSpPr>
        <p:spPr>
          <a:xfrm flipH="1" flipV="1">
            <a:off x="8119927" y="2339129"/>
            <a:ext cx="160379" cy="9130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5AF3079-9232-CCCE-DF8C-C88CDEFE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7" y="2859607"/>
            <a:ext cx="3427361" cy="2270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93216-8E2F-9250-CCD1-E100CD6E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Distance Estimation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03CC-4F4C-527D-D5DC-43E0B1B3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2077343"/>
          </a:xfrm>
        </p:spPr>
        <p:txBody>
          <a:bodyPr>
            <a:normAutofit/>
          </a:bodyPr>
          <a:lstStyle/>
          <a:p>
            <a:r>
              <a:rPr lang="en-US" sz="2000" dirty="0"/>
              <a:t>Major Steps:</a:t>
            </a:r>
          </a:p>
          <a:p>
            <a:pPr marL="742950" lvl="1" indent="-285750"/>
            <a:r>
              <a:rPr lang="en-US" sz="2000" dirty="0"/>
              <a:t>Calculate distance</a:t>
            </a:r>
          </a:p>
          <a:p>
            <a:pPr marL="1200150" lvl="2" indent="-285750"/>
            <a:r>
              <a:rPr lang="en-US" dirty="0"/>
              <a:t>R-Tree</a:t>
            </a:r>
          </a:p>
          <a:p>
            <a:pPr marL="1200150" lvl="2" indent="-285750"/>
            <a:r>
              <a:rPr lang="en-US" dirty="0"/>
              <a:t>Dynamic Programming Table</a:t>
            </a:r>
          </a:p>
          <a:p>
            <a:pPr marL="742950" lvl="1" indent="-285750"/>
            <a:r>
              <a:rPr lang="en-US" sz="2000" dirty="0"/>
              <a:t>Estimate optimal k-value</a:t>
            </a:r>
          </a:p>
          <a:p>
            <a:pPr marL="1200150" lvl="2" indent="-285750"/>
            <a:r>
              <a:rPr lang="en-US" dirty="0"/>
              <a:t>Knee Method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7AED4-AB15-1A41-5123-069FE2EAED34}"/>
              </a:ext>
            </a:extLst>
          </p:cNvPr>
          <p:cNvSpPr/>
          <p:nvPr/>
        </p:nvSpPr>
        <p:spPr>
          <a:xfrm>
            <a:off x="8220870" y="3252140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42806D-E26F-104A-35B2-49F7ED04647B}"/>
              </a:ext>
            </a:extLst>
          </p:cNvPr>
          <p:cNvSpPr/>
          <p:nvPr/>
        </p:nvSpPr>
        <p:spPr>
          <a:xfrm rot="3757936">
            <a:off x="6298590" y="1972112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394B7-8E64-C61D-5AD8-B58CA23E88C3}"/>
                  </a:ext>
                </a:extLst>
              </p:cNvPr>
              <p:cNvSpPr txBox="1"/>
              <p:nvPr/>
            </p:nvSpPr>
            <p:spPr>
              <a:xfrm>
                <a:off x="6723671" y="4536423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7394B7-8E64-C61D-5AD8-B58CA23E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71" y="4536423"/>
                <a:ext cx="322456" cy="310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7D22-A8DC-6805-8345-F0CF2588C0AD}"/>
                  </a:ext>
                </a:extLst>
              </p:cNvPr>
              <p:cNvSpPr txBox="1"/>
              <p:nvPr/>
            </p:nvSpPr>
            <p:spPr>
              <a:xfrm>
                <a:off x="6840059" y="3975514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7D22-A8DC-6805-8345-F0CF2588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59" y="3975514"/>
                <a:ext cx="322456" cy="30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81088-586B-95BC-6A3B-8BB0040C7CBA}"/>
                  </a:ext>
                </a:extLst>
              </p:cNvPr>
              <p:cNvSpPr txBox="1"/>
              <p:nvPr/>
            </p:nvSpPr>
            <p:spPr>
              <a:xfrm>
                <a:off x="7760510" y="4359839"/>
                <a:ext cx="322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381088-586B-95BC-6A3B-8BB0040C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10" y="4359839"/>
                <a:ext cx="32245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4432-F852-47B3-C6AF-68BBAEC2FC63}"/>
                  </a:ext>
                </a:extLst>
              </p:cNvPr>
              <p:cNvSpPr txBox="1"/>
              <p:nvPr/>
            </p:nvSpPr>
            <p:spPr>
              <a:xfrm>
                <a:off x="7433403" y="3673374"/>
                <a:ext cx="322456" cy="30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4432-F852-47B3-C6AF-68BBAEC2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403" y="3673374"/>
                <a:ext cx="322456" cy="309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78A1D-FEF3-A5ED-E99A-574BB78C0C99}"/>
                  </a:ext>
                </a:extLst>
              </p:cNvPr>
              <p:cNvSpPr txBox="1"/>
              <p:nvPr/>
            </p:nvSpPr>
            <p:spPr>
              <a:xfrm>
                <a:off x="6002854" y="3871202"/>
                <a:ext cx="322456" cy="3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78A1D-FEF3-A5ED-E99A-574BB78C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54" y="3871202"/>
                <a:ext cx="322456" cy="3095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B68-01CA-14AD-BC17-C18B7D4CB4D7}"/>
                  </a:ext>
                </a:extLst>
              </p:cNvPr>
              <p:cNvSpPr txBox="1"/>
              <p:nvPr/>
            </p:nvSpPr>
            <p:spPr>
              <a:xfrm>
                <a:off x="6855509" y="2492217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B68-01CA-14AD-BC17-C18B7D4C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09" y="2492217"/>
                <a:ext cx="322456" cy="311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90F440-DEEB-7663-C6BA-53A0442D1A6E}"/>
                  </a:ext>
                </a:extLst>
              </p:cNvPr>
              <p:cNvSpPr txBox="1"/>
              <p:nvPr/>
            </p:nvSpPr>
            <p:spPr>
              <a:xfrm>
                <a:off x="7640170" y="2292116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90F440-DEEB-7663-C6BA-53A0442D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70" y="2292116"/>
                <a:ext cx="322456" cy="3101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7FA80-2326-59BC-2B5E-2E1E40393F62}"/>
                  </a:ext>
                </a:extLst>
              </p:cNvPr>
              <p:cNvSpPr txBox="1"/>
              <p:nvPr/>
            </p:nvSpPr>
            <p:spPr>
              <a:xfrm>
                <a:off x="6977526" y="1938179"/>
                <a:ext cx="362672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7FA80-2326-59BC-2B5E-2E1E4039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26" y="1938179"/>
                <a:ext cx="362672" cy="3105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00CCC-96CD-2A37-A009-31A57A44A944}"/>
                  </a:ext>
                </a:extLst>
              </p:cNvPr>
              <p:cNvSpPr txBox="1"/>
              <p:nvPr/>
            </p:nvSpPr>
            <p:spPr>
              <a:xfrm>
                <a:off x="7621809" y="1844452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00CCC-96CD-2A37-A009-31A57A44A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809" y="1844452"/>
                <a:ext cx="322456" cy="3112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1064F1-3919-6367-7DA8-F4F1FB857271}"/>
                  </a:ext>
                </a:extLst>
              </p:cNvPr>
              <p:cNvSpPr txBox="1"/>
              <p:nvPr/>
            </p:nvSpPr>
            <p:spPr>
              <a:xfrm>
                <a:off x="8098391" y="2166114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1064F1-3919-6367-7DA8-F4F1FB857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391" y="2166114"/>
                <a:ext cx="322456" cy="3101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709D27-B8DE-44CC-88A3-9065DD6607A3}"/>
                  </a:ext>
                </a:extLst>
              </p:cNvPr>
              <p:cNvSpPr txBox="1"/>
              <p:nvPr/>
            </p:nvSpPr>
            <p:spPr>
              <a:xfrm>
                <a:off x="5993829" y="1853162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709D27-B8DE-44CC-88A3-9065DD66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829" y="1853162"/>
                <a:ext cx="322456" cy="3097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3BB9D-5BA5-A7D2-2E43-6B36806B9CFC}"/>
                  </a:ext>
                </a:extLst>
              </p:cNvPr>
              <p:cNvSpPr txBox="1"/>
              <p:nvPr/>
            </p:nvSpPr>
            <p:spPr>
              <a:xfrm>
                <a:off x="8280306" y="3151384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73BB9D-5BA5-A7D2-2E43-6B36806B9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306" y="3151384"/>
                <a:ext cx="322456" cy="3112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9931030-08DA-7EB9-2B98-9BB5D79F5D30}"/>
              </a:ext>
            </a:extLst>
          </p:cNvPr>
          <p:cNvSpPr/>
          <p:nvPr/>
        </p:nvSpPr>
        <p:spPr>
          <a:xfrm rot="19883815">
            <a:off x="5984256" y="4115287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D9EBB8-297B-6FE4-2E7C-85797C843953}"/>
              </a:ext>
            </a:extLst>
          </p:cNvPr>
          <p:cNvSpPr/>
          <p:nvPr/>
        </p:nvSpPr>
        <p:spPr>
          <a:xfrm rot="921165">
            <a:off x="7294688" y="212085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ADEA85-93FC-F9FC-B80F-384395A89F05}"/>
              </a:ext>
            </a:extLst>
          </p:cNvPr>
          <p:cNvSpPr/>
          <p:nvPr/>
        </p:nvSpPr>
        <p:spPr>
          <a:xfrm rot="19154544">
            <a:off x="7562714" y="3946214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9E41C1-AA7B-9649-D92E-098B46D41312}"/>
              </a:ext>
            </a:extLst>
          </p:cNvPr>
          <p:cNvSpPr/>
          <p:nvPr/>
        </p:nvSpPr>
        <p:spPr>
          <a:xfrm rot="19784275">
            <a:off x="6851094" y="4474246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755B3E-1E9A-2AE9-6CBD-4339AE09214C}"/>
              </a:ext>
            </a:extLst>
          </p:cNvPr>
          <p:cNvSpPr/>
          <p:nvPr/>
        </p:nvSpPr>
        <p:spPr>
          <a:xfrm rot="19791102">
            <a:off x="7856484" y="4308139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EEF41E-C0B8-C52E-17C1-61ECF063137B}"/>
              </a:ext>
            </a:extLst>
          </p:cNvPr>
          <p:cNvSpPr/>
          <p:nvPr/>
        </p:nvSpPr>
        <p:spPr>
          <a:xfrm rot="19313295">
            <a:off x="7569186" y="1992007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7A065F-13B5-663D-EE05-1B0F2688E3FC}"/>
              </a:ext>
            </a:extLst>
          </p:cNvPr>
          <p:cNvSpPr/>
          <p:nvPr/>
        </p:nvSpPr>
        <p:spPr>
          <a:xfrm rot="20510092">
            <a:off x="8043387" y="2232135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46D9D9-5CA2-19EA-F5ED-4A5D26AA37DA}"/>
              </a:ext>
            </a:extLst>
          </p:cNvPr>
          <p:cNvSpPr/>
          <p:nvPr/>
        </p:nvSpPr>
        <p:spPr>
          <a:xfrm rot="19108681">
            <a:off x="7709492" y="2539214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902011-1EAD-7FA4-AA9D-D9F260E1F1DD}"/>
              </a:ext>
            </a:extLst>
          </p:cNvPr>
          <p:cNvSpPr/>
          <p:nvPr/>
        </p:nvSpPr>
        <p:spPr>
          <a:xfrm rot="19314636">
            <a:off x="7191569" y="2492727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6E544E-637A-B9AC-0DA0-4D6AE8A5F0EE}"/>
                  </a:ext>
                </a:extLst>
              </p:cNvPr>
              <p:cNvSpPr txBox="1"/>
              <p:nvPr/>
            </p:nvSpPr>
            <p:spPr>
              <a:xfrm>
                <a:off x="7502886" y="2676931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6E544E-637A-B9AC-0DA0-4D6AE8A5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86" y="2676931"/>
                <a:ext cx="322456" cy="3112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A0C19E7-F3A0-EA56-19DA-348ACF44FD88}"/>
              </a:ext>
            </a:extLst>
          </p:cNvPr>
          <p:cNvSpPr/>
          <p:nvPr/>
        </p:nvSpPr>
        <p:spPr>
          <a:xfrm>
            <a:off x="7454077" y="2804743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EE7E9-B996-3B69-9840-BE3089FC1CED}"/>
                  </a:ext>
                </a:extLst>
              </p:cNvPr>
              <p:cNvSpPr txBox="1"/>
              <p:nvPr/>
            </p:nvSpPr>
            <p:spPr>
              <a:xfrm>
                <a:off x="5656543" y="1482704"/>
                <a:ext cx="3504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Example with feature type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8EE7E9-B996-3B69-9840-BE3089FC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543" y="1482704"/>
                <a:ext cx="3504754" cy="400110"/>
              </a:xfrm>
              <a:prstGeom prst="rect">
                <a:avLst/>
              </a:prstGeom>
              <a:blipFill>
                <a:blip r:embed="rId16"/>
                <a:stretch>
                  <a:fillRect l="-191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2BA4B4B-0A63-B972-5346-B1F763517561}"/>
              </a:ext>
            </a:extLst>
          </p:cNvPr>
          <p:cNvSpPr/>
          <p:nvPr/>
        </p:nvSpPr>
        <p:spPr>
          <a:xfrm>
            <a:off x="5836220" y="1832430"/>
            <a:ext cx="2798726" cy="3058876"/>
          </a:xfrm>
          <a:prstGeom prst="roundRect">
            <a:avLst>
              <a:gd name="adj" fmla="val 484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2B6DA1-7347-41EF-AB7A-4B0AB98A5F41}"/>
                  </a:ext>
                </a:extLst>
              </p:cNvPr>
              <p:cNvSpPr txBox="1"/>
              <p:nvPr/>
            </p:nvSpPr>
            <p:spPr>
              <a:xfrm>
                <a:off x="8645722" y="1799086"/>
                <a:ext cx="2085139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2B6DA1-7347-41EF-AB7A-4B0AB98A5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22" y="1799086"/>
                <a:ext cx="2085139" cy="4364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C858C6C9-7BD0-BFB9-571E-2FAF62E3B2F4}"/>
              </a:ext>
            </a:extLst>
          </p:cNvPr>
          <p:cNvSpPr/>
          <p:nvPr/>
        </p:nvSpPr>
        <p:spPr>
          <a:xfrm>
            <a:off x="7149578" y="4194270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C8FCB7-C249-F02C-61CD-812F6299B291}"/>
                  </a:ext>
                </a:extLst>
              </p:cNvPr>
              <p:cNvSpPr txBox="1"/>
              <p:nvPr/>
            </p:nvSpPr>
            <p:spPr>
              <a:xfrm>
                <a:off x="160787" y="3902968"/>
                <a:ext cx="4506362" cy="929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|,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|,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/>
                      <m:t>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8C8FCB7-C249-F02C-61CD-812F6299B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7" y="3902968"/>
                <a:ext cx="4506362" cy="929037"/>
              </a:xfrm>
              <a:prstGeom prst="rect">
                <a:avLst/>
              </a:prstGeom>
              <a:blipFill>
                <a:blip r:embed="rId18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04F52C-1113-CAEB-1B08-76E0E11C74F8}"/>
                  </a:ext>
                </a:extLst>
              </p:cNvPr>
              <p:cNvSpPr txBox="1"/>
              <p:nvPr/>
            </p:nvSpPr>
            <p:spPr>
              <a:xfrm>
                <a:off x="928671" y="4861085"/>
                <a:ext cx="42662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shortest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longest distance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04F52C-1113-CAEB-1B08-76E0E11C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1" y="4861085"/>
                <a:ext cx="4266229" cy="400110"/>
              </a:xfrm>
              <a:prstGeom prst="rect">
                <a:avLst/>
              </a:prstGeom>
              <a:blipFill>
                <a:blip r:embed="rId19"/>
                <a:stretch>
                  <a:fillRect l="-1429" t="-6061" r="-57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B25AE6-714C-CDDE-6C90-347101F3E2F9}"/>
                  </a:ext>
                </a:extLst>
              </p:cNvPr>
              <p:cNvSpPr txBox="1"/>
              <p:nvPr/>
            </p:nvSpPr>
            <p:spPr>
              <a:xfrm>
                <a:off x="-50202" y="5289966"/>
                <a:ext cx="10515599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|]]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B25AE6-714C-CDDE-6C90-347101F3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2" y="5289966"/>
                <a:ext cx="10515599" cy="928459"/>
              </a:xfrm>
              <a:prstGeom prst="rect">
                <a:avLst/>
              </a:prstGeom>
              <a:blipFill>
                <a:blip r:embed="rId2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34DABE7-9623-5F9E-064F-536F9BB640BA}"/>
              </a:ext>
            </a:extLst>
          </p:cNvPr>
          <p:cNvSpPr txBox="1"/>
          <p:nvPr/>
        </p:nvSpPr>
        <p:spPr>
          <a:xfrm>
            <a:off x="5618618" y="6224458"/>
            <a:ext cx="193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4839B9-E421-710C-0E0E-81BFE7279A75}"/>
                  </a:ext>
                </a:extLst>
              </p:cNvPr>
              <p:cNvSpPr txBox="1"/>
              <p:nvPr/>
            </p:nvSpPr>
            <p:spPr>
              <a:xfrm>
                <a:off x="4530096" y="6218784"/>
                <a:ext cx="776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4839B9-E421-710C-0E0E-81BFE727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96" y="6218784"/>
                <a:ext cx="77698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EA0601-E46A-B355-99D0-602995E9FA44}"/>
                  </a:ext>
                </a:extLst>
              </p:cNvPr>
              <p:cNvSpPr txBox="1"/>
              <p:nvPr/>
            </p:nvSpPr>
            <p:spPr>
              <a:xfrm>
                <a:off x="7731436" y="6210656"/>
                <a:ext cx="776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EA0601-E46A-B355-99D0-602995E9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36" y="6210656"/>
                <a:ext cx="77698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C54FDFB-CD31-CCF3-518A-C22022D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12</a:t>
            </a:fld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2EDF29-053B-FE8F-0C7A-971B16CD2137}"/>
              </a:ext>
            </a:extLst>
          </p:cNvPr>
          <p:cNvSpPr/>
          <p:nvPr/>
        </p:nvSpPr>
        <p:spPr>
          <a:xfrm>
            <a:off x="3600581" y="5328165"/>
            <a:ext cx="2495419" cy="929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514064-0AF1-1E33-975D-C0209D64692E}"/>
              </a:ext>
            </a:extLst>
          </p:cNvPr>
          <p:cNvSpPr/>
          <p:nvPr/>
        </p:nvSpPr>
        <p:spPr>
          <a:xfrm>
            <a:off x="6122141" y="5328165"/>
            <a:ext cx="3563726" cy="929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4" grpId="0"/>
      <p:bldP spid="46" grpId="0"/>
      <p:bldP spid="47" grpId="0"/>
      <p:bldP spid="70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B181-74A1-6E37-2ADE-07C960B9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6E6D2-A041-4BF7-4F9C-799292AF8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For each feature type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: number of instances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6E6D2-A041-4BF7-4F9C-799292AF8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72D72-2D83-23B3-6D35-D7D09628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B2B-58C2-94ED-0000-58AE497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Map-Based Approach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7FDB21-74A0-C276-E13B-F39EDA137988}"/>
              </a:ext>
            </a:extLst>
          </p:cNvPr>
          <p:cNvGrpSpPr/>
          <p:nvPr/>
        </p:nvGrpSpPr>
        <p:grpSpPr>
          <a:xfrm>
            <a:off x="2790258" y="1994557"/>
            <a:ext cx="5595680" cy="3363170"/>
            <a:chOff x="2790258" y="1994557"/>
            <a:chExt cx="5595680" cy="33631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BBF21C-709C-1071-F4DF-FC23646CA613}"/>
                </a:ext>
              </a:extLst>
            </p:cNvPr>
            <p:cNvSpPr/>
            <p:nvPr/>
          </p:nvSpPr>
          <p:spPr>
            <a:xfrm>
              <a:off x="5587212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929EAC-09E0-0EE7-05AB-593FEA22A7AF}"/>
                </a:ext>
              </a:extLst>
            </p:cNvPr>
            <p:cNvSpPr/>
            <p:nvPr/>
          </p:nvSpPr>
          <p:spPr>
            <a:xfrm>
              <a:off x="5429970" y="271437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80D2D0-D404-FF35-0494-F7FAAD96A0BA}"/>
                </a:ext>
              </a:extLst>
            </p:cNvPr>
            <p:cNvSpPr txBox="1"/>
            <p:nvPr/>
          </p:nvSpPr>
          <p:spPr>
            <a:xfrm>
              <a:off x="3330998" y="5021427"/>
              <a:ext cx="150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EFB79-22FE-CF04-D42F-2245123594C7}"/>
                </a:ext>
              </a:extLst>
            </p:cNvPr>
            <p:cNvSpPr txBox="1"/>
            <p:nvPr/>
          </p:nvSpPr>
          <p:spPr>
            <a:xfrm>
              <a:off x="6750340" y="5049950"/>
              <a:ext cx="1507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EF7EBE-ADF3-6208-4C80-557CD10BB386}"/>
                </a:ext>
              </a:extLst>
            </p:cNvPr>
            <p:cNvCxnSpPr>
              <a:cxnSpLocks/>
              <a:stCxn id="24" idx="6"/>
              <a:endCxn id="58" idx="1"/>
            </p:cNvCxnSpPr>
            <p:nvPr/>
          </p:nvCxnSpPr>
          <p:spPr>
            <a:xfrm>
              <a:off x="5410335" y="4139298"/>
              <a:ext cx="415592" cy="1602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CEE1EA-58A3-0657-87DB-B62AFF7C5C6E}"/>
                </a:ext>
              </a:extLst>
            </p:cNvPr>
            <p:cNvCxnSpPr>
              <a:cxnSpLocks/>
              <a:stCxn id="58" idx="3"/>
              <a:endCxn id="25" idx="6"/>
            </p:cNvCxnSpPr>
            <p:nvPr/>
          </p:nvCxnSpPr>
          <p:spPr>
            <a:xfrm flipH="1">
              <a:off x="5418581" y="4377123"/>
              <a:ext cx="407349" cy="195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832EFE-2568-53CF-6875-81847374F89E}"/>
                </a:ext>
              </a:extLst>
            </p:cNvPr>
            <p:cNvCxnSpPr>
              <a:stCxn id="31" idx="4"/>
              <a:endCxn id="29" idx="0"/>
            </p:cNvCxnSpPr>
            <p:nvPr/>
          </p:nvCxnSpPr>
          <p:spPr>
            <a:xfrm>
              <a:off x="4187109" y="2368577"/>
              <a:ext cx="44196" cy="432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A85D3-BF63-1FF3-B175-994214AF78B0}"/>
                </a:ext>
              </a:extLst>
            </p:cNvPr>
            <p:cNvCxnSpPr>
              <a:stCxn id="28" idx="4"/>
              <a:endCxn id="27" idx="7"/>
            </p:cNvCxnSpPr>
            <p:nvPr/>
          </p:nvCxnSpPr>
          <p:spPr>
            <a:xfrm flipH="1">
              <a:off x="3643588" y="3933034"/>
              <a:ext cx="209324" cy="386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523047-CA74-21F0-1FD3-9C1BDD39413E}"/>
                </a:ext>
              </a:extLst>
            </p:cNvPr>
            <p:cNvCxnSpPr>
              <a:cxnSpLocks/>
              <a:stCxn id="26" idx="2"/>
              <a:endCxn id="27" idx="4"/>
            </p:cNvCxnSpPr>
            <p:nvPr/>
          </p:nvCxnSpPr>
          <p:spPr>
            <a:xfrm flipH="1" flipV="1">
              <a:off x="3641361" y="4421809"/>
              <a:ext cx="408736" cy="281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E93F7D-697B-5F58-8057-0C28216DB1A0}"/>
                </a:ext>
              </a:extLst>
            </p:cNvPr>
            <p:cNvCxnSpPr>
              <a:stCxn id="30" idx="6"/>
              <a:endCxn id="29" idx="2"/>
            </p:cNvCxnSpPr>
            <p:nvPr/>
          </p:nvCxnSpPr>
          <p:spPr>
            <a:xfrm>
              <a:off x="3626166" y="2649717"/>
              <a:ext cx="545705" cy="2065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FD50C7-C148-D128-025A-1364FEBA49AF}"/>
                </a:ext>
              </a:extLst>
            </p:cNvPr>
            <p:cNvCxnSpPr>
              <a:stCxn id="31" idx="2"/>
              <a:endCxn id="30" idx="7"/>
            </p:cNvCxnSpPr>
            <p:nvPr/>
          </p:nvCxnSpPr>
          <p:spPr>
            <a:xfrm flipH="1">
              <a:off x="3608758" y="2313713"/>
              <a:ext cx="518917" cy="297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/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/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/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/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blipFill>
                  <a:blip r:embed="rId5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/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/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/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blipFill>
                  <a:blip r:embed="rId8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/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blipFill>
                  <a:blip r:embed="rId9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/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5F033D-FD48-56F5-3BCA-3D41C200930E}"/>
                </a:ext>
              </a:extLst>
            </p:cNvPr>
            <p:cNvSpPr/>
            <p:nvPr/>
          </p:nvSpPr>
          <p:spPr>
            <a:xfrm>
              <a:off x="5291463" y="408443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A2F2A5-605D-D537-980E-7494A3D9DB89}"/>
                </a:ext>
              </a:extLst>
            </p:cNvPr>
            <p:cNvSpPr/>
            <p:nvPr/>
          </p:nvSpPr>
          <p:spPr>
            <a:xfrm>
              <a:off x="5299706" y="451769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C1B515-E932-A9E1-D531-99E469B984E9}"/>
                </a:ext>
              </a:extLst>
            </p:cNvPr>
            <p:cNvSpPr/>
            <p:nvPr/>
          </p:nvSpPr>
          <p:spPr>
            <a:xfrm rot="2482690">
              <a:off x="4035260" y="468739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79E985-3F73-5022-84FE-87F4D33D525B}"/>
                </a:ext>
              </a:extLst>
            </p:cNvPr>
            <p:cNvSpPr/>
            <p:nvPr/>
          </p:nvSpPr>
          <p:spPr>
            <a:xfrm rot="20224540">
              <a:off x="3560555" y="43164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AE9812-AC19-7F0E-E632-39A7EBF0F06F}"/>
                </a:ext>
              </a:extLst>
            </p:cNvPr>
            <p:cNvSpPr/>
            <p:nvPr/>
          </p:nvSpPr>
          <p:spPr>
            <a:xfrm rot="1029613">
              <a:off x="3809663" y="3825745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4789F9-D1D6-9A4F-CF1A-A95D69D7EBE0}"/>
                </a:ext>
              </a:extLst>
            </p:cNvPr>
            <p:cNvSpPr/>
            <p:nvPr/>
          </p:nvSpPr>
          <p:spPr>
            <a:xfrm>
              <a:off x="4171868" y="280139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D675A2-9634-ECF6-1040-42463D5D9FAF}"/>
                </a:ext>
              </a:extLst>
            </p:cNvPr>
            <p:cNvSpPr/>
            <p:nvPr/>
          </p:nvSpPr>
          <p:spPr>
            <a:xfrm>
              <a:off x="3507291" y="259485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D9CB60-7E7A-B5ED-3CCD-B4F032693194}"/>
                </a:ext>
              </a:extLst>
            </p:cNvPr>
            <p:cNvSpPr/>
            <p:nvPr/>
          </p:nvSpPr>
          <p:spPr>
            <a:xfrm>
              <a:off x="4127672" y="225884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D785FF-32CD-EEE2-8376-81F1DD6A8422}"/>
                </a:ext>
              </a:extLst>
            </p:cNvPr>
            <p:cNvSpPr/>
            <p:nvPr/>
          </p:nvSpPr>
          <p:spPr>
            <a:xfrm>
              <a:off x="8045133" y="34203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AE7E12-BFCF-1DC3-9C33-3C55B7275171}"/>
                </a:ext>
              </a:extLst>
            </p:cNvPr>
            <p:cNvSpPr/>
            <p:nvPr/>
          </p:nvSpPr>
          <p:spPr>
            <a:xfrm>
              <a:off x="6122853" y="2140286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1816E5-885C-DFD9-2B10-2FA3AC518F4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707" y="2158630"/>
              <a:ext cx="72838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FF7E4-8FA4-D2EE-E3B5-E5EDD93F1625}"/>
                </a:ext>
              </a:extLst>
            </p:cNvPr>
            <p:cNvSpPr txBox="1"/>
            <p:nvPr/>
          </p:nvSpPr>
          <p:spPr>
            <a:xfrm>
              <a:off x="5096287" y="2125699"/>
              <a:ext cx="27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C53DD-B915-4C8B-D3C8-9EADA121604C}"/>
                </a:ext>
              </a:extLst>
            </p:cNvPr>
            <p:cNvCxnSpPr>
              <a:stCxn id="64" idx="5"/>
              <a:endCxn id="65" idx="1"/>
            </p:cNvCxnSpPr>
            <p:nvPr/>
          </p:nvCxnSpPr>
          <p:spPr>
            <a:xfrm>
              <a:off x="7494916" y="2253840"/>
              <a:ext cx="390145" cy="1625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49C3EA-8090-0565-2CE9-FEC3C6979267}"/>
                </a:ext>
              </a:extLst>
            </p:cNvPr>
            <p:cNvCxnSpPr>
              <a:stCxn id="64" idx="4"/>
              <a:endCxn id="66" idx="7"/>
            </p:cNvCxnSpPr>
            <p:nvPr/>
          </p:nvCxnSpPr>
          <p:spPr>
            <a:xfrm>
              <a:off x="7452888" y="2269909"/>
              <a:ext cx="146055" cy="4354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BFD1F4-F473-851D-F846-29DBEBB9D6FB}"/>
                </a:ext>
              </a:extLst>
            </p:cNvPr>
            <p:cNvCxnSpPr>
              <a:cxnSpLocks/>
              <a:stCxn id="64" idx="4"/>
              <a:endCxn id="69" idx="7"/>
            </p:cNvCxnSpPr>
            <p:nvPr/>
          </p:nvCxnSpPr>
          <p:spPr>
            <a:xfrm flipH="1">
              <a:off x="7093125" y="2269912"/>
              <a:ext cx="359760" cy="3915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92CBA5-CC3F-3B7C-AA22-52602F6D215F}"/>
                </a:ext>
              </a:extLst>
            </p:cNvPr>
            <p:cNvCxnSpPr>
              <a:stCxn id="59" idx="5"/>
              <a:endCxn id="65" idx="2"/>
            </p:cNvCxnSpPr>
            <p:nvPr/>
          </p:nvCxnSpPr>
          <p:spPr>
            <a:xfrm>
              <a:off x="7233318" y="2359847"/>
              <a:ext cx="634335" cy="95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7562FA-0D71-550D-2553-FE2985A0C240}"/>
                </a:ext>
              </a:extLst>
            </p:cNvPr>
            <p:cNvCxnSpPr>
              <a:stCxn id="69" idx="5"/>
              <a:endCxn id="66" idx="1"/>
            </p:cNvCxnSpPr>
            <p:nvPr/>
          </p:nvCxnSpPr>
          <p:spPr>
            <a:xfrm>
              <a:off x="7130861" y="2729225"/>
              <a:ext cx="405149" cy="318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1157F3-408F-B5C2-D501-A46339B32E07}"/>
                </a:ext>
              </a:extLst>
            </p:cNvPr>
            <p:cNvCxnSpPr>
              <a:cxnSpLocks/>
              <a:stCxn id="65" idx="3"/>
              <a:endCxn id="66" idx="6"/>
            </p:cNvCxnSpPr>
            <p:nvPr/>
          </p:nvCxnSpPr>
          <p:spPr>
            <a:xfrm flipH="1">
              <a:off x="7637694" y="2493971"/>
              <a:ext cx="247367" cy="2288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CD9AE7-1237-0E0A-6614-8A85B9FC059C}"/>
                </a:ext>
              </a:extLst>
            </p:cNvPr>
            <p:cNvCxnSpPr>
              <a:cxnSpLocks/>
              <a:endCxn id="62" idx="7"/>
            </p:cNvCxnSpPr>
            <p:nvPr/>
          </p:nvCxnSpPr>
          <p:spPr>
            <a:xfrm flipH="1">
              <a:off x="6766081" y="4469006"/>
              <a:ext cx="207670" cy="1804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304530-273B-18A1-B665-71471651E267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7058275" y="4208050"/>
              <a:ext cx="346113" cy="160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B1FAC9-D599-79EC-9110-3B8CB27242DB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7488441" y="4208050"/>
              <a:ext cx="209714" cy="284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B7C1D0-3DC2-EB49-195D-5F243DB5D877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7086187" y="4444389"/>
              <a:ext cx="594560" cy="86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/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blipFill>
                  <a:blip r:embed="rId11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/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/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blipFill>
                  <a:blip r:embed="rId13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/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/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/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/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blipFill>
                  <a:blip r:embed="rId17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/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/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/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blipFill>
                  <a:blip r:embed="rId20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/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blipFill>
                  <a:blip r:embed="rId21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/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4CCB079-2F06-3BA9-B268-0ACEDE42076A}"/>
                </a:ext>
              </a:extLst>
            </p:cNvPr>
            <p:cNvSpPr/>
            <p:nvPr/>
          </p:nvSpPr>
          <p:spPr>
            <a:xfrm>
              <a:off x="5808519" y="428346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166665-0D25-2565-4AD7-2AA935EACA19}"/>
                </a:ext>
              </a:extLst>
            </p:cNvPr>
            <p:cNvSpPr/>
            <p:nvPr/>
          </p:nvSpPr>
          <p:spPr>
            <a:xfrm rot="20008878">
              <a:off x="7118951" y="228903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59143E-9F45-85BF-C8C8-C388FFAF0AEB}"/>
                </a:ext>
              </a:extLst>
            </p:cNvPr>
            <p:cNvSpPr/>
            <p:nvPr/>
          </p:nvSpPr>
          <p:spPr>
            <a:xfrm>
              <a:off x="7386977" y="4114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59314E-D3D9-267D-31E3-CF22A48C6C87}"/>
                </a:ext>
              </a:extLst>
            </p:cNvPr>
            <p:cNvSpPr/>
            <p:nvPr/>
          </p:nvSpPr>
          <p:spPr>
            <a:xfrm rot="1626121">
              <a:off x="6973841" y="436244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E5B38-64C5-BACA-2E83-CE8E6DA15864}"/>
                </a:ext>
              </a:extLst>
            </p:cNvPr>
            <p:cNvSpPr/>
            <p:nvPr/>
          </p:nvSpPr>
          <p:spPr>
            <a:xfrm rot="20752378">
              <a:off x="6675357" y="464242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57DD45-BD58-0096-A697-8054F8226FA7}"/>
                </a:ext>
              </a:extLst>
            </p:cNvPr>
            <p:cNvSpPr/>
            <p:nvPr/>
          </p:nvSpPr>
          <p:spPr>
            <a:xfrm>
              <a:off x="7680747" y="447631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AD02AC-D4F1-01A3-0E40-7CA377678997}"/>
                </a:ext>
              </a:extLst>
            </p:cNvPr>
            <p:cNvSpPr/>
            <p:nvPr/>
          </p:nvSpPr>
          <p:spPr>
            <a:xfrm>
              <a:off x="7393449" y="216018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42700A4-572E-E5FB-572C-A02F164DDA49}"/>
                </a:ext>
              </a:extLst>
            </p:cNvPr>
            <p:cNvSpPr/>
            <p:nvPr/>
          </p:nvSpPr>
          <p:spPr>
            <a:xfrm>
              <a:off x="7867650" y="240030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1BDD0D-BC84-1F82-D394-64E165D5CEC4}"/>
                </a:ext>
              </a:extLst>
            </p:cNvPr>
            <p:cNvSpPr/>
            <p:nvPr/>
          </p:nvSpPr>
          <p:spPr>
            <a:xfrm rot="19108681">
              <a:off x="7533755" y="2707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0C3E889-A7D0-B5D3-518A-3F574DD0BC3C}"/>
                </a:ext>
              </a:extLst>
            </p:cNvPr>
            <p:cNvCxnSpPr>
              <a:stCxn id="59" idx="3"/>
              <a:endCxn id="69" idx="7"/>
            </p:cNvCxnSpPr>
            <p:nvPr/>
          </p:nvCxnSpPr>
          <p:spPr>
            <a:xfrm flipH="1">
              <a:off x="7093128" y="2397374"/>
              <a:ext cx="64977" cy="264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E81CB1-A9D9-9580-D829-A40CDF779006}"/>
                </a:ext>
              </a:extLst>
            </p:cNvPr>
            <p:cNvCxnSpPr>
              <a:stCxn id="59" idx="4"/>
              <a:endCxn id="66" idx="0"/>
            </p:cNvCxnSpPr>
            <p:nvPr/>
          </p:nvCxnSpPr>
          <p:spPr>
            <a:xfrm>
              <a:off x="7202883" y="2392991"/>
              <a:ext cx="353938" cy="3281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E40887-7B8B-DB6F-D1FE-7AD11D663489}"/>
                </a:ext>
              </a:extLst>
            </p:cNvPr>
            <p:cNvSpPr/>
            <p:nvPr/>
          </p:nvSpPr>
          <p:spPr>
            <a:xfrm rot="19854083">
              <a:off x="7015832" y="266090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/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blipFill>
                  <a:blip r:embed="rId23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DD4342-5F19-081F-FE41-8709819AA8D5}"/>
                </a:ext>
              </a:extLst>
            </p:cNvPr>
            <p:cNvSpPr/>
            <p:nvPr/>
          </p:nvSpPr>
          <p:spPr>
            <a:xfrm>
              <a:off x="7278340" y="2972917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051CA1C-86BB-B1F1-136F-5D3FD65A363F}"/>
                </a:ext>
              </a:extLst>
            </p:cNvPr>
            <p:cNvCxnSpPr>
              <a:cxnSpLocks/>
              <a:stCxn id="69" idx="4"/>
              <a:endCxn id="71" idx="1"/>
            </p:cNvCxnSpPr>
            <p:nvPr/>
          </p:nvCxnSpPr>
          <p:spPr>
            <a:xfrm>
              <a:off x="7101952" y="2763704"/>
              <a:ext cx="193799" cy="225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7DFC9D7-FA98-1A5E-EAB2-06528BEC8FAC}"/>
                </a:ext>
              </a:extLst>
            </p:cNvPr>
            <p:cNvCxnSpPr>
              <a:cxnSpLocks/>
              <a:stCxn id="66" idx="2"/>
              <a:endCxn id="71" idx="7"/>
            </p:cNvCxnSpPr>
            <p:nvPr/>
          </p:nvCxnSpPr>
          <p:spPr>
            <a:xfrm flipH="1">
              <a:off x="7379807" y="2801656"/>
              <a:ext cx="168887" cy="187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444324-8D02-17AF-EB13-7C61BEA06F42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7125311" y="2455173"/>
              <a:ext cx="742339" cy="231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4FE9346-A05A-2E24-31C0-BBB2D66DE208}"/>
                </a:ext>
              </a:extLst>
            </p:cNvPr>
            <p:cNvSpPr/>
            <p:nvPr/>
          </p:nvSpPr>
          <p:spPr>
            <a:xfrm>
              <a:off x="2790258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A48DDDE1-C48E-363A-A828-EC515A4B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B2B-58C2-94ED-0000-58AE497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Map-Based Approach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AFAC33-F778-DD74-AFB7-C78EE925C750}"/>
              </a:ext>
            </a:extLst>
          </p:cNvPr>
          <p:cNvGrpSpPr/>
          <p:nvPr/>
        </p:nvGrpSpPr>
        <p:grpSpPr>
          <a:xfrm>
            <a:off x="2790258" y="1994557"/>
            <a:ext cx="5595680" cy="3363170"/>
            <a:chOff x="2790258" y="1994557"/>
            <a:chExt cx="5595680" cy="33631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BBF21C-709C-1071-F4DF-FC23646CA613}"/>
                </a:ext>
              </a:extLst>
            </p:cNvPr>
            <p:cNvSpPr/>
            <p:nvPr/>
          </p:nvSpPr>
          <p:spPr>
            <a:xfrm>
              <a:off x="5587212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929EAC-09E0-0EE7-05AB-593FEA22A7AF}"/>
                </a:ext>
              </a:extLst>
            </p:cNvPr>
            <p:cNvSpPr/>
            <p:nvPr/>
          </p:nvSpPr>
          <p:spPr>
            <a:xfrm>
              <a:off x="5429970" y="271437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80D2D0-D404-FF35-0494-F7FAAD96A0BA}"/>
                </a:ext>
              </a:extLst>
            </p:cNvPr>
            <p:cNvSpPr txBox="1"/>
            <p:nvPr/>
          </p:nvSpPr>
          <p:spPr>
            <a:xfrm>
              <a:off x="3330998" y="5021427"/>
              <a:ext cx="150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EFB79-22FE-CF04-D42F-2245123594C7}"/>
                </a:ext>
              </a:extLst>
            </p:cNvPr>
            <p:cNvSpPr txBox="1"/>
            <p:nvPr/>
          </p:nvSpPr>
          <p:spPr>
            <a:xfrm>
              <a:off x="6750340" y="5049950"/>
              <a:ext cx="1507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EF7EBE-ADF3-6208-4C80-557CD10BB386}"/>
                </a:ext>
              </a:extLst>
            </p:cNvPr>
            <p:cNvCxnSpPr>
              <a:cxnSpLocks/>
              <a:stCxn id="24" idx="6"/>
              <a:endCxn id="58" idx="1"/>
            </p:cNvCxnSpPr>
            <p:nvPr/>
          </p:nvCxnSpPr>
          <p:spPr>
            <a:xfrm>
              <a:off x="5410335" y="4139298"/>
              <a:ext cx="415592" cy="1602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CEE1EA-58A3-0657-87DB-B62AFF7C5C6E}"/>
                </a:ext>
              </a:extLst>
            </p:cNvPr>
            <p:cNvCxnSpPr>
              <a:cxnSpLocks/>
              <a:stCxn id="58" idx="3"/>
              <a:endCxn id="25" idx="6"/>
            </p:cNvCxnSpPr>
            <p:nvPr/>
          </p:nvCxnSpPr>
          <p:spPr>
            <a:xfrm flipH="1">
              <a:off x="5418581" y="4377123"/>
              <a:ext cx="407349" cy="195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832EFE-2568-53CF-6875-81847374F89E}"/>
                </a:ext>
              </a:extLst>
            </p:cNvPr>
            <p:cNvCxnSpPr>
              <a:stCxn id="31" idx="4"/>
              <a:endCxn id="29" idx="0"/>
            </p:cNvCxnSpPr>
            <p:nvPr/>
          </p:nvCxnSpPr>
          <p:spPr>
            <a:xfrm>
              <a:off x="4187109" y="2368577"/>
              <a:ext cx="44196" cy="432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A85D3-BF63-1FF3-B175-994214AF78B0}"/>
                </a:ext>
              </a:extLst>
            </p:cNvPr>
            <p:cNvCxnSpPr>
              <a:stCxn id="28" idx="4"/>
              <a:endCxn id="27" idx="7"/>
            </p:cNvCxnSpPr>
            <p:nvPr/>
          </p:nvCxnSpPr>
          <p:spPr>
            <a:xfrm flipH="1">
              <a:off x="3643588" y="3933034"/>
              <a:ext cx="209324" cy="386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523047-CA74-21F0-1FD3-9C1BDD39413E}"/>
                </a:ext>
              </a:extLst>
            </p:cNvPr>
            <p:cNvCxnSpPr>
              <a:cxnSpLocks/>
              <a:stCxn id="26" idx="2"/>
              <a:endCxn id="27" idx="4"/>
            </p:cNvCxnSpPr>
            <p:nvPr/>
          </p:nvCxnSpPr>
          <p:spPr>
            <a:xfrm flipH="1" flipV="1">
              <a:off x="3641361" y="4421809"/>
              <a:ext cx="408736" cy="281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E93F7D-697B-5F58-8057-0C28216DB1A0}"/>
                </a:ext>
              </a:extLst>
            </p:cNvPr>
            <p:cNvCxnSpPr>
              <a:stCxn id="30" idx="6"/>
              <a:endCxn id="29" idx="2"/>
            </p:cNvCxnSpPr>
            <p:nvPr/>
          </p:nvCxnSpPr>
          <p:spPr>
            <a:xfrm>
              <a:off x="3626166" y="2649717"/>
              <a:ext cx="545705" cy="2065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FD50C7-C148-D128-025A-1364FEBA49AF}"/>
                </a:ext>
              </a:extLst>
            </p:cNvPr>
            <p:cNvCxnSpPr>
              <a:stCxn id="31" idx="2"/>
              <a:endCxn id="30" idx="7"/>
            </p:cNvCxnSpPr>
            <p:nvPr/>
          </p:nvCxnSpPr>
          <p:spPr>
            <a:xfrm flipH="1">
              <a:off x="3608758" y="2313713"/>
              <a:ext cx="518917" cy="297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/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/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/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/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blipFill>
                  <a:blip r:embed="rId5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/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/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/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blipFill>
                  <a:blip r:embed="rId8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/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blipFill>
                  <a:blip r:embed="rId9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/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5F033D-FD48-56F5-3BCA-3D41C200930E}"/>
                </a:ext>
              </a:extLst>
            </p:cNvPr>
            <p:cNvSpPr/>
            <p:nvPr/>
          </p:nvSpPr>
          <p:spPr>
            <a:xfrm>
              <a:off x="5291463" y="408443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A2F2A5-605D-D537-980E-7494A3D9DB89}"/>
                </a:ext>
              </a:extLst>
            </p:cNvPr>
            <p:cNvSpPr/>
            <p:nvPr/>
          </p:nvSpPr>
          <p:spPr>
            <a:xfrm>
              <a:off x="5299706" y="451769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C1B515-E932-A9E1-D531-99E469B984E9}"/>
                </a:ext>
              </a:extLst>
            </p:cNvPr>
            <p:cNvSpPr/>
            <p:nvPr/>
          </p:nvSpPr>
          <p:spPr>
            <a:xfrm rot="2482690">
              <a:off x="4035260" y="468739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79E985-3F73-5022-84FE-87F4D33D525B}"/>
                </a:ext>
              </a:extLst>
            </p:cNvPr>
            <p:cNvSpPr/>
            <p:nvPr/>
          </p:nvSpPr>
          <p:spPr>
            <a:xfrm rot="20224540">
              <a:off x="3560555" y="43164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AE9812-AC19-7F0E-E632-39A7EBF0F06F}"/>
                </a:ext>
              </a:extLst>
            </p:cNvPr>
            <p:cNvSpPr/>
            <p:nvPr/>
          </p:nvSpPr>
          <p:spPr>
            <a:xfrm rot="1029613">
              <a:off x="3809663" y="3825745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4789F9-D1D6-9A4F-CF1A-A95D69D7EBE0}"/>
                </a:ext>
              </a:extLst>
            </p:cNvPr>
            <p:cNvSpPr/>
            <p:nvPr/>
          </p:nvSpPr>
          <p:spPr>
            <a:xfrm>
              <a:off x="4171868" y="280139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D675A2-9634-ECF6-1040-42463D5D9FAF}"/>
                </a:ext>
              </a:extLst>
            </p:cNvPr>
            <p:cNvSpPr/>
            <p:nvPr/>
          </p:nvSpPr>
          <p:spPr>
            <a:xfrm>
              <a:off x="3507291" y="259485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D9CB60-7E7A-B5ED-3CCD-B4F032693194}"/>
                </a:ext>
              </a:extLst>
            </p:cNvPr>
            <p:cNvSpPr/>
            <p:nvPr/>
          </p:nvSpPr>
          <p:spPr>
            <a:xfrm>
              <a:off x="4127672" y="225884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D785FF-32CD-EEE2-8376-81F1DD6A8422}"/>
                </a:ext>
              </a:extLst>
            </p:cNvPr>
            <p:cNvSpPr/>
            <p:nvPr/>
          </p:nvSpPr>
          <p:spPr>
            <a:xfrm>
              <a:off x="8045133" y="34203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AE7E12-BFCF-1DC3-9C33-3C55B7275171}"/>
                </a:ext>
              </a:extLst>
            </p:cNvPr>
            <p:cNvSpPr/>
            <p:nvPr/>
          </p:nvSpPr>
          <p:spPr>
            <a:xfrm>
              <a:off x="6122853" y="2140286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1816E5-885C-DFD9-2B10-2FA3AC518F4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707" y="2158630"/>
              <a:ext cx="72838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FF7E4-8FA4-D2EE-E3B5-E5EDD93F1625}"/>
                </a:ext>
              </a:extLst>
            </p:cNvPr>
            <p:cNvSpPr txBox="1"/>
            <p:nvPr/>
          </p:nvSpPr>
          <p:spPr>
            <a:xfrm>
              <a:off x="5096287" y="2125699"/>
              <a:ext cx="27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C53DD-B915-4C8B-D3C8-9EADA121604C}"/>
                </a:ext>
              </a:extLst>
            </p:cNvPr>
            <p:cNvCxnSpPr>
              <a:stCxn id="64" idx="5"/>
              <a:endCxn id="65" idx="1"/>
            </p:cNvCxnSpPr>
            <p:nvPr/>
          </p:nvCxnSpPr>
          <p:spPr>
            <a:xfrm>
              <a:off x="7494916" y="2253840"/>
              <a:ext cx="390145" cy="1625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49C3EA-8090-0565-2CE9-FEC3C6979267}"/>
                </a:ext>
              </a:extLst>
            </p:cNvPr>
            <p:cNvCxnSpPr>
              <a:stCxn id="64" idx="4"/>
              <a:endCxn id="66" idx="7"/>
            </p:cNvCxnSpPr>
            <p:nvPr/>
          </p:nvCxnSpPr>
          <p:spPr>
            <a:xfrm>
              <a:off x="7452888" y="2269909"/>
              <a:ext cx="146055" cy="4354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BFD1F4-F473-851D-F846-29DBEBB9D6FB}"/>
                </a:ext>
              </a:extLst>
            </p:cNvPr>
            <p:cNvCxnSpPr>
              <a:cxnSpLocks/>
              <a:stCxn id="64" idx="4"/>
              <a:endCxn id="69" idx="7"/>
            </p:cNvCxnSpPr>
            <p:nvPr/>
          </p:nvCxnSpPr>
          <p:spPr>
            <a:xfrm flipH="1">
              <a:off x="7093125" y="2269912"/>
              <a:ext cx="359760" cy="3915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92CBA5-CC3F-3B7C-AA22-52602F6D215F}"/>
                </a:ext>
              </a:extLst>
            </p:cNvPr>
            <p:cNvCxnSpPr>
              <a:stCxn id="59" idx="5"/>
              <a:endCxn id="65" idx="2"/>
            </p:cNvCxnSpPr>
            <p:nvPr/>
          </p:nvCxnSpPr>
          <p:spPr>
            <a:xfrm>
              <a:off x="7233318" y="2359847"/>
              <a:ext cx="634335" cy="95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7562FA-0D71-550D-2553-FE2985A0C240}"/>
                </a:ext>
              </a:extLst>
            </p:cNvPr>
            <p:cNvCxnSpPr>
              <a:stCxn id="69" idx="5"/>
              <a:endCxn id="66" idx="1"/>
            </p:cNvCxnSpPr>
            <p:nvPr/>
          </p:nvCxnSpPr>
          <p:spPr>
            <a:xfrm>
              <a:off x="7130861" y="2729225"/>
              <a:ext cx="405149" cy="318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1157F3-408F-B5C2-D501-A46339B32E07}"/>
                </a:ext>
              </a:extLst>
            </p:cNvPr>
            <p:cNvCxnSpPr>
              <a:cxnSpLocks/>
              <a:stCxn id="65" idx="3"/>
              <a:endCxn id="66" idx="6"/>
            </p:cNvCxnSpPr>
            <p:nvPr/>
          </p:nvCxnSpPr>
          <p:spPr>
            <a:xfrm flipH="1">
              <a:off x="7637694" y="2493971"/>
              <a:ext cx="247367" cy="2288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CD9AE7-1237-0E0A-6614-8A85B9FC059C}"/>
                </a:ext>
              </a:extLst>
            </p:cNvPr>
            <p:cNvCxnSpPr>
              <a:cxnSpLocks/>
              <a:endCxn id="62" idx="7"/>
            </p:cNvCxnSpPr>
            <p:nvPr/>
          </p:nvCxnSpPr>
          <p:spPr>
            <a:xfrm flipH="1">
              <a:off x="6766081" y="4469006"/>
              <a:ext cx="207670" cy="1804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304530-273B-18A1-B665-71471651E267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7058275" y="4208050"/>
              <a:ext cx="346113" cy="160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B1FAC9-D599-79EC-9110-3B8CB27242DB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7488441" y="4208050"/>
              <a:ext cx="209714" cy="284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B7C1D0-3DC2-EB49-195D-5F243DB5D877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7086187" y="4444389"/>
              <a:ext cx="594560" cy="86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/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blipFill>
                  <a:blip r:embed="rId11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/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/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blipFill>
                  <a:blip r:embed="rId13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/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/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/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/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blipFill>
                  <a:blip r:embed="rId17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/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/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/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blipFill>
                  <a:blip r:embed="rId20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/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blipFill>
                  <a:blip r:embed="rId21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/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4CCB079-2F06-3BA9-B268-0ACEDE42076A}"/>
                </a:ext>
              </a:extLst>
            </p:cNvPr>
            <p:cNvSpPr/>
            <p:nvPr/>
          </p:nvSpPr>
          <p:spPr>
            <a:xfrm>
              <a:off x="5808519" y="428346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166665-0D25-2565-4AD7-2AA935EACA19}"/>
                </a:ext>
              </a:extLst>
            </p:cNvPr>
            <p:cNvSpPr/>
            <p:nvPr/>
          </p:nvSpPr>
          <p:spPr>
            <a:xfrm rot="20008878">
              <a:off x="7118951" y="228903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59143E-9F45-85BF-C8C8-C388FFAF0AEB}"/>
                </a:ext>
              </a:extLst>
            </p:cNvPr>
            <p:cNvSpPr/>
            <p:nvPr/>
          </p:nvSpPr>
          <p:spPr>
            <a:xfrm>
              <a:off x="7386977" y="4114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59314E-D3D9-267D-31E3-CF22A48C6C87}"/>
                </a:ext>
              </a:extLst>
            </p:cNvPr>
            <p:cNvSpPr/>
            <p:nvPr/>
          </p:nvSpPr>
          <p:spPr>
            <a:xfrm rot="1626121">
              <a:off x="6973841" y="436244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E5B38-64C5-BACA-2E83-CE8E6DA15864}"/>
                </a:ext>
              </a:extLst>
            </p:cNvPr>
            <p:cNvSpPr/>
            <p:nvPr/>
          </p:nvSpPr>
          <p:spPr>
            <a:xfrm rot="20752378">
              <a:off x="6675357" y="464242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57DD45-BD58-0096-A697-8054F8226FA7}"/>
                </a:ext>
              </a:extLst>
            </p:cNvPr>
            <p:cNvSpPr/>
            <p:nvPr/>
          </p:nvSpPr>
          <p:spPr>
            <a:xfrm>
              <a:off x="7680747" y="447631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AD02AC-D4F1-01A3-0E40-7CA377678997}"/>
                </a:ext>
              </a:extLst>
            </p:cNvPr>
            <p:cNvSpPr/>
            <p:nvPr/>
          </p:nvSpPr>
          <p:spPr>
            <a:xfrm>
              <a:off x="7393449" y="216018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42700A4-572E-E5FB-572C-A02F164DDA49}"/>
                </a:ext>
              </a:extLst>
            </p:cNvPr>
            <p:cNvSpPr/>
            <p:nvPr/>
          </p:nvSpPr>
          <p:spPr>
            <a:xfrm>
              <a:off x="7867650" y="240030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1BDD0D-BC84-1F82-D394-64E165D5CEC4}"/>
                </a:ext>
              </a:extLst>
            </p:cNvPr>
            <p:cNvSpPr/>
            <p:nvPr/>
          </p:nvSpPr>
          <p:spPr>
            <a:xfrm rot="19108681">
              <a:off x="7533755" y="2707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0C3E889-A7D0-B5D3-518A-3F574DD0BC3C}"/>
                </a:ext>
              </a:extLst>
            </p:cNvPr>
            <p:cNvCxnSpPr>
              <a:stCxn id="59" idx="3"/>
              <a:endCxn id="69" idx="7"/>
            </p:cNvCxnSpPr>
            <p:nvPr/>
          </p:nvCxnSpPr>
          <p:spPr>
            <a:xfrm flipH="1">
              <a:off x="7093128" y="2397374"/>
              <a:ext cx="64977" cy="264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E81CB1-A9D9-9580-D829-A40CDF779006}"/>
                </a:ext>
              </a:extLst>
            </p:cNvPr>
            <p:cNvCxnSpPr>
              <a:stCxn id="59" idx="4"/>
              <a:endCxn id="66" idx="0"/>
            </p:cNvCxnSpPr>
            <p:nvPr/>
          </p:nvCxnSpPr>
          <p:spPr>
            <a:xfrm>
              <a:off x="7202883" y="2392991"/>
              <a:ext cx="353938" cy="3281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E40887-7B8B-DB6F-D1FE-7AD11D663489}"/>
                </a:ext>
              </a:extLst>
            </p:cNvPr>
            <p:cNvSpPr/>
            <p:nvPr/>
          </p:nvSpPr>
          <p:spPr>
            <a:xfrm rot="19854083">
              <a:off x="7015832" y="266090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/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blipFill>
                  <a:blip r:embed="rId23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DD4342-5F19-081F-FE41-8709819AA8D5}"/>
                </a:ext>
              </a:extLst>
            </p:cNvPr>
            <p:cNvSpPr/>
            <p:nvPr/>
          </p:nvSpPr>
          <p:spPr>
            <a:xfrm>
              <a:off x="7278340" y="2972917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051CA1C-86BB-B1F1-136F-5D3FD65A363F}"/>
                </a:ext>
              </a:extLst>
            </p:cNvPr>
            <p:cNvCxnSpPr>
              <a:cxnSpLocks/>
              <a:stCxn id="69" idx="4"/>
              <a:endCxn id="71" idx="1"/>
            </p:cNvCxnSpPr>
            <p:nvPr/>
          </p:nvCxnSpPr>
          <p:spPr>
            <a:xfrm>
              <a:off x="7101952" y="2763704"/>
              <a:ext cx="193799" cy="225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7DFC9D7-FA98-1A5E-EAB2-06528BEC8FAC}"/>
                </a:ext>
              </a:extLst>
            </p:cNvPr>
            <p:cNvCxnSpPr>
              <a:cxnSpLocks/>
              <a:stCxn id="66" idx="2"/>
              <a:endCxn id="71" idx="7"/>
            </p:cNvCxnSpPr>
            <p:nvPr/>
          </p:nvCxnSpPr>
          <p:spPr>
            <a:xfrm flipH="1">
              <a:off x="7379807" y="2801656"/>
              <a:ext cx="168887" cy="187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444324-8D02-17AF-EB13-7C61BEA06F42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7125311" y="2455173"/>
              <a:ext cx="742339" cy="231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4FE9346-A05A-2E24-31C0-BBB2D66DE208}"/>
                </a:ext>
              </a:extLst>
            </p:cNvPr>
            <p:cNvSpPr/>
            <p:nvPr/>
          </p:nvSpPr>
          <p:spPr>
            <a:xfrm>
              <a:off x="2790258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FA6F40-7E06-8F52-CE35-3166BDB42DF6}"/>
              </a:ext>
            </a:extLst>
          </p:cNvPr>
          <p:cNvSpPr/>
          <p:nvPr/>
        </p:nvSpPr>
        <p:spPr>
          <a:xfrm>
            <a:off x="6423117" y="2205452"/>
            <a:ext cx="5231888" cy="26208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33B95B-0634-455E-B6AD-6C2AEC477260}"/>
              </a:ext>
            </a:extLst>
          </p:cNvPr>
          <p:cNvSpPr txBox="1"/>
          <p:nvPr/>
        </p:nvSpPr>
        <p:spPr>
          <a:xfrm>
            <a:off x="6259216" y="2225356"/>
            <a:ext cx="2769337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Sub-Region 1 Instance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B236344B-BB33-783F-DEED-03045238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976319"/>
                  </p:ext>
                </p:extLst>
              </p:nvPr>
            </p:nvGraphicFramePr>
            <p:xfrm>
              <a:off x="6444552" y="2787671"/>
              <a:ext cx="1923135" cy="11785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4850">
                      <a:extLst>
                        <a:ext uri="{9D8B030D-6E8A-4147-A177-3AD203B41FA5}">
                          <a16:colId xmlns:a16="http://schemas.microsoft.com/office/drawing/2014/main" val="1024560080"/>
                        </a:ext>
                      </a:extLst>
                    </a:gridCol>
                    <a:gridCol w="1258285">
                      <a:extLst>
                        <a:ext uri="{9D8B030D-6E8A-4147-A177-3AD203B41FA5}">
                          <a16:colId xmlns:a16="http://schemas.microsoft.com/office/drawing/2014/main" val="3603387586"/>
                        </a:ext>
                      </a:extLst>
                    </a:gridCol>
                  </a:tblGrid>
                  <a:tr h="21077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3653078"/>
                      </a:ext>
                    </a:extLst>
                  </a:tr>
                  <a:tr h="21077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96513683"/>
                      </a:ext>
                    </a:extLst>
                  </a:tr>
                  <a:tr h="21077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810870"/>
                      </a:ext>
                    </a:extLst>
                  </a:tr>
                  <a:tr h="20909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6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6405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B236344B-BB33-783F-DEED-03045238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976319"/>
                  </p:ext>
                </p:extLst>
              </p:nvPr>
            </p:nvGraphicFramePr>
            <p:xfrm>
              <a:off x="6444552" y="2787671"/>
              <a:ext cx="1923135" cy="11785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64850">
                      <a:extLst>
                        <a:ext uri="{9D8B030D-6E8A-4147-A177-3AD203B41FA5}">
                          <a16:colId xmlns:a16="http://schemas.microsoft.com/office/drawing/2014/main" val="1024560080"/>
                        </a:ext>
                      </a:extLst>
                    </a:gridCol>
                    <a:gridCol w="1258285">
                      <a:extLst>
                        <a:ext uri="{9D8B030D-6E8A-4147-A177-3AD203B41FA5}">
                          <a16:colId xmlns:a16="http://schemas.microsoft.com/office/drawing/2014/main" val="3603387586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r="-189908" b="-3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2657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65307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02083" r="-18990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2657" t="-102083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6513683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97959" r="-189908" b="-1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2657" t="-197959" b="-10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81087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304167" r="-189908" b="-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2657" t="-304167" b="-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405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6DE79430-640F-3E65-5512-39C43C1633AE}"/>
              </a:ext>
            </a:extLst>
          </p:cNvPr>
          <p:cNvSpPr txBox="1"/>
          <p:nvPr/>
        </p:nvSpPr>
        <p:spPr>
          <a:xfrm>
            <a:off x="6358295" y="2474957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1: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3C62F7E-EE95-2650-6861-D94A0B5A80BF}"/>
              </a:ext>
            </a:extLst>
          </p:cNvPr>
          <p:cNvSpPr/>
          <p:nvPr/>
        </p:nvSpPr>
        <p:spPr>
          <a:xfrm>
            <a:off x="6504444" y="2787674"/>
            <a:ext cx="1633824" cy="1227627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C2035BE-98C2-D000-C477-AAE2CF4D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02100"/>
              </p:ext>
            </p:extLst>
          </p:nvPr>
        </p:nvGraphicFramePr>
        <p:xfrm>
          <a:off x="8079127" y="2801246"/>
          <a:ext cx="633724" cy="1178560"/>
        </p:xfrm>
        <a:graphic>
          <a:graphicData uri="http://schemas.openxmlformats.org/drawingml/2006/table">
            <a:tbl>
              <a:tblPr firstRow="1" bandRow="1"/>
              <a:tblGrid>
                <a:gridCol w="633724">
                  <a:extLst>
                    <a:ext uri="{9D8B030D-6E8A-4147-A177-3AD203B41FA5}">
                      <a16:colId xmlns:a16="http://schemas.microsoft.com/office/drawing/2014/main" val="1392188230"/>
                    </a:ext>
                  </a:extLst>
                </a:gridCol>
              </a:tblGrid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549469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883958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832583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9361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35780E1C-3D6C-43DE-34D1-70D49584D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1964759"/>
                  </p:ext>
                </p:extLst>
              </p:nvPr>
            </p:nvGraphicFramePr>
            <p:xfrm>
              <a:off x="8664880" y="2799625"/>
              <a:ext cx="2603534" cy="1473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6842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735108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1731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, 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7003334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→[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9172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35780E1C-3D6C-43DE-34D1-70D49584D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1964759"/>
                  </p:ext>
                </p:extLst>
              </p:nvPr>
            </p:nvGraphicFramePr>
            <p:xfrm>
              <a:off x="8664880" y="2799625"/>
              <a:ext cx="2603534" cy="1473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6842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735108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r="-199301" b="-4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75" b="-4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t="-97959" r="-199301" b="-3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75" t="-97959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t="-202083" r="-199301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75" t="-202083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75" t="-295918" b="-10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7003334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75" t="-404167" b="-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172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3A2BD54F-98EB-F745-897E-90F5F77953DD}"/>
              </a:ext>
            </a:extLst>
          </p:cNvPr>
          <p:cNvSpPr txBox="1"/>
          <p:nvPr/>
        </p:nvSpPr>
        <p:spPr>
          <a:xfrm>
            <a:off x="8557145" y="2538070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2: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2995F7-C27B-2A84-2ED7-EF1E6F82AE84}"/>
              </a:ext>
            </a:extLst>
          </p:cNvPr>
          <p:cNvSpPr/>
          <p:nvPr/>
        </p:nvSpPr>
        <p:spPr>
          <a:xfrm>
            <a:off x="8740175" y="2799475"/>
            <a:ext cx="2000375" cy="1464069"/>
          </a:xfrm>
          <a:prstGeom prst="rect">
            <a:avLst/>
          </a:prstGeom>
          <a:noFill/>
          <a:ln w="254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911F4B0D-7D37-093E-4D41-2D29F39F2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75134"/>
              </p:ext>
            </p:extLst>
          </p:nvPr>
        </p:nvGraphicFramePr>
        <p:xfrm>
          <a:off x="10680205" y="2785445"/>
          <a:ext cx="861023" cy="883920"/>
        </p:xfrm>
        <a:graphic>
          <a:graphicData uri="http://schemas.openxmlformats.org/drawingml/2006/table">
            <a:tbl>
              <a:tblPr firstRow="1" bandRow="1"/>
              <a:tblGrid>
                <a:gridCol w="861023">
                  <a:extLst>
                    <a:ext uri="{9D8B030D-6E8A-4147-A177-3AD203B41FA5}">
                      <a16:colId xmlns:a16="http://schemas.microsoft.com/office/drawing/2014/main" val="1392188230"/>
                    </a:ext>
                  </a:extLst>
                </a:gridCol>
              </a:tblGrid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0.33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549469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0.50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883958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9361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5">
                <a:extLst>
                  <a:ext uri="{FF2B5EF4-FFF2-40B4-BE49-F238E27FC236}">
                    <a16:creationId xmlns:a16="http://schemas.microsoft.com/office/drawing/2014/main" id="{37E673D5-E7D7-9943-33DE-B9A71C07AB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247476"/>
                  </p:ext>
                </p:extLst>
              </p:nvPr>
            </p:nvGraphicFramePr>
            <p:xfrm>
              <a:off x="6452191" y="4482579"/>
              <a:ext cx="2586873" cy="294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48766">
                      <a:extLst>
                        <a:ext uri="{9D8B030D-6E8A-4147-A177-3AD203B41FA5}">
                          <a16:colId xmlns:a16="http://schemas.microsoft.com/office/drawing/2014/main" val="778611731"/>
                        </a:ext>
                      </a:extLst>
                    </a:gridCol>
                    <a:gridCol w="1538107">
                      <a:extLst>
                        <a:ext uri="{9D8B030D-6E8A-4147-A177-3AD203B41FA5}">
                          <a16:colId xmlns:a16="http://schemas.microsoft.com/office/drawing/2014/main" val="2195438669"/>
                        </a:ext>
                      </a:extLst>
                    </a:gridCol>
                  </a:tblGrid>
                  <a:tr h="207525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326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5">
                <a:extLst>
                  <a:ext uri="{FF2B5EF4-FFF2-40B4-BE49-F238E27FC236}">
                    <a16:creationId xmlns:a16="http://schemas.microsoft.com/office/drawing/2014/main" id="{37E673D5-E7D7-9943-33DE-B9A71C07AB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247476"/>
                  </p:ext>
                </p:extLst>
              </p:nvPr>
            </p:nvGraphicFramePr>
            <p:xfrm>
              <a:off x="6452191" y="4482579"/>
              <a:ext cx="2586873" cy="294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48766">
                      <a:extLst>
                        <a:ext uri="{9D8B030D-6E8A-4147-A177-3AD203B41FA5}">
                          <a16:colId xmlns:a16="http://schemas.microsoft.com/office/drawing/2014/main" val="778611731"/>
                        </a:ext>
                      </a:extLst>
                    </a:gridCol>
                    <a:gridCol w="1538107">
                      <a:extLst>
                        <a:ext uri="{9D8B030D-6E8A-4147-A177-3AD203B41FA5}">
                          <a16:colId xmlns:a16="http://schemas.microsoft.com/office/drawing/2014/main" val="2195438669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r="-147093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67984" b="-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2674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419FB833-82EB-1CEC-B132-5C2B5949A672}"/>
              </a:ext>
            </a:extLst>
          </p:cNvPr>
          <p:cNvSpPr txBox="1"/>
          <p:nvPr/>
        </p:nvSpPr>
        <p:spPr>
          <a:xfrm>
            <a:off x="6348586" y="4108542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3: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8210C7-9768-E246-9F2E-1CEEFAEC7EF4}"/>
              </a:ext>
            </a:extLst>
          </p:cNvPr>
          <p:cNvSpPr/>
          <p:nvPr/>
        </p:nvSpPr>
        <p:spPr>
          <a:xfrm>
            <a:off x="6516878" y="4462176"/>
            <a:ext cx="2425709" cy="30829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5B8B08F-8751-FEF7-60C0-9B1FE97F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02901"/>
              </p:ext>
            </p:extLst>
          </p:nvPr>
        </p:nvGraphicFramePr>
        <p:xfrm>
          <a:off x="8954905" y="4469004"/>
          <a:ext cx="945820" cy="294640"/>
        </p:xfrm>
        <a:graphic>
          <a:graphicData uri="http://schemas.openxmlformats.org/drawingml/2006/table">
            <a:tbl>
              <a:tblPr firstRow="1" bandRow="1"/>
              <a:tblGrid>
                <a:gridCol w="945820">
                  <a:extLst>
                    <a:ext uri="{9D8B030D-6E8A-4147-A177-3AD203B41FA5}">
                      <a16:colId xmlns:a16="http://schemas.microsoft.com/office/drawing/2014/main" val="1392188230"/>
                    </a:ext>
                  </a:extLst>
                </a:gridCol>
              </a:tblGrid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0.33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549469"/>
                  </a:ext>
                </a:extLst>
              </a:tr>
            </a:tbl>
          </a:graphicData>
        </a:graphic>
      </p:graphicFrame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E1201D73-7B92-ADF3-72F7-2B89228D5947}"/>
              </a:ext>
            </a:extLst>
          </p:cNvPr>
          <p:cNvSpPr/>
          <p:nvPr/>
        </p:nvSpPr>
        <p:spPr>
          <a:xfrm>
            <a:off x="9694267" y="4509516"/>
            <a:ext cx="186543" cy="1980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0C2BBD5B-D4B5-8A58-C1F5-601E139E6DE2}"/>
              </a:ext>
            </a:extLst>
          </p:cNvPr>
          <p:cNvSpPr/>
          <p:nvPr/>
        </p:nvSpPr>
        <p:spPr>
          <a:xfrm>
            <a:off x="11430295" y="2829888"/>
            <a:ext cx="186543" cy="1980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Slide Number Placeholder 91">
            <a:extLst>
              <a:ext uri="{FF2B5EF4-FFF2-40B4-BE49-F238E27FC236}">
                <a16:creationId xmlns:a16="http://schemas.microsoft.com/office/drawing/2014/main" id="{4B43A352-7CB7-F0A2-5F23-88C4F27F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20481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9" grpId="0"/>
      <p:bldP spid="80" grpId="0" animBg="1"/>
      <p:bldP spid="83" grpId="0"/>
      <p:bldP spid="84" grpId="0" animBg="1"/>
      <p:bldP spid="87" grpId="0"/>
      <p:bldP spid="88" grpId="0" animBg="1"/>
      <p:bldP spid="90" grpId="0" animBg="1"/>
      <p:bldP spid="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B2B-58C2-94ED-0000-58AE497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Map-Based Approach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9A4A1B-39A7-5035-802E-EAF3071AFFC9}"/>
              </a:ext>
            </a:extLst>
          </p:cNvPr>
          <p:cNvGrpSpPr/>
          <p:nvPr/>
        </p:nvGrpSpPr>
        <p:grpSpPr>
          <a:xfrm>
            <a:off x="2790258" y="1994557"/>
            <a:ext cx="5595680" cy="3363170"/>
            <a:chOff x="2790258" y="1994557"/>
            <a:chExt cx="5595680" cy="33631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929EAC-09E0-0EE7-05AB-593FEA22A7AF}"/>
                </a:ext>
              </a:extLst>
            </p:cNvPr>
            <p:cNvSpPr/>
            <p:nvPr/>
          </p:nvSpPr>
          <p:spPr>
            <a:xfrm>
              <a:off x="5429970" y="271437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80D2D0-D404-FF35-0494-F7FAAD96A0BA}"/>
                </a:ext>
              </a:extLst>
            </p:cNvPr>
            <p:cNvSpPr txBox="1"/>
            <p:nvPr/>
          </p:nvSpPr>
          <p:spPr>
            <a:xfrm>
              <a:off x="3330998" y="5021427"/>
              <a:ext cx="150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EFB79-22FE-CF04-D42F-2245123594C7}"/>
                </a:ext>
              </a:extLst>
            </p:cNvPr>
            <p:cNvSpPr txBox="1"/>
            <p:nvPr/>
          </p:nvSpPr>
          <p:spPr>
            <a:xfrm>
              <a:off x="6750340" y="5049950"/>
              <a:ext cx="1507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EF7EBE-ADF3-6208-4C80-557CD10BB386}"/>
                </a:ext>
              </a:extLst>
            </p:cNvPr>
            <p:cNvCxnSpPr>
              <a:cxnSpLocks/>
              <a:stCxn id="24" idx="6"/>
              <a:endCxn id="58" idx="1"/>
            </p:cNvCxnSpPr>
            <p:nvPr/>
          </p:nvCxnSpPr>
          <p:spPr>
            <a:xfrm>
              <a:off x="5410335" y="4139298"/>
              <a:ext cx="415592" cy="1602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CEE1EA-58A3-0657-87DB-B62AFF7C5C6E}"/>
                </a:ext>
              </a:extLst>
            </p:cNvPr>
            <p:cNvCxnSpPr>
              <a:cxnSpLocks/>
              <a:stCxn id="58" idx="3"/>
              <a:endCxn id="25" idx="6"/>
            </p:cNvCxnSpPr>
            <p:nvPr/>
          </p:nvCxnSpPr>
          <p:spPr>
            <a:xfrm flipH="1">
              <a:off x="5418581" y="4377123"/>
              <a:ext cx="407349" cy="195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832EFE-2568-53CF-6875-81847374F89E}"/>
                </a:ext>
              </a:extLst>
            </p:cNvPr>
            <p:cNvCxnSpPr>
              <a:stCxn id="31" idx="4"/>
              <a:endCxn id="29" idx="0"/>
            </p:cNvCxnSpPr>
            <p:nvPr/>
          </p:nvCxnSpPr>
          <p:spPr>
            <a:xfrm>
              <a:off x="4187109" y="2368577"/>
              <a:ext cx="44196" cy="432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A85D3-BF63-1FF3-B175-994214AF78B0}"/>
                </a:ext>
              </a:extLst>
            </p:cNvPr>
            <p:cNvCxnSpPr>
              <a:stCxn id="28" idx="4"/>
              <a:endCxn id="27" idx="7"/>
            </p:cNvCxnSpPr>
            <p:nvPr/>
          </p:nvCxnSpPr>
          <p:spPr>
            <a:xfrm flipH="1">
              <a:off x="3643588" y="3933034"/>
              <a:ext cx="209324" cy="386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523047-CA74-21F0-1FD3-9C1BDD39413E}"/>
                </a:ext>
              </a:extLst>
            </p:cNvPr>
            <p:cNvCxnSpPr>
              <a:cxnSpLocks/>
              <a:stCxn id="26" idx="2"/>
              <a:endCxn id="27" idx="4"/>
            </p:cNvCxnSpPr>
            <p:nvPr/>
          </p:nvCxnSpPr>
          <p:spPr>
            <a:xfrm flipH="1" flipV="1">
              <a:off x="3641361" y="4421809"/>
              <a:ext cx="408736" cy="281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E93F7D-697B-5F58-8057-0C28216DB1A0}"/>
                </a:ext>
              </a:extLst>
            </p:cNvPr>
            <p:cNvCxnSpPr>
              <a:stCxn id="30" idx="6"/>
              <a:endCxn id="29" idx="2"/>
            </p:cNvCxnSpPr>
            <p:nvPr/>
          </p:nvCxnSpPr>
          <p:spPr>
            <a:xfrm>
              <a:off x="3626166" y="2649717"/>
              <a:ext cx="545705" cy="2065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FD50C7-C148-D128-025A-1364FEBA49AF}"/>
                </a:ext>
              </a:extLst>
            </p:cNvPr>
            <p:cNvCxnSpPr>
              <a:stCxn id="31" idx="2"/>
              <a:endCxn id="30" idx="7"/>
            </p:cNvCxnSpPr>
            <p:nvPr/>
          </p:nvCxnSpPr>
          <p:spPr>
            <a:xfrm flipH="1">
              <a:off x="3608758" y="2313713"/>
              <a:ext cx="518917" cy="297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/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/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/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/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blipFill>
                  <a:blip r:embed="rId5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/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/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/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blipFill>
                  <a:blip r:embed="rId8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/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blipFill>
                  <a:blip r:embed="rId9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/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5F033D-FD48-56F5-3BCA-3D41C200930E}"/>
                </a:ext>
              </a:extLst>
            </p:cNvPr>
            <p:cNvSpPr/>
            <p:nvPr/>
          </p:nvSpPr>
          <p:spPr>
            <a:xfrm>
              <a:off x="5291463" y="408443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A2F2A5-605D-D537-980E-7494A3D9DB89}"/>
                </a:ext>
              </a:extLst>
            </p:cNvPr>
            <p:cNvSpPr/>
            <p:nvPr/>
          </p:nvSpPr>
          <p:spPr>
            <a:xfrm>
              <a:off x="5299706" y="451769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C1B515-E932-A9E1-D531-99E469B984E9}"/>
                </a:ext>
              </a:extLst>
            </p:cNvPr>
            <p:cNvSpPr/>
            <p:nvPr/>
          </p:nvSpPr>
          <p:spPr>
            <a:xfrm rot="2482690">
              <a:off x="4035260" y="468739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79E985-3F73-5022-84FE-87F4D33D525B}"/>
                </a:ext>
              </a:extLst>
            </p:cNvPr>
            <p:cNvSpPr/>
            <p:nvPr/>
          </p:nvSpPr>
          <p:spPr>
            <a:xfrm rot="20224540">
              <a:off x="3560555" y="43164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AE9812-AC19-7F0E-E632-39A7EBF0F06F}"/>
                </a:ext>
              </a:extLst>
            </p:cNvPr>
            <p:cNvSpPr/>
            <p:nvPr/>
          </p:nvSpPr>
          <p:spPr>
            <a:xfrm rot="1029613">
              <a:off x="3809663" y="3825745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4789F9-D1D6-9A4F-CF1A-A95D69D7EBE0}"/>
                </a:ext>
              </a:extLst>
            </p:cNvPr>
            <p:cNvSpPr/>
            <p:nvPr/>
          </p:nvSpPr>
          <p:spPr>
            <a:xfrm>
              <a:off x="4171868" y="280139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D675A2-9634-ECF6-1040-42463D5D9FAF}"/>
                </a:ext>
              </a:extLst>
            </p:cNvPr>
            <p:cNvSpPr/>
            <p:nvPr/>
          </p:nvSpPr>
          <p:spPr>
            <a:xfrm>
              <a:off x="3507291" y="259485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D9CB60-7E7A-B5ED-3CCD-B4F032693194}"/>
                </a:ext>
              </a:extLst>
            </p:cNvPr>
            <p:cNvSpPr/>
            <p:nvPr/>
          </p:nvSpPr>
          <p:spPr>
            <a:xfrm>
              <a:off x="4127672" y="225884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D785FF-32CD-EEE2-8376-81F1DD6A8422}"/>
                </a:ext>
              </a:extLst>
            </p:cNvPr>
            <p:cNvSpPr/>
            <p:nvPr/>
          </p:nvSpPr>
          <p:spPr>
            <a:xfrm>
              <a:off x="8045133" y="34203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AE7E12-BFCF-1DC3-9C33-3C55B7275171}"/>
                </a:ext>
              </a:extLst>
            </p:cNvPr>
            <p:cNvSpPr/>
            <p:nvPr/>
          </p:nvSpPr>
          <p:spPr>
            <a:xfrm>
              <a:off x="6122853" y="2140286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1816E5-885C-DFD9-2B10-2FA3AC518F4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707" y="2158630"/>
              <a:ext cx="72838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FF7E4-8FA4-D2EE-E3B5-E5EDD93F1625}"/>
                </a:ext>
              </a:extLst>
            </p:cNvPr>
            <p:cNvSpPr txBox="1"/>
            <p:nvPr/>
          </p:nvSpPr>
          <p:spPr>
            <a:xfrm>
              <a:off x="5096287" y="2125699"/>
              <a:ext cx="27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C53DD-B915-4C8B-D3C8-9EADA121604C}"/>
                </a:ext>
              </a:extLst>
            </p:cNvPr>
            <p:cNvCxnSpPr>
              <a:stCxn id="64" idx="5"/>
              <a:endCxn id="65" idx="1"/>
            </p:cNvCxnSpPr>
            <p:nvPr/>
          </p:nvCxnSpPr>
          <p:spPr>
            <a:xfrm>
              <a:off x="7494916" y="2253840"/>
              <a:ext cx="390145" cy="1625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49C3EA-8090-0565-2CE9-FEC3C6979267}"/>
                </a:ext>
              </a:extLst>
            </p:cNvPr>
            <p:cNvCxnSpPr>
              <a:stCxn id="64" idx="4"/>
              <a:endCxn id="66" idx="7"/>
            </p:cNvCxnSpPr>
            <p:nvPr/>
          </p:nvCxnSpPr>
          <p:spPr>
            <a:xfrm>
              <a:off x="7452888" y="2269909"/>
              <a:ext cx="146055" cy="4354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BFD1F4-F473-851D-F846-29DBEBB9D6FB}"/>
                </a:ext>
              </a:extLst>
            </p:cNvPr>
            <p:cNvCxnSpPr>
              <a:cxnSpLocks/>
              <a:stCxn id="64" idx="4"/>
              <a:endCxn id="69" idx="7"/>
            </p:cNvCxnSpPr>
            <p:nvPr/>
          </p:nvCxnSpPr>
          <p:spPr>
            <a:xfrm flipH="1">
              <a:off x="7093125" y="2269912"/>
              <a:ext cx="359760" cy="3915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92CBA5-CC3F-3B7C-AA22-52602F6D215F}"/>
                </a:ext>
              </a:extLst>
            </p:cNvPr>
            <p:cNvCxnSpPr>
              <a:stCxn id="59" idx="5"/>
              <a:endCxn id="65" idx="2"/>
            </p:cNvCxnSpPr>
            <p:nvPr/>
          </p:nvCxnSpPr>
          <p:spPr>
            <a:xfrm>
              <a:off x="7233318" y="2359847"/>
              <a:ext cx="634335" cy="95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7562FA-0D71-550D-2553-FE2985A0C240}"/>
                </a:ext>
              </a:extLst>
            </p:cNvPr>
            <p:cNvCxnSpPr>
              <a:stCxn id="69" idx="5"/>
              <a:endCxn id="66" idx="1"/>
            </p:cNvCxnSpPr>
            <p:nvPr/>
          </p:nvCxnSpPr>
          <p:spPr>
            <a:xfrm>
              <a:off x="7130861" y="2729225"/>
              <a:ext cx="405149" cy="318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1157F3-408F-B5C2-D501-A46339B32E07}"/>
                </a:ext>
              </a:extLst>
            </p:cNvPr>
            <p:cNvCxnSpPr>
              <a:cxnSpLocks/>
              <a:stCxn id="65" idx="3"/>
              <a:endCxn id="66" idx="6"/>
            </p:cNvCxnSpPr>
            <p:nvPr/>
          </p:nvCxnSpPr>
          <p:spPr>
            <a:xfrm flipH="1">
              <a:off x="7637694" y="2493971"/>
              <a:ext cx="247367" cy="2288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CD9AE7-1237-0E0A-6614-8A85B9FC059C}"/>
                </a:ext>
              </a:extLst>
            </p:cNvPr>
            <p:cNvCxnSpPr>
              <a:cxnSpLocks/>
              <a:endCxn id="62" idx="7"/>
            </p:cNvCxnSpPr>
            <p:nvPr/>
          </p:nvCxnSpPr>
          <p:spPr>
            <a:xfrm flipH="1">
              <a:off x="6766081" y="4469006"/>
              <a:ext cx="207670" cy="1804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304530-273B-18A1-B665-71471651E267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7058275" y="4208050"/>
              <a:ext cx="346113" cy="160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B1FAC9-D599-79EC-9110-3B8CB27242DB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7488441" y="4208050"/>
              <a:ext cx="209714" cy="284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B7C1D0-3DC2-EB49-195D-5F243DB5D877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7086187" y="4444389"/>
              <a:ext cx="594560" cy="86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/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blipFill>
                  <a:blip r:embed="rId11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/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/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blipFill>
                  <a:blip r:embed="rId13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/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/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/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/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blipFill>
                  <a:blip r:embed="rId17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/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/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/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blipFill>
                  <a:blip r:embed="rId20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/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blipFill>
                  <a:blip r:embed="rId21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/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4CCB079-2F06-3BA9-B268-0ACEDE42076A}"/>
                </a:ext>
              </a:extLst>
            </p:cNvPr>
            <p:cNvSpPr/>
            <p:nvPr/>
          </p:nvSpPr>
          <p:spPr>
            <a:xfrm>
              <a:off x="5808519" y="428346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166665-0D25-2565-4AD7-2AA935EACA19}"/>
                </a:ext>
              </a:extLst>
            </p:cNvPr>
            <p:cNvSpPr/>
            <p:nvPr/>
          </p:nvSpPr>
          <p:spPr>
            <a:xfrm rot="20008878">
              <a:off x="7118951" y="228903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59143E-9F45-85BF-C8C8-C388FFAF0AEB}"/>
                </a:ext>
              </a:extLst>
            </p:cNvPr>
            <p:cNvSpPr/>
            <p:nvPr/>
          </p:nvSpPr>
          <p:spPr>
            <a:xfrm>
              <a:off x="7386977" y="4114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59314E-D3D9-267D-31E3-CF22A48C6C87}"/>
                </a:ext>
              </a:extLst>
            </p:cNvPr>
            <p:cNvSpPr/>
            <p:nvPr/>
          </p:nvSpPr>
          <p:spPr>
            <a:xfrm rot="1626121">
              <a:off x="6973841" y="436244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E5B38-64C5-BACA-2E83-CE8E6DA15864}"/>
                </a:ext>
              </a:extLst>
            </p:cNvPr>
            <p:cNvSpPr/>
            <p:nvPr/>
          </p:nvSpPr>
          <p:spPr>
            <a:xfrm rot="20752378">
              <a:off x="6675357" y="464242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57DD45-BD58-0096-A697-8054F8226FA7}"/>
                </a:ext>
              </a:extLst>
            </p:cNvPr>
            <p:cNvSpPr/>
            <p:nvPr/>
          </p:nvSpPr>
          <p:spPr>
            <a:xfrm>
              <a:off x="7680747" y="447631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AD02AC-D4F1-01A3-0E40-7CA377678997}"/>
                </a:ext>
              </a:extLst>
            </p:cNvPr>
            <p:cNvSpPr/>
            <p:nvPr/>
          </p:nvSpPr>
          <p:spPr>
            <a:xfrm>
              <a:off x="7393449" y="216018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42700A4-572E-E5FB-572C-A02F164DDA49}"/>
                </a:ext>
              </a:extLst>
            </p:cNvPr>
            <p:cNvSpPr/>
            <p:nvPr/>
          </p:nvSpPr>
          <p:spPr>
            <a:xfrm>
              <a:off x="7867650" y="240030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1BDD0D-BC84-1F82-D394-64E165D5CEC4}"/>
                </a:ext>
              </a:extLst>
            </p:cNvPr>
            <p:cNvSpPr/>
            <p:nvPr/>
          </p:nvSpPr>
          <p:spPr>
            <a:xfrm rot="19108681">
              <a:off x="7533755" y="2707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0C3E889-A7D0-B5D3-518A-3F574DD0BC3C}"/>
                </a:ext>
              </a:extLst>
            </p:cNvPr>
            <p:cNvCxnSpPr>
              <a:stCxn id="59" idx="3"/>
              <a:endCxn id="69" idx="7"/>
            </p:cNvCxnSpPr>
            <p:nvPr/>
          </p:nvCxnSpPr>
          <p:spPr>
            <a:xfrm flipH="1">
              <a:off x="7093128" y="2397374"/>
              <a:ext cx="64977" cy="264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E81CB1-A9D9-9580-D829-A40CDF779006}"/>
                </a:ext>
              </a:extLst>
            </p:cNvPr>
            <p:cNvCxnSpPr>
              <a:stCxn id="59" idx="4"/>
              <a:endCxn id="66" idx="0"/>
            </p:cNvCxnSpPr>
            <p:nvPr/>
          </p:nvCxnSpPr>
          <p:spPr>
            <a:xfrm>
              <a:off x="7202883" y="2392991"/>
              <a:ext cx="353938" cy="3281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E40887-7B8B-DB6F-D1FE-7AD11D663489}"/>
                </a:ext>
              </a:extLst>
            </p:cNvPr>
            <p:cNvSpPr/>
            <p:nvPr/>
          </p:nvSpPr>
          <p:spPr>
            <a:xfrm rot="19854083">
              <a:off x="7015832" y="266090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/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blipFill>
                  <a:blip r:embed="rId23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DD4342-5F19-081F-FE41-8709819AA8D5}"/>
                </a:ext>
              </a:extLst>
            </p:cNvPr>
            <p:cNvSpPr/>
            <p:nvPr/>
          </p:nvSpPr>
          <p:spPr>
            <a:xfrm>
              <a:off x="7278340" y="2972917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051CA1C-86BB-B1F1-136F-5D3FD65A363F}"/>
                </a:ext>
              </a:extLst>
            </p:cNvPr>
            <p:cNvCxnSpPr>
              <a:cxnSpLocks/>
              <a:stCxn id="69" idx="4"/>
              <a:endCxn id="71" idx="1"/>
            </p:cNvCxnSpPr>
            <p:nvPr/>
          </p:nvCxnSpPr>
          <p:spPr>
            <a:xfrm>
              <a:off x="7101952" y="2763704"/>
              <a:ext cx="193799" cy="225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7DFC9D7-FA98-1A5E-EAB2-06528BEC8FAC}"/>
                </a:ext>
              </a:extLst>
            </p:cNvPr>
            <p:cNvCxnSpPr>
              <a:cxnSpLocks/>
              <a:stCxn id="66" idx="2"/>
              <a:endCxn id="71" idx="7"/>
            </p:cNvCxnSpPr>
            <p:nvPr/>
          </p:nvCxnSpPr>
          <p:spPr>
            <a:xfrm flipH="1">
              <a:off x="7379807" y="2801656"/>
              <a:ext cx="168887" cy="187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444324-8D02-17AF-EB13-7C61BEA06F42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7125311" y="2455173"/>
              <a:ext cx="742339" cy="231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4FE9346-A05A-2E24-31C0-BBB2D66DE208}"/>
                </a:ext>
              </a:extLst>
            </p:cNvPr>
            <p:cNvSpPr/>
            <p:nvPr/>
          </p:nvSpPr>
          <p:spPr>
            <a:xfrm>
              <a:off x="2790258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BBF21C-709C-1071-F4DF-FC23646CA613}"/>
                </a:ext>
              </a:extLst>
            </p:cNvPr>
            <p:cNvSpPr/>
            <p:nvPr/>
          </p:nvSpPr>
          <p:spPr>
            <a:xfrm>
              <a:off x="5587212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3B9F9-944A-DE28-8ABA-572DD9C05C9A}"/>
              </a:ext>
            </a:extLst>
          </p:cNvPr>
          <p:cNvSpPr/>
          <p:nvPr/>
        </p:nvSpPr>
        <p:spPr>
          <a:xfrm>
            <a:off x="7940020" y="522181"/>
            <a:ext cx="3800709" cy="61708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C598C0-31A9-21F3-6017-27D9674D51F5}"/>
              </a:ext>
            </a:extLst>
          </p:cNvPr>
          <p:cNvSpPr txBox="1"/>
          <p:nvPr/>
        </p:nvSpPr>
        <p:spPr>
          <a:xfrm>
            <a:off x="7776321" y="503373"/>
            <a:ext cx="2769337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Sub-Region 2 Instance Table: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815FF-180A-BB35-85F7-47AFE7C8EF75}"/>
              </a:ext>
            </a:extLst>
          </p:cNvPr>
          <p:cNvSpPr txBox="1"/>
          <p:nvPr/>
        </p:nvSpPr>
        <p:spPr>
          <a:xfrm>
            <a:off x="7919640" y="783336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1: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70C8EE-D808-D1D5-0525-3768588588A9}"/>
              </a:ext>
            </a:extLst>
          </p:cNvPr>
          <p:cNvSpPr/>
          <p:nvPr/>
        </p:nvSpPr>
        <p:spPr>
          <a:xfrm>
            <a:off x="8033966" y="1076832"/>
            <a:ext cx="2714319" cy="1240461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EA00609-6C2A-0CEF-1B88-7144A2E8B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46679"/>
              </p:ext>
            </p:extLst>
          </p:nvPr>
        </p:nvGraphicFramePr>
        <p:xfrm>
          <a:off x="10724679" y="1095278"/>
          <a:ext cx="601455" cy="1178560"/>
        </p:xfrm>
        <a:graphic>
          <a:graphicData uri="http://schemas.openxmlformats.org/drawingml/2006/table">
            <a:tbl>
              <a:tblPr firstRow="1" bandRow="1"/>
              <a:tblGrid>
                <a:gridCol w="601455">
                  <a:extLst>
                    <a:ext uri="{9D8B030D-6E8A-4147-A177-3AD203B41FA5}">
                      <a16:colId xmlns:a16="http://schemas.microsoft.com/office/drawing/2014/main" val="1392188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54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88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83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93610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E224C48E-C7CC-6027-D54C-BD6712FEF0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147369"/>
                  </p:ext>
                </p:extLst>
              </p:nvPr>
            </p:nvGraphicFramePr>
            <p:xfrm>
              <a:off x="7988736" y="1092076"/>
              <a:ext cx="2769337" cy="118176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44199">
                      <a:extLst>
                        <a:ext uri="{9D8B030D-6E8A-4147-A177-3AD203B41FA5}">
                          <a16:colId xmlns:a16="http://schemas.microsoft.com/office/drawing/2014/main" val="3963495676"/>
                        </a:ext>
                      </a:extLst>
                    </a:gridCol>
                    <a:gridCol w="1825138">
                      <a:extLst>
                        <a:ext uri="{9D8B030D-6E8A-4147-A177-3AD203B41FA5}">
                          <a16:colId xmlns:a16="http://schemas.microsoft.com/office/drawing/2014/main" val="1307262325"/>
                        </a:ext>
                      </a:extLst>
                    </a:gridCol>
                  </a:tblGrid>
                  <a:tr h="28146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360098"/>
                      </a:ext>
                    </a:extLst>
                  </a:tr>
                  <a:tr h="29784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5703863"/>
                      </a:ext>
                    </a:extLst>
                  </a:tr>
                  <a:tr h="28146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1248289"/>
                      </a:ext>
                    </a:extLst>
                  </a:tr>
                  <a:tr h="28146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6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22467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E224C48E-C7CC-6027-D54C-BD6712FEF0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147369"/>
                  </p:ext>
                </p:extLst>
              </p:nvPr>
            </p:nvGraphicFramePr>
            <p:xfrm>
              <a:off x="7988736" y="1092076"/>
              <a:ext cx="2769337" cy="118176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44199">
                      <a:extLst>
                        <a:ext uri="{9D8B030D-6E8A-4147-A177-3AD203B41FA5}">
                          <a16:colId xmlns:a16="http://schemas.microsoft.com/office/drawing/2014/main" val="3963495676"/>
                        </a:ext>
                      </a:extLst>
                    </a:gridCol>
                    <a:gridCol w="1825138">
                      <a:extLst>
                        <a:ext uri="{9D8B030D-6E8A-4147-A177-3AD203B41FA5}">
                          <a16:colId xmlns:a16="http://schemas.microsoft.com/office/drawing/2014/main" val="1307262325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r="-193548" b="-3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1667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60098"/>
                      </a:ext>
                    </a:extLst>
                  </a:tr>
                  <a:tr h="2978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00000" r="-193548" b="-2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1667" t="-100000" b="-2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703863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204167" r="-193548" b="-1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1667" t="-204167" b="-1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1248289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297959" r="-193548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51667" t="-297959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4673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9AF86E13-A692-EECF-4610-FCB0CFB6708E}"/>
              </a:ext>
            </a:extLst>
          </p:cNvPr>
          <p:cNvSpPr/>
          <p:nvPr/>
        </p:nvSpPr>
        <p:spPr>
          <a:xfrm>
            <a:off x="8008559" y="2620466"/>
            <a:ext cx="2743499" cy="3020759"/>
          </a:xfrm>
          <a:prstGeom prst="rect">
            <a:avLst/>
          </a:prstGeom>
          <a:noFill/>
          <a:ln w="254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CDDF40-5002-11D4-4DE9-43A2C12D79FE}"/>
              </a:ext>
            </a:extLst>
          </p:cNvPr>
          <p:cNvSpPr txBox="1"/>
          <p:nvPr/>
        </p:nvSpPr>
        <p:spPr>
          <a:xfrm>
            <a:off x="7891123" y="2322941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83">
                <a:extLst>
                  <a:ext uri="{FF2B5EF4-FFF2-40B4-BE49-F238E27FC236}">
                    <a16:creationId xmlns:a16="http://schemas.microsoft.com/office/drawing/2014/main" id="{1A666B24-7AD8-FC9F-90A0-2C324EA9E4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70214"/>
                  </p:ext>
                </p:extLst>
              </p:nvPr>
            </p:nvGraphicFramePr>
            <p:xfrm>
              <a:off x="7947174" y="5944640"/>
              <a:ext cx="2890092" cy="589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75642">
                      <a:extLst>
                        <a:ext uri="{9D8B030D-6E8A-4147-A177-3AD203B41FA5}">
                          <a16:colId xmlns:a16="http://schemas.microsoft.com/office/drawing/2014/main" val="778611731"/>
                        </a:ext>
                      </a:extLst>
                    </a:gridCol>
                    <a:gridCol w="1814450">
                      <a:extLst>
                        <a:ext uri="{9D8B030D-6E8A-4147-A177-3AD203B41FA5}">
                          <a16:colId xmlns:a16="http://schemas.microsoft.com/office/drawing/2014/main" val="2195438669"/>
                        </a:ext>
                      </a:extLst>
                    </a:gridCol>
                  </a:tblGrid>
                  <a:tr h="21648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3267450"/>
                      </a:ext>
                    </a:extLst>
                  </a:tr>
                  <a:tr h="21648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6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567003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83">
                <a:extLst>
                  <a:ext uri="{FF2B5EF4-FFF2-40B4-BE49-F238E27FC236}">
                    <a16:creationId xmlns:a16="http://schemas.microsoft.com/office/drawing/2014/main" id="{1A666B24-7AD8-FC9F-90A0-2C324EA9E4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870214"/>
                  </p:ext>
                </p:extLst>
              </p:nvPr>
            </p:nvGraphicFramePr>
            <p:xfrm>
              <a:off x="7947174" y="5944640"/>
              <a:ext cx="2890092" cy="5892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75642">
                      <a:extLst>
                        <a:ext uri="{9D8B030D-6E8A-4147-A177-3AD203B41FA5}">
                          <a16:colId xmlns:a16="http://schemas.microsoft.com/office/drawing/2014/main" val="778611731"/>
                        </a:ext>
                      </a:extLst>
                    </a:gridCol>
                    <a:gridCol w="1814450">
                      <a:extLst>
                        <a:ext uri="{9D8B030D-6E8A-4147-A177-3AD203B41FA5}">
                          <a16:colId xmlns:a16="http://schemas.microsoft.com/office/drawing/2014/main" val="2195438669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r="-168362" b="-1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9396" b="-10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26745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9396" t="-102083" b="-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7003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73B16C78-1ADA-7D69-3702-F45DD18F1A74}"/>
              </a:ext>
            </a:extLst>
          </p:cNvPr>
          <p:cNvSpPr txBox="1"/>
          <p:nvPr/>
        </p:nvSpPr>
        <p:spPr>
          <a:xfrm>
            <a:off x="7874109" y="5621759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3: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F6F075-D292-BFE3-0474-05A3D2DD1E20}"/>
              </a:ext>
            </a:extLst>
          </p:cNvPr>
          <p:cNvSpPr/>
          <p:nvPr/>
        </p:nvSpPr>
        <p:spPr>
          <a:xfrm>
            <a:off x="8013831" y="5927428"/>
            <a:ext cx="2734455" cy="71753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5DE4911-5E63-F34F-AA16-2D2248AD1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63444"/>
              </p:ext>
            </p:extLst>
          </p:nvPr>
        </p:nvGraphicFramePr>
        <p:xfrm>
          <a:off x="10708683" y="5961755"/>
          <a:ext cx="849524" cy="294640"/>
        </p:xfrm>
        <a:graphic>
          <a:graphicData uri="http://schemas.openxmlformats.org/drawingml/2006/table">
            <a:tbl>
              <a:tblPr firstRow="1" bandRow="1"/>
              <a:tblGrid>
                <a:gridCol w="849524">
                  <a:extLst>
                    <a:ext uri="{9D8B030D-6E8A-4147-A177-3AD203B41FA5}">
                      <a16:colId xmlns:a16="http://schemas.microsoft.com/office/drawing/2014/main" val="1392188230"/>
                    </a:ext>
                  </a:extLst>
                </a:gridCol>
              </a:tblGrid>
              <a:tr h="214055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0.66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25494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Table 87">
                <a:extLst>
                  <a:ext uri="{FF2B5EF4-FFF2-40B4-BE49-F238E27FC236}">
                    <a16:creationId xmlns:a16="http://schemas.microsoft.com/office/drawing/2014/main" id="{3892B16B-37E8-ED40-79F0-C0699C953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548057"/>
                  </p:ext>
                </p:extLst>
              </p:nvPr>
            </p:nvGraphicFramePr>
            <p:xfrm>
              <a:off x="7834252" y="2681614"/>
              <a:ext cx="2955627" cy="2946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5013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905491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2995228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9426256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4658927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b="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2009290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49424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b="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998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Table 87">
                <a:extLst>
                  <a:ext uri="{FF2B5EF4-FFF2-40B4-BE49-F238E27FC236}">
                    <a16:creationId xmlns:a16="http://schemas.microsoft.com/office/drawing/2014/main" id="{3892B16B-37E8-ED40-79F0-C0699C953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548057"/>
                  </p:ext>
                </p:extLst>
              </p:nvPr>
            </p:nvGraphicFramePr>
            <p:xfrm>
              <a:off x="7834252" y="2681614"/>
              <a:ext cx="2955627" cy="2946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5013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905491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r="-181977" b="-8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b="-897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102083" b="-8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99522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t="-197959" r="-181977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197959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304167" b="-6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426256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t="-395918" r="-181977" b="-5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395918" b="-5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658927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t="-506250" r="-181977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506250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593878" b="-3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00929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t="-708333" r="-181977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708333" b="-2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t="-791837" r="-181977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791837" b="-1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0449424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6"/>
                          <a:stretch>
                            <a:fillRect l="-54952" t="-910417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9988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AEFE158C-1900-D0AA-BD64-15962CB7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03756"/>
              </p:ext>
            </p:extLst>
          </p:nvPr>
        </p:nvGraphicFramePr>
        <p:xfrm>
          <a:off x="10719144" y="2620597"/>
          <a:ext cx="849524" cy="2854960"/>
        </p:xfrm>
        <a:graphic>
          <a:graphicData uri="http://schemas.openxmlformats.org/drawingml/2006/table">
            <a:tbl>
              <a:tblPr firstRow="1" bandRow="1"/>
              <a:tblGrid>
                <a:gridCol w="849524">
                  <a:extLst>
                    <a:ext uri="{9D8B030D-6E8A-4147-A177-3AD203B41FA5}">
                      <a16:colId xmlns:a16="http://schemas.microsoft.com/office/drawing/2014/main" val="1392188230"/>
                    </a:ext>
                  </a:extLst>
                </a:gridCol>
              </a:tblGrid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0.66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708338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39354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0.66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81794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246968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0.33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262755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0.66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823267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699274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0.33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86927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 = 0.33</a:t>
                      </a:r>
                    </a:p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09106"/>
                  </a:ext>
                </a:extLst>
              </a:tr>
            </a:tbl>
          </a:graphicData>
        </a:graphic>
      </p:graphicFrame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F55351F4-D457-1126-2938-45D662186C01}"/>
              </a:ext>
            </a:extLst>
          </p:cNvPr>
          <p:cNvSpPr/>
          <p:nvPr/>
        </p:nvSpPr>
        <p:spPr>
          <a:xfrm>
            <a:off x="11466509" y="3838722"/>
            <a:ext cx="186543" cy="1980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116757AE-C810-AFC3-0C11-C9691451C924}"/>
              </a:ext>
            </a:extLst>
          </p:cNvPr>
          <p:cNvSpPr/>
          <p:nvPr/>
        </p:nvSpPr>
        <p:spPr>
          <a:xfrm>
            <a:off x="11470065" y="4729976"/>
            <a:ext cx="186543" cy="1980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C04038BE-F333-0AA9-DC68-C2244117F99B}"/>
              </a:ext>
            </a:extLst>
          </p:cNvPr>
          <p:cNvSpPr/>
          <p:nvPr/>
        </p:nvSpPr>
        <p:spPr>
          <a:xfrm>
            <a:off x="11466508" y="5039001"/>
            <a:ext cx="186543" cy="19800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8F5CD724-0431-100A-7BDD-0B5CE50A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88 0.00139 L -0.19388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8" grpId="0"/>
      <p:bldP spid="79" grpId="0" animBg="1"/>
      <p:bldP spid="82" grpId="0" animBg="1"/>
      <p:bldP spid="83" grpId="0"/>
      <p:bldP spid="85" grpId="0"/>
      <p:bldP spid="86" grpId="0" animBg="1"/>
      <p:bldP spid="90" grpId="0" animBg="1"/>
      <p:bldP spid="91" grpId="0" animBg="1"/>
      <p:bldP spid="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1B2B-58C2-94ED-0000-58AE497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Map-Based Approach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9415D33-1427-4C99-1DE1-33CBB9D258E7}"/>
              </a:ext>
            </a:extLst>
          </p:cNvPr>
          <p:cNvGrpSpPr/>
          <p:nvPr/>
        </p:nvGrpSpPr>
        <p:grpSpPr>
          <a:xfrm>
            <a:off x="2790258" y="1994557"/>
            <a:ext cx="5595680" cy="3363170"/>
            <a:chOff x="2790258" y="1994557"/>
            <a:chExt cx="5595680" cy="33631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BBF21C-709C-1071-F4DF-FC23646CA613}"/>
                </a:ext>
              </a:extLst>
            </p:cNvPr>
            <p:cNvSpPr/>
            <p:nvPr/>
          </p:nvSpPr>
          <p:spPr>
            <a:xfrm>
              <a:off x="5587212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929EAC-09E0-0EE7-05AB-593FEA22A7AF}"/>
                </a:ext>
              </a:extLst>
            </p:cNvPr>
            <p:cNvSpPr/>
            <p:nvPr/>
          </p:nvSpPr>
          <p:spPr>
            <a:xfrm>
              <a:off x="5429970" y="271437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80D2D0-D404-FF35-0494-F7FAAD96A0BA}"/>
                </a:ext>
              </a:extLst>
            </p:cNvPr>
            <p:cNvSpPr txBox="1"/>
            <p:nvPr/>
          </p:nvSpPr>
          <p:spPr>
            <a:xfrm>
              <a:off x="3330998" y="5021427"/>
              <a:ext cx="1507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9EFB79-22FE-CF04-D42F-2245123594C7}"/>
                </a:ext>
              </a:extLst>
            </p:cNvPr>
            <p:cNvSpPr txBox="1"/>
            <p:nvPr/>
          </p:nvSpPr>
          <p:spPr>
            <a:xfrm>
              <a:off x="6750340" y="5049950"/>
              <a:ext cx="1507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Sub-Region 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EF7EBE-ADF3-6208-4C80-557CD10BB386}"/>
                </a:ext>
              </a:extLst>
            </p:cNvPr>
            <p:cNvCxnSpPr>
              <a:cxnSpLocks/>
              <a:stCxn id="24" idx="6"/>
              <a:endCxn id="58" idx="1"/>
            </p:cNvCxnSpPr>
            <p:nvPr/>
          </p:nvCxnSpPr>
          <p:spPr>
            <a:xfrm>
              <a:off x="5410335" y="4139298"/>
              <a:ext cx="415592" cy="1602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CEE1EA-58A3-0657-87DB-B62AFF7C5C6E}"/>
                </a:ext>
              </a:extLst>
            </p:cNvPr>
            <p:cNvCxnSpPr>
              <a:cxnSpLocks/>
              <a:stCxn id="58" idx="3"/>
              <a:endCxn id="25" idx="6"/>
            </p:cNvCxnSpPr>
            <p:nvPr/>
          </p:nvCxnSpPr>
          <p:spPr>
            <a:xfrm flipH="1">
              <a:off x="5418581" y="4377123"/>
              <a:ext cx="407349" cy="1954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832EFE-2568-53CF-6875-81847374F89E}"/>
                </a:ext>
              </a:extLst>
            </p:cNvPr>
            <p:cNvCxnSpPr>
              <a:stCxn id="31" idx="4"/>
              <a:endCxn id="29" idx="0"/>
            </p:cNvCxnSpPr>
            <p:nvPr/>
          </p:nvCxnSpPr>
          <p:spPr>
            <a:xfrm>
              <a:off x="4187109" y="2368577"/>
              <a:ext cx="44196" cy="4328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A85D3-BF63-1FF3-B175-994214AF78B0}"/>
                </a:ext>
              </a:extLst>
            </p:cNvPr>
            <p:cNvCxnSpPr>
              <a:stCxn id="28" idx="4"/>
              <a:endCxn id="27" idx="7"/>
            </p:cNvCxnSpPr>
            <p:nvPr/>
          </p:nvCxnSpPr>
          <p:spPr>
            <a:xfrm flipH="1">
              <a:off x="3643588" y="3933034"/>
              <a:ext cx="209324" cy="386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523047-CA74-21F0-1FD3-9C1BDD39413E}"/>
                </a:ext>
              </a:extLst>
            </p:cNvPr>
            <p:cNvCxnSpPr>
              <a:cxnSpLocks/>
              <a:stCxn id="26" idx="2"/>
              <a:endCxn id="27" idx="4"/>
            </p:cNvCxnSpPr>
            <p:nvPr/>
          </p:nvCxnSpPr>
          <p:spPr>
            <a:xfrm flipH="1" flipV="1">
              <a:off x="3641361" y="4421809"/>
              <a:ext cx="408736" cy="2811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E93F7D-697B-5F58-8057-0C28216DB1A0}"/>
                </a:ext>
              </a:extLst>
            </p:cNvPr>
            <p:cNvCxnSpPr>
              <a:stCxn id="30" idx="6"/>
              <a:endCxn id="29" idx="2"/>
            </p:cNvCxnSpPr>
            <p:nvPr/>
          </p:nvCxnSpPr>
          <p:spPr>
            <a:xfrm>
              <a:off x="3626166" y="2649717"/>
              <a:ext cx="545705" cy="2065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FD50C7-C148-D128-025A-1364FEBA49AF}"/>
                </a:ext>
              </a:extLst>
            </p:cNvPr>
            <p:cNvCxnSpPr>
              <a:stCxn id="31" idx="2"/>
              <a:endCxn id="30" idx="7"/>
            </p:cNvCxnSpPr>
            <p:nvPr/>
          </p:nvCxnSpPr>
          <p:spPr>
            <a:xfrm flipH="1">
              <a:off x="3608758" y="2313713"/>
              <a:ext cx="518917" cy="2972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/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115715-BA92-4D11-C293-D8DC285BA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616" y="4597312"/>
                  <a:ext cx="322456" cy="3105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/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20140-BA89-D87F-DAC1-49760B0C1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695" y="4172077"/>
                  <a:ext cx="322456" cy="3105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/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8D5100-7D98-916B-01EC-578E499CC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124" y="3607624"/>
                  <a:ext cx="322456" cy="3116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/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8E2C81-9F12-CC72-2A5B-91D847713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5" y="1994557"/>
                  <a:ext cx="322456" cy="310213"/>
                </a:xfrm>
                <a:prstGeom prst="rect">
                  <a:avLst/>
                </a:prstGeom>
                <a:blipFill>
                  <a:blip r:embed="rId5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/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B717DA3-41BD-0237-A090-6EF8BC999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646" y="2868601"/>
                  <a:ext cx="322456" cy="310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/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FAAE7DB-2852-0D0A-F640-74AC0D14F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813" y="2470901"/>
                  <a:ext cx="322456" cy="3105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/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7366D1-5385-0116-7859-B4A80B06A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358" y="4428581"/>
                  <a:ext cx="322456" cy="310213"/>
                </a:xfrm>
                <a:prstGeom prst="rect">
                  <a:avLst/>
                </a:prstGeom>
                <a:blipFill>
                  <a:blip r:embed="rId8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/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81253A3-4684-5AB3-C808-A163A166A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826" y="3984730"/>
                  <a:ext cx="322456" cy="310598"/>
                </a:xfrm>
                <a:prstGeom prst="rect">
                  <a:avLst/>
                </a:prstGeom>
                <a:blipFill>
                  <a:blip r:embed="rId9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/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F623E1F-BF1B-256C-EBEE-29EE8BC5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6302" y="2627780"/>
                  <a:ext cx="322456" cy="3102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5F033D-FD48-56F5-3BCA-3D41C200930E}"/>
                </a:ext>
              </a:extLst>
            </p:cNvPr>
            <p:cNvSpPr/>
            <p:nvPr/>
          </p:nvSpPr>
          <p:spPr>
            <a:xfrm>
              <a:off x="5291463" y="408443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A2F2A5-605D-D537-980E-7494A3D9DB89}"/>
                </a:ext>
              </a:extLst>
            </p:cNvPr>
            <p:cNvSpPr/>
            <p:nvPr/>
          </p:nvSpPr>
          <p:spPr>
            <a:xfrm>
              <a:off x="5299706" y="451769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C1B515-E932-A9E1-D531-99E469B984E9}"/>
                </a:ext>
              </a:extLst>
            </p:cNvPr>
            <p:cNvSpPr/>
            <p:nvPr/>
          </p:nvSpPr>
          <p:spPr>
            <a:xfrm rot="2482690">
              <a:off x="4035260" y="468739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79E985-3F73-5022-84FE-87F4D33D525B}"/>
                </a:ext>
              </a:extLst>
            </p:cNvPr>
            <p:cNvSpPr/>
            <p:nvPr/>
          </p:nvSpPr>
          <p:spPr>
            <a:xfrm rot="20224540">
              <a:off x="3560555" y="43164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0AE9812-AC19-7F0E-E632-39A7EBF0F06F}"/>
                </a:ext>
              </a:extLst>
            </p:cNvPr>
            <p:cNvSpPr/>
            <p:nvPr/>
          </p:nvSpPr>
          <p:spPr>
            <a:xfrm rot="1029613">
              <a:off x="3809663" y="3825745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4789F9-D1D6-9A4F-CF1A-A95D69D7EBE0}"/>
                </a:ext>
              </a:extLst>
            </p:cNvPr>
            <p:cNvSpPr/>
            <p:nvPr/>
          </p:nvSpPr>
          <p:spPr>
            <a:xfrm>
              <a:off x="4171868" y="280139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D675A2-9634-ECF6-1040-42463D5D9FAF}"/>
                </a:ext>
              </a:extLst>
            </p:cNvPr>
            <p:cNvSpPr/>
            <p:nvPr/>
          </p:nvSpPr>
          <p:spPr>
            <a:xfrm>
              <a:off x="3507291" y="259485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D9CB60-7E7A-B5ED-3CCD-B4F032693194}"/>
                </a:ext>
              </a:extLst>
            </p:cNvPr>
            <p:cNvSpPr/>
            <p:nvPr/>
          </p:nvSpPr>
          <p:spPr>
            <a:xfrm>
              <a:off x="4127672" y="225884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D785FF-32CD-EEE2-8376-81F1DD6A8422}"/>
                </a:ext>
              </a:extLst>
            </p:cNvPr>
            <p:cNvSpPr/>
            <p:nvPr/>
          </p:nvSpPr>
          <p:spPr>
            <a:xfrm>
              <a:off x="8045133" y="342031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AE7E12-BFCF-1DC3-9C33-3C55B7275171}"/>
                </a:ext>
              </a:extLst>
            </p:cNvPr>
            <p:cNvSpPr/>
            <p:nvPr/>
          </p:nvSpPr>
          <p:spPr>
            <a:xfrm>
              <a:off x="6122853" y="2140286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1816E5-885C-DFD9-2B10-2FA3AC518F4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707" y="2158630"/>
              <a:ext cx="72838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8FF7E4-8FA4-D2EE-E3B5-E5EDD93F1625}"/>
                </a:ext>
              </a:extLst>
            </p:cNvPr>
            <p:cNvSpPr txBox="1"/>
            <p:nvPr/>
          </p:nvSpPr>
          <p:spPr>
            <a:xfrm>
              <a:off x="5096287" y="2125699"/>
              <a:ext cx="27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C53DD-B915-4C8B-D3C8-9EADA121604C}"/>
                </a:ext>
              </a:extLst>
            </p:cNvPr>
            <p:cNvCxnSpPr>
              <a:stCxn id="64" idx="5"/>
              <a:endCxn id="65" idx="1"/>
            </p:cNvCxnSpPr>
            <p:nvPr/>
          </p:nvCxnSpPr>
          <p:spPr>
            <a:xfrm>
              <a:off x="7494916" y="2253840"/>
              <a:ext cx="390145" cy="1625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49C3EA-8090-0565-2CE9-FEC3C6979267}"/>
                </a:ext>
              </a:extLst>
            </p:cNvPr>
            <p:cNvCxnSpPr>
              <a:stCxn id="64" idx="4"/>
              <a:endCxn id="66" idx="7"/>
            </p:cNvCxnSpPr>
            <p:nvPr/>
          </p:nvCxnSpPr>
          <p:spPr>
            <a:xfrm>
              <a:off x="7452888" y="2269909"/>
              <a:ext cx="146055" cy="4354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BFD1F4-F473-851D-F846-29DBEBB9D6FB}"/>
                </a:ext>
              </a:extLst>
            </p:cNvPr>
            <p:cNvCxnSpPr>
              <a:cxnSpLocks/>
              <a:stCxn id="64" idx="4"/>
              <a:endCxn id="69" idx="7"/>
            </p:cNvCxnSpPr>
            <p:nvPr/>
          </p:nvCxnSpPr>
          <p:spPr>
            <a:xfrm flipH="1">
              <a:off x="7093125" y="2269912"/>
              <a:ext cx="359760" cy="3915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92CBA5-CC3F-3B7C-AA22-52602F6D215F}"/>
                </a:ext>
              </a:extLst>
            </p:cNvPr>
            <p:cNvCxnSpPr>
              <a:stCxn id="59" idx="5"/>
              <a:endCxn id="65" idx="2"/>
            </p:cNvCxnSpPr>
            <p:nvPr/>
          </p:nvCxnSpPr>
          <p:spPr>
            <a:xfrm>
              <a:off x="7233318" y="2359847"/>
              <a:ext cx="634335" cy="95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7562FA-0D71-550D-2553-FE2985A0C240}"/>
                </a:ext>
              </a:extLst>
            </p:cNvPr>
            <p:cNvCxnSpPr>
              <a:stCxn id="69" idx="5"/>
              <a:endCxn id="66" idx="1"/>
            </p:cNvCxnSpPr>
            <p:nvPr/>
          </p:nvCxnSpPr>
          <p:spPr>
            <a:xfrm>
              <a:off x="7130861" y="2729225"/>
              <a:ext cx="405149" cy="318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1157F3-408F-B5C2-D501-A46339B32E07}"/>
                </a:ext>
              </a:extLst>
            </p:cNvPr>
            <p:cNvCxnSpPr>
              <a:cxnSpLocks/>
              <a:stCxn id="65" idx="3"/>
              <a:endCxn id="66" idx="6"/>
            </p:cNvCxnSpPr>
            <p:nvPr/>
          </p:nvCxnSpPr>
          <p:spPr>
            <a:xfrm flipH="1">
              <a:off x="7637694" y="2493971"/>
              <a:ext cx="247367" cy="2288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CD9AE7-1237-0E0A-6614-8A85B9FC059C}"/>
                </a:ext>
              </a:extLst>
            </p:cNvPr>
            <p:cNvCxnSpPr>
              <a:cxnSpLocks/>
              <a:endCxn id="62" idx="7"/>
            </p:cNvCxnSpPr>
            <p:nvPr/>
          </p:nvCxnSpPr>
          <p:spPr>
            <a:xfrm flipH="1">
              <a:off x="6766081" y="4469006"/>
              <a:ext cx="207670" cy="1804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304530-273B-18A1-B665-71471651E267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7058275" y="4208050"/>
              <a:ext cx="346113" cy="160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B1FAC9-D599-79EC-9110-3B8CB27242DB}"/>
                </a:ext>
              </a:extLst>
            </p:cNvPr>
            <p:cNvCxnSpPr>
              <a:stCxn id="60" idx="5"/>
              <a:endCxn id="63" idx="1"/>
            </p:cNvCxnSpPr>
            <p:nvPr/>
          </p:nvCxnSpPr>
          <p:spPr>
            <a:xfrm>
              <a:off x="7488441" y="4208050"/>
              <a:ext cx="209714" cy="2843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B7C1D0-3DC2-EB49-195D-5F243DB5D877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>
              <a:off x="7086187" y="4444389"/>
              <a:ext cx="594560" cy="86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/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70D79EF-3045-6A9C-758A-0AC6704C5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934" y="4704597"/>
                  <a:ext cx="322456" cy="310150"/>
                </a:xfrm>
                <a:prstGeom prst="rect">
                  <a:avLst/>
                </a:prstGeom>
                <a:blipFill>
                  <a:blip r:embed="rId11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/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0A05CF-71BC-0066-181A-4F53E2921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295" y="4173528"/>
                  <a:ext cx="322456" cy="3097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/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A11DA9-C63F-3680-0814-2C3E8D4B1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773" y="4528013"/>
                  <a:ext cx="322456" cy="309765"/>
                </a:xfrm>
                <a:prstGeom prst="rect">
                  <a:avLst/>
                </a:prstGeom>
                <a:blipFill>
                  <a:blip r:embed="rId13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/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4AF4206-5A4F-1118-669D-F7D4862A1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833" y="3858233"/>
                  <a:ext cx="322456" cy="3093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/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079824E-6940-D97F-678A-C444EC3BE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117" y="4039376"/>
                  <a:ext cx="322456" cy="30957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/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2D7B8A2-C5C6-1BD0-B091-992871089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292" y="2667071"/>
                  <a:ext cx="322456" cy="3101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/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7F0213-57EC-C59E-760E-E2E1E15E1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72" y="2660391"/>
                  <a:ext cx="322456" cy="311239"/>
                </a:xfrm>
                <a:prstGeom prst="rect">
                  <a:avLst/>
                </a:prstGeom>
                <a:blipFill>
                  <a:blip r:embed="rId17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/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0B5E88-DA96-F78E-2D93-247BB3496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89" y="2106353"/>
                  <a:ext cx="362672" cy="3105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/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845EDB0-8BEC-77C8-D90E-8F7D2C45D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072" y="2012626"/>
                  <a:ext cx="322456" cy="3112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/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525E500-F24F-2EF2-43C2-38A138458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54" y="2334288"/>
                  <a:ext cx="322456" cy="310150"/>
                </a:xfrm>
                <a:prstGeom prst="rect">
                  <a:avLst/>
                </a:prstGeom>
                <a:blipFill>
                  <a:blip r:embed="rId20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/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FCAD9CC-8C6C-83AD-AB7B-F2950C3D3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520" y="2209640"/>
                  <a:ext cx="322456" cy="309765"/>
                </a:xfrm>
                <a:prstGeom prst="rect">
                  <a:avLst/>
                </a:prstGeom>
                <a:blipFill>
                  <a:blip r:embed="rId21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/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C12986-B13D-E7FA-CA39-6DD0F9C10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068" y="3484665"/>
                  <a:ext cx="322456" cy="31123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4CCB079-2F06-3BA9-B268-0ACEDE42076A}"/>
                </a:ext>
              </a:extLst>
            </p:cNvPr>
            <p:cNvSpPr/>
            <p:nvPr/>
          </p:nvSpPr>
          <p:spPr>
            <a:xfrm>
              <a:off x="5808519" y="428346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166665-0D25-2565-4AD7-2AA935EACA19}"/>
                </a:ext>
              </a:extLst>
            </p:cNvPr>
            <p:cNvSpPr/>
            <p:nvPr/>
          </p:nvSpPr>
          <p:spPr>
            <a:xfrm rot="20008878">
              <a:off x="7118951" y="2289032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59143E-9F45-85BF-C8C8-C388FFAF0AEB}"/>
                </a:ext>
              </a:extLst>
            </p:cNvPr>
            <p:cNvSpPr/>
            <p:nvPr/>
          </p:nvSpPr>
          <p:spPr>
            <a:xfrm>
              <a:off x="7386977" y="4114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59314E-D3D9-267D-31E3-CF22A48C6C87}"/>
                </a:ext>
              </a:extLst>
            </p:cNvPr>
            <p:cNvSpPr/>
            <p:nvPr/>
          </p:nvSpPr>
          <p:spPr>
            <a:xfrm rot="1626121">
              <a:off x="6973841" y="4362444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E5B38-64C5-BACA-2E83-CE8E6DA15864}"/>
                </a:ext>
              </a:extLst>
            </p:cNvPr>
            <p:cNvSpPr/>
            <p:nvPr/>
          </p:nvSpPr>
          <p:spPr>
            <a:xfrm rot="20752378">
              <a:off x="6675357" y="4642420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57DD45-BD58-0096-A697-8054F8226FA7}"/>
                </a:ext>
              </a:extLst>
            </p:cNvPr>
            <p:cNvSpPr/>
            <p:nvPr/>
          </p:nvSpPr>
          <p:spPr>
            <a:xfrm>
              <a:off x="7680747" y="4476313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AD02AC-D4F1-01A3-0E40-7CA377678997}"/>
                </a:ext>
              </a:extLst>
            </p:cNvPr>
            <p:cNvSpPr/>
            <p:nvPr/>
          </p:nvSpPr>
          <p:spPr>
            <a:xfrm>
              <a:off x="7393449" y="216018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42700A4-572E-E5FB-572C-A02F164DDA49}"/>
                </a:ext>
              </a:extLst>
            </p:cNvPr>
            <p:cNvSpPr/>
            <p:nvPr/>
          </p:nvSpPr>
          <p:spPr>
            <a:xfrm>
              <a:off x="7867650" y="2400309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1BDD0D-BC84-1F82-D394-64E165D5CEC4}"/>
                </a:ext>
              </a:extLst>
            </p:cNvPr>
            <p:cNvSpPr/>
            <p:nvPr/>
          </p:nvSpPr>
          <p:spPr>
            <a:xfrm rot="19108681">
              <a:off x="7533755" y="2707388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0C3E889-A7D0-B5D3-518A-3F574DD0BC3C}"/>
                </a:ext>
              </a:extLst>
            </p:cNvPr>
            <p:cNvCxnSpPr>
              <a:stCxn id="59" idx="3"/>
              <a:endCxn id="69" idx="7"/>
            </p:cNvCxnSpPr>
            <p:nvPr/>
          </p:nvCxnSpPr>
          <p:spPr>
            <a:xfrm flipH="1">
              <a:off x="7093128" y="2397374"/>
              <a:ext cx="64977" cy="2640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3E81CB1-A9D9-9580-D829-A40CDF779006}"/>
                </a:ext>
              </a:extLst>
            </p:cNvPr>
            <p:cNvCxnSpPr>
              <a:stCxn id="59" idx="4"/>
              <a:endCxn id="66" idx="0"/>
            </p:cNvCxnSpPr>
            <p:nvPr/>
          </p:nvCxnSpPr>
          <p:spPr>
            <a:xfrm>
              <a:off x="7202883" y="2392991"/>
              <a:ext cx="353938" cy="3281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E40887-7B8B-DB6F-D1FE-7AD11D663489}"/>
                </a:ext>
              </a:extLst>
            </p:cNvPr>
            <p:cNvSpPr/>
            <p:nvPr/>
          </p:nvSpPr>
          <p:spPr>
            <a:xfrm rot="19854083">
              <a:off x="7015832" y="2660901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/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D8CCF42-B98E-C252-9383-631941469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652" y="3018211"/>
                  <a:ext cx="322456" cy="311239"/>
                </a:xfrm>
                <a:prstGeom prst="rect">
                  <a:avLst/>
                </a:prstGeom>
                <a:blipFill>
                  <a:blip r:embed="rId23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DD4342-5F19-081F-FE41-8709819AA8D5}"/>
                </a:ext>
              </a:extLst>
            </p:cNvPr>
            <p:cNvSpPr/>
            <p:nvPr/>
          </p:nvSpPr>
          <p:spPr>
            <a:xfrm>
              <a:off x="7278340" y="2972917"/>
              <a:ext cx="118872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051CA1C-86BB-B1F1-136F-5D3FD65A363F}"/>
                </a:ext>
              </a:extLst>
            </p:cNvPr>
            <p:cNvCxnSpPr>
              <a:cxnSpLocks/>
              <a:stCxn id="69" idx="4"/>
              <a:endCxn id="71" idx="1"/>
            </p:cNvCxnSpPr>
            <p:nvPr/>
          </p:nvCxnSpPr>
          <p:spPr>
            <a:xfrm>
              <a:off x="7101952" y="2763704"/>
              <a:ext cx="193799" cy="225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7DFC9D7-FA98-1A5E-EAB2-06528BEC8FAC}"/>
                </a:ext>
              </a:extLst>
            </p:cNvPr>
            <p:cNvCxnSpPr>
              <a:cxnSpLocks/>
              <a:stCxn id="66" idx="2"/>
              <a:endCxn id="71" idx="7"/>
            </p:cNvCxnSpPr>
            <p:nvPr/>
          </p:nvCxnSpPr>
          <p:spPr>
            <a:xfrm flipH="1">
              <a:off x="7379807" y="2801656"/>
              <a:ext cx="168887" cy="187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C444324-8D02-17AF-EB13-7C61BEA06F42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7125311" y="2455173"/>
              <a:ext cx="742339" cy="231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4FE9346-A05A-2E24-31C0-BBB2D66DE208}"/>
                </a:ext>
              </a:extLst>
            </p:cNvPr>
            <p:cNvSpPr/>
            <p:nvPr/>
          </p:nvSpPr>
          <p:spPr>
            <a:xfrm>
              <a:off x="2790258" y="2001584"/>
              <a:ext cx="2798726" cy="3058876"/>
            </a:xfrm>
            <a:prstGeom prst="roundRect">
              <a:avLst>
                <a:gd name="adj" fmla="val 4845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D971691-7159-C476-E31C-3E662241BCA3}"/>
                </a:ext>
              </a:extLst>
            </p:cNvPr>
            <p:cNvSpPr/>
            <p:nvPr/>
          </p:nvSpPr>
          <p:spPr>
            <a:xfrm>
              <a:off x="4848832" y="2008611"/>
              <a:ext cx="1520994" cy="3058876"/>
            </a:xfrm>
            <a:prstGeom prst="roundRect">
              <a:avLst>
                <a:gd name="adj" fmla="val 9252"/>
              </a:avLst>
            </a:prstGeom>
            <a:noFill/>
            <a:ln w="25400">
              <a:solidFill>
                <a:srgbClr val="00B05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865376"/>
                        <a:gd name="connsiteY0" fmla="*/ 310902 h 6147816"/>
                        <a:gd name="connsiteX1" fmla="*/ 310902 w 1865376"/>
                        <a:gd name="connsiteY1" fmla="*/ 0 h 6147816"/>
                        <a:gd name="connsiteX2" fmla="*/ 957559 w 1865376"/>
                        <a:gd name="connsiteY2" fmla="*/ 0 h 6147816"/>
                        <a:gd name="connsiteX3" fmla="*/ 1554474 w 1865376"/>
                        <a:gd name="connsiteY3" fmla="*/ 0 h 6147816"/>
                        <a:gd name="connsiteX4" fmla="*/ 1865376 w 1865376"/>
                        <a:gd name="connsiteY4" fmla="*/ 310902 h 6147816"/>
                        <a:gd name="connsiteX5" fmla="*/ 1865376 w 1865376"/>
                        <a:gd name="connsiteY5" fmla="*/ 891133 h 6147816"/>
                        <a:gd name="connsiteX6" fmla="*/ 1865376 w 1865376"/>
                        <a:gd name="connsiteY6" fmla="*/ 1692405 h 6147816"/>
                        <a:gd name="connsiteX7" fmla="*/ 1865376 w 1865376"/>
                        <a:gd name="connsiteY7" fmla="*/ 2272636 h 6147816"/>
                        <a:gd name="connsiteX8" fmla="*/ 1865376 w 1865376"/>
                        <a:gd name="connsiteY8" fmla="*/ 3073908 h 6147816"/>
                        <a:gd name="connsiteX9" fmla="*/ 1865376 w 1865376"/>
                        <a:gd name="connsiteY9" fmla="*/ 3598879 h 6147816"/>
                        <a:gd name="connsiteX10" fmla="*/ 1865376 w 1865376"/>
                        <a:gd name="connsiteY10" fmla="*/ 4289631 h 6147816"/>
                        <a:gd name="connsiteX11" fmla="*/ 1865376 w 1865376"/>
                        <a:gd name="connsiteY11" fmla="*/ 4980382 h 6147816"/>
                        <a:gd name="connsiteX12" fmla="*/ 1865376 w 1865376"/>
                        <a:gd name="connsiteY12" fmla="*/ 5836914 h 6147816"/>
                        <a:gd name="connsiteX13" fmla="*/ 1554474 w 1865376"/>
                        <a:gd name="connsiteY13" fmla="*/ 6147816 h 6147816"/>
                        <a:gd name="connsiteX14" fmla="*/ 932688 w 1865376"/>
                        <a:gd name="connsiteY14" fmla="*/ 6147816 h 6147816"/>
                        <a:gd name="connsiteX15" fmla="*/ 310902 w 1865376"/>
                        <a:gd name="connsiteY15" fmla="*/ 6147816 h 6147816"/>
                        <a:gd name="connsiteX16" fmla="*/ 0 w 1865376"/>
                        <a:gd name="connsiteY16" fmla="*/ 5836914 h 6147816"/>
                        <a:gd name="connsiteX17" fmla="*/ 0 w 1865376"/>
                        <a:gd name="connsiteY17" fmla="*/ 5090902 h 6147816"/>
                        <a:gd name="connsiteX18" fmla="*/ 0 w 1865376"/>
                        <a:gd name="connsiteY18" fmla="*/ 4510671 h 6147816"/>
                        <a:gd name="connsiteX19" fmla="*/ 0 w 1865376"/>
                        <a:gd name="connsiteY19" fmla="*/ 3709399 h 6147816"/>
                        <a:gd name="connsiteX20" fmla="*/ 0 w 1865376"/>
                        <a:gd name="connsiteY20" fmla="*/ 3018648 h 6147816"/>
                        <a:gd name="connsiteX21" fmla="*/ 0 w 1865376"/>
                        <a:gd name="connsiteY21" fmla="*/ 2438417 h 6147816"/>
                        <a:gd name="connsiteX22" fmla="*/ 0 w 1865376"/>
                        <a:gd name="connsiteY22" fmla="*/ 1747665 h 6147816"/>
                        <a:gd name="connsiteX23" fmla="*/ 0 w 1865376"/>
                        <a:gd name="connsiteY23" fmla="*/ 1222694 h 6147816"/>
                        <a:gd name="connsiteX24" fmla="*/ 0 w 1865376"/>
                        <a:gd name="connsiteY24" fmla="*/ 310902 h 61478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1865376" h="6147816" extrusionOk="0">
                          <a:moveTo>
                            <a:pt x="0" y="310902"/>
                          </a:moveTo>
                          <a:cubicBezTo>
                            <a:pt x="-8313" y="134068"/>
                            <a:pt x="114614" y="9226"/>
                            <a:pt x="310902" y="0"/>
                          </a:cubicBezTo>
                          <a:cubicBezTo>
                            <a:pt x="588404" y="8392"/>
                            <a:pt x="801740" y="27389"/>
                            <a:pt x="957559" y="0"/>
                          </a:cubicBezTo>
                          <a:cubicBezTo>
                            <a:pt x="1113378" y="-27389"/>
                            <a:pt x="1303109" y="-624"/>
                            <a:pt x="1554474" y="0"/>
                          </a:cubicBezTo>
                          <a:cubicBezTo>
                            <a:pt x="1721076" y="-2792"/>
                            <a:pt x="1885825" y="148967"/>
                            <a:pt x="1865376" y="310902"/>
                          </a:cubicBezTo>
                          <a:cubicBezTo>
                            <a:pt x="1852386" y="578596"/>
                            <a:pt x="1891462" y="641903"/>
                            <a:pt x="1865376" y="891133"/>
                          </a:cubicBezTo>
                          <a:cubicBezTo>
                            <a:pt x="1839290" y="1140363"/>
                            <a:pt x="1891861" y="1401491"/>
                            <a:pt x="1865376" y="1692405"/>
                          </a:cubicBezTo>
                          <a:cubicBezTo>
                            <a:pt x="1838891" y="1983319"/>
                            <a:pt x="1863549" y="2009707"/>
                            <a:pt x="1865376" y="2272636"/>
                          </a:cubicBezTo>
                          <a:cubicBezTo>
                            <a:pt x="1867203" y="2535565"/>
                            <a:pt x="1899116" y="2681080"/>
                            <a:pt x="1865376" y="3073908"/>
                          </a:cubicBezTo>
                          <a:cubicBezTo>
                            <a:pt x="1831636" y="3466736"/>
                            <a:pt x="1874185" y="3458254"/>
                            <a:pt x="1865376" y="3598879"/>
                          </a:cubicBezTo>
                          <a:cubicBezTo>
                            <a:pt x="1856567" y="3739504"/>
                            <a:pt x="1894568" y="4108659"/>
                            <a:pt x="1865376" y="4289631"/>
                          </a:cubicBezTo>
                          <a:cubicBezTo>
                            <a:pt x="1836184" y="4470603"/>
                            <a:pt x="1862821" y="4660425"/>
                            <a:pt x="1865376" y="4980382"/>
                          </a:cubicBezTo>
                          <a:cubicBezTo>
                            <a:pt x="1867931" y="5300339"/>
                            <a:pt x="1877073" y="5567286"/>
                            <a:pt x="1865376" y="5836914"/>
                          </a:cubicBezTo>
                          <a:cubicBezTo>
                            <a:pt x="1880028" y="6026568"/>
                            <a:pt x="1730411" y="6144111"/>
                            <a:pt x="1554474" y="6147816"/>
                          </a:cubicBezTo>
                          <a:cubicBezTo>
                            <a:pt x="1402370" y="6170264"/>
                            <a:pt x="1196458" y="6163732"/>
                            <a:pt x="932688" y="6147816"/>
                          </a:cubicBezTo>
                          <a:cubicBezTo>
                            <a:pt x="668918" y="6131900"/>
                            <a:pt x="615557" y="6178142"/>
                            <a:pt x="310902" y="6147816"/>
                          </a:cubicBezTo>
                          <a:cubicBezTo>
                            <a:pt x="121645" y="6112040"/>
                            <a:pt x="768" y="5998234"/>
                            <a:pt x="0" y="5836914"/>
                          </a:cubicBezTo>
                          <a:cubicBezTo>
                            <a:pt x="-24380" y="5467176"/>
                            <a:pt x="-21216" y="5459344"/>
                            <a:pt x="0" y="5090902"/>
                          </a:cubicBezTo>
                          <a:cubicBezTo>
                            <a:pt x="21216" y="4722460"/>
                            <a:pt x="3083" y="4716497"/>
                            <a:pt x="0" y="4510671"/>
                          </a:cubicBezTo>
                          <a:cubicBezTo>
                            <a:pt x="-3083" y="4304845"/>
                            <a:pt x="-24994" y="3986929"/>
                            <a:pt x="0" y="3709399"/>
                          </a:cubicBezTo>
                          <a:cubicBezTo>
                            <a:pt x="24994" y="3431869"/>
                            <a:pt x="24054" y="3194228"/>
                            <a:pt x="0" y="3018648"/>
                          </a:cubicBezTo>
                          <a:cubicBezTo>
                            <a:pt x="-24054" y="2843068"/>
                            <a:pt x="-19655" y="2641674"/>
                            <a:pt x="0" y="2438417"/>
                          </a:cubicBezTo>
                          <a:cubicBezTo>
                            <a:pt x="19655" y="2235160"/>
                            <a:pt x="18340" y="2078572"/>
                            <a:pt x="0" y="1747665"/>
                          </a:cubicBezTo>
                          <a:cubicBezTo>
                            <a:pt x="-18340" y="1416758"/>
                            <a:pt x="-3727" y="1425381"/>
                            <a:pt x="0" y="1222694"/>
                          </a:cubicBezTo>
                          <a:cubicBezTo>
                            <a:pt x="3727" y="1020007"/>
                            <a:pt x="-9711" y="659021"/>
                            <a:pt x="0" y="31090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4D4696B-B015-3ECA-A375-419B9B4E0C05}"/>
              </a:ext>
            </a:extLst>
          </p:cNvPr>
          <p:cNvSpPr/>
          <p:nvPr/>
        </p:nvSpPr>
        <p:spPr>
          <a:xfrm>
            <a:off x="6444152" y="2751639"/>
            <a:ext cx="5163993" cy="160324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4B312CA9-CFBF-CBFA-502F-8431388D87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745408"/>
                  </p:ext>
                </p:extLst>
              </p:nvPr>
            </p:nvGraphicFramePr>
            <p:xfrm>
              <a:off x="6490855" y="3339786"/>
              <a:ext cx="1980373" cy="8839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48104">
                      <a:extLst>
                        <a:ext uri="{9D8B030D-6E8A-4147-A177-3AD203B41FA5}">
                          <a16:colId xmlns:a16="http://schemas.microsoft.com/office/drawing/2014/main" val="1024560080"/>
                        </a:ext>
                      </a:extLst>
                    </a:gridCol>
                    <a:gridCol w="1232269">
                      <a:extLst>
                        <a:ext uri="{9D8B030D-6E8A-4147-A177-3AD203B41FA5}">
                          <a16:colId xmlns:a16="http://schemas.microsoft.com/office/drawing/2014/main" val="3603387586"/>
                        </a:ext>
                      </a:extLst>
                    </a:gridCol>
                  </a:tblGrid>
                  <a:tr h="12277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3653078"/>
                      </a:ext>
                    </a:extLst>
                  </a:tr>
                  <a:tr h="13337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810870"/>
                      </a:ext>
                    </a:extLst>
                  </a:tr>
                  <a:tr h="12767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m:rPr>
                                    <m:aln/>
                                  </m:rP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6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64059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77">
                <a:extLst>
                  <a:ext uri="{FF2B5EF4-FFF2-40B4-BE49-F238E27FC236}">
                    <a16:creationId xmlns:a16="http://schemas.microsoft.com/office/drawing/2014/main" id="{4B312CA9-CFBF-CBFA-502F-8431388D87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745408"/>
                  </p:ext>
                </p:extLst>
              </p:nvPr>
            </p:nvGraphicFramePr>
            <p:xfrm>
              <a:off x="6490855" y="3339786"/>
              <a:ext cx="1980373" cy="8839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48104">
                      <a:extLst>
                        <a:ext uri="{9D8B030D-6E8A-4147-A177-3AD203B41FA5}">
                          <a16:colId xmlns:a16="http://schemas.microsoft.com/office/drawing/2014/main" val="1024560080"/>
                        </a:ext>
                      </a:extLst>
                    </a:gridCol>
                    <a:gridCol w="1232269">
                      <a:extLst>
                        <a:ext uri="{9D8B030D-6E8A-4147-A177-3AD203B41FA5}">
                          <a16:colId xmlns:a16="http://schemas.microsoft.com/office/drawing/2014/main" val="3603387586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r="-165041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60591" b="-20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65307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02083" r="-165041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60591" t="-102083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81087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97959" r="-165041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60591" t="-197959" b="-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64059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9BD036B4-D598-0E3E-4DE6-5BE626E29B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973806"/>
                  </p:ext>
                </p:extLst>
              </p:nvPr>
            </p:nvGraphicFramePr>
            <p:xfrm>
              <a:off x="8445177" y="3340666"/>
              <a:ext cx="2570112" cy="294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3492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686620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7692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9BD036B4-D598-0E3E-4DE6-5BE626E29B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4973806"/>
                  </p:ext>
                </p:extLst>
              </p:nvPr>
            </p:nvGraphicFramePr>
            <p:xfrm>
              <a:off x="8445177" y="3340666"/>
              <a:ext cx="2570112" cy="294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3492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686620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r="-191034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2347" b="-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14EB741-0A8B-F6C7-FCD2-7D22CB98FF5A}"/>
              </a:ext>
            </a:extLst>
          </p:cNvPr>
          <p:cNvSpPr txBox="1"/>
          <p:nvPr/>
        </p:nvSpPr>
        <p:spPr>
          <a:xfrm>
            <a:off x="6461951" y="3039444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1: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A1B303-33C4-B469-B94E-562D5963E925}"/>
              </a:ext>
            </a:extLst>
          </p:cNvPr>
          <p:cNvSpPr txBox="1"/>
          <p:nvPr/>
        </p:nvSpPr>
        <p:spPr>
          <a:xfrm>
            <a:off x="8434050" y="3038269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2</a:t>
            </a:r>
            <a:r>
              <a:rPr lang="en-US" sz="1400" dirty="0"/>
              <a:t>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CB0D35-B8CE-D11C-97D7-B7557ABEBB90}"/>
              </a:ext>
            </a:extLst>
          </p:cNvPr>
          <p:cNvSpPr/>
          <p:nvPr/>
        </p:nvSpPr>
        <p:spPr>
          <a:xfrm>
            <a:off x="8542887" y="3330775"/>
            <a:ext cx="2276003" cy="294640"/>
          </a:xfrm>
          <a:prstGeom prst="rect">
            <a:avLst/>
          </a:prstGeom>
          <a:noFill/>
          <a:ln w="254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797D88-87AA-E612-CB8B-EA125856350B}"/>
              </a:ext>
            </a:extLst>
          </p:cNvPr>
          <p:cNvSpPr/>
          <p:nvPr/>
        </p:nvSpPr>
        <p:spPr>
          <a:xfrm>
            <a:off x="6581188" y="3323408"/>
            <a:ext cx="1890038" cy="915343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A21681-B3B3-5A4D-E20B-6B63A654DCA7}"/>
              </a:ext>
            </a:extLst>
          </p:cNvPr>
          <p:cNvSpPr txBox="1"/>
          <p:nvPr/>
        </p:nvSpPr>
        <p:spPr>
          <a:xfrm>
            <a:off x="10787668" y="3323408"/>
            <a:ext cx="892134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400" dirty="0"/>
              <a:t>PI = 0.66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6DDB1E-2EFC-CCFD-4CB6-9F58793E493F}"/>
              </a:ext>
            </a:extLst>
          </p:cNvPr>
          <p:cNvSpPr txBox="1"/>
          <p:nvPr/>
        </p:nvSpPr>
        <p:spPr>
          <a:xfrm>
            <a:off x="6327364" y="2731888"/>
            <a:ext cx="2223475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Border Instance Table: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3EC9B065-84D6-FF5A-FA40-69A20A7A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3.7037E-7 L -0.181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/>
      <p:bldP spid="81" grpId="0"/>
      <p:bldP spid="82" grpId="0" animBg="1"/>
      <p:bldP spid="83" grpId="0" animBg="1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9F1-96E4-DB5A-CB12-4AC51E72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Map-Based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00AAC-21D0-BD5C-F07A-7382890280BF}"/>
              </a:ext>
            </a:extLst>
          </p:cNvPr>
          <p:cNvSpPr/>
          <p:nvPr/>
        </p:nvSpPr>
        <p:spPr>
          <a:xfrm>
            <a:off x="6539728" y="1799375"/>
            <a:ext cx="5181721" cy="349642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D179C-02F4-B594-3F2A-E32EC7B2A09B}"/>
              </a:ext>
            </a:extLst>
          </p:cNvPr>
          <p:cNvSpPr/>
          <p:nvPr/>
        </p:nvSpPr>
        <p:spPr>
          <a:xfrm>
            <a:off x="3187464" y="1814651"/>
            <a:ext cx="2575021" cy="357373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7D20B-EEFE-E7CF-AA89-0A5EC4FC7F73}"/>
              </a:ext>
            </a:extLst>
          </p:cNvPr>
          <p:cNvSpPr/>
          <p:nvPr/>
        </p:nvSpPr>
        <p:spPr>
          <a:xfrm>
            <a:off x="355901" y="1799570"/>
            <a:ext cx="2555179" cy="2193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63F9F-57A6-20BB-6DC6-AD6D32DDC485}"/>
              </a:ext>
            </a:extLst>
          </p:cNvPr>
          <p:cNvSpPr/>
          <p:nvPr/>
        </p:nvSpPr>
        <p:spPr>
          <a:xfrm>
            <a:off x="378746" y="4395560"/>
            <a:ext cx="2532333" cy="98339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6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3A5CD85-D257-AC6B-BE1A-C57A5988E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426816"/>
                  </p:ext>
                </p:extLst>
              </p:nvPr>
            </p:nvGraphicFramePr>
            <p:xfrm>
              <a:off x="358150" y="4947818"/>
              <a:ext cx="2570112" cy="294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3492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686620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7692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3A5CD85-D257-AC6B-BE1A-C57A5988E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426816"/>
                  </p:ext>
                </p:extLst>
              </p:nvPr>
            </p:nvGraphicFramePr>
            <p:xfrm>
              <a:off x="358150" y="4947818"/>
              <a:ext cx="2570112" cy="294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83492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686620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91724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2158" b="-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3E1792-17D1-E684-7DD3-0F9D535D7234}"/>
              </a:ext>
            </a:extLst>
          </p:cNvPr>
          <p:cNvSpPr txBox="1"/>
          <p:nvPr/>
        </p:nvSpPr>
        <p:spPr>
          <a:xfrm>
            <a:off x="347023" y="4645421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2</a:t>
            </a:r>
            <a:r>
              <a:rPr lang="en-US" sz="14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E7E1D-9EDA-DAB7-BEAD-FB67C8534D57}"/>
              </a:ext>
            </a:extLst>
          </p:cNvPr>
          <p:cNvSpPr/>
          <p:nvPr/>
        </p:nvSpPr>
        <p:spPr>
          <a:xfrm>
            <a:off x="455860" y="4937927"/>
            <a:ext cx="2276003" cy="294640"/>
          </a:xfrm>
          <a:prstGeom prst="rect">
            <a:avLst/>
          </a:prstGeom>
          <a:noFill/>
          <a:ln w="254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474AC-A1E3-E853-3E61-12C0FC04A08B}"/>
              </a:ext>
            </a:extLst>
          </p:cNvPr>
          <p:cNvSpPr txBox="1"/>
          <p:nvPr/>
        </p:nvSpPr>
        <p:spPr>
          <a:xfrm>
            <a:off x="261958" y="4375809"/>
            <a:ext cx="2223475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Border Instance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F3968F2-2560-23FE-5860-6F354B983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72675"/>
                  </p:ext>
                </p:extLst>
              </p:nvPr>
            </p:nvGraphicFramePr>
            <p:xfrm>
              <a:off x="3075847" y="2326136"/>
              <a:ext cx="2955627" cy="2946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5013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905491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2995228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19426256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54658927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b="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2009290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60449424"/>
                      </a:ext>
                    </a:extLst>
                  </a:tr>
                  <a:tr h="19693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b="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998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F3968F2-2560-23FE-5860-6F354B983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72675"/>
                  </p:ext>
                </p:extLst>
              </p:nvPr>
            </p:nvGraphicFramePr>
            <p:xfrm>
              <a:off x="3075847" y="2326136"/>
              <a:ext cx="2955627" cy="2946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5013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905491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0925" b="-9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b="-9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97959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99522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083" r="-180925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202083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295918" b="-6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426256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4167" r="-180925" b="-5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404167" b="-5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658927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4167" r="-180925" b="-4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504167" b="-4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591837" b="-3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00929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06250" r="-18092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706250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1135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9796" r="-180925" b="-1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789796" b="-10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0449424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272" t="-908333" b="-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9988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C941A37-C6F7-1208-55F6-3A2F09180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638915"/>
                  </p:ext>
                </p:extLst>
              </p:nvPr>
            </p:nvGraphicFramePr>
            <p:xfrm>
              <a:off x="355901" y="2386552"/>
              <a:ext cx="2603534" cy="1473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6842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735108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1731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, 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7003334"/>
                      </a:ext>
                    </a:extLst>
                  </a:tr>
                  <a:tr h="21495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→[</m:t>
                                </m:r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9172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C941A37-C6F7-1208-55F6-3A2F09180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638915"/>
                  </p:ext>
                </p:extLst>
              </p:nvPr>
            </p:nvGraphicFramePr>
            <p:xfrm>
              <a:off x="355901" y="2386552"/>
              <a:ext cx="2603534" cy="1473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68426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1735108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9930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75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083" r="-199301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75" t="-102083" b="-3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935053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7959" r="-199301" b="-2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75" t="-197959" b="-2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75" t="-304167" b="-1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7003334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75" t="-395918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172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9BE4B5D-AA4C-9FB1-D065-3A1561FA3141}"/>
              </a:ext>
            </a:extLst>
          </p:cNvPr>
          <p:cNvSpPr/>
          <p:nvPr/>
        </p:nvSpPr>
        <p:spPr>
          <a:xfrm>
            <a:off x="422154" y="2363270"/>
            <a:ext cx="2047493" cy="1496481"/>
          </a:xfrm>
          <a:prstGeom prst="rect">
            <a:avLst/>
          </a:prstGeom>
          <a:noFill/>
          <a:ln w="254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55D90-244B-90C6-BF7D-C4742C1F1B71}"/>
              </a:ext>
            </a:extLst>
          </p:cNvPr>
          <p:cNvSpPr/>
          <p:nvPr/>
        </p:nvSpPr>
        <p:spPr>
          <a:xfrm>
            <a:off x="3305409" y="2330008"/>
            <a:ext cx="2276003" cy="2916121"/>
          </a:xfrm>
          <a:prstGeom prst="rect">
            <a:avLst/>
          </a:prstGeom>
          <a:noFill/>
          <a:ln w="254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880E3-6E44-53C2-5A89-C5674FD9F2B3}"/>
              </a:ext>
            </a:extLst>
          </p:cNvPr>
          <p:cNvSpPr txBox="1"/>
          <p:nvPr/>
        </p:nvSpPr>
        <p:spPr>
          <a:xfrm>
            <a:off x="373408" y="2025366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2</a:t>
            </a:r>
            <a:r>
              <a:rPr lang="en-US" sz="1400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C957C-F8BB-086E-435A-897426AA98CA}"/>
              </a:ext>
            </a:extLst>
          </p:cNvPr>
          <p:cNvSpPr txBox="1"/>
          <p:nvPr/>
        </p:nvSpPr>
        <p:spPr>
          <a:xfrm>
            <a:off x="288343" y="1755754"/>
            <a:ext cx="2603534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Sub-Region 1 Instance Table: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08BC9-672A-DC9D-3D8F-D71DF3219ED4}"/>
              </a:ext>
            </a:extLst>
          </p:cNvPr>
          <p:cNvSpPr txBox="1"/>
          <p:nvPr/>
        </p:nvSpPr>
        <p:spPr>
          <a:xfrm>
            <a:off x="3289275" y="2074549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2</a:t>
            </a:r>
            <a:r>
              <a:rPr lang="en-US" sz="1400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67F978-4C37-607C-FFC3-21DAA212CA94}"/>
              </a:ext>
            </a:extLst>
          </p:cNvPr>
          <p:cNvSpPr txBox="1"/>
          <p:nvPr/>
        </p:nvSpPr>
        <p:spPr>
          <a:xfrm>
            <a:off x="3204210" y="1804937"/>
            <a:ext cx="2603534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Sub-Region 2 Instance Table: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C0F46B1E-C9E4-01FC-B133-4B7472FB1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541226"/>
                  </p:ext>
                </p:extLst>
              </p:nvPr>
            </p:nvGraphicFramePr>
            <p:xfrm>
              <a:off x="6595936" y="2490520"/>
              <a:ext cx="4619447" cy="20624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75221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3744226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01558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16632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2995228"/>
                      </a:ext>
                    </a:extLst>
                  </a:tr>
                  <a:tr h="21011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88420827"/>
                      </a:ext>
                    </a:extLst>
                  </a:tr>
                  <a:tr h="201558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1011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→[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],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2009290"/>
                      </a:ext>
                    </a:extLst>
                  </a:tr>
                  <a:tr h="21011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r>
                            <a:rPr lang="en-US" sz="1400" b="0" dirty="0"/>
                            <a:t>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405603"/>
                      </a:ext>
                    </a:extLst>
                  </a:tr>
                  <a:tr h="21011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,</a:t>
                          </a:r>
                          <a:r>
                            <a:rPr 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}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298434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C0F46B1E-C9E4-01FC-B133-4B7472FB1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541226"/>
                  </p:ext>
                </p:extLst>
              </p:nvPr>
            </p:nvGraphicFramePr>
            <p:xfrm>
              <a:off x="6595936" y="2490520"/>
              <a:ext cx="4619447" cy="20624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75221">
                      <a:extLst>
                        <a:ext uri="{9D8B030D-6E8A-4147-A177-3AD203B41FA5}">
                          <a16:colId xmlns:a16="http://schemas.microsoft.com/office/drawing/2014/main" val="3405081599"/>
                        </a:ext>
                      </a:extLst>
                    </a:gridCol>
                    <a:gridCol w="3744226">
                      <a:extLst>
                        <a:ext uri="{9D8B030D-6E8A-4147-A177-3AD203B41FA5}">
                          <a16:colId xmlns:a16="http://schemas.microsoft.com/office/drawing/2014/main" val="2619389997"/>
                        </a:ext>
                      </a:extLst>
                    </a:gridCol>
                  </a:tblGrid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167" r="-426389" b="-6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453" t="-4167" b="-62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262048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453" t="-102041" b="-5163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2995228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250" r="-426389" b="-42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453" t="-206250" b="-42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8420827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r="-426389" b="-3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453" t="-300000" b="-3183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31426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453" t="-408333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009290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00"/>
                            </a:lnSpc>
                          </a:pPr>
                          <a:endParaRPr lang="en-US" sz="14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453" t="-497959" b="-1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05603"/>
                      </a:ext>
                    </a:extLst>
                  </a:tr>
                  <a:tr h="294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10417" r="-426389" b="-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453" t="-610417" b="-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8434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F36EF98-65FF-7C59-80D1-91EA45465493}"/>
              </a:ext>
            </a:extLst>
          </p:cNvPr>
          <p:cNvSpPr/>
          <p:nvPr/>
        </p:nvSpPr>
        <p:spPr>
          <a:xfrm>
            <a:off x="6637154" y="2445682"/>
            <a:ext cx="4277407" cy="2721339"/>
          </a:xfrm>
          <a:prstGeom prst="rect">
            <a:avLst/>
          </a:prstGeom>
          <a:noFill/>
          <a:ln w="2540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AF0C05E-14D5-9334-62C5-3634969F7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09496"/>
              </p:ext>
            </p:extLst>
          </p:nvPr>
        </p:nvGraphicFramePr>
        <p:xfrm>
          <a:off x="10876596" y="2478081"/>
          <a:ext cx="1112522" cy="2357120"/>
        </p:xfrm>
        <a:graphic>
          <a:graphicData uri="http://schemas.openxmlformats.org/drawingml/2006/table">
            <a:tbl>
              <a:tblPr firstRow="1" bandRow="1"/>
              <a:tblGrid>
                <a:gridCol w="1112522">
                  <a:extLst>
                    <a:ext uri="{9D8B030D-6E8A-4147-A177-3AD203B41FA5}">
                      <a16:colId xmlns:a16="http://schemas.microsoft.com/office/drawing/2014/main" val="1392188230"/>
                    </a:ext>
                  </a:extLst>
                </a:gridCol>
              </a:tblGrid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sz="1400" dirty="0"/>
                        <a:t>PI = 0.60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708338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817942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 marL="0" marR="0" lvl="0" indent="0" algn="l" defTabSz="870966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 = 0.60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9246968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 marL="0" marR="0" lvl="0" indent="0" algn="l" defTabSz="870966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 = 0.83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406148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0315706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469402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 marL="0" marR="0" lvl="0" indent="0" algn="l" defTabSz="870966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 = 0.50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236005"/>
                  </a:ext>
                </a:extLst>
              </a:tr>
              <a:tr h="22326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en-US" sz="14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24024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7CF66B-C6DB-1B1C-7672-895374D33091}"/>
              </a:ext>
            </a:extLst>
          </p:cNvPr>
          <p:cNvSpPr txBox="1"/>
          <p:nvPr/>
        </p:nvSpPr>
        <p:spPr>
          <a:xfrm>
            <a:off x="6618945" y="4602205"/>
            <a:ext cx="439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Note: </a:t>
            </a:r>
            <a:r>
              <a:rPr lang="en-US" sz="1400" i="1" dirty="0"/>
              <a:t>(A,D) and (B,D) are not interesting in neither of the sub-regions and the border region. Hence, pruned.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58645-DE26-376E-2ABC-2F73572465F7}"/>
              </a:ext>
            </a:extLst>
          </p:cNvPr>
          <p:cNvSpPr txBox="1"/>
          <p:nvPr/>
        </p:nvSpPr>
        <p:spPr>
          <a:xfrm>
            <a:off x="6557098" y="2068297"/>
            <a:ext cx="1026504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k = 2</a:t>
            </a:r>
            <a:r>
              <a:rPr lang="en-US" sz="1400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4AFE1D-AC1A-5D88-4D82-0ABC1401DDA5}"/>
              </a:ext>
            </a:extLst>
          </p:cNvPr>
          <p:cNvSpPr txBox="1"/>
          <p:nvPr/>
        </p:nvSpPr>
        <p:spPr>
          <a:xfrm>
            <a:off x="6557098" y="1797819"/>
            <a:ext cx="2223475" cy="31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b="1" dirty="0"/>
              <a:t>Regional Instance Table: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4950B75-4884-08FD-0FFB-5448C6B3F8BD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 flipH="1" flipV="1">
            <a:off x="5346176" y="1594541"/>
            <a:ext cx="83149" cy="7485676"/>
          </a:xfrm>
          <a:prstGeom prst="bentConnector3">
            <a:avLst>
              <a:gd name="adj1" fmla="val -2749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0B1B78E-BE51-342F-FB87-439E2E1EF63E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236300" y="3389995"/>
            <a:ext cx="236738" cy="144235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C8A63D-DFF9-6733-48DF-EFDE90C79C66}"/>
              </a:ext>
            </a:extLst>
          </p:cNvPr>
          <p:cNvCxnSpPr/>
          <p:nvPr/>
        </p:nvCxnSpPr>
        <p:spPr>
          <a:xfrm>
            <a:off x="4483903" y="5388381"/>
            <a:ext cx="0" cy="227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7E7678-418D-7DEB-1814-A8C3266AF465}"/>
              </a:ext>
            </a:extLst>
          </p:cNvPr>
          <p:cNvCxnSpPr/>
          <p:nvPr/>
        </p:nvCxnSpPr>
        <p:spPr>
          <a:xfrm>
            <a:off x="3075847" y="4229542"/>
            <a:ext cx="0" cy="1386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E60AC08-099A-56D1-4629-C72A55CD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E825-C7B0-B036-6579-D98290F1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C8FD4-B8FF-5C3E-AE15-F69C34B23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each colocation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𝑘𝐿𝑜𝑔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𝐿𝑜𝑔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: cardinality of colocation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: average number of entries in instance table of previous degree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: average length of star neighborhood for each instance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: average number of neighbors for each key combination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C8FD4-B8FF-5C3E-AE15-F69C34B23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4DA8-0316-33CA-A8A7-8CB1C351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E7C4-2A92-9FE5-9AA4-BB798F93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E875-E843-4AF6-0F5B-5B3A9DB2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Colocation: set of spatial features that commonly appear near each other within a geographical area</a:t>
            </a:r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Public Safety: crime events and sources</a:t>
            </a:r>
          </a:p>
          <a:p>
            <a:pPr lvl="1"/>
            <a:r>
              <a:rPr lang="en-US" sz="2000" dirty="0"/>
              <a:t>Ecology: symbiotic relationships between animals or plants</a:t>
            </a:r>
          </a:p>
          <a:p>
            <a:pPr lvl="1"/>
            <a:r>
              <a:rPr lang="en-US" sz="2000" dirty="0"/>
              <a:t>Public Health: diseases and environmental generators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moke coming out of a factory&#10;&#10;Description automatically generated">
            <a:extLst>
              <a:ext uri="{FF2B5EF4-FFF2-40B4-BE49-F238E27FC236}">
                <a16:creationId xmlns:a16="http://schemas.microsoft.com/office/drawing/2014/main" id="{33611FF4-0314-131F-1B75-6099CD01167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77" y="3937391"/>
            <a:ext cx="2706624" cy="1728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40F915-F122-B014-FB82-DD46F1EE1D51}"/>
              </a:ext>
            </a:extLst>
          </p:cNvPr>
          <p:cNvSpPr/>
          <p:nvPr/>
        </p:nvSpPr>
        <p:spPr>
          <a:xfrm>
            <a:off x="1550805" y="5669132"/>
            <a:ext cx="31129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Air Pollution and Lung Cancer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7BCB5-0BFF-86E3-8AC0-294F4EB680F0}"/>
              </a:ext>
            </a:extLst>
          </p:cNvPr>
          <p:cNvSpPr/>
          <p:nvPr/>
        </p:nvSpPr>
        <p:spPr>
          <a:xfrm>
            <a:off x="2142473" y="5899964"/>
            <a:ext cx="1929631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https://www.beckman.kr/</a:t>
            </a:r>
          </a:p>
        </p:txBody>
      </p:sp>
      <p:pic>
        <p:nvPicPr>
          <p:cNvPr id="7" name="Picture 6" descr="A red and white tape on a storefront&#10;&#10;Description automatically generated">
            <a:extLst>
              <a:ext uri="{FF2B5EF4-FFF2-40B4-BE49-F238E27FC236}">
                <a16:creationId xmlns:a16="http://schemas.microsoft.com/office/drawing/2014/main" id="{4868EDD9-71CF-B0A5-8034-8787F099AF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46" y="3937391"/>
            <a:ext cx="2706624" cy="17282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561935-427D-4463-563B-B13200743671}"/>
              </a:ext>
            </a:extLst>
          </p:cNvPr>
          <p:cNvSpPr/>
          <p:nvPr/>
        </p:nvSpPr>
        <p:spPr>
          <a:xfrm>
            <a:off x="5935169" y="5665607"/>
            <a:ext cx="320376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Mall Closing and Crime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95CFC-A058-F1F2-EC3A-9173D003C143}"/>
              </a:ext>
            </a:extLst>
          </p:cNvPr>
          <p:cNvSpPr txBox="1"/>
          <p:nvPr/>
        </p:nvSpPr>
        <p:spPr>
          <a:xfrm>
            <a:off x="6392952" y="5896439"/>
            <a:ext cx="2236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https://www.istockphoto.com/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2161EB-845A-89EF-0A34-108998C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8220-4F8B-1F28-629D-C05E0E8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8DB68-A427-C49E-FD86-5153031DB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201" y="1825625"/>
                <a:ext cx="11396132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Proof:</a:t>
                </a:r>
              </a:p>
              <a:p>
                <a:pPr marL="0" indent="0">
                  <a:buNone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be a feature of cardinality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colocation pattern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/>
                  <a:t> as a set of instances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participating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in sub-regions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/>
                  <a:t>The PR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in each sub-region is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We know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𝑇𝐼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𝑇𝐼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.  </a:t>
                </a:r>
              </a:p>
              <a:p>
                <a:pPr marL="0" indent="0">
                  <a:buNone/>
                </a:pPr>
                <a:r>
                  <a:rPr lang="en-US" sz="2200" dirty="0"/>
                  <a:t>Therefore,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200" dirty="0"/>
                              <m:t>, 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200" dirty="0"/>
                              <m:t>,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m:rPr>
                                <m:nor/>
                              </m:rPr>
                              <a:rPr lang="en-US" sz="2200" dirty="0"/>
                              <m:t>, 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/>
                  <a:t>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a prevalent pattern for the entire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8DB68-A427-C49E-FD86-5153031DB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01" y="1825625"/>
                <a:ext cx="11396132" cy="4351338"/>
              </a:xfrm>
              <a:blipFill>
                <a:blip r:embed="rId2"/>
                <a:stretch>
                  <a:fillRect l="-58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67F55-5C39-BAB5-B8FE-EBD28A11FEEB}"/>
                  </a:ext>
                </a:extLst>
              </p:cNvPr>
              <p:cNvSpPr txBox="1"/>
              <p:nvPr/>
            </p:nvSpPr>
            <p:spPr>
              <a:xfrm>
                <a:off x="3374135" y="440630"/>
                <a:ext cx="971702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𝑠𝑢𝑏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𝑟𝑒𝑔𝑖𝑜𝑛𝑠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𝑐𝑜𝑙𝑜𝑐𝑎𝑡𝑖𝑜𝑛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𝑝𝑟𝑒𝑣𝑎𝑙𝑒𝑛𝑐𝑒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67F55-5C39-BAB5-B8FE-EBD28A11F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5" y="440630"/>
                <a:ext cx="9717023" cy="1292662"/>
              </a:xfrm>
              <a:prstGeom prst="rect">
                <a:avLst/>
              </a:prstGeom>
              <a:blipFill>
                <a:blip r:embed="rId3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FD613-7872-E3C1-8FC7-365FF984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2410-DB1C-4F36-0D20-19126F73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92CE-ED63-5F42-8D6F-956CFFA1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733" y="1825625"/>
                <a:ext cx="1172633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Proof:</a:t>
                </a:r>
              </a:p>
              <a:p>
                <a:pPr marL="0" indent="0">
                  <a:buNone/>
                </a:pPr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as a set of the instances of feature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participating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 sub-regions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as a set of the instances of feature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participating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 border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000" dirty="0"/>
                  <a:t> denotes the set of instances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where at least two instances in the row instance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occur in two distinct sub-regions. 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for each sub-region and border region is denoted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respectively.  </a:t>
                </a:r>
              </a:p>
              <a:p>
                <a:pPr marL="0" indent="0">
                  <a:buNone/>
                </a:pPr>
                <a:r>
                  <a:rPr lang="en-US" sz="2000" dirty="0"/>
                  <a:t>We know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for each sub-region and border region.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92CE-ED63-5F42-8D6F-956CFFA1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733" y="1825625"/>
                <a:ext cx="11726334" cy="4351338"/>
              </a:xfrm>
              <a:blipFill>
                <a:blip r:embed="rId2"/>
                <a:stretch>
                  <a:fillRect l="-572" t="-1261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82FCD-23FE-6AE7-77E6-E1DB2036E143}"/>
                  </a:ext>
                </a:extLst>
              </p:cNvPr>
              <p:cNvSpPr txBox="1"/>
              <p:nvPr/>
            </p:nvSpPr>
            <p:spPr>
              <a:xfrm>
                <a:off x="3273551" y="73152"/>
                <a:ext cx="8851393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𝑠𝑢𝑏𝑟𝑒𝑔𝑖𝑜𝑛𝑠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𝑏𝑜𝑟𝑑𝑒𝑟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𝑟𝑒𝑔𝑖𝑜𝑛𝑠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𝑏𝑜𝑟𝑑𝑒𝑟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𝑜𝑣𝑒𝑟𝑙𝑎𝑝𝑝𝑖𝑛𝑔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𝑔𝑒𝑜𝑔𝑟𝑎𝑝h𝑖𝑐𝑎𝑙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𝑠𝑢𝑏𝑟𝑒𝑔𝑖𝑜𝑛𝑠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𝑡𝑜𝑢𝑐h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𝑐𝑜𝑙𝑜𝑐𝑎𝑡𝑖𝑜𝑛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82FCD-23FE-6AE7-77E6-E1DB2036E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51" y="73152"/>
                <a:ext cx="8851393" cy="190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524C-A4CC-80DD-9679-6936E0E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2410-DB1C-4F36-0D20-19126F73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92CE-ED63-5F42-8D6F-956CFFA16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Proof (cont.):</a:t>
                </a:r>
              </a:p>
              <a:p>
                <a:pPr marL="0" indent="0">
                  <a:buNone/>
                </a:pPr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sz="2000" dirty="0"/>
                      <m:t>|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𝑇𝐼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⟹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𝑇𝐼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| 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𝑇𝐼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| 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𝑇𝐼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𝑇𝐼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| 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| 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𝑇𝐼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𝑇𝐼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|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| 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making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not a prevalent pattern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392CE-ED63-5F42-8D6F-956CFFA16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82FCD-23FE-6AE7-77E6-E1DB2036E143}"/>
                  </a:ext>
                </a:extLst>
              </p:cNvPr>
              <p:cNvSpPr txBox="1"/>
              <p:nvPr/>
            </p:nvSpPr>
            <p:spPr>
              <a:xfrm>
                <a:off x="3273551" y="73152"/>
                <a:ext cx="8851393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𝑠𝑢𝑏𝑟𝑒𝑔𝑖𝑜𝑛𝑠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𝑏𝑜𝑟𝑑𝑒𝑟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𝑟𝑒𝑔𝑖𝑜𝑛𝑠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𝑏𝑜𝑟𝑑𝑒𝑟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𝑜𝑣𝑒𝑟𝑙𝑎𝑝𝑝𝑖𝑛𝑔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𝑔𝑒𝑜𝑔𝑟𝑎𝑝h𝑖𝑐𝑎𝑙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𝑠𝑢𝑏𝑟𝑒𝑔𝑖𝑜𝑛𝑠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𝑡𝑜𝑢𝑐h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𝑐𝑜𝑙𝑜𝑐𝑎𝑡𝑖𝑜𝑛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𝑝𝑎𝑡𝑡𝑒𝑟𝑛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𝑃𝐼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82FCD-23FE-6AE7-77E6-E1DB2036E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51" y="73152"/>
                <a:ext cx="8851393" cy="1908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09B1-1C21-1F92-F960-74BDA428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5A60-3887-C3ED-51A3-2B804A0A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4FCF-F7EF-62DC-998E-900FC59B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Goals</a:t>
            </a:r>
          </a:p>
          <a:p>
            <a:pPr lvl="1"/>
            <a:r>
              <a:rPr lang="en-US" sz="2000" dirty="0"/>
              <a:t>Evaluate the difference in spatial neighborhood relationship constrains across 3 case study regions</a:t>
            </a:r>
          </a:p>
          <a:p>
            <a:pPr lvl="1"/>
            <a:r>
              <a:rPr lang="en-US" sz="2000" dirty="0"/>
              <a:t>Compare the memory reduction rate of our proposed map-based approach with array-based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B78AD-E0ED-AADD-C99E-F1BA5FB8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F48D-C6BA-6E7F-D739-8DCCEFD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ED81-D038-6474-01F6-D984D2DC8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AD37B-F3E9-564A-E041-D0F5D9F45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Global Terrorism Database</a:t>
            </a:r>
          </a:p>
          <a:p>
            <a:r>
              <a:rPr lang="en-US" sz="2000" dirty="0"/>
              <a:t>Year: 1970-2020</a:t>
            </a:r>
          </a:p>
          <a:p>
            <a:r>
              <a:rPr lang="en-US" sz="2000" dirty="0"/>
              <a:t>Instances: 215k</a:t>
            </a:r>
          </a:p>
          <a:p>
            <a:r>
              <a:rPr lang="en-US" sz="2000" dirty="0"/>
              <a:t>Number of Attack Types: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139BC-D43D-3573-AE11-824EDABEB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Synthetic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CAFB3-2EDD-7CC8-CDC7-1CB7F80887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Pre-generate all final prevalent patterns</a:t>
            </a:r>
          </a:p>
          <a:p>
            <a:r>
              <a:rPr lang="en-US" sz="2000" dirty="0"/>
              <a:t>Based on  (Colocation Mining: A General Approach) [Huang, 2004]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4C23C-64E1-3F17-55C6-8DED4321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137882"/>
            <a:ext cx="6897063" cy="25054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7F4F2-9722-3714-0924-BDC07719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05D8-B248-81C9-5DC9-567D35EC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19"/>
            <a:ext cx="10515600" cy="1325563"/>
          </a:xfrm>
        </p:spPr>
        <p:txBody>
          <a:bodyPr/>
          <a:lstStyle/>
          <a:p>
            <a:r>
              <a:rPr lang="en-US" dirty="0"/>
              <a:t>Results: Real-World Data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A3DB9-A258-C1D3-04EF-8EE3276EAFC4}"/>
              </a:ext>
            </a:extLst>
          </p:cNvPr>
          <p:cNvSpPr txBox="1"/>
          <p:nvPr/>
        </p:nvSpPr>
        <p:spPr>
          <a:xfrm>
            <a:off x="2747456" y="4438536"/>
            <a:ext cx="826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spatial neighborhood relationship constraint for each region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BC8D16-3B94-B271-773E-40F3B84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53CE5-D114-F835-A89F-C752F6CA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6" y="1230561"/>
            <a:ext cx="10515600" cy="29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FF1F-6A79-5591-39B5-5877F53C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Real-World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C8F00-E436-D2E0-6D7C-0AE7164D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B31A0-0B5B-2E03-B46A-F7895ECC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22" y="1887527"/>
            <a:ext cx="4237755" cy="2914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20F24-003A-6E77-022B-87D4E6DBA4BA}"/>
              </a:ext>
            </a:extLst>
          </p:cNvPr>
          <p:cNvSpPr txBox="1"/>
          <p:nvPr/>
        </p:nvSpPr>
        <p:spPr>
          <a:xfrm>
            <a:off x="2506935" y="5167311"/>
            <a:ext cx="6697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interesting patterns in each region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6257C-508F-B821-CAE0-C1C44752B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0" y="1690688"/>
            <a:ext cx="4783454" cy="33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FF8-EB0F-09BE-5C5E-2B214C28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Real World 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4302B-27AF-9F5B-F4DD-518DCC05D9C1}"/>
              </a:ext>
            </a:extLst>
          </p:cNvPr>
          <p:cNvSpPr txBox="1"/>
          <p:nvPr/>
        </p:nvSpPr>
        <p:spPr>
          <a:xfrm>
            <a:off x="2068066" y="5491693"/>
            <a:ext cx="8055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higher the degree, the smaller the memory 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approach uses approximately one-third of the amount of memory of pre-existing array-based approaches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456D-90B2-8219-A028-92E4211E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F60D5E-8DF7-CFC0-8CFD-5E56F748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06" y="1409471"/>
            <a:ext cx="10123583" cy="40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22D1-239A-9DD7-B176-382AAD76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Synthetic 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8E924-718B-96AD-4B96-DE65ECDDFF2A}"/>
              </a:ext>
            </a:extLst>
          </p:cNvPr>
          <p:cNvSpPr txBox="1"/>
          <p:nvPr/>
        </p:nvSpPr>
        <p:spPr>
          <a:xfrm>
            <a:off x="2040464" y="5215473"/>
            <a:ext cx="81110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clumpier the data, the smaller the memory proportion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approach uses one-third of the amount of memory of pre-existing array-based approaches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889E-50F4-226D-095C-BD9C66DE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013EE-F0FA-8028-09B3-9DAB682C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2" y="1449360"/>
            <a:ext cx="5215798" cy="376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A448C8-7A8F-F438-9553-283FAD6978FB}"/>
                  </a:ext>
                </a:extLst>
              </p:cNvPr>
              <p:cNvSpPr txBox="1"/>
              <p:nvPr/>
            </p:nvSpPr>
            <p:spPr>
              <a:xfrm>
                <a:off x="6095998" y="2700467"/>
                <a:ext cx="5596466" cy="728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𝑀𝑒𝑚𝑜𝑟𝑦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𝑂𝑢𝑟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𝐴𝑝𝑝𝑟𝑜𝑎𝑐h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𝐵𝑎𝑠𝑒𝑙𝑖𝑛𝑒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𝐴𝑝𝑝𝑟𝑜𝑎𝑐h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A448C8-7A8F-F438-9553-283FAD697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2700467"/>
                <a:ext cx="5596466" cy="728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4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2EB4-059E-334A-132C-2ECDE951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233" y="2885122"/>
            <a:ext cx="3383534" cy="10877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DA853-312F-D09E-3D4A-3D95DBC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8741-56A9-99D2-BAB9-CC84D79B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1E5DD-6CD9-0E57-81CA-9CB20EBA9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Region</a:t>
                </a:r>
              </a:p>
              <a:p>
                <a:pPr lvl="1"/>
                <a:r>
                  <a:rPr lang="en-US" sz="2000" dirty="0"/>
                  <a:t>Area of interest comprising countries with shared borders</a:t>
                </a:r>
              </a:p>
              <a:p>
                <a:pPr lvl="1"/>
                <a:r>
                  <a:rPr lang="en-US" sz="2000" dirty="0"/>
                  <a:t>Individual countries are considered sub-regions within the larger region</a:t>
                </a:r>
              </a:p>
              <a:p>
                <a:r>
                  <a:rPr lang="en-US" sz="2000" dirty="0"/>
                  <a:t>Spatial Feature</a:t>
                </a:r>
              </a:p>
              <a:p>
                <a:pPr lvl="1"/>
                <a:r>
                  <a:rPr lang="en-US" sz="2000" dirty="0"/>
                  <a:t>Categorical attribute such as a terrorist attack type (e.g., bombing, hijack)</a:t>
                </a:r>
              </a:p>
              <a:p>
                <a:r>
                  <a:rPr lang="en-US" sz="2000" dirty="0"/>
                  <a:t>Feature Instance</a:t>
                </a:r>
              </a:p>
              <a:p>
                <a:pPr lvl="1"/>
                <a:r>
                  <a:rPr lang="en-US" sz="2000" dirty="0"/>
                  <a:t>Occurrence of a spatial feature at the same/different location</a:t>
                </a:r>
              </a:p>
              <a:p>
                <a:r>
                  <a:rPr lang="en-US" sz="2000" dirty="0"/>
                  <a:t>Distance Threshold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Spatial neighborhood relationship constraint</a:t>
                </a:r>
              </a:p>
              <a:p>
                <a:pPr lvl="1"/>
                <a:r>
                  <a:rPr lang="en-US" sz="2000" dirty="0"/>
                  <a:t>Any two instances of different features are in a neighborhood relationship if and only if the distance between them is less than or equal to the distance threshold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1E5DD-6CD9-0E57-81CA-9CB20EBA9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C3E2B-B69A-B395-CA36-C2EC793E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2EB4-059E-334A-132C-2ECDE951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233" y="2885122"/>
            <a:ext cx="3383534" cy="1087755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7D49B5-0672-6CAA-723E-7974F713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84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DCAC59-6496-695A-06A3-DBA41F19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4" y="404390"/>
            <a:ext cx="5506218" cy="6049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2E256-4E53-82B8-9AC1-5D9BEB67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30" y="1676154"/>
            <a:ext cx="5430008" cy="350568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40DBF8-6544-552E-B91E-DB80C758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4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ECB05-88A2-FA9F-842D-DFA29753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" y="1085523"/>
            <a:ext cx="5649113" cy="4686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32474-5E80-9C7D-570D-3F565AF9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519" y="1776182"/>
            <a:ext cx="5496692" cy="33056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C8CF-4975-7969-1FDD-37A1AA70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3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4A6BF-3DF0-0ACA-569A-A71BF297D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" y="271022"/>
            <a:ext cx="5515745" cy="6315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79215-64A0-3136-7717-729ED26D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98" y="547285"/>
            <a:ext cx="5487166" cy="57634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1FE-BE63-4F08-34FB-225F88E5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24EB-3C7B-F072-4C14-DB932D39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DC3C-F905-A0C4-2736-1A1619B0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92" y="1278732"/>
            <a:ext cx="5157787" cy="823912"/>
          </a:xfrm>
        </p:spPr>
        <p:txBody>
          <a:bodyPr/>
          <a:lstStyle/>
          <a:p>
            <a:r>
              <a:rPr lang="en-US" dirty="0"/>
              <a:t>Array-Based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93C965-E25E-63D7-7769-4FEEE7A728C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1920" y="2167128"/>
                <a:ext cx="5875655" cy="402253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Table holding all instances of colocation pattern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Row Instance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n-US" sz="2000" dirty="0"/>
                  <a:t>) of a colocation pattern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Each feature type in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appear only once</a:t>
                </a:r>
              </a:p>
              <a:p>
                <a:r>
                  <a:rPr lang="en-US" sz="2000" dirty="0"/>
                  <a:t>Table Instance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𝑇𝐼</m:t>
                    </m:r>
                  </m:oMath>
                </a14:m>
                <a:r>
                  <a:rPr lang="en-US" sz="2000" dirty="0"/>
                  <a:t>) of a colocation pattern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Collection of all row instances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993C965-E25E-63D7-7769-4FEEE7A72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1920" y="2167128"/>
                <a:ext cx="5875655" cy="4022535"/>
              </a:xfrm>
              <a:blipFill>
                <a:blip r:embed="rId2"/>
                <a:stretch>
                  <a:fillRect l="-934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F7FFD-559C-360A-0714-96A7C32A3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78732"/>
            <a:ext cx="5183188" cy="823912"/>
          </a:xfrm>
        </p:spPr>
        <p:txBody>
          <a:bodyPr/>
          <a:lstStyle/>
          <a:p>
            <a:r>
              <a:rPr lang="en-US" dirty="0"/>
              <a:t>Map-Based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5EFE4-9982-140C-41B1-651C354C545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97575" y="2167128"/>
                <a:ext cx="6072505" cy="452628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Map-like structure with key-value pairs</a:t>
                </a:r>
              </a:p>
              <a:p>
                <a:r>
                  <a:rPr lang="en-US" sz="2000" dirty="0"/>
                  <a:t>Keys</a:t>
                </a:r>
              </a:p>
              <a:p>
                <a:pPr lvl="1"/>
                <a:r>
                  <a:rPr lang="en-US" sz="2000" dirty="0"/>
                  <a:t>Instances of a subset of features of a pattern</a:t>
                </a:r>
              </a:p>
              <a:p>
                <a:r>
                  <a:rPr lang="en-US" sz="2000" dirty="0"/>
                  <a:t>Value</a:t>
                </a:r>
              </a:p>
              <a:p>
                <a:pPr lvl="1"/>
                <a:r>
                  <a:rPr lang="en-US" sz="2000" dirty="0"/>
                  <a:t>Instances of a subset of features that are </a:t>
                </a:r>
                <a:r>
                  <a:rPr lang="en-US" sz="2000" dirty="0" err="1"/>
                  <a:t>colocated</a:t>
                </a:r>
                <a:r>
                  <a:rPr lang="en-US" sz="2000" dirty="0"/>
                  <a:t> with the instance of the key</a:t>
                </a:r>
              </a:p>
              <a:p>
                <a:r>
                  <a:rPr lang="en-US" sz="2000" dirty="0"/>
                  <a:t>Row Instance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𝑅𝐼</m:t>
                    </m:r>
                  </m:oMath>
                </a14:m>
                <a:r>
                  <a:rPr lang="en-US" sz="2000" dirty="0"/>
                  <a:t>) of a colocation pattern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Pair consisting of the key and one of its values</a:t>
                </a:r>
              </a:p>
              <a:p>
                <a:pPr lvl="1"/>
                <a:r>
                  <a:rPr lang="en-US" sz="2000" b="0" dirty="0"/>
                  <a:t>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Table Instance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𝑇𝐼</m:t>
                    </m:r>
                  </m:oMath>
                </a14:m>
                <a:r>
                  <a:rPr lang="en-US" sz="2000" dirty="0"/>
                  <a:t>) of a colocation pattern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Collection of all row instances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a feature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5EFE4-9982-140C-41B1-651C354C5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97575" y="2167128"/>
                <a:ext cx="6072505" cy="4526280"/>
              </a:xfrm>
              <a:blipFill>
                <a:blip r:embed="rId3"/>
                <a:stretch>
                  <a:fillRect l="-904" t="-134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E1239-2E70-7FFF-0809-53BECB5D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9ABE-A906-DDEF-3BA6-FC4EE468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Interestingness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E273-9F2F-2604-D82C-4E76BA8E5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Participation Ratio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𝑃𝑅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Ratio of the number of unique feature instances that participate in colocation instances to the total number of feature instances</a:t>
                </a:r>
              </a:p>
              <a:p>
                <a:r>
                  <a:rPr lang="en-US" sz="2000" dirty="0"/>
                  <a:t>Participation Index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𝑃𝐼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Minimum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𝑃𝑅</m:t>
                    </m:r>
                  </m:oMath>
                </a14:m>
                <a:r>
                  <a:rPr lang="en-US" sz="2000" dirty="0"/>
                  <a:t> among all member features</a:t>
                </a:r>
              </a:p>
              <a:p>
                <a:r>
                  <a:rPr lang="en-US" sz="2000" dirty="0"/>
                  <a:t>Prevalence Threshold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User-defined minimum threshold for participation index</a:t>
                </a:r>
              </a:p>
              <a:p>
                <a:r>
                  <a:rPr lang="en-US" sz="2000" dirty="0"/>
                  <a:t>Prevalent</a:t>
                </a:r>
              </a:p>
              <a:p>
                <a:pPr lvl="1"/>
                <a:r>
                  <a:rPr lang="en-US" sz="2000" dirty="0"/>
                  <a:t>A colocation pattern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prevalent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E273-9F2F-2604-D82C-4E76BA8E5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1E038-80BC-2DA6-4575-1161C5A1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243B-FE1C-7441-BA6C-6964B274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Example: Map-Based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0137-8CD0-E6DA-77D8-6716E48B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72" y="1504178"/>
            <a:ext cx="7170740" cy="48952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Spatial Feature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A,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Instances: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Candidate Colocation: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{A,B} , {A,C}, {A,D}, {B,C}, {B,D}, {C, D}, {A,B,C}, {A,B,D}, {B,C,D}, {A,B,C,D}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Neighbor Relationship (solid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(</a:t>
            </a:r>
            <a:r>
              <a:rPr lang="en-US" sz="2000" dirty="0">
                <a:solidFill>
                  <a:prstClr val="black"/>
                </a:solidFill>
              </a:rPr>
              <a:t>A</a:t>
            </a:r>
            <a:r>
              <a:rPr lang="en-US" sz="2000" baseline="-25000" dirty="0">
                <a:solidFill>
                  <a:prstClr val="black"/>
                </a:solidFill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,B</a:t>
            </a:r>
            <a:r>
              <a:rPr lang="en-US" sz="2000" baseline="-25000" dirty="0">
                <a:solidFill>
                  <a:prstClr val="black"/>
                </a:solidFill>
              </a:rPr>
              <a:t>1</a:t>
            </a:r>
            <a:r>
              <a:rPr lang="en-US" sz="2000" dirty="0"/>
              <a:t>), (</a:t>
            </a:r>
            <a:r>
              <a:rPr lang="en-US" sz="2000" dirty="0">
                <a:solidFill>
                  <a:prstClr val="black"/>
                </a:solidFill>
              </a:rPr>
              <a:t>A</a:t>
            </a:r>
            <a:r>
              <a:rPr lang="en-US" sz="2000" baseline="-25000" dirty="0">
                <a:solidFill>
                  <a:prstClr val="black"/>
                </a:solidFill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,B</a:t>
            </a:r>
            <a:r>
              <a:rPr lang="en-US" sz="2000" baseline="-25000" dirty="0">
                <a:solidFill>
                  <a:prstClr val="black"/>
                </a:solidFill>
              </a:rPr>
              <a:t>2</a:t>
            </a:r>
            <a:r>
              <a:rPr lang="en-US" sz="2000" dirty="0"/>
              <a:t>),…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 Instance: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0226A-E4E6-AA09-D687-13BBC42D64B7}"/>
              </a:ext>
            </a:extLst>
          </p:cNvPr>
          <p:cNvCxnSpPr>
            <a:stCxn id="28" idx="3"/>
            <a:endCxn id="23" idx="6"/>
          </p:cNvCxnSpPr>
          <p:nvPr/>
        </p:nvCxnSpPr>
        <p:spPr>
          <a:xfrm flipH="1">
            <a:off x="1902200" y="4668844"/>
            <a:ext cx="205119" cy="211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3AF8D-2A9A-BCCC-CFA3-344DB54EDF26}"/>
              </a:ext>
            </a:extLst>
          </p:cNvPr>
          <p:cNvCxnSpPr>
            <a:cxnSpLocks/>
            <a:stCxn id="25" idx="2"/>
            <a:endCxn id="28" idx="5"/>
          </p:cNvCxnSpPr>
          <p:nvPr/>
        </p:nvCxnSpPr>
        <p:spPr>
          <a:xfrm flipH="1" flipV="1">
            <a:off x="2191375" y="4668844"/>
            <a:ext cx="605442" cy="75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5C86D-B644-CC62-8423-3A3913CE11DA}"/>
              </a:ext>
            </a:extLst>
          </p:cNvPr>
          <p:cNvCxnSpPr>
            <a:stCxn id="24" idx="6"/>
            <a:endCxn id="25" idx="1"/>
          </p:cNvCxnSpPr>
          <p:nvPr/>
        </p:nvCxnSpPr>
        <p:spPr>
          <a:xfrm>
            <a:off x="2586305" y="4436446"/>
            <a:ext cx="227920" cy="2686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AF058-B415-1706-8EB6-1C0E7A411900}"/>
              </a:ext>
            </a:extLst>
          </p:cNvPr>
          <p:cNvCxnSpPr>
            <a:stCxn id="24" idx="4"/>
            <a:endCxn id="28" idx="7"/>
          </p:cNvCxnSpPr>
          <p:nvPr/>
        </p:nvCxnSpPr>
        <p:spPr>
          <a:xfrm flipH="1">
            <a:off x="2191375" y="4403983"/>
            <a:ext cx="320844" cy="1872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75B91A-D676-ED31-7B41-3BB9515B14FE}"/>
              </a:ext>
            </a:extLst>
          </p:cNvPr>
          <p:cNvSpPr/>
          <p:nvPr/>
        </p:nvSpPr>
        <p:spPr>
          <a:xfrm>
            <a:off x="3161203" y="3633055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D0A0C4-B525-EC14-F9FA-68A5349B8EE9}"/>
              </a:ext>
            </a:extLst>
          </p:cNvPr>
          <p:cNvSpPr/>
          <p:nvPr/>
        </p:nvSpPr>
        <p:spPr>
          <a:xfrm rot="3757936">
            <a:off x="1238923" y="2353027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60AAD4-0178-766C-2E9E-7F98C88F6DE3}"/>
                  </a:ext>
                </a:extLst>
              </p:cNvPr>
              <p:cNvSpPr txBox="1"/>
              <p:nvPr/>
            </p:nvSpPr>
            <p:spPr>
              <a:xfrm>
                <a:off x="1664004" y="4917338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60AAD4-0178-766C-2E9E-7F98C88F6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004" y="4917338"/>
                <a:ext cx="322456" cy="310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B097FA-F688-C055-7645-328FE12FD745}"/>
                  </a:ext>
                </a:extLst>
              </p:cNvPr>
              <p:cNvSpPr txBox="1"/>
              <p:nvPr/>
            </p:nvSpPr>
            <p:spPr>
              <a:xfrm>
                <a:off x="1780392" y="4356429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B097FA-F688-C055-7645-328FE12F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392" y="4356429"/>
                <a:ext cx="322456" cy="30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7E4CF-4C0A-C60D-3C56-E1976287737C}"/>
                  </a:ext>
                </a:extLst>
              </p:cNvPr>
              <p:cNvSpPr txBox="1"/>
              <p:nvPr/>
            </p:nvSpPr>
            <p:spPr>
              <a:xfrm>
                <a:off x="2700843" y="4740754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D7E4CF-4C0A-C60D-3C56-E1976287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43" y="4740754"/>
                <a:ext cx="322456" cy="30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096A95-EE50-B4E4-49F9-2597E8533B54}"/>
                  </a:ext>
                </a:extLst>
              </p:cNvPr>
              <p:cNvSpPr txBox="1"/>
              <p:nvPr/>
            </p:nvSpPr>
            <p:spPr>
              <a:xfrm>
                <a:off x="2403334" y="4051984"/>
                <a:ext cx="322456" cy="30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096A95-EE50-B4E4-49F9-2597E8533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34" y="4051984"/>
                <a:ext cx="322456" cy="309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01B404-1997-50B5-0543-10364C0A6F24}"/>
                  </a:ext>
                </a:extLst>
              </p:cNvPr>
              <p:cNvSpPr txBox="1"/>
              <p:nvPr/>
            </p:nvSpPr>
            <p:spPr>
              <a:xfrm>
                <a:off x="943187" y="4252117"/>
                <a:ext cx="322456" cy="3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01B404-1997-50B5-0543-10364C0A6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87" y="4252117"/>
                <a:ext cx="322456" cy="309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251E90-F271-CD95-FBC0-F3D6CA2EC1FD}"/>
                  </a:ext>
                </a:extLst>
              </p:cNvPr>
              <p:cNvSpPr txBox="1"/>
              <p:nvPr/>
            </p:nvSpPr>
            <p:spPr>
              <a:xfrm>
                <a:off x="1795842" y="2873132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251E90-F271-CD95-FBC0-F3D6CA2E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842" y="2873132"/>
                <a:ext cx="322456" cy="3112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27B15-56A8-4F38-9E6D-36F1D9FB0800}"/>
                  </a:ext>
                </a:extLst>
              </p:cNvPr>
              <p:cNvSpPr txBox="1"/>
              <p:nvPr/>
            </p:nvSpPr>
            <p:spPr>
              <a:xfrm>
                <a:off x="2662137" y="2851275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27B15-56A8-4F38-9E6D-36F1D9FB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37" y="2851275"/>
                <a:ext cx="322456" cy="3101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DB23F-FD9B-3BC9-AF13-E12ECA5153BA}"/>
                  </a:ext>
                </a:extLst>
              </p:cNvPr>
              <p:cNvSpPr txBox="1"/>
              <p:nvPr/>
            </p:nvSpPr>
            <p:spPr>
              <a:xfrm>
                <a:off x="1917859" y="2319094"/>
                <a:ext cx="362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DDB23F-FD9B-3BC9-AF13-E12ECA51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59" y="2319094"/>
                <a:ext cx="3626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C40B58-9F79-86C6-16ED-76EB842DB4F9}"/>
                  </a:ext>
                </a:extLst>
              </p:cNvPr>
              <p:cNvSpPr txBox="1"/>
              <p:nvPr/>
            </p:nvSpPr>
            <p:spPr>
              <a:xfrm>
                <a:off x="2562142" y="2225367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C40B58-9F79-86C6-16ED-76EB842D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42" y="2225367"/>
                <a:ext cx="322456" cy="3112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C82DED-2F72-9B6A-8929-A976FEA51295}"/>
                  </a:ext>
                </a:extLst>
              </p:cNvPr>
              <p:cNvSpPr txBox="1"/>
              <p:nvPr/>
            </p:nvSpPr>
            <p:spPr>
              <a:xfrm>
                <a:off x="3038724" y="2547029"/>
                <a:ext cx="322456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C82DED-2F72-9B6A-8929-A976FEA5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24" y="2547029"/>
                <a:ext cx="322456" cy="3101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8E319D-3DB3-A049-C32E-92457414315A}"/>
                  </a:ext>
                </a:extLst>
              </p:cNvPr>
              <p:cNvSpPr txBox="1"/>
              <p:nvPr/>
            </p:nvSpPr>
            <p:spPr>
              <a:xfrm>
                <a:off x="934162" y="2234077"/>
                <a:ext cx="322456" cy="30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8E319D-3DB3-A049-C32E-924574143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62" y="2234077"/>
                <a:ext cx="322456" cy="3097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3A6CF6-F916-4920-4D16-CB1375ACEBB6}"/>
                  </a:ext>
                </a:extLst>
              </p:cNvPr>
              <p:cNvSpPr txBox="1"/>
              <p:nvPr/>
            </p:nvSpPr>
            <p:spPr>
              <a:xfrm>
                <a:off x="3178629" y="3551532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3A6CF6-F916-4920-4D16-CB1375ACE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29" y="3551532"/>
                <a:ext cx="322456" cy="311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74F8B77-C352-6579-2CC8-091EEC922E56}"/>
              </a:ext>
            </a:extLst>
          </p:cNvPr>
          <p:cNvSpPr/>
          <p:nvPr/>
        </p:nvSpPr>
        <p:spPr>
          <a:xfrm rot="19883815">
            <a:off x="924589" y="4496202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0D1602-A255-B959-E72A-2869770E5B17}"/>
              </a:ext>
            </a:extLst>
          </p:cNvPr>
          <p:cNvSpPr/>
          <p:nvPr/>
        </p:nvSpPr>
        <p:spPr>
          <a:xfrm rot="19784275">
            <a:off x="1791427" y="4855161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784E9-26C4-DFE7-795C-26CD4896456F}"/>
              </a:ext>
            </a:extLst>
          </p:cNvPr>
          <p:cNvSpPr/>
          <p:nvPr/>
        </p:nvSpPr>
        <p:spPr>
          <a:xfrm rot="3982298">
            <a:off x="2503047" y="4327129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6876D5-F475-54B0-09F5-06763B9E485A}"/>
              </a:ext>
            </a:extLst>
          </p:cNvPr>
          <p:cNvSpPr/>
          <p:nvPr/>
        </p:nvSpPr>
        <p:spPr>
          <a:xfrm>
            <a:off x="2796817" y="4689054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FFF87B-F9F3-161B-278A-B75E7F643CC3}"/>
                  </a:ext>
                </a:extLst>
              </p:cNvPr>
              <p:cNvSpPr txBox="1"/>
              <p:nvPr/>
            </p:nvSpPr>
            <p:spPr>
              <a:xfrm>
                <a:off x="2421878" y="3101588"/>
                <a:ext cx="322456" cy="311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FFF87B-F9F3-161B-278A-B75E7F643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78" y="3101588"/>
                <a:ext cx="322456" cy="31123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499EC3-EEA7-D87F-7F44-6C934A3BEBB0}"/>
              </a:ext>
            </a:extLst>
          </p:cNvPr>
          <p:cNvSpPr/>
          <p:nvPr/>
        </p:nvSpPr>
        <p:spPr>
          <a:xfrm>
            <a:off x="776553" y="2213345"/>
            <a:ext cx="2798726" cy="3058876"/>
          </a:xfrm>
          <a:prstGeom prst="roundRect">
            <a:avLst>
              <a:gd name="adj" fmla="val 484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286963-E525-247F-067E-83E7972AFBB3}"/>
              </a:ext>
            </a:extLst>
          </p:cNvPr>
          <p:cNvSpPr/>
          <p:nvPr/>
        </p:nvSpPr>
        <p:spPr>
          <a:xfrm>
            <a:off x="2089911" y="4575185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145E09-2258-155E-CC3F-D00A9A093CD5}"/>
              </a:ext>
            </a:extLst>
          </p:cNvPr>
          <p:cNvCxnSpPr>
            <a:stCxn id="43" idx="4"/>
            <a:endCxn id="44" idx="1"/>
          </p:cNvCxnSpPr>
          <p:nvPr/>
        </p:nvCxnSpPr>
        <p:spPr>
          <a:xfrm>
            <a:off x="2225183" y="2971687"/>
            <a:ext cx="186635" cy="23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A378ED-D601-A81E-658C-A77042389CEA}"/>
              </a:ext>
            </a:extLst>
          </p:cNvPr>
          <p:cNvCxnSpPr>
            <a:stCxn id="42" idx="2"/>
            <a:endCxn id="44" idx="7"/>
          </p:cNvCxnSpPr>
          <p:nvPr/>
        </p:nvCxnSpPr>
        <p:spPr>
          <a:xfrm flipH="1">
            <a:off x="2495874" y="3014394"/>
            <a:ext cx="168887" cy="187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085A73-9BB4-8135-EAF2-7FD9DFC5E511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2248348" y="2933113"/>
            <a:ext cx="403729" cy="40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B4F540-F11D-3054-5AD7-FC6BB7506D9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 flipV="1">
            <a:off x="2238117" y="2686444"/>
            <a:ext cx="748565" cy="205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48E35E-AF39-19E9-564C-341797C8892B}"/>
              </a:ext>
            </a:extLst>
          </p:cNvPr>
          <p:cNvCxnSpPr>
            <a:stCxn id="42" idx="6"/>
            <a:endCxn id="41" idx="3"/>
          </p:cNvCxnSpPr>
          <p:nvPr/>
        </p:nvCxnSpPr>
        <p:spPr>
          <a:xfrm flipV="1">
            <a:off x="2753761" y="2717878"/>
            <a:ext cx="261556" cy="217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7077D0-6B48-3284-1484-5AEB3FA4893F}"/>
              </a:ext>
            </a:extLst>
          </p:cNvPr>
          <p:cNvCxnSpPr>
            <a:stCxn id="45" idx="5"/>
            <a:endCxn id="42" idx="0"/>
          </p:cNvCxnSpPr>
          <p:nvPr/>
        </p:nvCxnSpPr>
        <p:spPr>
          <a:xfrm>
            <a:off x="2336485" y="2595432"/>
            <a:ext cx="336406" cy="338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B81279-DA94-8C27-63FE-4788E3BD7AF5}"/>
              </a:ext>
            </a:extLst>
          </p:cNvPr>
          <p:cNvCxnSpPr>
            <a:stCxn id="40" idx="4"/>
            <a:endCxn id="42" idx="7"/>
          </p:cNvCxnSpPr>
          <p:nvPr/>
        </p:nvCxnSpPr>
        <p:spPr>
          <a:xfrm>
            <a:off x="2582056" y="2481063"/>
            <a:ext cx="132954" cy="437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B28A33-2336-D153-D78B-E6A9595E3712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2619031" y="2455423"/>
            <a:ext cx="372097" cy="188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60E1A7-1839-0588-D74A-1A49094FEEAD}"/>
              </a:ext>
            </a:extLst>
          </p:cNvPr>
          <p:cNvCxnSpPr>
            <a:stCxn id="45" idx="6"/>
            <a:endCxn id="41" idx="1"/>
          </p:cNvCxnSpPr>
          <p:nvPr/>
        </p:nvCxnSpPr>
        <p:spPr>
          <a:xfrm>
            <a:off x="2353893" y="2556637"/>
            <a:ext cx="637235" cy="87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4C9134-F97A-2787-3878-02593FCA097D}"/>
              </a:ext>
            </a:extLst>
          </p:cNvPr>
          <p:cNvCxnSpPr>
            <a:cxnSpLocks/>
            <a:stCxn id="45" idx="4"/>
            <a:endCxn id="43" idx="7"/>
          </p:cNvCxnSpPr>
          <p:nvPr/>
        </p:nvCxnSpPr>
        <p:spPr>
          <a:xfrm flipH="1">
            <a:off x="2200484" y="2611501"/>
            <a:ext cx="93973" cy="260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B3C0BA-5BF6-B565-AD06-85AFAC1FC3A9}"/>
              </a:ext>
            </a:extLst>
          </p:cNvPr>
          <p:cNvCxnSpPr>
            <a:cxnSpLocks/>
            <a:stCxn id="40" idx="3"/>
            <a:endCxn id="43" idx="7"/>
          </p:cNvCxnSpPr>
          <p:nvPr/>
        </p:nvCxnSpPr>
        <p:spPr>
          <a:xfrm flipH="1">
            <a:off x="2200484" y="2475494"/>
            <a:ext cx="336922" cy="3965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19379AA-B919-4B64-3F57-209864082658}"/>
              </a:ext>
            </a:extLst>
          </p:cNvPr>
          <p:cNvSpPr/>
          <p:nvPr/>
        </p:nvSpPr>
        <p:spPr>
          <a:xfrm rot="20771117">
            <a:off x="2509519" y="2372922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E87728-5897-3D78-CD62-5E600A6D1084}"/>
              </a:ext>
            </a:extLst>
          </p:cNvPr>
          <p:cNvSpPr/>
          <p:nvPr/>
        </p:nvSpPr>
        <p:spPr>
          <a:xfrm rot="20510092">
            <a:off x="2983720" y="2613050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DD68CD-9D38-D6AF-2DCC-CBE00836B4ED}"/>
              </a:ext>
            </a:extLst>
          </p:cNvPr>
          <p:cNvSpPr/>
          <p:nvPr/>
        </p:nvSpPr>
        <p:spPr>
          <a:xfrm rot="19108681">
            <a:off x="2649825" y="2920129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05FA9A-CBBF-A4BA-E6FB-BE9B368D647D}"/>
              </a:ext>
            </a:extLst>
          </p:cNvPr>
          <p:cNvSpPr/>
          <p:nvPr/>
        </p:nvSpPr>
        <p:spPr>
          <a:xfrm rot="19314636">
            <a:off x="2131902" y="2873642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AF8076-673B-9657-1857-ABC02B995B12}"/>
              </a:ext>
            </a:extLst>
          </p:cNvPr>
          <p:cNvSpPr/>
          <p:nvPr/>
        </p:nvSpPr>
        <p:spPr>
          <a:xfrm>
            <a:off x="2394410" y="3185658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34A41C-8799-78CD-B026-419B32511D95}"/>
              </a:ext>
            </a:extLst>
          </p:cNvPr>
          <p:cNvSpPr/>
          <p:nvPr/>
        </p:nvSpPr>
        <p:spPr>
          <a:xfrm>
            <a:off x="2235021" y="2501773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29B3A688-00F6-703A-1422-6C8C99025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212538"/>
                  </p:ext>
                </p:extLst>
              </p:nvPr>
            </p:nvGraphicFramePr>
            <p:xfrm>
              <a:off x="6342398" y="2602858"/>
              <a:ext cx="36906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139033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29B3A688-00F6-703A-1422-6C8C990253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212538"/>
                  </p:ext>
                </p:extLst>
              </p:nvPr>
            </p:nvGraphicFramePr>
            <p:xfrm>
              <a:off x="6342398" y="2602858"/>
              <a:ext cx="36906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5"/>
                          <a:stretch>
                            <a:fillRect l="-1639" t="-119444" r="-4918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5"/>
                          <a:stretch>
                            <a:fillRect l="-1639" t="-225714" r="-4918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5"/>
                          <a:stretch>
                            <a:fillRect l="-1639" t="-325714" r="-4918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DB78A782-3036-119B-6D9A-37B31523BD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062407"/>
                  </p:ext>
                </p:extLst>
              </p:nvPr>
            </p:nvGraphicFramePr>
            <p:xfrm>
              <a:off x="6786975" y="2614518"/>
              <a:ext cx="36906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139033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B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DB78A782-3036-119B-6D9A-37B31523BD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062407"/>
                  </p:ext>
                </p:extLst>
              </p:nvPr>
            </p:nvGraphicFramePr>
            <p:xfrm>
              <a:off x="6786975" y="2614518"/>
              <a:ext cx="36906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B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6"/>
                          <a:stretch>
                            <a:fillRect l="-1639" t="-119444" r="-3279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6"/>
                          <a:stretch>
                            <a:fillRect l="-1639" t="-225714" r="-3279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6"/>
                          <a:stretch>
                            <a:fillRect l="-1639" t="-325714" r="-327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6B5C71AF-A2EA-E26C-906F-0342FD3E5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436093"/>
                  </p:ext>
                </p:extLst>
              </p:nvPr>
            </p:nvGraphicFramePr>
            <p:xfrm>
              <a:off x="7231008" y="2614518"/>
              <a:ext cx="369065" cy="106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139033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84768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6B5C71AF-A2EA-E26C-906F-0342FD3E5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436093"/>
                  </p:ext>
                </p:extLst>
              </p:nvPr>
            </p:nvGraphicFramePr>
            <p:xfrm>
              <a:off x="7231008" y="2614518"/>
              <a:ext cx="369065" cy="106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7"/>
                          <a:stretch>
                            <a:fillRect l="-1639" t="-122857" r="-3279" b="-3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7"/>
                          <a:stretch>
                            <a:fillRect l="-1639" t="-216667" r="-3279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7"/>
                          <a:stretch>
                            <a:fillRect l="-1639" t="-325714" r="-3279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7"/>
                          <a:stretch>
                            <a:fillRect l="-1639" t="-425714" r="-327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7682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06526E79-D88F-E873-63CC-2EB57868A8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592794"/>
                  </p:ext>
                </p:extLst>
              </p:nvPr>
            </p:nvGraphicFramePr>
            <p:xfrm>
              <a:off x="7675585" y="2614518"/>
              <a:ext cx="36906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139033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D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06526E79-D88F-E873-63CC-2EB57868A8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592794"/>
                  </p:ext>
                </p:extLst>
              </p:nvPr>
            </p:nvGraphicFramePr>
            <p:xfrm>
              <a:off x="7675585" y="2614518"/>
              <a:ext cx="369065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9065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D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8"/>
                          <a:stretch>
                            <a:fillRect l="-1639" t="-119444" r="-3279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8"/>
                          <a:stretch>
                            <a:fillRect l="-1639" t="-225714" r="-3279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8"/>
                          <a:stretch>
                            <a:fillRect l="-1639" t="-325714" r="-327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8AC513FD-B4D3-DA66-8860-169684E6A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028417"/>
                  </p:ext>
                </p:extLst>
              </p:nvPr>
            </p:nvGraphicFramePr>
            <p:xfrm>
              <a:off x="6394531" y="5794879"/>
              <a:ext cx="62336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683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  <a:gridCol w="311683">
                      <a:extLst>
                        <a:ext uri="{9D8B030D-6E8A-4147-A177-3AD203B41FA5}">
                          <a16:colId xmlns:a16="http://schemas.microsoft.com/office/drawing/2014/main" val="712849088"/>
                        </a:ext>
                      </a:extLst>
                    </a:gridCol>
                  </a:tblGrid>
                  <a:tr h="139033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B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1390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8AC513FD-B4D3-DA66-8860-169684E6A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9028417"/>
                  </p:ext>
                </p:extLst>
              </p:nvPr>
            </p:nvGraphicFramePr>
            <p:xfrm>
              <a:off x="6394531" y="5794879"/>
              <a:ext cx="62336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1683">
                      <a:extLst>
                        <a:ext uri="{9D8B030D-6E8A-4147-A177-3AD203B41FA5}">
                          <a16:colId xmlns:a16="http://schemas.microsoft.com/office/drawing/2014/main" val="746751733"/>
                        </a:ext>
                      </a:extLst>
                    </a:gridCol>
                    <a:gridCol w="311683">
                      <a:extLst>
                        <a:ext uri="{9D8B030D-6E8A-4147-A177-3AD203B41FA5}">
                          <a16:colId xmlns:a16="http://schemas.microsoft.com/office/drawing/2014/main" val="712849088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B</a:t>
                          </a:r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104309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1923" t="-122222" r="-103846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9"/>
                          <a:stretch>
                            <a:fillRect l="-101923" t="-122222" r="-3846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01122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1923" t="-228571" r="-10384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9"/>
                          <a:stretch>
                            <a:fillRect l="-101923" t="-228571" r="-3846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58142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1923" t="-328571" r="-10384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9"/>
                          <a:stretch>
                            <a:fillRect l="-101923" t="-328571" r="-3846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223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Arrow: Right 50">
            <a:extLst>
              <a:ext uri="{FF2B5EF4-FFF2-40B4-BE49-F238E27FC236}">
                <a16:creationId xmlns:a16="http://schemas.microsoft.com/office/drawing/2014/main" id="{ABB26429-1816-8E78-EC14-97DAFAC5669F}"/>
              </a:ext>
            </a:extLst>
          </p:cNvPr>
          <p:cNvSpPr/>
          <p:nvPr/>
        </p:nvSpPr>
        <p:spPr>
          <a:xfrm>
            <a:off x="7150247" y="6073290"/>
            <a:ext cx="196553" cy="14830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41">
                <a:extLst>
                  <a:ext uri="{FF2B5EF4-FFF2-40B4-BE49-F238E27FC236}">
                    <a16:creationId xmlns:a16="http://schemas.microsoft.com/office/drawing/2014/main" id="{40104792-C053-E13B-7D57-821B7F5E340C}"/>
                  </a:ext>
                </a:extLst>
              </p:cNvPr>
              <p:cNvSpPr txBox="1"/>
              <p:nvPr/>
            </p:nvSpPr>
            <p:spPr>
              <a:xfrm>
                <a:off x="7377505" y="5809165"/>
                <a:ext cx="22539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𝑃𝑅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2/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=&gt; 0.67</a:t>
                </a:r>
              </a:p>
            </p:txBody>
          </p:sp>
        </mc:Choice>
        <mc:Fallback xmlns="">
          <p:sp>
            <p:nvSpPr>
              <p:cNvPr id="52" name="TextBox 41">
                <a:extLst>
                  <a:ext uri="{FF2B5EF4-FFF2-40B4-BE49-F238E27FC236}">
                    <a16:creationId xmlns:a16="http://schemas.microsoft.com/office/drawing/2014/main" id="{40104792-C053-E13B-7D57-821B7F5E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505" y="5809165"/>
                <a:ext cx="2253950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41">
                <a:extLst>
                  <a:ext uri="{FF2B5EF4-FFF2-40B4-BE49-F238E27FC236}">
                    <a16:creationId xmlns:a16="http://schemas.microsoft.com/office/drawing/2014/main" id="{9C64057B-A37E-A5E8-659C-D91DED5C93E0}"/>
                  </a:ext>
                </a:extLst>
              </p:cNvPr>
              <p:cNvSpPr txBox="1"/>
              <p:nvPr/>
            </p:nvSpPr>
            <p:spPr>
              <a:xfrm>
                <a:off x="7377505" y="6023882"/>
                <a:ext cx="2074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𝑃𝑅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d>
                      <m:d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3/3 =&gt; 1 </a:t>
                </a:r>
              </a:p>
            </p:txBody>
          </p:sp>
        </mc:Choice>
        <mc:Fallback xmlns="">
          <p:sp>
            <p:nvSpPr>
              <p:cNvPr id="53" name="TextBox 41">
                <a:extLst>
                  <a:ext uri="{FF2B5EF4-FFF2-40B4-BE49-F238E27FC236}">
                    <a16:creationId xmlns:a16="http://schemas.microsoft.com/office/drawing/2014/main" id="{9C64057B-A37E-A5E8-659C-D91DED5C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505" y="6023882"/>
                <a:ext cx="2074286" cy="307777"/>
              </a:xfrm>
              <a:prstGeom prst="rect">
                <a:avLst/>
              </a:prstGeom>
              <a:blipFill>
                <a:blip r:embed="rId21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41">
                <a:extLst>
                  <a:ext uri="{FF2B5EF4-FFF2-40B4-BE49-F238E27FC236}">
                    <a16:creationId xmlns:a16="http://schemas.microsoft.com/office/drawing/2014/main" id="{38A9BDA9-BE04-7CD8-0536-E29AFD1ABBA0}"/>
                  </a:ext>
                </a:extLst>
              </p:cNvPr>
              <p:cNvSpPr txBox="1"/>
              <p:nvPr/>
            </p:nvSpPr>
            <p:spPr>
              <a:xfrm>
                <a:off x="7377505" y="6238599"/>
                <a:ext cx="977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𝑃𝐼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=0.67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41">
                <a:extLst>
                  <a:ext uri="{FF2B5EF4-FFF2-40B4-BE49-F238E27FC236}">
                    <a16:creationId xmlns:a16="http://schemas.microsoft.com/office/drawing/2014/main" id="{38A9BDA9-BE04-7CD8-0536-E29AFD1A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505" y="6238599"/>
                <a:ext cx="977832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D23E6002-9D33-25DE-17BF-73012376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3656-9949-D706-D5FF-EF1DEE5E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F7741-FD44-CC7D-D48B-E78D9716C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Given</a:t>
                </a:r>
              </a:p>
              <a:p>
                <a:pPr lvl="1"/>
                <a:r>
                  <a:rPr lang="en-US" sz="2000" dirty="0"/>
                  <a:t>A set of spatial features and their instances</a:t>
                </a:r>
              </a:p>
              <a:p>
                <a:pPr lvl="1"/>
                <a:r>
                  <a:rPr lang="en-US" sz="2000" dirty="0"/>
                  <a:t>Prevalence Threshold: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Find</a:t>
                </a:r>
              </a:p>
              <a:p>
                <a:pPr lvl="1"/>
                <a:r>
                  <a:rPr lang="en-US" sz="2000" dirty="0"/>
                  <a:t>Spatial neighborhood relationship constraint: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All colocation patterns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in sub-regions and entire region</a:t>
                </a:r>
              </a:p>
              <a:p>
                <a:r>
                  <a:rPr lang="en-US" sz="2000" dirty="0"/>
                  <a:t>Objective</a:t>
                </a:r>
              </a:p>
              <a:p>
                <a:pPr lvl="1"/>
                <a:r>
                  <a:rPr lang="en-US" sz="2000" dirty="0"/>
                  <a:t>Estimate the spatial neighborhood relationship constraint</a:t>
                </a:r>
              </a:p>
              <a:p>
                <a:pPr lvl="1"/>
                <a:r>
                  <a:rPr lang="en-US" sz="2000" dirty="0"/>
                  <a:t>Reduce memory utilization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F7741-FD44-CC7D-D48B-E78D9716C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5C063-9315-A592-F8BC-7B63C83C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D99C-A2E0-C749-A481-42F76B2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C3A6-7066-3E5A-04B0-C06D13C3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Checking spatial neighborhood relationships between instances of different types </a:t>
            </a:r>
          </a:p>
          <a:p>
            <a:r>
              <a:rPr lang="en-US" sz="2000" dirty="0"/>
              <a:t>Number of candidate colocation patterns can grow exponentially </a:t>
            </a:r>
          </a:p>
          <a:p>
            <a:r>
              <a:rPr lang="en-US" sz="2000" dirty="0"/>
              <a:t>Storing the intermediate collection of collocated instances for each pattern</a:t>
            </a:r>
          </a:p>
          <a:p>
            <a:r>
              <a:rPr lang="en-US" sz="2000" dirty="0"/>
              <a:t>Determining neighborhood relationship constraint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F497-3E38-D3C3-7B09-B1889995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8CCF-ADF0-3C1F-EF5B-3CBECD73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60555-ADB5-83D7-B7DE-C4B96B7C4577}"/>
              </a:ext>
            </a:extLst>
          </p:cNvPr>
          <p:cNvSpPr txBox="1"/>
          <p:nvPr/>
        </p:nvSpPr>
        <p:spPr>
          <a:xfrm>
            <a:off x="4876951" y="1551509"/>
            <a:ext cx="234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Colocation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0694E-9166-9288-1BDC-C29601FE5FD4}"/>
              </a:ext>
            </a:extLst>
          </p:cNvPr>
          <p:cNvSpPr txBox="1"/>
          <p:nvPr/>
        </p:nvSpPr>
        <p:spPr>
          <a:xfrm>
            <a:off x="195074" y="2556070"/>
            <a:ext cx="1990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AD4B-FCA6-60DF-D8D4-940A8AF5F318}"/>
              </a:ext>
            </a:extLst>
          </p:cNvPr>
          <p:cNvSpPr txBox="1"/>
          <p:nvPr/>
        </p:nvSpPr>
        <p:spPr>
          <a:xfrm>
            <a:off x="2943596" y="2556070"/>
            <a:ext cx="267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Addressing Memory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29FD8-7626-A55B-FD19-2D4F8C1C1092}"/>
              </a:ext>
            </a:extLst>
          </p:cNvPr>
          <p:cNvSpPr txBox="1"/>
          <p:nvPr/>
        </p:nvSpPr>
        <p:spPr>
          <a:xfrm>
            <a:off x="6422520" y="2560749"/>
            <a:ext cx="236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Regional Colocation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A3C20-AFD5-AF3F-4D0C-896D460D3950}"/>
              </a:ext>
            </a:extLst>
          </p:cNvPr>
          <p:cNvSpPr txBox="1"/>
          <p:nvPr/>
        </p:nvSpPr>
        <p:spPr>
          <a:xfrm>
            <a:off x="9025128" y="2556070"/>
            <a:ext cx="2965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Neighborhood Relationship Constraint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2E868-55F9-574B-EFC1-CBDEB8340C31}"/>
              </a:ext>
            </a:extLst>
          </p:cNvPr>
          <p:cNvSpPr txBox="1"/>
          <p:nvPr/>
        </p:nvSpPr>
        <p:spPr>
          <a:xfrm>
            <a:off x="127244" y="3202401"/>
            <a:ext cx="4788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Map Reduce Approach [Huang,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Grid-Based Approach [Sainju, 2017]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Parallel GPU Algorithms [Sainju, 2018]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BB2F0-D7D4-E03D-0EFF-4569B03626C8}"/>
              </a:ext>
            </a:extLst>
          </p:cNvPr>
          <p:cNvSpPr txBox="1"/>
          <p:nvPr/>
        </p:nvSpPr>
        <p:spPr>
          <a:xfrm>
            <a:off x="2039876" y="3202399"/>
            <a:ext cx="459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Max-Min CP-Tree [Sundaram, 2015]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CPI-Tree [Wang, 2008]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iCPI</a:t>
            </a:r>
            <a:r>
              <a:rPr lang="en-US" sz="2000" dirty="0"/>
              <a:t>-Tree [Wang, 2009]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1E682-AFF0-9A0D-36A0-B8DE74D4509A}"/>
              </a:ext>
            </a:extLst>
          </p:cNvPr>
          <p:cNvSpPr txBox="1"/>
          <p:nvPr/>
        </p:nvSpPr>
        <p:spPr>
          <a:xfrm>
            <a:off x="5238970" y="3197719"/>
            <a:ext cx="5176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Regional Associations [</a:t>
            </a:r>
            <a:r>
              <a:rPr lang="en-US" sz="2000" dirty="0" err="1"/>
              <a:t>Eick</a:t>
            </a:r>
            <a:r>
              <a:rPr lang="en-US" sz="2000" dirty="0"/>
              <a:t>, 2008]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Regional Interest Measures [Mohan, 2011]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Multi-level Framework [Deng, 2017]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82423-0E5F-1BC1-8CA3-04625B8694AE}"/>
              </a:ext>
            </a:extLst>
          </p:cNvPr>
          <p:cNvSpPr txBox="1"/>
          <p:nvPr/>
        </p:nvSpPr>
        <p:spPr>
          <a:xfrm>
            <a:off x="7396724" y="3207080"/>
            <a:ext cx="4685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Delaunay Triangulation [Cai, 2018]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Iterative Edge Selection [Qian, 2012]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Nearest-Neighbor [Qian, 2014]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5C7D332-820E-8F6B-1C81-BE49E05D529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318076" y="-176211"/>
            <a:ext cx="604451" cy="48601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084BF82-153F-B271-60A6-8C3BBBEF904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862494" y="1368207"/>
            <a:ext cx="604451" cy="17712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D11C39-C87E-7462-37BE-417AE3242B5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523243" y="1478732"/>
            <a:ext cx="609130" cy="155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6E610F-FF16-98E2-E83C-74341673FE9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976886" y="25088"/>
            <a:ext cx="604451" cy="4457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231A105-D4D1-C4B2-FA86-48497B98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5F7B-EE79-4AF1-AD42-25F764604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dc8dad-de41-4501-a3e9-89d8866377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C13D4C54BBBE43838C9C75F7C3D5A5" ma:contentTypeVersion="15" ma:contentTypeDescription="Create a new document." ma:contentTypeScope="" ma:versionID="da8cc2e55d51a2f63073620f1721e626">
  <xsd:schema xmlns:xsd="http://www.w3.org/2001/XMLSchema" xmlns:xs="http://www.w3.org/2001/XMLSchema" xmlns:p="http://schemas.microsoft.com/office/2006/metadata/properties" xmlns:ns3="0cdc8dad-de41-4501-a3e9-89d886637792" xmlns:ns4="7c02d4f3-fe9a-4602-b359-2932130eb42d" targetNamespace="http://schemas.microsoft.com/office/2006/metadata/properties" ma:root="true" ma:fieldsID="8db810deb945774605c91f729a38adbb" ns3:_="" ns4:_="">
    <xsd:import namespace="0cdc8dad-de41-4501-a3e9-89d886637792"/>
    <xsd:import namespace="7c02d4f3-fe9a-4602-b359-2932130eb4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c8dad-de41-4501-a3e9-89d886637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2d4f3-fe9a-4602-b359-2932130eb4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BA3EA9-4F94-4D9D-B360-FEDCAA3F3CF2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0cdc8dad-de41-4501-a3e9-89d886637792"/>
    <ds:schemaRef ds:uri="7c02d4f3-fe9a-4602-b359-2932130eb42d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19D76B-42BC-4EA8-AB37-9B6C1B228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c8dad-de41-4501-a3e9-89d886637792"/>
    <ds:schemaRef ds:uri="7c02d4f3-fe9a-4602-b359-2932130eb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36A02D-7808-4C1D-B57A-F60C85C8EC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26222</TotalTime>
  <Words>2429</Words>
  <Application>Microsoft Office PowerPoint</Application>
  <PresentationFormat>Widescreen</PresentationFormat>
  <Paragraphs>573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Cambria Math</vt:lpstr>
      <vt:lpstr>Office Theme</vt:lpstr>
      <vt:lpstr>Colocation Mining: Exploring Local and Regional Interesting Patterns with the Map-Based Instance Table Approach</vt:lpstr>
      <vt:lpstr>Motivation</vt:lpstr>
      <vt:lpstr>Basic Concepts</vt:lpstr>
      <vt:lpstr>Instance Table</vt:lpstr>
      <vt:lpstr>Interestingness Measure</vt:lpstr>
      <vt:lpstr>Basic Concept Example: Map-Based</vt:lpstr>
      <vt:lpstr>Problem Definition</vt:lpstr>
      <vt:lpstr>Challenges</vt:lpstr>
      <vt:lpstr>Related Work</vt:lpstr>
      <vt:lpstr>Our Distance Estimation Approach</vt:lpstr>
      <vt:lpstr>Our Distance Estimation Approach</vt:lpstr>
      <vt:lpstr>Our Distance Estimation Approach</vt:lpstr>
      <vt:lpstr>Time Complexity</vt:lpstr>
      <vt:lpstr>Our Map-Based Approach</vt:lpstr>
      <vt:lpstr>Our Map-Based Approach</vt:lpstr>
      <vt:lpstr>Our Map-Based Approach</vt:lpstr>
      <vt:lpstr>Our Map-Based Approach</vt:lpstr>
      <vt:lpstr>Our Map-Based Approach</vt:lpstr>
      <vt:lpstr>Time Complexity</vt:lpstr>
      <vt:lpstr>Lemma 1</vt:lpstr>
      <vt:lpstr>Lemma 2</vt:lpstr>
      <vt:lpstr>Lemma 2</vt:lpstr>
      <vt:lpstr>Evaluation</vt:lpstr>
      <vt:lpstr>Data Set</vt:lpstr>
      <vt:lpstr>Results: Real-World Data Set</vt:lpstr>
      <vt:lpstr>Results: Real-World Data</vt:lpstr>
      <vt:lpstr>Results: Real World Data Set</vt:lpstr>
      <vt:lpstr>Results: Synthetic Data Set</vt:lpstr>
      <vt:lpstr>Thank you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Abigail Kelly</dc:creator>
  <cp:lastModifiedBy>Abigail Kelly</cp:lastModifiedBy>
  <cp:revision>2</cp:revision>
  <dcterms:created xsi:type="dcterms:W3CDTF">2024-06-10T19:28:10Z</dcterms:created>
  <dcterms:modified xsi:type="dcterms:W3CDTF">2024-08-06T22:17:36Z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0x0101006BC13D4C54BBBE43838C9C75F7C3D5A5</vt:lpwstr>
  </property>
</Properties>
</file>