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TT Norms Bold" charset="1" panose="02000803030000020004"/>
      <p:regular r:id="rId37"/>
    </p:embeddedFont>
    <p:embeddedFont>
      <p:font typeface="Arial" charset="1" panose="020B0502020202020204"/>
      <p:regular r:id="rId38"/>
    </p:embeddedFont>
    <p:embeddedFont>
      <p:font typeface="Arial Italics" charset="1" panose="020B0502020202090204"/>
      <p:regular r:id="rId39"/>
    </p:embeddedFont>
    <p:embeddedFont>
      <p:font typeface="TT Norms" charset="1" panose="02000503030000020003"/>
      <p:regular r:id="rId40"/>
    </p:embeddedFont>
    <p:embeddedFont>
      <p:font typeface="TT Norms Italics" charset="1" panose="02000503030000090003"/>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9.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028700" y="1796681"/>
            <a:ext cx="13317461" cy="5304957"/>
            <a:chOff x="0" y="0"/>
            <a:chExt cx="3507480" cy="1397190"/>
          </a:xfrm>
        </p:grpSpPr>
        <p:sp>
          <p:nvSpPr>
            <p:cNvPr name="Freeform 3" id="3"/>
            <p:cNvSpPr/>
            <p:nvPr/>
          </p:nvSpPr>
          <p:spPr>
            <a:xfrm flipH="false" flipV="false" rot="0">
              <a:off x="0" y="0"/>
              <a:ext cx="3507479" cy="1397190"/>
            </a:xfrm>
            <a:custGeom>
              <a:avLst/>
              <a:gdLst/>
              <a:ahLst/>
              <a:cxnLst/>
              <a:rect r="r" b="b" t="t" l="l"/>
              <a:pathLst>
                <a:path h="1397190" w="3507479">
                  <a:moveTo>
                    <a:pt x="29648" y="0"/>
                  </a:moveTo>
                  <a:lnTo>
                    <a:pt x="3477831" y="0"/>
                  </a:lnTo>
                  <a:cubicBezTo>
                    <a:pt x="3485694" y="0"/>
                    <a:pt x="3493236" y="3124"/>
                    <a:pt x="3498796" y="8684"/>
                  </a:cubicBezTo>
                  <a:cubicBezTo>
                    <a:pt x="3504356" y="14244"/>
                    <a:pt x="3507479" y="21785"/>
                    <a:pt x="3507479" y="29648"/>
                  </a:cubicBezTo>
                  <a:lnTo>
                    <a:pt x="3507479" y="1367542"/>
                  </a:lnTo>
                  <a:cubicBezTo>
                    <a:pt x="3507479" y="1375405"/>
                    <a:pt x="3504356" y="1382946"/>
                    <a:pt x="3498796" y="1388507"/>
                  </a:cubicBezTo>
                  <a:cubicBezTo>
                    <a:pt x="3493236" y="1394067"/>
                    <a:pt x="3485694" y="1397190"/>
                    <a:pt x="3477831" y="1397190"/>
                  </a:cubicBezTo>
                  <a:lnTo>
                    <a:pt x="29648" y="1397190"/>
                  </a:lnTo>
                  <a:cubicBezTo>
                    <a:pt x="21785" y="1397190"/>
                    <a:pt x="14244" y="1394067"/>
                    <a:pt x="8684" y="1388507"/>
                  </a:cubicBezTo>
                  <a:cubicBezTo>
                    <a:pt x="3124" y="1382946"/>
                    <a:pt x="0" y="1375405"/>
                    <a:pt x="0" y="1367542"/>
                  </a:cubicBezTo>
                  <a:lnTo>
                    <a:pt x="0" y="29648"/>
                  </a:lnTo>
                  <a:cubicBezTo>
                    <a:pt x="0" y="21785"/>
                    <a:pt x="3124" y="14244"/>
                    <a:pt x="8684" y="8684"/>
                  </a:cubicBezTo>
                  <a:cubicBezTo>
                    <a:pt x="14244" y="3124"/>
                    <a:pt x="21785" y="0"/>
                    <a:pt x="29648" y="0"/>
                  </a:cubicBezTo>
                  <a:close/>
                </a:path>
              </a:pathLst>
            </a:custGeom>
            <a:solidFill>
              <a:srgbClr val="FFFFFF"/>
            </a:solidFill>
          </p:spPr>
        </p:sp>
        <p:sp>
          <p:nvSpPr>
            <p:cNvPr name="TextBox 4" id="4"/>
            <p:cNvSpPr txBox="true"/>
            <p:nvPr/>
          </p:nvSpPr>
          <p:spPr>
            <a:xfrm>
              <a:off x="0" y="-47625"/>
              <a:ext cx="3507480" cy="1444815"/>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294127" y="3643344"/>
            <a:ext cx="6096000" cy="1611630"/>
            <a:chOff x="0" y="0"/>
            <a:chExt cx="8128000" cy="2148840"/>
          </a:xfrm>
        </p:grpSpPr>
        <p:sp>
          <p:nvSpPr>
            <p:cNvPr name="Freeform 6" id="6"/>
            <p:cNvSpPr/>
            <p:nvPr/>
          </p:nvSpPr>
          <p:spPr>
            <a:xfrm flipH="false" flipV="false" rot="0">
              <a:off x="44450" y="40640"/>
              <a:ext cx="8035290" cy="2057400"/>
            </a:xfrm>
            <a:custGeom>
              <a:avLst/>
              <a:gdLst/>
              <a:ahLst/>
              <a:cxnLst/>
              <a:rect r="r" b="b" t="t" l="l"/>
              <a:pathLst>
                <a:path h="2057400" w="8035290">
                  <a:moveTo>
                    <a:pt x="8003540" y="120650"/>
                  </a:moveTo>
                  <a:cubicBezTo>
                    <a:pt x="7631430" y="72390"/>
                    <a:pt x="7578090" y="71120"/>
                    <a:pt x="7435850" y="67310"/>
                  </a:cubicBezTo>
                  <a:cubicBezTo>
                    <a:pt x="7048500" y="57150"/>
                    <a:pt x="5781040" y="55880"/>
                    <a:pt x="5267960" y="60960"/>
                  </a:cubicBezTo>
                  <a:cubicBezTo>
                    <a:pt x="4986020" y="63500"/>
                    <a:pt x="4829810" y="68580"/>
                    <a:pt x="4611370" y="77470"/>
                  </a:cubicBezTo>
                  <a:cubicBezTo>
                    <a:pt x="4395470" y="86360"/>
                    <a:pt x="4180840" y="96520"/>
                    <a:pt x="3964940" y="114300"/>
                  </a:cubicBezTo>
                  <a:cubicBezTo>
                    <a:pt x="3746500" y="132080"/>
                    <a:pt x="3524250" y="156210"/>
                    <a:pt x="3309620" y="182880"/>
                  </a:cubicBezTo>
                  <a:cubicBezTo>
                    <a:pt x="3101340" y="209550"/>
                    <a:pt x="2898140" y="240030"/>
                    <a:pt x="2696210" y="274320"/>
                  </a:cubicBezTo>
                  <a:cubicBezTo>
                    <a:pt x="2499360" y="307340"/>
                    <a:pt x="2306320" y="344170"/>
                    <a:pt x="2113280" y="384810"/>
                  </a:cubicBezTo>
                  <a:cubicBezTo>
                    <a:pt x="1922780" y="425450"/>
                    <a:pt x="1727200" y="469900"/>
                    <a:pt x="1546860" y="518160"/>
                  </a:cubicBezTo>
                  <a:cubicBezTo>
                    <a:pt x="1377950" y="563880"/>
                    <a:pt x="1212850" y="610870"/>
                    <a:pt x="1060450" y="665480"/>
                  </a:cubicBezTo>
                  <a:cubicBezTo>
                    <a:pt x="919480" y="716280"/>
                    <a:pt x="782320" y="769620"/>
                    <a:pt x="660400" y="830580"/>
                  </a:cubicBezTo>
                  <a:cubicBezTo>
                    <a:pt x="549910" y="885190"/>
                    <a:pt x="441960" y="946150"/>
                    <a:pt x="354330" y="1010920"/>
                  </a:cubicBezTo>
                  <a:cubicBezTo>
                    <a:pt x="279400" y="1066800"/>
                    <a:pt x="209550" y="1127760"/>
                    <a:pt x="161290" y="1191260"/>
                  </a:cubicBezTo>
                  <a:cubicBezTo>
                    <a:pt x="119380" y="1245870"/>
                    <a:pt x="86360" y="1305560"/>
                    <a:pt x="69850" y="1363980"/>
                  </a:cubicBezTo>
                  <a:cubicBezTo>
                    <a:pt x="54610" y="1416050"/>
                    <a:pt x="48260" y="1470660"/>
                    <a:pt x="55880" y="1520190"/>
                  </a:cubicBezTo>
                  <a:cubicBezTo>
                    <a:pt x="62230" y="1567180"/>
                    <a:pt x="80010" y="1615440"/>
                    <a:pt x="109220" y="1654810"/>
                  </a:cubicBezTo>
                  <a:cubicBezTo>
                    <a:pt x="140970" y="1699260"/>
                    <a:pt x="190500" y="1737360"/>
                    <a:pt x="247650" y="1769110"/>
                  </a:cubicBezTo>
                  <a:cubicBezTo>
                    <a:pt x="320040" y="1809750"/>
                    <a:pt x="416560" y="1837690"/>
                    <a:pt x="516890" y="1864360"/>
                  </a:cubicBezTo>
                  <a:cubicBezTo>
                    <a:pt x="638810" y="1897380"/>
                    <a:pt x="782320" y="1920240"/>
                    <a:pt x="930910" y="1940560"/>
                  </a:cubicBezTo>
                  <a:cubicBezTo>
                    <a:pt x="1099820" y="1963420"/>
                    <a:pt x="1285240" y="1978660"/>
                    <a:pt x="1479550" y="1990090"/>
                  </a:cubicBezTo>
                  <a:cubicBezTo>
                    <a:pt x="1699260" y="2002790"/>
                    <a:pt x="1938020" y="2006600"/>
                    <a:pt x="2184400" y="2006600"/>
                  </a:cubicBezTo>
                  <a:cubicBezTo>
                    <a:pt x="2457450" y="2006600"/>
                    <a:pt x="2754630" y="1996440"/>
                    <a:pt x="3046730" y="1986280"/>
                  </a:cubicBezTo>
                  <a:cubicBezTo>
                    <a:pt x="3348990" y="1974850"/>
                    <a:pt x="3663950" y="1959610"/>
                    <a:pt x="3970020" y="1941830"/>
                  </a:cubicBezTo>
                  <a:cubicBezTo>
                    <a:pt x="4272280" y="1924050"/>
                    <a:pt x="4575810" y="1906270"/>
                    <a:pt x="4872990" y="1878330"/>
                  </a:cubicBezTo>
                  <a:cubicBezTo>
                    <a:pt x="5162550" y="1851660"/>
                    <a:pt x="5458460" y="1821180"/>
                    <a:pt x="5730240" y="1779270"/>
                  </a:cubicBezTo>
                  <a:cubicBezTo>
                    <a:pt x="5980430" y="1741170"/>
                    <a:pt x="6225540" y="1697990"/>
                    <a:pt x="6446520" y="1643380"/>
                  </a:cubicBezTo>
                  <a:cubicBezTo>
                    <a:pt x="6640830" y="1595120"/>
                    <a:pt x="6822440" y="1540510"/>
                    <a:pt x="6985000" y="1478280"/>
                  </a:cubicBezTo>
                  <a:cubicBezTo>
                    <a:pt x="7125970" y="1423670"/>
                    <a:pt x="7261860" y="1362710"/>
                    <a:pt x="7371080" y="1297940"/>
                  </a:cubicBezTo>
                  <a:cubicBezTo>
                    <a:pt x="7459980" y="1245870"/>
                    <a:pt x="7539990" y="1189990"/>
                    <a:pt x="7598410" y="1132840"/>
                  </a:cubicBezTo>
                  <a:cubicBezTo>
                    <a:pt x="7645400" y="1087120"/>
                    <a:pt x="7684770" y="1038860"/>
                    <a:pt x="7705090" y="989330"/>
                  </a:cubicBezTo>
                  <a:cubicBezTo>
                    <a:pt x="7722870" y="947420"/>
                    <a:pt x="7729220" y="902970"/>
                    <a:pt x="7724140" y="861060"/>
                  </a:cubicBezTo>
                  <a:cubicBezTo>
                    <a:pt x="7719060" y="817880"/>
                    <a:pt x="7698740" y="772160"/>
                    <a:pt x="7672070" y="732790"/>
                  </a:cubicBezTo>
                  <a:cubicBezTo>
                    <a:pt x="7642860" y="688340"/>
                    <a:pt x="7599680" y="647700"/>
                    <a:pt x="7551420" y="612140"/>
                  </a:cubicBezTo>
                  <a:cubicBezTo>
                    <a:pt x="7495540" y="571500"/>
                    <a:pt x="7424420" y="538480"/>
                    <a:pt x="7350760" y="511810"/>
                  </a:cubicBezTo>
                  <a:cubicBezTo>
                    <a:pt x="7266940" y="481330"/>
                    <a:pt x="7169150" y="462280"/>
                    <a:pt x="7070090" y="445770"/>
                  </a:cubicBezTo>
                  <a:cubicBezTo>
                    <a:pt x="6959600" y="427990"/>
                    <a:pt x="6838950" y="419100"/>
                    <a:pt x="6717030" y="414020"/>
                  </a:cubicBezTo>
                  <a:cubicBezTo>
                    <a:pt x="6584950" y="407670"/>
                    <a:pt x="6441440" y="408940"/>
                    <a:pt x="6306820" y="412750"/>
                  </a:cubicBezTo>
                  <a:cubicBezTo>
                    <a:pt x="6176010" y="416560"/>
                    <a:pt x="6041390" y="425450"/>
                    <a:pt x="5920740" y="435610"/>
                  </a:cubicBezTo>
                  <a:cubicBezTo>
                    <a:pt x="5815330" y="444500"/>
                    <a:pt x="5727700" y="453390"/>
                    <a:pt x="5622290" y="471170"/>
                  </a:cubicBezTo>
                  <a:cubicBezTo>
                    <a:pt x="5504180" y="490220"/>
                    <a:pt x="5299710" y="557530"/>
                    <a:pt x="5246370" y="551180"/>
                  </a:cubicBezTo>
                  <a:cubicBezTo>
                    <a:pt x="5231130" y="549910"/>
                    <a:pt x="5222240" y="546100"/>
                    <a:pt x="5218430" y="538480"/>
                  </a:cubicBezTo>
                  <a:cubicBezTo>
                    <a:pt x="5214620" y="530860"/>
                    <a:pt x="5220970" y="506730"/>
                    <a:pt x="5228590" y="502920"/>
                  </a:cubicBezTo>
                  <a:cubicBezTo>
                    <a:pt x="5236210" y="499110"/>
                    <a:pt x="5259070" y="508000"/>
                    <a:pt x="5264150" y="515620"/>
                  </a:cubicBezTo>
                  <a:cubicBezTo>
                    <a:pt x="5267960" y="521970"/>
                    <a:pt x="5265420" y="533400"/>
                    <a:pt x="5261610" y="539750"/>
                  </a:cubicBezTo>
                  <a:cubicBezTo>
                    <a:pt x="5257800" y="546100"/>
                    <a:pt x="5248910" y="551180"/>
                    <a:pt x="5241290" y="551180"/>
                  </a:cubicBezTo>
                  <a:cubicBezTo>
                    <a:pt x="5233670" y="551180"/>
                    <a:pt x="5218430" y="541020"/>
                    <a:pt x="5215890" y="533400"/>
                  </a:cubicBezTo>
                  <a:cubicBezTo>
                    <a:pt x="5213350" y="525780"/>
                    <a:pt x="5215890" y="513080"/>
                    <a:pt x="5227320" y="504190"/>
                  </a:cubicBezTo>
                  <a:cubicBezTo>
                    <a:pt x="5266690" y="471170"/>
                    <a:pt x="5494020" y="440690"/>
                    <a:pt x="5615940" y="420370"/>
                  </a:cubicBezTo>
                  <a:cubicBezTo>
                    <a:pt x="5722620" y="402590"/>
                    <a:pt x="5811520" y="393700"/>
                    <a:pt x="5918200" y="384810"/>
                  </a:cubicBezTo>
                  <a:cubicBezTo>
                    <a:pt x="6040120" y="374650"/>
                    <a:pt x="6176010" y="365760"/>
                    <a:pt x="6308090" y="361950"/>
                  </a:cubicBezTo>
                  <a:cubicBezTo>
                    <a:pt x="6443980" y="358140"/>
                    <a:pt x="6587490" y="358140"/>
                    <a:pt x="6720840" y="364490"/>
                  </a:cubicBezTo>
                  <a:cubicBezTo>
                    <a:pt x="6845300" y="370840"/>
                    <a:pt x="6969760" y="377190"/>
                    <a:pt x="7082790" y="396240"/>
                  </a:cubicBezTo>
                  <a:cubicBezTo>
                    <a:pt x="7185660" y="412750"/>
                    <a:pt x="7285990" y="433070"/>
                    <a:pt x="7373620" y="466090"/>
                  </a:cubicBezTo>
                  <a:cubicBezTo>
                    <a:pt x="7452360" y="495300"/>
                    <a:pt x="7527290" y="530860"/>
                    <a:pt x="7586980" y="575310"/>
                  </a:cubicBezTo>
                  <a:cubicBezTo>
                    <a:pt x="7640320" y="614680"/>
                    <a:pt x="7686040" y="662940"/>
                    <a:pt x="7717790" y="713740"/>
                  </a:cubicBezTo>
                  <a:cubicBezTo>
                    <a:pt x="7747000" y="760730"/>
                    <a:pt x="7769860" y="814070"/>
                    <a:pt x="7773670" y="864870"/>
                  </a:cubicBezTo>
                  <a:cubicBezTo>
                    <a:pt x="7777480" y="914400"/>
                    <a:pt x="7767320" y="969010"/>
                    <a:pt x="7745730" y="1017270"/>
                  </a:cubicBezTo>
                  <a:cubicBezTo>
                    <a:pt x="7721600" y="1071880"/>
                    <a:pt x="7679690" y="1123950"/>
                    <a:pt x="7628890" y="1173480"/>
                  </a:cubicBezTo>
                  <a:cubicBezTo>
                    <a:pt x="7566660" y="1234440"/>
                    <a:pt x="7484110" y="1290320"/>
                    <a:pt x="7392670" y="1343660"/>
                  </a:cubicBezTo>
                  <a:cubicBezTo>
                    <a:pt x="7280910" y="1409700"/>
                    <a:pt x="7143750" y="1471930"/>
                    <a:pt x="7000240" y="1526540"/>
                  </a:cubicBezTo>
                  <a:cubicBezTo>
                    <a:pt x="6835140" y="1590040"/>
                    <a:pt x="6650990" y="1644650"/>
                    <a:pt x="6455410" y="1692910"/>
                  </a:cubicBezTo>
                  <a:cubicBezTo>
                    <a:pt x="6233160" y="1747520"/>
                    <a:pt x="5988050" y="1791970"/>
                    <a:pt x="5736590" y="1830070"/>
                  </a:cubicBezTo>
                  <a:cubicBezTo>
                    <a:pt x="5463540" y="1871980"/>
                    <a:pt x="5167630" y="1902460"/>
                    <a:pt x="4876800" y="1929130"/>
                  </a:cubicBezTo>
                  <a:cubicBezTo>
                    <a:pt x="4579620" y="1957070"/>
                    <a:pt x="4276090" y="1974850"/>
                    <a:pt x="3972560" y="1992630"/>
                  </a:cubicBezTo>
                  <a:cubicBezTo>
                    <a:pt x="3666490" y="2010410"/>
                    <a:pt x="3351530" y="2025650"/>
                    <a:pt x="3048000" y="2037080"/>
                  </a:cubicBezTo>
                  <a:cubicBezTo>
                    <a:pt x="2754630" y="2047240"/>
                    <a:pt x="2457450" y="2057400"/>
                    <a:pt x="2183130" y="2057400"/>
                  </a:cubicBezTo>
                  <a:cubicBezTo>
                    <a:pt x="1935480" y="2057400"/>
                    <a:pt x="1695450" y="2053590"/>
                    <a:pt x="1474470" y="2040890"/>
                  </a:cubicBezTo>
                  <a:cubicBezTo>
                    <a:pt x="1278890" y="2029460"/>
                    <a:pt x="1093470" y="2014220"/>
                    <a:pt x="922020" y="1990090"/>
                  </a:cubicBezTo>
                  <a:cubicBezTo>
                    <a:pt x="770890" y="1969770"/>
                    <a:pt x="624840" y="1946910"/>
                    <a:pt x="499110" y="1912620"/>
                  </a:cubicBezTo>
                  <a:cubicBezTo>
                    <a:pt x="393700" y="1883410"/>
                    <a:pt x="292100" y="1854200"/>
                    <a:pt x="215900" y="1808480"/>
                  </a:cubicBezTo>
                  <a:cubicBezTo>
                    <a:pt x="153670" y="1771650"/>
                    <a:pt x="99060" y="1725930"/>
                    <a:pt x="63500" y="1675130"/>
                  </a:cubicBezTo>
                  <a:cubicBezTo>
                    <a:pt x="31750" y="1628140"/>
                    <a:pt x="12700" y="1572260"/>
                    <a:pt x="6350" y="1517650"/>
                  </a:cubicBezTo>
                  <a:cubicBezTo>
                    <a:pt x="0" y="1461770"/>
                    <a:pt x="7620" y="1399540"/>
                    <a:pt x="25400" y="1341120"/>
                  </a:cubicBezTo>
                  <a:cubicBezTo>
                    <a:pt x="45720" y="1277620"/>
                    <a:pt x="81280" y="1214120"/>
                    <a:pt x="127000" y="1155700"/>
                  </a:cubicBezTo>
                  <a:cubicBezTo>
                    <a:pt x="179070" y="1088390"/>
                    <a:pt x="248920" y="1024890"/>
                    <a:pt x="327660" y="966470"/>
                  </a:cubicBezTo>
                  <a:cubicBezTo>
                    <a:pt x="417830" y="899160"/>
                    <a:pt x="528320" y="839470"/>
                    <a:pt x="641350" y="783590"/>
                  </a:cubicBezTo>
                  <a:cubicBezTo>
                    <a:pt x="765810" y="722630"/>
                    <a:pt x="904240" y="668020"/>
                    <a:pt x="1046480" y="617220"/>
                  </a:cubicBezTo>
                  <a:cubicBezTo>
                    <a:pt x="1200150" y="562610"/>
                    <a:pt x="1365250" y="514350"/>
                    <a:pt x="1535430" y="468630"/>
                  </a:cubicBezTo>
                  <a:cubicBezTo>
                    <a:pt x="1717040" y="420370"/>
                    <a:pt x="1912620" y="375920"/>
                    <a:pt x="2103120" y="335280"/>
                  </a:cubicBezTo>
                  <a:cubicBezTo>
                    <a:pt x="2296160" y="294640"/>
                    <a:pt x="2490470" y="256540"/>
                    <a:pt x="2688590" y="223520"/>
                  </a:cubicBezTo>
                  <a:cubicBezTo>
                    <a:pt x="2890520" y="189230"/>
                    <a:pt x="3094990" y="158750"/>
                    <a:pt x="3304540" y="132080"/>
                  </a:cubicBezTo>
                  <a:cubicBezTo>
                    <a:pt x="3520440" y="105410"/>
                    <a:pt x="3743960" y="81280"/>
                    <a:pt x="3962400" y="63500"/>
                  </a:cubicBezTo>
                  <a:cubicBezTo>
                    <a:pt x="4178300" y="45720"/>
                    <a:pt x="4392930" y="35560"/>
                    <a:pt x="4610100" y="26670"/>
                  </a:cubicBezTo>
                  <a:cubicBezTo>
                    <a:pt x="4828540" y="17780"/>
                    <a:pt x="4984750" y="12700"/>
                    <a:pt x="5267960" y="10160"/>
                  </a:cubicBezTo>
                  <a:cubicBezTo>
                    <a:pt x="5782310" y="5080"/>
                    <a:pt x="6977380" y="0"/>
                    <a:pt x="7438390" y="16510"/>
                  </a:cubicBezTo>
                  <a:cubicBezTo>
                    <a:pt x="7654290" y="24130"/>
                    <a:pt x="7810500" y="34290"/>
                    <a:pt x="7913370" y="49530"/>
                  </a:cubicBezTo>
                  <a:cubicBezTo>
                    <a:pt x="7964170" y="57150"/>
                    <a:pt x="8009890" y="60960"/>
                    <a:pt x="8025130" y="76200"/>
                  </a:cubicBezTo>
                  <a:cubicBezTo>
                    <a:pt x="8032750" y="83820"/>
                    <a:pt x="8035290" y="96520"/>
                    <a:pt x="8032750" y="104140"/>
                  </a:cubicBezTo>
                  <a:cubicBezTo>
                    <a:pt x="8028940" y="111760"/>
                    <a:pt x="8003540" y="120650"/>
                    <a:pt x="8003540" y="120650"/>
                  </a:cubicBezTo>
                </a:path>
              </a:pathLst>
            </a:custGeom>
            <a:solidFill>
              <a:srgbClr val="45D1F2"/>
            </a:solidFill>
            <a:ln cap="sq">
              <a:noFill/>
              <a:prstDash val="solid"/>
              <a:miter/>
            </a:ln>
          </p:spPr>
        </p:sp>
      </p:grpSp>
      <p:grpSp>
        <p:nvGrpSpPr>
          <p:cNvPr name="Group 7" id="7"/>
          <p:cNvGrpSpPr/>
          <p:nvPr/>
        </p:nvGrpSpPr>
        <p:grpSpPr>
          <a:xfrm rot="0">
            <a:off x="11002713" y="863214"/>
            <a:ext cx="4463399" cy="6565591"/>
            <a:chOff x="0" y="0"/>
            <a:chExt cx="1175545" cy="1729209"/>
          </a:xfrm>
        </p:grpSpPr>
        <p:sp>
          <p:nvSpPr>
            <p:cNvPr name="Freeform 8" id="8"/>
            <p:cNvSpPr/>
            <p:nvPr/>
          </p:nvSpPr>
          <p:spPr>
            <a:xfrm flipH="false" flipV="false" rot="0">
              <a:off x="0" y="0"/>
              <a:ext cx="1175545" cy="1729209"/>
            </a:xfrm>
            <a:custGeom>
              <a:avLst/>
              <a:gdLst/>
              <a:ahLst/>
              <a:cxnLst/>
              <a:rect r="r" b="b" t="t" l="l"/>
              <a:pathLst>
                <a:path h="1729209" w="1175545">
                  <a:moveTo>
                    <a:pt x="88461" y="0"/>
                  </a:moveTo>
                  <a:lnTo>
                    <a:pt x="1087084" y="0"/>
                  </a:lnTo>
                  <a:cubicBezTo>
                    <a:pt x="1110545" y="0"/>
                    <a:pt x="1133046" y="9320"/>
                    <a:pt x="1149636" y="25910"/>
                  </a:cubicBezTo>
                  <a:cubicBezTo>
                    <a:pt x="1166225" y="42499"/>
                    <a:pt x="1175545" y="65000"/>
                    <a:pt x="1175545" y="88461"/>
                  </a:cubicBezTo>
                  <a:lnTo>
                    <a:pt x="1175545" y="1640748"/>
                  </a:lnTo>
                  <a:cubicBezTo>
                    <a:pt x="1175545" y="1664209"/>
                    <a:pt x="1166225" y="1686710"/>
                    <a:pt x="1149636" y="1703300"/>
                  </a:cubicBezTo>
                  <a:cubicBezTo>
                    <a:pt x="1133046" y="1719889"/>
                    <a:pt x="1110545" y="1729209"/>
                    <a:pt x="1087084" y="1729209"/>
                  </a:cubicBezTo>
                  <a:lnTo>
                    <a:pt x="88461" y="1729209"/>
                  </a:lnTo>
                  <a:cubicBezTo>
                    <a:pt x="65000" y="1729209"/>
                    <a:pt x="42499" y="1719889"/>
                    <a:pt x="25910" y="1703300"/>
                  </a:cubicBezTo>
                  <a:cubicBezTo>
                    <a:pt x="9320" y="1686710"/>
                    <a:pt x="0" y="1664209"/>
                    <a:pt x="0" y="1640748"/>
                  </a:cubicBezTo>
                  <a:lnTo>
                    <a:pt x="0" y="88461"/>
                  </a:lnTo>
                  <a:cubicBezTo>
                    <a:pt x="0" y="65000"/>
                    <a:pt x="9320" y="42499"/>
                    <a:pt x="25910" y="25910"/>
                  </a:cubicBezTo>
                  <a:cubicBezTo>
                    <a:pt x="42499" y="9320"/>
                    <a:pt x="65000" y="0"/>
                    <a:pt x="88461" y="0"/>
                  </a:cubicBezTo>
                  <a:close/>
                </a:path>
              </a:pathLst>
            </a:custGeom>
            <a:solidFill>
              <a:srgbClr val="00E6D8"/>
            </a:solidFill>
          </p:spPr>
        </p:sp>
        <p:sp>
          <p:nvSpPr>
            <p:cNvPr name="TextBox 9" id="9"/>
            <p:cNvSpPr txBox="true"/>
            <p:nvPr/>
          </p:nvSpPr>
          <p:spPr>
            <a:xfrm>
              <a:off x="0" y="-47625"/>
              <a:ext cx="1175545" cy="1776834"/>
            </a:xfrm>
            <a:prstGeom prst="rect">
              <a:avLst/>
            </a:prstGeom>
          </p:spPr>
          <p:txBody>
            <a:bodyPr anchor="ctr" rtlCol="false" tIns="50800" lIns="50800" bIns="50800" rIns="50800"/>
            <a:lstStyle/>
            <a:p>
              <a:pPr algn="ctr">
                <a:lnSpc>
                  <a:spcPts val="3560"/>
                </a:lnSpc>
              </a:pPr>
            </a:p>
          </p:txBody>
        </p:sp>
      </p:grpSp>
      <p:grpSp>
        <p:nvGrpSpPr>
          <p:cNvPr name="Group 10" id="10"/>
          <p:cNvGrpSpPr/>
          <p:nvPr/>
        </p:nvGrpSpPr>
        <p:grpSpPr>
          <a:xfrm rot="0">
            <a:off x="9641009" y="863214"/>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C6FFFC"/>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3560"/>
                </a:lnSpc>
              </a:pPr>
            </a:p>
          </p:txBody>
        </p:sp>
      </p:grpSp>
      <p:grpSp>
        <p:nvGrpSpPr>
          <p:cNvPr name="Group 13" id="13"/>
          <p:cNvGrpSpPr/>
          <p:nvPr/>
        </p:nvGrpSpPr>
        <p:grpSpPr>
          <a:xfrm rot="0">
            <a:off x="11618995" y="7300759"/>
            <a:ext cx="2216227" cy="2123027"/>
            <a:chOff x="0" y="0"/>
            <a:chExt cx="812800" cy="778619"/>
          </a:xfrm>
        </p:grpSpPr>
        <p:sp>
          <p:nvSpPr>
            <p:cNvPr name="Freeform 14" id="14"/>
            <p:cNvSpPr/>
            <p:nvPr/>
          </p:nvSpPr>
          <p:spPr>
            <a:xfrm flipH="false" flipV="false" rot="0">
              <a:off x="0" y="0"/>
              <a:ext cx="812800" cy="778619"/>
            </a:xfrm>
            <a:custGeom>
              <a:avLst/>
              <a:gdLst/>
              <a:ahLst/>
              <a:cxnLst/>
              <a:rect r="r" b="b" t="t" l="l"/>
              <a:pathLst>
                <a:path h="778619" w="812800">
                  <a:moveTo>
                    <a:pt x="150211" y="0"/>
                  </a:moveTo>
                  <a:lnTo>
                    <a:pt x="662589" y="0"/>
                  </a:lnTo>
                  <a:cubicBezTo>
                    <a:pt x="702427" y="0"/>
                    <a:pt x="740634" y="15826"/>
                    <a:pt x="768804" y="43996"/>
                  </a:cubicBezTo>
                  <a:cubicBezTo>
                    <a:pt x="796974" y="72166"/>
                    <a:pt x="812800" y="110373"/>
                    <a:pt x="812800" y="150211"/>
                  </a:cubicBezTo>
                  <a:lnTo>
                    <a:pt x="812800" y="628407"/>
                  </a:lnTo>
                  <a:cubicBezTo>
                    <a:pt x="812800" y="668246"/>
                    <a:pt x="796974" y="706453"/>
                    <a:pt x="768804" y="734623"/>
                  </a:cubicBezTo>
                  <a:cubicBezTo>
                    <a:pt x="740634" y="762793"/>
                    <a:pt x="702427" y="778619"/>
                    <a:pt x="662589" y="778619"/>
                  </a:cubicBezTo>
                  <a:lnTo>
                    <a:pt x="150211" y="778619"/>
                  </a:lnTo>
                  <a:cubicBezTo>
                    <a:pt x="67252" y="778619"/>
                    <a:pt x="0" y="711367"/>
                    <a:pt x="0" y="628407"/>
                  </a:cubicBezTo>
                  <a:lnTo>
                    <a:pt x="0" y="150211"/>
                  </a:lnTo>
                  <a:cubicBezTo>
                    <a:pt x="0" y="110373"/>
                    <a:pt x="15826" y="72166"/>
                    <a:pt x="43996" y="43996"/>
                  </a:cubicBezTo>
                  <a:cubicBezTo>
                    <a:pt x="72166" y="15826"/>
                    <a:pt x="110373" y="0"/>
                    <a:pt x="150211" y="0"/>
                  </a:cubicBezTo>
                  <a:close/>
                </a:path>
              </a:pathLst>
            </a:custGeom>
            <a:solidFill>
              <a:srgbClr val="C6FFFC"/>
            </a:solidFill>
          </p:spPr>
        </p:sp>
        <p:sp>
          <p:nvSpPr>
            <p:cNvPr name="TextBox 15" id="15"/>
            <p:cNvSpPr txBox="true"/>
            <p:nvPr/>
          </p:nvSpPr>
          <p:spPr>
            <a:xfrm>
              <a:off x="0" y="-47625"/>
              <a:ext cx="812800" cy="826244"/>
            </a:xfrm>
            <a:prstGeom prst="rect">
              <a:avLst/>
            </a:prstGeom>
          </p:spPr>
          <p:txBody>
            <a:bodyPr anchor="ctr" rtlCol="false" tIns="50800" lIns="50800" bIns="50800" rIns="50800"/>
            <a:lstStyle/>
            <a:p>
              <a:pPr algn="ctr">
                <a:lnSpc>
                  <a:spcPts val="3560"/>
                </a:lnSpc>
              </a:pPr>
            </a:p>
          </p:txBody>
        </p:sp>
      </p:grpSp>
      <p:grpSp>
        <p:nvGrpSpPr>
          <p:cNvPr name="Group 16" id="16"/>
          <p:cNvGrpSpPr/>
          <p:nvPr/>
        </p:nvGrpSpPr>
        <p:grpSpPr>
          <a:xfrm rot="0">
            <a:off x="13234412" y="2614776"/>
            <a:ext cx="4024888" cy="3086100"/>
            <a:chOff x="0" y="0"/>
            <a:chExt cx="1060053" cy="812800"/>
          </a:xfrm>
        </p:grpSpPr>
        <p:sp>
          <p:nvSpPr>
            <p:cNvPr name="Freeform 17" id="17"/>
            <p:cNvSpPr/>
            <p:nvPr/>
          </p:nvSpPr>
          <p:spPr>
            <a:xfrm flipH="false" flipV="false" rot="0">
              <a:off x="0" y="0"/>
              <a:ext cx="1060053" cy="812800"/>
            </a:xfrm>
            <a:custGeom>
              <a:avLst/>
              <a:gdLst/>
              <a:ahLst/>
              <a:cxnLst/>
              <a:rect r="r" b="b" t="t" l="l"/>
              <a:pathLst>
                <a:path h="812800" w="1060053">
                  <a:moveTo>
                    <a:pt x="98099" y="0"/>
                  </a:moveTo>
                  <a:lnTo>
                    <a:pt x="961954" y="0"/>
                  </a:lnTo>
                  <a:cubicBezTo>
                    <a:pt x="1016132" y="0"/>
                    <a:pt x="1060053" y="43920"/>
                    <a:pt x="1060053" y="98099"/>
                  </a:cubicBezTo>
                  <a:lnTo>
                    <a:pt x="1060053" y="714701"/>
                  </a:lnTo>
                  <a:cubicBezTo>
                    <a:pt x="1060053" y="768880"/>
                    <a:pt x="1016132" y="812800"/>
                    <a:pt x="961954" y="812800"/>
                  </a:cubicBezTo>
                  <a:lnTo>
                    <a:pt x="98099" y="812800"/>
                  </a:lnTo>
                  <a:cubicBezTo>
                    <a:pt x="43920" y="812800"/>
                    <a:pt x="0" y="768880"/>
                    <a:pt x="0" y="714701"/>
                  </a:cubicBezTo>
                  <a:lnTo>
                    <a:pt x="0" y="98099"/>
                  </a:lnTo>
                  <a:cubicBezTo>
                    <a:pt x="0" y="43920"/>
                    <a:pt x="43920" y="0"/>
                    <a:pt x="98099" y="0"/>
                  </a:cubicBezTo>
                  <a:close/>
                </a:path>
              </a:pathLst>
            </a:custGeom>
            <a:solidFill>
              <a:srgbClr val="45D1F2"/>
            </a:solidFill>
          </p:spPr>
        </p:sp>
        <p:sp>
          <p:nvSpPr>
            <p:cNvPr name="TextBox 18" id="18"/>
            <p:cNvSpPr txBox="true"/>
            <p:nvPr/>
          </p:nvSpPr>
          <p:spPr>
            <a:xfrm>
              <a:off x="0" y="-47625"/>
              <a:ext cx="1060053" cy="860425"/>
            </a:xfrm>
            <a:prstGeom prst="rect">
              <a:avLst/>
            </a:prstGeom>
          </p:spPr>
          <p:txBody>
            <a:bodyPr anchor="ctr" rtlCol="false" tIns="50800" lIns="50800" bIns="50800" rIns="50800"/>
            <a:lstStyle/>
            <a:p>
              <a:pPr algn="ctr">
                <a:lnSpc>
                  <a:spcPts val="3560"/>
                </a:lnSpc>
              </a:pPr>
            </a:p>
          </p:txBody>
        </p:sp>
      </p:grpSp>
      <p:sp>
        <p:nvSpPr>
          <p:cNvPr name="Freeform 19" id="19"/>
          <p:cNvSpPr/>
          <p:nvPr/>
        </p:nvSpPr>
        <p:spPr>
          <a:xfrm flipH="false" flipV="false" rot="0">
            <a:off x="10035180" y="1368096"/>
            <a:ext cx="2297758" cy="2076337"/>
          </a:xfrm>
          <a:custGeom>
            <a:avLst/>
            <a:gdLst/>
            <a:ahLst/>
            <a:cxnLst/>
            <a:rect r="r" b="b" t="t" l="l"/>
            <a:pathLst>
              <a:path h="2076337" w="2297758">
                <a:moveTo>
                  <a:pt x="0" y="0"/>
                </a:moveTo>
                <a:lnTo>
                  <a:pt x="2297758" y="0"/>
                </a:lnTo>
                <a:lnTo>
                  <a:pt x="2297758" y="2076337"/>
                </a:lnTo>
                <a:lnTo>
                  <a:pt x="0" y="20763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2946184" y="2135353"/>
            <a:ext cx="3665913" cy="4114800"/>
          </a:xfrm>
          <a:custGeom>
            <a:avLst/>
            <a:gdLst/>
            <a:ahLst/>
            <a:cxnLst/>
            <a:rect r="r" b="b" t="t" l="l"/>
            <a:pathLst>
              <a:path h="4114800" w="3665913">
                <a:moveTo>
                  <a:pt x="0" y="0"/>
                </a:moveTo>
                <a:lnTo>
                  <a:pt x="3665913" y="0"/>
                </a:lnTo>
                <a:lnTo>
                  <a:pt x="3665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10716651" y="6250153"/>
            <a:ext cx="1804689" cy="1702970"/>
          </a:xfrm>
          <a:custGeom>
            <a:avLst/>
            <a:gdLst/>
            <a:ahLst/>
            <a:cxnLst/>
            <a:rect r="r" b="b" t="t" l="l"/>
            <a:pathLst>
              <a:path h="1702970" w="1804689">
                <a:moveTo>
                  <a:pt x="0" y="0"/>
                </a:moveTo>
                <a:lnTo>
                  <a:pt x="1804689" y="0"/>
                </a:lnTo>
                <a:lnTo>
                  <a:pt x="1804689" y="1702970"/>
                </a:lnTo>
                <a:lnTo>
                  <a:pt x="0" y="1702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2006997" y="2364022"/>
            <a:ext cx="7634012" cy="4265526"/>
          </a:xfrm>
          <a:prstGeom prst="rect">
            <a:avLst/>
          </a:prstGeom>
        </p:spPr>
        <p:txBody>
          <a:bodyPr anchor="t" rtlCol="false" tIns="0" lIns="0" bIns="0" rIns="0">
            <a:spAutoFit/>
          </a:bodyPr>
          <a:lstStyle/>
          <a:p>
            <a:pPr algn="l">
              <a:lnSpc>
                <a:spcPts val="8350"/>
              </a:lnSpc>
            </a:pPr>
            <a:r>
              <a:rPr lang="en-US" sz="7804" spc="-351">
                <a:solidFill>
                  <a:srgbClr val="272B47"/>
                </a:solidFill>
                <a:latin typeface="TT Norms Bold"/>
              </a:rPr>
              <a:t>UNIDAD 5 </a:t>
            </a:r>
          </a:p>
          <a:p>
            <a:pPr algn="l">
              <a:lnSpc>
                <a:spcPts val="8350"/>
              </a:lnSpc>
            </a:pPr>
          </a:p>
          <a:p>
            <a:pPr algn="l">
              <a:lnSpc>
                <a:spcPts val="8350"/>
              </a:lnSpc>
            </a:pPr>
            <a:r>
              <a:rPr lang="en-US" sz="7804" spc="-351">
                <a:solidFill>
                  <a:srgbClr val="272B47"/>
                </a:solidFill>
                <a:latin typeface="TT Norms Bold"/>
              </a:rPr>
              <a:t>INTELIGENCIA DE NEGOCIOS </a:t>
            </a:r>
          </a:p>
        </p:txBody>
      </p:sp>
      <p:sp>
        <p:nvSpPr>
          <p:cNvPr name="TextBox 23" id="23"/>
          <p:cNvSpPr txBox="true"/>
          <p:nvPr/>
        </p:nvSpPr>
        <p:spPr>
          <a:xfrm rot="0">
            <a:off x="589339" y="7502117"/>
            <a:ext cx="7490259" cy="2634209"/>
          </a:xfrm>
          <a:prstGeom prst="rect">
            <a:avLst/>
          </a:prstGeom>
        </p:spPr>
        <p:txBody>
          <a:bodyPr anchor="t" rtlCol="false" tIns="0" lIns="0" bIns="0" rIns="0">
            <a:spAutoFit/>
          </a:bodyPr>
          <a:lstStyle/>
          <a:p>
            <a:pPr algn="l">
              <a:lnSpc>
                <a:spcPts val="3485"/>
              </a:lnSpc>
            </a:pPr>
            <a:r>
              <a:rPr lang="en-US" sz="2810">
                <a:solidFill>
                  <a:srgbClr val="272B47"/>
                </a:solidFill>
                <a:latin typeface="Arial"/>
              </a:rPr>
              <a:t>Equipo 7</a:t>
            </a:r>
          </a:p>
          <a:p>
            <a:pPr algn="l" marL="606893" indent="-303447" lvl="1">
              <a:lnSpc>
                <a:spcPts val="3485"/>
              </a:lnSpc>
              <a:buFont typeface="Arial"/>
              <a:buChar char="•"/>
            </a:pPr>
            <a:r>
              <a:rPr lang="en-US" sz="2810">
                <a:solidFill>
                  <a:srgbClr val="272B47"/>
                </a:solidFill>
                <a:latin typeface="Arial"/>
              </a:rPr>
              <a:t>·Osorio Herrera Rebeca Georgina</a:t>
            </a:r>
          </a:p>
          <a:p>
            <a:pPr algn="l" marL="606893" indent="-303447" lvl="1">
              <a:lnSpc>
                <a:spcPts val="3485"/>
              </a:lnSpc>
              <a:buFont typeface="Arial"/>
              <a:buChar char="•"/>
            </a:pPr>
            <a:r>
              <a:rPr lang="en-US" sz="2810">
                <a:solidFill>
                  <a:srgbClr val="272B47"/>
                </a:solidFill>
                <a:latin typeface="Arial"/>
              </a:rPr>
              <a:t>·Pérez Gómez Jennifer</a:t>
            </a:r>
          </a:p>
          <a:p>
            <a:pPr algn="l" marL="606893" indent="-303447" lvl="1">
              <a:lnSpc>
                <a:spcPts val="3485"/>
              </a:lnSpc>
              <a:buFont typeface="Arial"/>
              <a:buChar char="•"/>
            </a:pPr>
            <a:r>
              <a:rPr lang="en-US" sz="2810">
                <a:solidFill>
                  <a:srgbClr val="272B47"/>
                </a:solidFill>
                <a:latin typeface="Arial"/>
              </a:rPr>
              <a:t>·Quintero Laguna Eduardo Said</a:t>
            </a:r>
          </a:p>
          <a:p>
            <a:pPr algn="l" marL="606893" indent="-303447" lvl="1">
              <a:lnSpc>
                <a:spcPts val="3485"/>
              </a:lnSpc>
              <a:buFont typeface="Arial"/>
              <a:buChar char="•"/>
            </a:pPr>
            <a:r>
              <a:rPr lang="en-US" sz="2810">
                <a:solidFill>
                  <a:srgbClr val="272B47"/>
                </a:solidFill>
                <a:latin typeface="Arial"/>
              </a:rPr>
              <a:t>·Rivero Valencia Vidal Enrique</a:t>
            </a:r>
          </a:p>
          <a:p>
            <a:pPr algn="l">
              <a:lnSpc>
                <a:spcPts val="311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599920" y="2052473"/>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4" id="14"/>
          <p:cNvSpPr txBox="true"/>
          <p:nvPr/>
        </p:nvSpPr>
        <p:spPr>
          <a:xfrm rot="0">
            <a:off x="599920" y="2318165"/>
            <a:ext cx="12238170" cy="7284924"/>
          </a:xfrm>
          <a:prstGeom prst="rect">
            <a:avLst/>
          </a:prstGeom>
        </p:spPr>
        <p:txBody>
          <a:bodyPr anchor="t" rtlCol="false" tIns="0" lIns="0" bIns="0" rIns="0">
            <a:spAutoFit/>
          </a:bodyPr>
          <a:lstStyle/>
          <a:p>
            <a:pPr algn="just" marL="712467" indent="-356233" lvl="1">
              <a:lnSpc>
                <a:spcPts val="3893"/>
              </a:lnSpc>
              <a:buFont typeface="Arial"/>
              <a:buChar char="•"/>
            </a:pPr>
            <a:r>
              <a:rPr lang="en-US" sz="3299" spc="-128">
                <a:solidFill>
                  <a:srgbClr val="272B47"/>
                </a:solidFill>
                <a:latin typeface="TT Norms"/>
              </a:rPr>
              <a:t>Recopilación de Datos: La BI recopila datos de diversas fuentes, como sistemas ERP, CRM, bases de datos financieras y otras fuentes externas como estudios de mercado y estadísticas sectoriales.</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Análisis y Procesamiento: Utiliza software y servicios para transformar estos datos en insights mediante análisis, minería de datos, procesamiento analítico en línea (OLAP) y reporting.</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Presentación de Información: La información procesada se presenta en formatos accesibles y comprensibles, como gráficos, dashboards y reportes, que ayudan a los usuarios a comprender los datos y aplicarlos en sus decisiones empresariales.</a:t>
            </a:r>
          </a:p>
          <a:p>
            <a:pPr algn="ctr">
              <a:lnSpc>
                <a:spcPts val="3893"/>
              </a:lnSpc>
            </a:pPr>
          </a:p>
          <a:p>
            <a:pPr algn="ctr">
              <a:lnSpc>
                <a:spcPts val="3893"/>
              </a:lnSpc>
            </a:pPr>
          </a:p>
        </p:txBody>
      </p:sp>
      <p:sp>
        <p:nvSpPr>
          <p:cNvPr name="Freeform 15" id="15"/>
          <p:cNvSpPr/>
          <p:nvPr/>
        </p:nvSpPr>
        <p:spPr>
          <a:xfrm flipH="false" flipV="false" rot="0">
            <a:off x="13318508" y="5469578"/>
            <a:ext cx="4778247" cy="3267478"/>
          </a:xfrm>
          <a:custGeom>
            <a:avLst/>
            <a:gdLst/>
            <a:ahLst/>
            <a:cxnLst/>
            <a:rect r="r" b="b" t="t" l="l"/>
            <a:pathLst>
              <a:path h="3267478" w="4778247">
                <a:moveTo>
                  <a:pt x="0" y="0"/>
                </a:moveTo>
                <a:lnTo>
                  <a:pt x="4778248" y="0"/>
                </a:lnTo>
                <a:lnTo>
                  <a:pt x="4778248" y="3267478"/>
                </a:lnTo>
                <a:lnTo>
                  <a:pt x="0" y="3267478"/>
                </a:lnTo>
                <a:lnTo>
                  <a:pt x="0" y="0"/>
                </a:lnTo>
                <a:close/>
              </a:path>
            </a:pathLst>
          </a:custGeom>
          <a:blipFill>
            <a:blip r:embed="rId2"/>
            <a:stretch>
              <a:fillRect l="0" t="0" r="0" b="0"/>
            </a:stretch>
          </a:blipFill>
        </p:spPr>
      </p:sp>
      <p:sp>
        <p:nvSpPr>
          <p:cNvPr name="Freeform 16" id="16"/>
          <p:cNvSpPr/>
          <p:nvPr/>
        </p:nvSpPr>
        <p:spPr>
          <a:xfrm flipH="false" flipV="false" rot="0">
            <a:off x="16378116" y="55875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1028700" y="548207"/>
            <a:ext cx="12903276" cy="2145792"/>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 EL ENTORNO DE LA INTELIGENCIA DE NEGOCIOS </a:t>
            </a:r>
          </a:p>
          <a:p>
            <a:pPr algn="l">
              <a:lnSpc>
                <a:spcPts val="566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1989205"/>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Freeform 13" id="13"/>
          <p:cNvSpPr/>
          <p:nvPr/>
        </p:nvSpPr>
        <p:spPr>
          <a:xfrm flipH="false" flipV="false" rot="0">
            <a:off x="2586055" y="5665799"/>
            <a:ext cx="5100010" cy="2869822"/>
          </a:xfrm>
          <a:custGeom>
            <a:avLst/>
            <a:gdLst/>
            <a:ahLst/>
            <a:cxnLst/>
            <a:rect r="r" b="b" t="t" l="l"/>
            <a:pathLst>
              <a:path h="2869822" w="5100010">
                <a:moveTo>
                  <a:pt x="0" y="0"/>
                </a:moveTo>
                <a:lnTo>
                  <a:pt x="5100011" y="0"/>
                </a:lnTo>
                <a:lnTo>
                  <a:pt x="5100011" y="2869822"/>
                </a:lnTo>
                <a:lnTo>
                  <a:pt x="0" y="2869822"/>
                </a:lnTo>
                <a:lnTo>
                  <a:pt x="0" y="0"/>
                </a:lnTo>
                <a:close/>
              </a:path>
            </a:pathLst>
          </a:custGeom>
          <a:blipFill>
            <a:blip r:embed="rId2"/>
            <a:stretch>
              <a:fillRect l="-3116" t="0" r="-3116" b="-21364"/>
            </a:stretch>
          </a:blipFill>
        </p:spPr>
      </p:sp>
      <p:sp>
        <p:nvSpPr>
          <p:cNvPr name="Freeform 14" id="14"/>
          <p:cNvSpPr/>
          <p:nvPr/>
        </p:nvSpPr>
        <p:spPr>
          <a:xfrm flipH="false" flipV="false" rot="0">
            <a:off x="9144000" y="5665799"/>
            <a:ext cx="5578889" cy="2970577"/>
          </a:xfrm>
          <a:custGeom>
            <a:avLst/>
            <a:gdLst/>
            <a:ahLst/>
            <a:cxnLst/>
            <a:rect r="r" b="b" t="t" l="l"/>
            <a:pathLst>
              <a:path h="2970577" w="5578889">
                <a:moveTo>
                  <a:pt x="0" y="0"/>
                </a:moveTo>
                <a:lnTo>
                  <a:pt x="5578889" y="0"/>
                </a:lnTo>
                <a:lnTo>
                  <a:pt x="5578889" y="2970577"/>
                </a:lnTo>
                <a:lnTo>
                  <a:pt x="0" y="2970577"/>
                </a:lnTo>
                <a:lnTo>
                  <a:pt x="0" y="0"/>
                </a:lnTo>
                <a:close/>
              </a:path>
            </a:pathLst>
          </a:custGeom>
          <a:blipFill>
            <a:blip r:embed="rId3"/>
            <a:stretch>
              <a:fillRect l="0" t="0" r="0" b="0"/>
            </a:stretch>
          </a:blipFill>
        </p:spPr>
      </p:sp>
      <p:sp>
        <p:nvSpPr>
          <p:cNvPr name="TextBox 15" id="15"/>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6" id="16"/>
          <p:cNvSpPr txBox="true"/>
          <p:nvPr/>
        </p:nvSpPr>
        <p:spPr>
          <a:xfrm rot="0">
            <a:off x="2290843" y="2489579"/>
            <a:ext cx="12238170" cy="3399022"/>
          </a:xfrm>
          <a:prstGeom prst="rect">
            <a:avLst/>
          </a:prstGeom>
        </p:spPr>
        <p:txBody>
          <a:bodyPr anchor="t" rtlCol="false" tIns="0" lIns="0" bIns="0" rIns="0">
            <a:spAutoFit/>
          </a:bodyPr>
          <a:lstStyle/>
          <a:p>
            <a:pPr algn="just">
              <a:lnSpc>
                <a:spcPts val="3893"/>
              </a:lnSpc>
            </a:pPr>
            <a:r>
              <a:rPr lang="en-US" sz="3299" spc="-128">
                <a:solidFill>
                  <a:srgbClr val="272B47"/>
                </a:solidFill>
                <a:latin typeface="TT Norms"/>
              </a:rPr>
              <a:t>.</a:t>
            </a:r>
          </a:p>
          <a:p>
            <a:pPr algn="just" marL="712467" indent="-356233" lvl="1">
              <a:lnSpc>
                <a:spcPts val="3893"/>
              </a:lnSpc>
              <a:buFont typeface="Arial"/>
              <a:buChar char="•"/>
            </a:pPr>
            <a:r>
              <a:rPr lang="en-US" sz="3299" spc="-128">
                <a:solidFill>
                  <a:srgbClr val="272B47"/>
                </a:solidFill>
                <a:latin typeface="TT Norms"/>
              </a:rPr>
              <a:t> Almacenamiento de Datos (Data Warehousing): Almacenes de datos que consolidan información de diversas fuentes.</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Minería de Datos (Data Xining): Procesos que exploran grandes cantidades de datos para encontrar patrones y relaciones.</a:t>
            </a:r>
          </a:p>
          <a:p>
            <a:pPr algn="just">
              <a:lnSpc>
                <a:spcPts val="3893"/>
              </a:lnSpc>
            </a:pPr>
          </a:p>
        </p:txBody>
      </p:sp>
      <p:sp>
        <p:nvSpPr>
          <p:cNvPr name="Freeform 17" id="17"/>
          <p:cNvSpPr/>
          <p:nvPr/>
        </p:nvSpPr>
        <p:spPr>
          <a:xfrm flipH="false" flipV="false" rot="0">
            <a:off x="16400825" y="638374"/>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047750" y="548207"/>
            <a:ext cx="12903276" cy="2145792"/>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 EL ENTORNO DE LA INTELIGENCIA DE NEGOCIOS </a:t>
            </a:r>
          </a:p>
          <a:p>
            <a:pPr algn="l">
              <a:lnSpc>
                <a:spcPts val="566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817617" y="1726395"/>
            <a:ext cx="14230860" cy="7531905"/>
            <a:chOff x="0" y="0"/>
            <a:chExt cx="3748046" cy="1983712"/>
          </a:xfrm>
        </p:grpSpPr>
        <p:sp>
          <p:nvSpPr>
            <p:cNvPr name="Freeform 6" id="6"/>
            <p:cNvSpPr/>
            <p:nvPr/>
          </p:nvSpPr>
          <p:spPr>
            <a:xfrm flipH="false" flipV="false" rot="0">
              <a:off x="0" y="0"/>
              <a:ext cx="3748046" cy="1983711"/>
            </a:xfrm>
            <a:custGeom>
              <a:avLst/>
              <a:gdLst/>
              <a:ahLst/>
              <a:cxnLst/>
              <a:rect r="r" b="b" t="t" l="l"/>
              <a:pathLst>
                <a:path h="1983711" w="3748046">
                  <a:moveTo>
                    <a:pt x="27745" y="0"/>
                  </a:moveTo>
                  <a:lnTo>
                    <a:pt x="3720300" y="0"/>
                  </a:lnTo>
                  <a:cubicBezTo>
                    <a:pt x="3735624" y="0"/>
                    <a:pt x="3748046" y="12422"/>
                    <a:pt x="3748046" y="27745"/>
                  </a:cubicBezTo>
                  <a:lnTo>
                    <a:pt x="3748046" y="1955966"/>
                  </a:lnTo>
                  <a:cubicBezTo>
                    <a:pt x="3748046" y="1971290"/>
                    <a:pt x="3735624" y="1983711"/>
                    <a:pt x="3720300" y="1983711"/>
                  </a:cubicBezTo>
                  <a:lnTo>
                    <a:pt x="27745" y="1983711"/>
                  </a:lnTo>
                  <a:cubicBezTo>
                    <a:pt x="12422" y="1983711"/>
                    <a:pt x="0" y="1971290"/>
                    <a:pt x="0" y="1955966"/>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2031337"/>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1294497" y="2091611"/>
            <a:ext cx="10981099" cy="7543419"/>
          </a:xfrm>
          <a:prstGeom prst="rect">
            <a:avLst/>
          </a:prstGeom>
        </p:spPr>
        <p:txBody>
          <a:bodyPr anchor="t" rtlCol="false" tIns="0" lIns="0" bIns="0" rIns="0">
            <a:spAutoFit/>
          </a:bodyPr>
          <a:lstStyle/>
          <a:p>
            <a:pPr algn="just">
              <a:lnSpc>
                <a:spcPts val="4247"/>
              </a:lnSpc>
            </a:pPr>
            <a:r>
              <a:rPr lang="en-US" sz="3599" spc="-140">
                <a:solidFill>
                  <a:srgbClr val="272B47"/>
                </a:solidFill>
                <a:latin typeface="Arial"/>
              </a:rPr>
              <a:t>Es el lugar en donde las empresas y el mercado se relacionan e interactúan conformando el sitio ideal para que se establezcan y efectúen transacciones de tipo comercial.</a:t>
            </a:r>
          </a:p>
          <a:p>
            <a:pPr algn="just">
              <a:lnSpc>
                <a:spcPts val="4247"/>
              </a:lnSpc>
            </a:pPr>
          </a:p>
          <a:p>
            <a:pPr algn="just">
              <a:lnSpc>
                <a:spcPts val="4247"/>
              </a:lnSpc>
            </a:pPr>
            <a:r>
              <a:rPr lang="en-US" sz="3599" spc="-140">
                <a:solidFill>
                  <a:srgbClr val="272B47"/>
                </a:solidFill>
                <a:latin typeface="Arial"/>
              </a:rPr>
              <a:t>Puede definirse como el universo de factores o hechos externos a una organización, estos aspectos ubicados fuera de las instituciones deben ser relevantes para estas por lo que las empresas deben interactuar con ellos influir en ellos, hoy sin embargo no pueden estar bajo su control; hoy toda ejecutándose bajo una serie de relaciones y normas previamente establecidas para condicionar su actividad.</a:t>
            </a:r>
          </a:p>
          <a:p>
            <a:pPr algn="just">
              <a:lnSpc>
                <a:spcPts val="4247"/>
              </a:lnSpc>
            </a:pPr>
          </a:p>
        </p:txBody>
      </p:sp>
      <p:sp>
        <p:nvSpPr>
          <p:cNvPr name="Freeform 14" id="14"/>
          <p:cNvSpPr/>
          <p:nvPr/>
        </p:nvSpPr>
        <p:spPr>
          <a:xfrm flipH="false" flipV="false" rot="0">
            <a:off x="13044245" y="3705750"/>
            <a:ext cx="4270573" cy="4900862"/>
          </a:xfrm>
          <a:custGeom>
            <a:avLst/>
            <a:gdLst/>
            <a:ahLst/>
            <a:cxnLst/>
            <a:rect r="r" b="b" t="t" l="l"/>
            <a:pathLst>
              <a:path h="4900862" w="4270573">
                <a:moveTo>
                  <a:pt x="0" y="0"/>
                </a:moveTo>
                <a:lnTo>
                  <a:pt x="4270573" y="0"/>
                </a:lnTo>
                <a:lnTo>
                  <a:pt x="4270573" y="4900862"/>
                </a:lnTo>
                <a:lnTo>
                  <a:pt x="0" y="4900862"/>
                </a:lnTo>
                <a:lnTo>
                  <a:pt x="0" y="0"/>
                </a:lnTo>
                <a:close/>
              </a:path>
            </a:pathLst>
          </a:custGeom>
          <a:blipFill>
            <a:blip r:embed="rId2"/>
            <a:stretch>
              <a:fillRect l="-27119" t="0" r="-45332" b="0"/>
            </a:stretch>
          </a:blipFill>
        </p:spPr>
      </p:sp>
      <p:sp>
        <p:nvSpPr>
          <p:cNvPr name="TextBox 15" id="15"/>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5.2.1 datos del entorno de negocios</a:t>
            </a:r>
          </a:p>
          <a:p>
            <a:pPr algn="l">
              <a:lnSpc>
                <a:spcPts val="5664"/>
              </a:lnSpc>
            </a:pPr>
          </a:p>
        </p:txBody>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Freeform 17" id="17"/>
          <p:cNvSpPr/>
          <p:nvPr/>
        </p:nvSpPr>
        <p:spPr>
          <a:xfrm flipH="false" flipV="false" rot="0">
            <a:off x="16378116" y="586318"/>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885743"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1294497" y="2627324"/>
            <a:ext cx="11080031" cy="5895213"/>
          </a:xfrm>
          <a:prstGeom prst="rect">
            <a:avLst/>
          </a:prstGeom>
        </p:spPr>
        <p:txBody>
          <a:bodyPr anchor="t" rtlCol="false" tIns="0" lIns="0" bIns="0" rIns="0">
            <a:spAutoFit/>
          </a:bodyPr>
          <a:lstStyle/>
          <a:p>
            <a:pPr algn="just">
              <a:lnSpc>
                <a:spcPts val="4247"/>
              </a:lnSpc>
            </a:pPr>
            <a:r>
              <a:rPr lang="en-US" sz="3599" spc="-140">
                <a:solidFill>
                  <a:srgbClr val="272B47"/>
                </a:solidFill>
                <a:latin typeface="Arial"/>
              </a:rPr>
              <a:t>Para facilitar su análisis se divide en dos grandes tipos: entorno general y entorno específico.</a:t>
            </a:r>
          </a:p>
          <a:p>
            <a:pPr algn="just">
              <a:lnSpc>
                <a:spcPts val="4247"/>
              </a:lnSpc>
            </a:pPr>
          </a:p>
          <a:p>
            <a:pPr algn="just" marL="777235" indent="-388618" lvl="1">
              <a:lnSpc>
                <a:spcPts val="4247"/>
              </a:lnSpc>
              <a:buFont typeface="Arial"/>
              <a:buChar char="•"/>
            </a:pPr>
            <a:r>
              <a:rPr lang="en-US" sz="3599" spc="-140">
                <a:solidFill>
                  <a:srgbClr val="272B47"/>
                </a:solidFill>
                <a:latin typeface="Arial"/>
              </a:rPr>
              <a:t>El entorno general o macroentorno de la empresa incluye aquellos factores que afectan a las compañías de una determinada sociedad o ámbito geográfico.</a:t>
            </a:r>
          </a:p>
          <a:p>
            <a:pPr algn="just">
              <a:lnSpc>
                <a:spcPts val="4247"/>
              </a:lnSpc>
            </a:pPr>
          </a:p>
          <a:p>
            <a:pPr algn="just" marL="777235" indent="-388618" lvl="1">
              <a:lnSpc>
                <a:spcPts val="4247"/>
              </a:lnSpc>
              <a:buFont typeface="Arial"/>
              <a:buChar char="•"/>
            </a:pPr>
            <a:r>
              <a:rPr lang="en-US" sz="3599" spc="-140">
                <a:solidFill>
                  <a:srgbClr val="272B47"/>
                </a:solidFill>
                <a:latin typeface="Arial"/>
              </a:rPr>
              <a:t>El entorno específico o microentorno tiene en cuenta los factores que influyen sobre empresas que pertenecen al mismo sector.</a:t>
            </a:r>
          </a:p>
          <a:p>
            <a:pPr algn="ctr">
              <a:lnSpc>
                <a:spcPts val="3893"/>
              </a:lnSpc>
            </a:pPr>
          </a:p>
        </p:txBody>
      </p:sp>
      <p:sp>
        <p:nvSpPr>
          <p:cNvPr name="Freeform 14" id="14"/>
          <p:cNvSpPr/>
          <p:nvPr/>
        </p:nvSpPr>
        <p:spPr>
          <a:xfrm flipH="false" flipV="false" rot="0">
            <a:off x="16378116" y="586318"/>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3303689" y="3812407"/>
            <a:ext cx="4807885" cy="4871954"/>
          </a:xfrm>
          <a:custGeom>
            <a:avLst/>
            <a:gdLst/>
            <a:ahLst/>
            <a:cxnLst/>
            <a:rect r="r" b="b" t="t" l="l"/>
            <a:pathLst>
              <a:path h="4871954" w="4807885">
                <a:moveTo>
                  <a:pt x="0" y="0"/>
                </a:moveTo>
                <a:lnTo>
                  <a:pt x="4807886" y="0"/>
                </a:lnTo>
                <a:lnTo>
                  <a:pt x="4807886" y="4871954"/>
                </a:lnTo>
                <a:lnTo>
                  <a:pt x="0" y="4871954"/>
                </a:lnTo>
                <a:lnTo>
                  <a:pt x="0" y="0"/>
                </a:lnTo>
                <a:close/>
              </a:path>
            </a:pathLst>
          </a:custGeom>
          <a:blipFill>
            <a:blip r:embed="rId4"/>
            <a:stretch>
              <a:fillRect l="-30833" t="0" r="-21442" b="0"/>
            </a:stretch>
          </a:blipFill>
        </p:spPr>
      </p:sp>
      <p:sp>
        <p:nvSpPr>
          <p:cNvPr name="TextBox 16" id="16"/>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5.2.1 datos del entorno de negocios</a:t>
            </a:r>
          </a:p>
          <a:p>
            <a:pPr algn="l">
              <a:lnSpc>
                <a:spcPts val="5664"/>
              </a:lnSpc>
            </a:pPr>
          </a:p>
        </p:txBody>
      </p:sp>
      <p:sp>
        <p:nvSpPr>
          <p:cNvPr name="TextBox 17" id="17"/>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2290843" y="2241965"/>
            <a:ext cx="12238170" cy="4228211"/>
          </a:xfrm>
          <a:prstGeom prst="rect">
            <a:avLst/>
          </a:prstGeom>
        </p:spPr>
        <p:txBody>
          <a:bodyPr anchor="t" rtlCol="false" tIns="0" lIns="0" bIns="0" rIns="0">
            <a:spAutoFit/>
          </a:bodyPr>
          <a:lstStyle/>
          <a:p>
            <a:pPr algn="just">
              <a:lnSpc>
                <a:spcPts val="4129"/>
              </a:lnSpc>
            </a:pPr>
            <a:r>
              <a:rPr lang="en-US" sz="3499" spc="-136">
                <a:solidFill>
                  <a:srgbClr val="272B47"/>
                </a:solidFill>
                <a:latin typeface="Arial"/>
              </a:rPr>
              <a:t>El análisis del entorno de negocios es vital para la planificación estratégica y el desarrollo de una organización. Las organizaciones reciben recursos de su entorno, los transforman y luego los regresan a él en forma de productos terminados o servicios ofrecidos. Por lo tanto, antes de tomar cualquier decisión gerencial, es conveniente considerar el comportamiento de los elementos del entorno y el efecto que tendrían sus decisiones. </a:t>
            </a:r>
          </a:p>
          <a:p>
            <a:pPr algn="just">
              <a:lnSpc>
                <a:spcPts val="3893"/>
              </a:lnSpc>
            </a:pPr>
          </a:p>
        </p:txBody>
      </p:sp>
      <p:sp>
        <p:nvSpPr>
          <p:cNvPr name="Freeform 14" id="14"/>
          <p:cNvSpPr/>
          <p:nvPr/>
        </p:nvSpPr>
        <p:spPr>
          <a:xfrm flipH="false" flipV="false" rot="0">
            <a:off x="3185752" y="5974026"/>
            <a:ext cx="4757434" cy="2786685"/>
          </a:xfrm>
          <a:custGeom>
            <a:avLst/>
            <a:gdLst/>
            <a:ahLst/>
            <a:cxnLst/>
            <a:rect r="r" b="b" t="t" l="l"/>
            <a:pathLst>
              <a:path h="2786685" w="4757434">
                <a:moveTo>
                  <a:pt x="0" y="0"/>
                </a:moveTo>
                <a:lnTo>
                  <a:pt x="4757434" y="0"/>
                </a:lnTo>
                <a:lnTo>
                  <a:pt x="4757434" y="2786685"/>
                </a:lnTo>
                <a:lnTo>
                  <a:pt x="0" y="2786685"/>
                </a:lnTo>
                <a:lnTo>
                  <a:pt x="0" y="0"/>
                </a:lnTo>
                <a:close/>
              </a:path>
            </a:pathLst>
          </a:custGeom>
          <a:blipFill>
            <a:blip r:embed="rId2"/>
            <a:stretch>
              <a:fillRect l="-2508" t="0" r="-5766" b="0"/>
            </a:stretch>
          </a:blipFill>
        </p:spPr>
      </p:sp>
      <p:sp>
        <p:nvSpPr>
          <p:cNvPr name="Freeform 15" id="15"/>
          <p:cNvSpPr/>
          <p:nvPr/>
        </p:nvSpPr>
        <p:spPr>
          <a:xfrm flipH="false" flipV="false" rot="0">
            <a:off x="9452049" y="5974026"/>
            <a:ext cx="4745725" cy="2624069"/>
          </a:xfrm>
          <a:custGeom>
            <a:avLst/>
            <a:gdLst/>
            <a:ahLst/>
            <a:cxnLst/>
            <a:rect r="r" b="b" t="t" l="l"/>
            <a:pathLst>
              <a:path h="2624069" w="4745725">
                <a:moveTo>
                  <a:pt x="0" y="0"/>
                </a:moveTo>
                <a:lnTo>
                  <a:pt x="4745725" y="0"/>
                </a:lnTo>
                <a:lnTo>
                  <a:pt x="4745725" y="2624068"/>
                </a:lnTo>
                <a:lnTo>
                  <a:pt x="0" y="2624068"/>
                </a:lnTo>
                <a:lnTo>
                  <a:pt x="0" y="0"/>
                </a:lnTo>
                <a:close/>
              </a:path>
            </a:pathLst>
          </a:custGeom>
          <a:blipFill>
            <a:blip r:embed="rId3"/>
            <a:stretch>
              <a:fillRect l="0" t="-10174" r="0" b="-10174"/>
            </a:stretch>
          </a:blipFill>
        </p:spPr>
      </p:sp>
      <p:sp>
        <p:nvSpPr>
          <p:cNvPr name="TextBox 16" id="16"/>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5.2.1 datos del entorno de negocios</a:t>
            </a:r>
          </a:p>
          <a:p>
            <a:pPr algn="l">
              <a:lnSpc>
                <a:spcPts val="5664"/>
              </a:lnSpc>
            </a:pPr>
          </a:p>
        </p:txBody>
      </p:sp>
      <p:sp>
        <p:nvSpPr>
          <p:cNvPr name="TextBox 17" id="17"/>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643045" y="220381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4" id="14"/>
          <p:cNvSpPr txBox="true"/>
          <p:nvPr/>
        </p:nvSpPr>
        <p:spPr>
          <a:xfrm rot="0">
            <a:off x="792072" y="2459140"/>
            <a:ext cx="13032972" cy="7266209"/>
          </a:xfrm>
          <a:prstGeom prst="rect">
            <a:avLst/>
          </a:prstGeom>
        </p:spPr>
        <p:txBody>
          <a:bodyPr anchor="t" rtlCol="false" tIns="0" lIns="0" bIns="0" rIns="0">
            <a:spAutoFit/>
          </a:bodyPr>
          <a:lstStyle/>
          <a:p>
            <a:pPr algn="just">
              <a:lnSpc>
                <a:spcPts val="3893"/>
              </a:lnSpc>
            </a:pPr>
            <a:r>
              <a:rPr lang="en-US" sz="3299" spc="-128">
                <a:solidFill>
                  <a:srgbClr val="272B47"/>
                </a:solidFill>
                <a:latin typeface="Arial"/>
              </a:rPr>
              <a:t>La infraestructura de la inteligencia de negocios (BI) es un componente crucial para cualquier organización que busca aprovechar sus datos para tomar decisiones informadas y estratégicas. </a:t>
            </a:r>
          </a:p>
          <a:p>
            <a:pPr algn="just">
              <a:lnSpc>
                <a:spcPts val="3893"/>
              </a:lnSpc>
            </a:pPr>
          </a:p>
          <a:p>
            <a:pPr algn="just" marL="690877" indent="-345439" lvl="1">
              <a:lnSpc>
                <a:spcPts val="3775"/>
              </a:lnSpc>
              <a:buFont typeface="Arial"/>
              <a:buChar char="•"/>
            </a:pPr>
            <a:r>
              <a:rPr lang="en-US" sz="3199" spc="-124">
                <a:solidFill>
                  <a:srgbClr val="272B47"/>
                </a:solidFill>
                <a:latin typeface="Arial"/>
              </a:rPr>
              <a:t>Sistemas de Fuente de Datos: Incluyen todas las fuentes de donde se extraen los datos, tanto internas (sistemas de ERP, CRM) como externas (datos de mercado, redes sociales). La calidad y la integridad de los datos son fundamentales para el éxito de las implementaciones de BI</a:t>
            </a:r>
          </a:p>
          <a:p>
            <a:pPr algn="just">
              <a:lnSpc>
                <a:spcPts val="3775"/>
              </a:lnSpc>
            </a:pPr>
          </a:p>
          <a:p>
            <a:pPr algn="just" marL="690877" indent="-345439" lvl="1">
              <a:lnSpc>
                <a:spcPts val="3775"/>
              </a:lnSpc>
              <a:buFont typeface="Arial"/>
              <a:buChar char="•"/>
            </a:pPr>
            <a:r>
              <a:rPr lang="en-US" sz="3199" spc="-124">
                <a:solidFill>
                  <a:srgbClr val="272B47"/>
                </a:solidFill>
                <a:latin typeface="Arial"/>
              </a:rPr>
              <a:t>2.-Recursos Organizacionales: Esto se refiere a los recursos técnicos, financieros y humanos disponibles en la organización. La disponibilidad de estos recursos influye directamente en la adopción y el éxito de los sistemas de BI​.</a:t>
            </a:r>
          </a:p>
          <a:p>
            <a:pPr algn="ctr">
              <a:lnSpc>
                <a:spcPts val="3893"/>
              </a:lnSpc>
            </a:pPr>
          </a:p>
          <a:p>
            <a:pPr algn="ctr">
              <a:lnSpc>
                <a:spcPts val="3893"/>
              </a:lnSpc>
            </a:pPr>
          </a:p>
        </p:txBody>
      </p:sp>
      <p:sp>
        <p:nvSpPr>
          <p:cNvPr name="Freeform 15" id="15"/>
          <p:cNvSpPr/>
          <p:nvPr/>
        </p:nvSpPr>
        <p:spPr>
          <a:xfrm flipH="false" flipV="false" rot="0">
            <a:off x="14381855" y="6000156"/>
            <a:ext cx="3507173" cy="3258144"/>
          </a:xfrm>
          <a:custGeom>
            <a:avLst/>
            <a:gdLst/>
            <a:ahLst/>
            <a:cxnLst/>
            <a:rect r="r" b="b" t="t" l="l"/>
            <a:pathLst>
              <a:path h="3258144" w="3507173">
                <a:moveTo>
                  <a:pt x="0" y="0"/>
                </a:moveTo>
                <a:lnTo>
                  <a:pt x="3507173" y="0"/>
                </a:lnTo>
                <a:lnTo>
                  <a:pt x="3507173" y="3258144"/>
                </a:lnTo>
                <a:lnTo>
                  <a:pt x="0" y="3258144"/>
                </a:lnTo>
                <a:lnTo>
                  <a:pt x="0" y="0"/>
                </a:lnTo>
                <a:close/>
              </a:path>
            </a:pathLst>
          </a:custGeom>
          <a:blipFill>
            <a:blip r:embed="rId2"/>
            <a:stretch>
              <a:fillRect l="-8526" t="0" r="-8526" b="0"/>
            </a:stretch>
          </a:blipFill>
        </p:spPr>
      </p:sp>
      <p:sp>
        <p:nvSpPr>
          <p:cNvPr name="TextBox 16" id="16"/>
          <p:cNvSpPr txBox="true"/>
          <p:nvPr/>
        </p:nvSpPr>
        <p:spPr>
          <a:xfrm rot="0">
            <a:off x="1294497" y="317754"/>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5.2.2 Infraestructura de la inteligencia de negocios </a:t>
            </a:r>
          </a:p>
        </p:txBody>
      </p:sp>
      <p:sp>
        <p:nvSpPr>
          <p:cNvPr name="Freeform 17" id="17"/>
          <p:cNvSpPr/>
          <p:nvPr/>
        </p:nvSpPr>
        <p:spPr>
          <a:xfrm flipH="false" flipV="false" rot="0">
            <a:off x="16309990" y="710089"/>
            <a:ext cx="1330770" cy="1493722"/>
          </a:xfrm>
          <a:custGeom>
            <a:avLst/>
            <a:gdLst/>
            <a:ahLst/>
            <a:cxnLst/>
            <a:rect r="r" b="b" t="t" l="l"/>
            <a:pathLst>
              <a:path h="1493722" w="1330770">
                <a:moveTo>
                  <a:pt x="0" y="0"/>
                </a:moveTo>
                <a:lnTo>
                  <a:pt x="1330771" y="0"/>
                </a:lnTo>
                <a:lnTo>
                  <a:pt x="1330771" y="1493721"/>
                </a:lnTo>
                <a:lnTo>
                  <a:pt x="0" y="14937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545867" y="2052473"/>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4" id="14"/>
          <p:cNvSpPr txBox="true"/>
          <p:nvPr/>
        </p:nvSpPr>
        <p:spPr>
          <a:xfrm rot="0">
            <a:off x="274371" y="2636849"/>
            <a:ext cx="12476344" cy="7351599"/>
          </a:xfrm>
          <a:prstGeom prst="rect">
            <a:avLst/>
          </a:prstGeom>
        </p:spPr>
        <p:txBody>
          <a:bodyPr anchor="t" rtlCol="false" tIns="0" lIns="0" bIns="0" rIns="0">
            <a:spAutoFit/>
          </a:bodyPr>
          <a:lstStyle/>
          <a:p>
            <a:pPr algn="just" marL="712467" indent="-356233" lvl="1">
              <a:lnSpc>
                <a:spcPts val="3893"/>
              </a:lnSpc>
              <a:buFont typeface="Arial"/>
              <a:buChar char="•"/>
            </a:pPr>
            <a:r>
              <a:rPr lang="en-US" sz="3299" spc="-128">
                <a:solidFill>
                  <a:srgbClr val="272B47"/>
                </a:solidFill>
                <a:latin typeface="Arial"/>
              </a:rPr>
              <a:t>Infraestructura de TI: Incluye hardware y software necesarios para procesar y analizar los datos. Debe ser fiable, segura y capaz de adaptarse a las necesidades cambiantes del negocio. La flexibilidad y la capacidad de integración con otras tecnologías, como Big Data y blockchain, son también importantes​ ​​ (MDPI)​</a:t>
            </a:r>
          </a:p>
          <a:p>
            <a:pPr algn="just">
              <a:lnSpc>
                <a:spcPts val="3893"/>
              </a:lnSpc>
            </a:pPr>
          </a:p>
          <a:p>
            <a:pPr algn="just" marL="712467" indent="-356233" lvl="1">
              <a:lnSpc>
                <a:spcPts val="3893"/>
              </a:lnSpc>
              <a:buFont typeface="Arial"/>
              <a:buChar char="•"/>
            </a:pPr>
            <a:r>
              <a:rPr lang="en-US" sz="3299" spc="-128">
                <a:solidFill>
                  <a:srgbClr val="272B47"/>
                </a:solidFill>
                <a:latin typeface="Arial"/>
              </a:rPr>
              <a:t>Capacidades Analíticas: Herramientas y técnicas analíticas que permiten a las empresas extraer conocimientos valiosos de los datos. Esto puede incluir desde análisis descriptivos hasta modelos predictivos avanzados, soportados por tecnologías como el aprendizaje automático y la inteligencia artificial​.</a:t>
            </a:r>
          </a:p>
          <a:p>
            <a:pPr algn="ctr">
              <a:lnSpc>
                <a:spcPts val="3893"/>
              </a:lnSpc>
            </a:pPr>
          </a:p>
          <a:p>
            <a:pPr algn="ctr">
              <a:lnSpc>
                <a:spcPts val="3893"/>
              </a:lnSpc>
            </a:pPr>
          </a:p>
          <a:p>
            <a:pPr algn="ctr">
              <a:lnSpc>
                <a:spcPts val="3893"/>
              </a:lnSpc>
            </a:pPr>
            <a:r>
              <a:rPr lang="en-US" sz="3299" spc="-128">
                <a:solidFill>
                  <a:srgbClr val="272B47"/>
                </a:solidFill>
                <a:latin typeface="TT Norms"/>
              </a:rPr>
              <a:t>​​.</a:t>
            </a:r>
          </a:p>
          <a:p>
            <a:pPr algn="ctr">
              <a:lnSpc>
                <a:spcPts val="3893"/>
              </a:lnSpc>
            </a:pPr>
          </a:p>
        </p:txBody>
      </p:sp>
      <p:sp>
        <p:nvSpPr>
          <p:cNvPr name="Freeform 15" id="15"/>
          <p:cNvSpPr/>
          <p:nvPr/>
        </p:nvSpPr>
        <p:spPr>
          <a:xfrm flipH="false" flipV="false" rot="0">
            <a:off x="13002272" y="5469578"/>
            <a:ext cx="4881519" cy="2665566"/>
          </a:xfrm>
          <a:custGeom>
            <a:avLst/>
            <a:gdLst/>
            <a:ahLst/>
            <a:cxnLst/>
            <a:rect r="r" b="b" t="t" l="l"/>
            <a:pathLst>
              <a:path h="2665566" w="4881519">
                <a:moveTo>
                  <a:pt x="0" y="0"/>
                </a:moveTo>
                <a:lnTo>
                  <a:pt x="4881518" y="0"/>
                </a:lnTo>
                <a:lnTo>
                  <a:pt x="4881518" y="2665566"/>
                </a:lnTo>
                <a:lnTo>
                  <a:pt x="0" y="2665566"/>
                </a:lnTo>
                <a:lnTo>
                  <a:pt x="0" y="0"/>
                </a:lnTo>
                <a:close/>
              </a:path>
            </a:pathLst>
          </a:custGeom>
          <a:blipFill>
            <a:blip r:embed="rId2"/>
            <a:stretch>
              <a:fillRect l="0" t="0" r="0" b="0"/>
            </a:stretch>
          </a:blipFill>
        </p:spPr>
      </p:sp>
      <p:sp>
        <p:nvSpPr>
          <p:cNvPr name="TextBox 16" id="16"/>
          <p:cNvSpPr txBox="true"/>
          <p:nvPr/>
        </p:nvSpPr>
        <p:spPr>
          <a:xfrm rot="0">
            <a:off x="1294497" y="317754"/>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5.2.2 Infraestructura de la inteligencia de negocios </a:t>
            </a:r>
          </a:p>
        </p:txBody>
      </p:sp>
      <p:sp>
        <p:nvSpPr>
          <p:cNvPr name="Freeform 17" id="17"/>
          <p:cNvSpPr/>
          <p:nvPr/>
        </p:nvSpPr>
        <p:spPr>
          <a:xfrm flipH="false" flipV="false" rot="0">
            <a:off x="16332699" y="55875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63594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823288" y="2711822"/>
            <a:ext cx="11042667" cy="5827710"/>
          </a:xfrm>
          <a:prstGeom prst="rect">
            <a:avLst/>
          </a:prstGeom>
        </p:spPr>
        <p:txBody>
          <a:bodyPr anchor="t" rtlCol="false" tIns="0" lIns="0" bIns="0" rIns="0">
            <a:spAutoFit/>
          </a:bodyPr>
          <a:lstStyle/>
          <a:p>
            <a:pPr algn="just" marL="712467" indent="-356233" lvl="1">
              <a:lnSpc>
                <a:spcPts val="3893"/>
              </a:lnSpc>
              <a:buFont typeface="Arial"/>
              <a:buChar char="•"/>
            </a:pPr>
            <a:r>
              <a:rPr lang="en-US" sz="3299" spc="-128">
                <a:solidFill>
                  <a:srgbClr val="272B47"/>
                </a:solidFill>
                <a:latin typeface="TT Norms"/>
              </a:rPr>
              <a:t>Visión y Estrategia: Una visión clara y una estrategia bien definida son necesarias para guiar el uso de BI dentro de la organización. Esto incluye la definición de objetivos y metas específicas que el BI ayudará a alcanzar​.</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Procesos de BI: Involucran la recopilación, integración, análisis y presentación de datos. Estos procesos deben estar bien definidos y alineados con los objetivos estratégicos de la empresa. La efectividad de estos procesos puede verse influenciada por factores ambientales, organizacionales y de gestión​​.</a:t>
            </a:r>
          </a:p>
          <a:p>
            <a:pPr algn="ctr">
              <a:lnSpc>
                <a:spcPts val="3893"/>
              </a:lnSpc>
            </a:pPr>
          </a:p>
        </p:txBody>
      </p:sp>
      <p:sp>
        <p:nvSpPr>
          <p:cNvPr name="Freeform 14" id="14"/>
          <p:cNvSpPr/>
          <p:nvPr/>
        </p:nvSpPr>
        <p:spPr>
          <a:xfrm flipH="false" flipV="false" rot="0">
            <a:off x="12229294" y="5620915"/>
            <a:ext cx="5840634" cy="3042388"/>
          </a:xfrm>
          <a:custGeom>
            <a:avLst/>
            <a:gdLst/>
            <a:ahLst/>
            <a:cxnLst/>
            <a:rect r="r" b="b" t="t" l="l"/>
            <a:pathLst>
              <a:path h="3042388" w="5840634">
                <a:moveTo>
                  <a:pt x="0" y="0"/>
                </a:moveTo>
                <a:lnTo>
                  <a:pt x="5840634" y="0"/>
                </a:lnTo>
                <a:lnTo>
                  <a:pt x="5840634" y="3042388"/>
                </a:lnTo>
                <a:lnTo>
                  <a:pt x="0" y="3042388"/>
                </a:lnTo>
                <a:lnTo>
                  <a:pt x="0" y="0"/>
                </a:lnTo>
                <a:close/>
              </a:path>
            </a:pathLst>
          </a:custGeom>
          <a:blipFill>
            <a:blip r:embed="rId2"/>
            <a:stretch>
              <a:fillRect l="0" t="0" r="0" b="0"/>
            </a:stretch>
          </a:blipFill>
        </p:spPr>
      </p:sp>
      <p:sp>
        <p:nvSpPr>
          <p:cNvPr name="TextBox 15" id="15"/>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6" id="16"/>
          <p:cNvSpPr txBox="true"/>
          <p:nvPr/>
        </p:nvSpPr>
        <p:spPr>
          <a:xfrm rot="0">
            <a:off x="1294497" y="317754"/>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5.2.2 Infraestructura de la inteligencia de negocios </a:t>
            </a:r>
          </a:p>
        </p:txBody>
      </p:sp>
      <p:sp>
        <p:nvSpPr>
          <p:cNvPr name="Freeform 17" id="17"/>
          <p:cNvSpPr/>
          <p:nvPr/>
        </p:nvSpPr>
        <p:spPr>
          <a:xfrm flipH="false" flipV="false" rot="0">
            <a:off x="16400825" y="586318"/>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681364" y="1726395"/>
            <a:ext cx="14230860" cy="7531905"/>
            <a:chOff x="0" y="0"/>
            <a:chExt cx="3748046" cy="1983712"/>
          </a:xfrm>
        </p:grpSpPr>
        <p:sp>
          <p:nvSpPr>
            <p:cNvPr name="Freeform 6" id="6"/>
            <p:cNvSpPr/>
            <p:nvPr/>
          </p:nvSpPr>
          <p:spPr>
            <a:xfrm flipH="false" flipV="false" rot="0">
              <a:off x="0" y="0"/>
              <a:ext cx="3748046" cy="1983711"/>
            </a:xfrm>
            <a:custGeom>
              <a:avLst/>
              <a:gdLst/>
              <a:ahLst/>
              <a:cxnLst/>
              <a:rect r="r" b="b" t="t" l="l"/>
              <a:pathLst>
                <a:path h="1983711" w="3748046">
                  <a:moveTo>
                    <a:pt x="27745" y="0"/>
                  </a:moveTo>
                  <a:lnTo>
                    <a:pt x="3720300" y="0"/>
                  </a:lnTo>
                  <a:cubicBezTo>
                    <a:pt x="3735624" y="0"/>
                    <a:pt x="3748046" y="12422"/>
                    <a:pt x="3748046" y="27745"/>
                  </a:cubicBezTo>
                  <a:lnTo>
                    <a:pt x="3748046" y="1955966"/>
                  </a:lnTo>
                  <a:cubicBezTo>
                    <a:pt x="3748046" y="1971290"/>
                    <a:pt x="3735624" y="1983711"/>
                    <a:pt x="3720300" y="1983711"/>
                  </a:cubicBezTo>
                  <a:lnTo>
                    <a:pt x="27745" y="1983711"/>
                  </a:lnTo>
                  <a:cubicBezTo>
                    <a:pt x="12422" y="1983711"/>
                    <a:pt x="0" y="1971290"/>
                    <a:pt x="0" y="1955966"/>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2031337"/>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TextBox 11" id="11"/>
          <p:cNvSpPr txBox="true"/>
          <p:nvPr/>
        </p:nvSpPr>
        <p:spPr>
          <a:xfrm rot="0">
            <a:off x="681364" y="381986"/>
            <a:ext cx="11707774" cy="2145792"/>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5.3 CAPACIDADES DE INTELIGENCIA Y ANÁLISIS DE NEGOCIOS. </a:t>
            </a:r>
          </a:p>
          <a:p>
            <a:pPr algn="l">
              <a:lnSpc>
                <a:spcPts val="5664"/>
              </a:lnSpc>
            </a:pPr>
          </a:p>
        </p:txBody>
      </p:sp>
      <p:sp>
        <p:nvSpPr>
          <p:cNvPr name="AutoShape 12" id="12"/>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3" id="13"/>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4" id="14"/>
          <p:cNvSpPr txBox="true"/>
          <p:nvPr/>
        </p:nvSpPr>
        <p:spPr>
          <a:xfrm rot="0">
            <a:off x="950003" y="2097517"/>
            <a:ext cx="11874188" cy="7285482"/>
          </a:xfrm>
          <a:prstGeom prst="rect">
            <a:avLst/>
          </a:prstGeom>
        </p:spPr>
        <p:txBody>
          <a:bodyPr anchor="t" rtlCol="false" tIns="0" lIns="0" bIns="0" rIns="0">
            <a:spAutoFit/>
          </a:bodyPr>
          <a:lstStyle/>
          <a:p>
            <a:pPr algn="just">
              <a:lnSpc>
                <a:spcPts val="3893"/>
              </a:lnSpc>
            </a:pPr>
            <a:r>
              <a:rPr lang="en-US" sz="3299" spc="-128">
                <a:solidFill>
                  <a:srgbClr val="272B47"/>
                </a:solidFill>
                <a:latin typeface="TT Norms"/>
              </a:rPr>
              <a:t>La inteligencia de Negocio BI (business Intelligence) Facilita la obtención de información relevante para la toma de decisiones, lo cual se traduce en una mejora en la eficiencia y el rendimiento de las empresas. Las principales funciones de la inteligencia de negocio son:</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·Obtención de información: La BI permite obtener información de todos los departamentos de la empresa, así como de otros organismos externos, para analizarla y tomar decisiones acertadas. </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·Análisis: El análisis de la información es clave para la toma de decisiones inteligentes. Gracias a la BI, se puede analizar datos de todos los departamentos de la empresa y obtener una visión global de la misma. </a:t>
            </a:r>
          </a:p>
          <a:p>
            <a:pPr algn="just">
              <a:lnSpc>
                <a:spcPts val="3893"/>
              </a:lnSpc>
            </a:pPr>
          </a:p>
        </p:txBody>
      </p:sp>
      <p:sp>
        <p:nvSpPr>
          <p:cNvPr name="Freeform 15" id="15"/>
          <p:cNvSpPr/>
          <p:nvPr/>
        </p:nvSpPr>
        <p:spPr>
          <a:xfrm flipH="false" flipV="false" rot="0">
            <a:off x="13402675" y="5735496"/>
            <a:ext cx="4609915" cy="3109374"/>
          </a:xfrm>
          <a:custGeom>
            <a:avLst/>
            <a:gdLst/>
            <a:ahLst/>
            <a:cxnLst/>
            <a:rect r="r" b="b" t="t" l="l"/>
            <a:pathLst>
              <a:path h="3109374" w="4609915">
                <a:moveTo>
                  <a:pt x="0" y="0"/>
                </a:moveTo>
                <a:lnTo>
                  <a:pt x="4609914" y="0"/>
                </a:lnTo>
                <a:lnTo>
                  <a:pt x="4609914" y="3109373"/>
                </a:lnTo>
                <a:lnTo>
                  <a:pt x="0" y="3109373"/>
                </a:lnTo>
                <a:lnTo>
                  <a:pt x="0" y="0"/>
                </a:lnTo>
                <a:close/>
              </a:path>
            </a:pathLst>
          </a:custGeom>
          <a:blipFill>
            <a:blip r:embed="rId2"/>
            <a:stretch>
              <a:fillRect l="-4802" t="0" r="-4802" b="0"/>
            </a:stretch>
          </a:blipFill>
        </p:spPr>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Freeform 17" id="17"/>
          <p:cNvSpPr/>
          <p:nvPr/>
        </p:nvSpPr>
        <p:spPr>
          <a:xfrm flipH="false" flipV="false" rot="0">
            <a:off x="16431296" y="594270"/>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028700" y="2052473"/>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Freeform 13" id="13"/>
          <p:cNvSpPr/>
          <p:nvPr/>
        </p:nvSpPr>
        <p:spPr>
          <a:xfrm flipH="false" flipV="false" rot="0">
            <a:off x="2170125" y="5469578"/>
            <a:ext cx="5694795" cy="3032293"/>
          </a:xfrm>
          <a:custGeom>
            <a:avLst/>
            <a:gdLst/>
            <a:ahLst/>
            <a:cxnLst/>
            <a:rect r="r" b="b" t="t" l="l"/>
            <a:pathLst>
              <a:path h="3032293" w="5694795">
                <a:moveTo>
                  <a:pt x="0" y="0"/>
                </a:moveTo>
                <a:lnTo>
                  <a:pt x="5694795" y="0"/>
                </a:lnTo>
                <a:lnTo>
                  <a:pt x="5694795" y="3032294"/>
                </a:lnTo>
                <a:lnTo>
                  <a:pt x="0" y="3032294"/>
                </a:lnTo>
                <a:lnTo>
                  <a:pt x="0" y="0"/>
                </a:lnTo>
                <a:close/>
              </a:path>
            </a:pathLst>
          </a:custGeom>
          <a:blipFill>
            <a:blip r:embed="rId2"/>
            <a:stretch>
              <a:fillRect l="0" t="0" r="0" b="0"/>
            </a:stretch>
          </a:blipFill>
        </p:spPr>
      </p:sp>
      <p:sp>
        <p:nvSpPr>
          <p:cNvPr name="Freeform 14" id="14"/>
          <p:cNvSpPr/>
          <p:nvPr/>
        </p:nvSpPr>
        <p:spPr>
          <a:xfrm flipH="false" flipV="false" rot="0">
            <a:off x="9605763" y="5469578"/>
            <a:ext cx="4957000" cy="2982561"/>
          </a:xfrm>
          <a:custGeom>
            <a:avLst/>
            <a:gdLst/>
            <a:ahLst/>
            <a:cxnLst/>
            <a:rect r="r" b="b" t="t" l="l"/>
            <a:pathLst>
              <a:path h="2982561" w="4957000">
                <a:moveTo>
                  <a:pt x="0" y="0"/>
                </a:moveTo>
                <a:lnTo>
                  <a:pt x="4957001" y="0"/>
                </a:lnTo>
                <a:lnTo>
                  <a:pt x="4957001" y="2982562"/>
                </a:lnTo>
                <a:lnTo>
                  <a:pt x="0" y="2982562"/>
                </a:lnTo>
                <a:lnTo>
                  <a:pt x="0" y="0"/>
                </a:lnTo>
                <a:close/>
              </a:path>
            </a:pathLst>
          </a:custGeom>
          <a:blipFill>
            <a:blip r:embed="rId3"/>
            <a:stretch>
              <a:fillRect l="0" t="-9879" r="0" b="-30436"/>
            </a:stretch>
          </a:blipFill>
        </p:spPr>
      </p:sp>
      <p:sp>
        <p:nvSpPr>
          <p:cNvPr name="TextBox 15" id="15"/>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6" id="16"/>
          <p:cNvSpPr txBox="true"/>
          <p:nvPr/>
        </p:nvSpPr>
        <p:spPr>
          <a:xfrm rot="0">
            <a:off x="1745835" y="2703524"/>
            <a:ext cx="12238170" cy="2913284"/>
          </a:xfrm>
          <a:prstGeom prst="rect">
            <a:avLst/>
          </a:prstGeom>
        </p:spPr>
        <p:txBody>
          <a:bodyPr anchor="t" rtlCol="false" tIns="0" lIns="0" bIns="0" rIns="0">
            <a:spAutoFit/>
          </a:bodyPr>
          <a:lstStyle/>
          <a:p>
            <a:pPr algn="just" marL="712467" indent="-356233" lvl="1">
              <a:lnSpc>
                <a:spcPts val="3893"/>
              </a:lnSpc>
              <a:buFont typeface="Arial"/>
              <a:buChar char="•"/>
            </a:pPr>
            <a:r>
              <a:rPr lang="en-US" sz="3299" spc="-128">
                <a:solidFill>
                  <a:srgbClr val="272B47"/>
                </a:solidFill>
                <a:latin typeface="TT Norms"/>
              </a:rPr>
              <a:t>·Toma de decisiones: La BI permite tomar decisiones acertadas en base a un análisis exhaustivo de la información. </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·Mejora del rendimiento: LA BI ayuda mejorar el rendimiento de la empresa al facilitar la toma de decisiones acertadas. </a:t>
            </a:r>
          </a:p>
          <a:p>
            <a:pPr algn="just">
              <a:lnSpc>
                <a:spcPts val="3893"/>
              </a:lnSpc>
            </a:pPr>
          </a:p>
        </p:txBody>
      </p:sp>
      <p:sp>
        <p:nvSpPr>
          <p:cNvPr name="TextBox 17" id="17"/>
          <p:cNvSpPr txBox="true"/>
          <p:nvPr/>
        </p:nvSpPr>
        <p:spPr>
          <a:xfrm rot="0">
            <a:off x="863033" y="381986"/>
            <a:ext cx="11707774" cy="2145792"/>
          </a:xfrm>
          <a:prstGeom prst="rect">
            <a:avLst/>
          </a:prstGeom>
        </p:spPr>
        <p:txBody>
          <a:bodyPr anchor="t" rtlCol="false" tIns="0" lIns="0" bIns="0" rIns="0">
            <a:spAutoFit/>
          </a:bodyPr>
          <a:lstStyle/>
          <a:p>
            <a:pPr algn="just">
              <a:lnSpc>
                <a:spcPts val="5664"/>
              </a:lnSpc>
            </a:pPr>
            <a:r>
              <a:rPr lang="en-US" sz="4800" spc="-187">
                <a:solidFill>
                  <a:srgbClr val="272B47"/>
                </a:solidFill>
                <a:latin typeface="TT Norms Bold"/>
              </a:rPr>
              <a:t>5.3 CAPACIDADES DE INTELIGENCIA Y ANÁLISIS DE NEGOCIOS. </a:t>
            </a:r>
          </a:p>
          <a:p>
            <a:pPr algn="just">
              <a:lnSpc>
                <a:spcPts val="5664"/>
              </a:lnSpc>
            </a:pPr>
          </a:p>
        </p:txBody>
      </p:sp>
      <p:sp>
        <p:nvSpPr>
          <p:cNvPr name="Freeform 18" id="18"/>
          <p:cNvSpPr/>
          <p:nvPr/>
        </p:nvSpPr>
        <p:spPr>
          <a:xfrm flipH="false" flipV="false" rot="0">
            <a:off x="16400825" y="55875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sp>
        <p:nvSpPr>
          <p:cNvPr name="TextBox 2" id="2"/>
          <p:cNvSpPr txBox="true"/>
          <p:nvPr/>
        </p:nvSpPr>
        <p:spPr>
          <a:xfrm rot="0">
            <a:off x="1028700" y="348643"/>
            <a:ext cx="9595209" cy="1226764"/>
          </a:xfrm>
          <a:prstGeom prst="rect">
            <a:avLst/>
          </a:prstGeom>
        </p:spPr>
        <p:txBody>
          <a:bodyPr anchor="t" rtlCol="false" tIns="0" lIns="0" bIns="0" rIns="0">
            <a:spAutoFit/>
          </a:bodyPr>
          <a:lstStyle/>
          <a:p>
            <a:pPr algn="l">
              <a:lnSpc>
                <a:spcPts val="10080"/>
              </a:lnSpc>
              <a:spcBef>
                <a:spcPct val="0"/>
              </a:spcBef>
            </a:pPr>
            <a:r>
              <a:rPr lang="en-US" sz="7200" spc="-417">
                <a:solidFill>
                  <a:srgbClr val="272B47"/>
                </a:solidFill>
                <a:latin typeface="TT Norms Bold"/>
              </a:rPr>
              <a:t>CONTENIDOS</a:t>
            </a:r>
          </a:p>
        </p:txBody>
      </p:sp>
      <p:grpSp>
        <p:nvGrpSpPr>
          <p:cNvPr name="Group 3" id="3"/>
          <p:cNvGrpSpPr/>
          <p:nvPr/>
        </p:nvGrpSpPr>
        <p:grpSpPr>
          <a:xfrm rot="0">
            <a:off x="1028700" y="1482001"/>
            <a:ext cx="15372125" cy="8592982"/>
            <a:chOff x="0" y="0"/>
            <a:chExt cx="4048625" cy="2263172"/>
          </a:xfrm>
        </p:grpSpPr>
        <p:sp>
          <p:nvSpPr>
            <p:cNvPr name="Freeform 4" id="4"/>
            <p:cNvSpPr/>
            <p:nvPr/>
          </p:nvSpPr>
          <p:spPr>
            <a:xfrm flipH="false" flipV="false" rot="0">
              <a:off x="0" y="0"/>
              <a:ext cx="4048625" cy="2263172"/>
            </a:xfrm>
            <a:custGeom>
              <a:avLst/>
              <a:gdLst/>
              <a:ahLst/>
              <a:cxnLst/>
              <a:rect r="r" b="b" t="t" l="l"/>
              <a:pathLst>
                <a:path h="2263172" w="4048625">
                  <a:moveTo>
                    <a:pt x="25685" y="0"/>
                  </a:moveTo>
                  <a:lnTo>
                    <a:pt x="4022940" y="0"/>
                  </a:lnTo>
                  <a:cubicBezTo>
                    <a:pt x="4037126" y="0"/>
                    <a:pt x="4048625" y="11500"/>
                    <a:pt x="4048625" y="25685"/>
                  </a:cubicBezTo>
                  <a:lnTo>
                    <a:pt x="4048625" y="2237487"/>
                  </a:lnTo>
                  <a:cubicBezTo>
                    <a:pt x="4048625" y="2244299"/>
                    <a:pt x="4045919" y="2250832"/>
                    <a:pt x="4041102" y="2255649"/>
                  </a:cubicBezTo>
                  <a:cubicBezTo>
                    <a:pt x="4036285" y="2260466"/>
                    <a:pt x="4029752" y="2263172"/>
                    <a:pt x="4022940" y="2263172"/>
                  </a:cubicBezTo>
                  <a:lnTo>
                    <a:pt x="25685" y="2263172"/>
                  </a:lnTo>
                  <a:cubicBezTo>
                    <a:pt x="18873" y="2263172"/>
                    <a:pt x="12340" y="2260466"/>
                    <a:pt x="7523" y="2255649"/>
                  </a:cubicBezTo>
                  <a:cubicBezTo>
                    <a:pt x="2706" y="2250832"/>
                    <a:pt x="0" y="2244299"/>
                    <a:pt x="0" y="2237487"/>
                  </a:cubicBezTo>
                  <a:lnTo>
                    <a:pt x="0" y="25685"/>
                  </a:lnTo>
                  <a:cubicBezTo>
                    <a:pt x="0" y="18873"/>
                    <a:pt x="2706" y="12340"/>
                    <a:pt x="7523" y="7523"/>
                  </a:cubicBezTo>
                  <a:cubicBezTo>
                    <a:pt x="12340" y="2706"/>
                    <a:pt x="18873" y="0"/>
                    <a:pt x="25685" y="0"/>
                  </a:cubicBezTo>
                  <a:close/>
                </a:path>
              </a:pathLst>
            </a:custGeom>
            <a:solidFill>
              <a:srgbClr val="FFFFFF"/>
            </a:solidFill>
          </p:spPr>
        </p:sp>
        <p:sp>
          <p:nvSpPr>
            <p:cNvPr name="TextBox 5" id="5"/>
            <p:cNvSpPr txBox="true"/>
            <p:nvPr/>
          </p:nvSpPr>
          <p:spPr>
            <a:xfrm>
              <a:off x="0" y="-47625"/>
              <a:ext cx="4048625" cy="2310797"/>
            </a:xfrm>
            <a:prstGeom prst="rect">
              <a:avLst/>
            </a:prstGeom>
          </p:spPr>
          <p:txBody>
            <a:bodyPr anchor="ctr" rtlCol="false" tIns="50800" lIns="50800" bIns="50800" rIns="50800"/>
            <a:lstStyle/>
            <a:p>
              <a:pPr algn="ctr">
                <a:lnSpc>
                  <a:spcPts val="3560"/>
                </a:lnSpc>
              </a:pPr>
            </a:p>
          </p:txBody>
        </p:sp>
      </p:grpSp>
      <p:sp>
        <p:nvSpPr>
          <p:cNvPr name="TextBox 6" id="6"/>
          <p:cNvSpPr txBox="true"/>
          <p:nvPr/>
        </p:nvSpPr>
        <p:spPr>
          <a:xfrm rot="0">
            <a:off x="809515" y="1508732"/>
            <a:ext cx="15215618" cy="8362823"/>
          </a:xfrm>
          <a:prstGeom prst="rect">
            <a:avLst/>
          </a:prstGeom>
        </p:spPr>
        <p:txBody>
          <a:bodyPr anchor="t" rtlCol="false" tIns="0" lIns="0" bIns="0" rIns="0">
            <a:spAutoFit/>
          </a:bodyPr>
          <a:lstStyle/>
          <a:p>
            <a:pPr algn="just" marL="798820" indent="-399410" lvl="1">
              <a:lnSpc>
                <a:spcPts val="4365"/>
              </a:lnSpc>
              <a:buFont typeface="Arial"/>
              <a:buChar char="•"/>
            </a:pPr>
            <a:r>
              <a:rPr lang="en-US" sz="3699" spc="-144">
                <a:solidFill>
                  <a:srgbClr val="272B47"/>
                </a:solidFill>
                <a:latin typeface="Arial Italics"/>
              </a:rPr>
              <a:t>5.1-Inteligencia de negocios (BI) en las organizaciones </a:t>
            </a:r>
          </a:p>
          <a:p>
            <a:pPr algn="just" marL="798820" indent="-399410" lvl="1">
              <a:lnSpc>
                <a:spcPts val="4365"/>
              </a:lnSpc>
              <a:buFont typeface="Arial"/>
              <a:buChar char="•"/>
            </a:pPr>
            <a:r>
              <a:rPr lang="en-US" sz="3699" spc="-144">
                <a:solidFill>
                  <a:srgbClr val="272B47"/>
                </a:solidFill>
                <a:latin typeface="Arial Italics"/>
              </a:rPr>
              <a:t>5.1.1-Elementos esenciales de BI</a:t>
            </a:r>
          </a:p>
          <a:p>
            <a:pPr algn="just" marL="798820" indent="-399410" lvl="1">
              <a:lnSpc>
                <a:spcPts val="4365"/>
              </a:lnSpc>
              <a:buFont typeface="Arial"/>
              <a:buChar char="•"/>
            </a:pPr>
            <a:r>
              <a:rPr lang="en-US" sz="3699" spc="-144">
                <a:solidFill>
                  <a:srgbClr val="272B47"/>
                </a:solidFill>
                <a:latin typeface="Arial Italics"/>
              </a:rPr>
              <a:t>5.1.2-Procesamiento analítico en línea y minería de datos </a:t>
            </a:r>
          </a:p>
          <a:p>
            <a:pPr algn="just" marL="798820" indent="-399410" lvl="1">
              <a:lnSpc>
                <a:spcPts val="4365"/>
              </a:lnSpc>
              <a:buFont typeface="Arial"/>
              <a:buChar char="•"/>
            </a:pPr>
            <a:r>
              <a:rPr lang="en-US" sz="3699" spc="-144">
                <a:solidFill>
                  <a:srgbClr val="272B47"/>
                </a:solidFill>
                <a:latin typeface="Arial Italics"/>
              </a:rPr>
              <a:t>5.2-El entorno de la inteligencia de negocios </a:t>
            </a:r>
          </a:p>
          <a:p>
            <a:pPr algn="just" marL="798820" indent="-399410" lvl="1">
              <a:lnSpc>
                <a:spcPts val="4365"/>
              </a:lnSpc>
              <a:buFont typeface="Arial"/>
              <a:buChar char="•"/>
            </a:pPr>
            <a:r>
              <a:rPr lang="en-US" sz="3699" spc="-144">
                <a:solidFill>
                  <a:srgbClr val="272B47"/>
                </a:solidFill>
                <a:latin typeface="Arial Italics"/>
              </a:rPr>
              <a:t>5.2.1-Datos del entorno de negocios </a:t>
            </a:r>
          </a:p>
          <a:p>
            <a:pPr algn="just" marL="798820" indent="-399410" lvl="1">
              <a:lnSpc>
                <a:spcPts val="4365"/>
              </a:lnSpc>
              <a:buFont typeface="Arial"/>
              <a:buChar char="•"/>
            </a:pPr>
            <a:r>
              <a:rPr lang="en-US" sz="3699" spc="-144">
                <a:solidFill>
                  <a:srgbClr val="272B47"/>
                </a:solidFill>
                <a:latin typeface="Arial Italics"/>
              </a:rPr>
              <a:t>5.2.2-Infrestructura de la inteligencia de negocios </a:t>
            </a:r>
          </a:p>
          <a:p>
            <a:pPr algn="just" marL="798820" indent="-399410" lvl="1">
              <a:lnSpc>
                <a:spcPts val="4365"/>
              </a:lnSpc>
              <a:buFont typeface="Arial"/>
              <a:buChar char="•"/>
            </a:pPr>
            <a:r>
              <a:rPr lang="en-US" sz="3699" spc="-144">
                <a:solidFill>
                  <a:srgbClr val="272B47"/>
                </a:solidFill>
                <a:latin typeface="Arial Italics"/>
              </a:rPr>
              <a:t>5.3-Capacidades de inteligencia y análisis de negocios </a:t>
            </a:r>
          </a:p>
          <a:p>
            <a:pPr algn="just" marL="798820" indent="-399410" lvl="1">
              <a:lnSpc>
                <a:spcPts val="4365"/>
              </a:lnSpc>
              <a:buFont typeface="Arial"/>
              <a:buChar char="•"/>
            </a:pPr>
            <a:r>
              <a:rPr lang="en-US" sz="3699" spc="-144">
                <a:solidFill>
                  <a:srgbClr val="272B47"/>
                </a:solidFill>
                <a:latin typeface="Arial Italics"/>
              </a:rPr>
              <a:t>5.3.1-Analisis predictivo</a:t>
            </a:r>
          </a:p>
          <a:p>
            <a:pPr algn="just" marL="798820" indent="-399410" lvl="1">
              <a:lnSpc>
                <a:spcPts val="4365"/>
              </a:lnSpc>
              <a:buFont typeface="Arial"/>
              <a:buChar char="•"/>
            </a:pPr>
            <a:r>
              <a:rPr lang="en-US" sz="3699" spc="-144">
                <a:solidFill>
                  <a:srgbClr val="272B47"/>
                </a:solidFill>
                <a:latin typeface="Arial Italics"/>
              </a:rPr>
              <a:t>5.3.2-Analisis de Big Data </a:t>
            </a:r>
          </a:p>
          <a:p>
            <a:pPr algn="just" marL="798820" indent="-399410" lvl="1">
              <a:lnSpc>
                <a:spcPts val="4365"/>
              </a:lnSpc>
              <a:buFont typeface="Arial"/>
              <a:buChar char="•"/>
            </a:pPr>
            <a:r>
              <a:rPr lang="en-US" sz="3699" spc="-144">
                <a:solidFill>
                  <a:srgbClr val="272B47"/>
                </a:solidFill>
                <a:latin typeface="Arial Italics"/>
              </a:rPr>
              <a:t>5.4-Vision gerencia de inteligencia de negocios </a:t>
            </a:r>
          </a:p>
          <a:p>
            <a:pPr algn="just" marL="798820" indent="-399410" lvl="1">
              <a:lnSpc>
                <a:spcPts val="4365"/>
              </a:lnSpc>
              <a:buFont typeface="Arial"/>
              <a:buChar char="•"/>
            </a:pPr>
            <a:r>
              <a:rPr lang="en-US" sz="3699" spc="-144">
                <a:solidFill>
                  <a:srgbClr val="272B47"/>
                </a:solidFill>
                <a:latin typeface="Arial Italics"/>
              </a:rPr>
              <a:t>5.4.1-Beneficios de implantar soluciones de BI</a:t>
            </a:r>
          </a:p>
          <a:p>
            <a:pPr algn="just" marL="798820" indent="-399410" lvl="1">
              <a:lnSpc>
                <a:spcPts val="4365"/>
              </a:lnSpc>
              <a:buFont typeface="Arial"/>
              <a:buChar char="•"/>
            </a:pPr>
            <a:r>
              <a:rPr lang="en-US" sz="3699" spc="-144">
                <a:solidFill>
                  <a:srgbClr val="272B47"/>
                </a:solidFill>
                <a:latin typeface="Arial Italics"/>
              </a:rPr>
              <a:t>5.4.2-Cultura empresarial orientada a datos </a:t>
            </a:r>
          </a:p>
          <a:p>
            <a:pPr algn="just" marL="798820" indent="-399410" lvl="1">
              <a:lnSpc>
                <a:spcPts val="4365"/>
              </a:lnSpc>
              <a:buFont typeface="Arial"/>
              <a:buChar char="•"/>
            </a:pPr>
            <a:r>
              <a:rPr lang="en-US" sz="3699" spc="-144">
                <a:solidFill>
                  <a:srgbClr val="272B47"/>
                </a:solidFill>
                <a:latin typeface="Arial Italics"/>
              </a:rPr>
              <a:t>5.5-Uso de BI en la toma de decisiones</a:t>
            </a:r>
          </a:p>
          <a:p>
            <a:pPr algn="just" marL="798820" indent="-399410" lvl="1">
              <a:lnSpc>
                <a:spcPts val="4365"/>
              </a:lnSpc>
              <a:buFont typeface="Arial"/>
              <a:buChar char="•"/>
            </a:pPr>
            <a:r>
              <a:rPr lang="en-US" sz="3699" spc="-144">
                <a:solidFill>
                  <a:srgbClr val="272B47"/>
                </a:solidFill>
                <a:latin typeface="Arial Italics"/>
              </a:rPr>
              <a:t>5.5.1-Analisis de sensibilidad y tabla dinámica </a:t>
            </a:r>
          </a:p>
          <a:p>
            <a:pPr algn="just" marL="798820" indent="-399410" lvl="1">
              <a:lnSpc>
                <a:spcPts val="4365"/>
              </a:lnSpc>
              <a:buFont typeface="Arial"/>
              <a:buChar char="•"/>
            </a:pPr>
            <a:r>
              <a:rPr lang="en-US" sz="3699" spc="-144">
                <a:solidFill>
                  <a:srgbClr val="272B47"/>
                </a:solidFill>
                <a:latin typeface="Arial Italics"/>
              </a:rPr>
              <a:t>5.5.2-Metodos cuadro de mando integral y administración empresarial  </a:t>
            </a:r>
          </a:p>
        </p:txBody>
      </p:sp>
      <p:grpSp>
        <p:nvGrpSpPr>
          <p:cNvPr name="Group 7" id="7"/>
          <p:cNvGrpSpPr/>
          <p:nvPr/>
        </p:nvGrpSpPr>
        <p:grpSpPr>
          <a:xfrm rot="0">
            <a:off x="14417948" y="804873"/>
            <a:ext cx="3214372" cy="3007535"/>
            <a:chOff x="0" y="0"/>
            <a:chExt cx="1269004" cy="1187346"/>
          </a:xfrm>
        </p:grpSpPr>
        <p:sp>
          <p:nvSpPr>
            <p:cNvPr name="Freeform 8" id="8"/>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9" id="9"/>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10" id="10"/>
          <p:cNvGrpSpPr/>
          <p:nvPr/>
        </p:nvGrpSpPr>
        <p:grpSpPr>
          <a:xfrm rot="0">
            <a:off x="15707632" y="-313535"/>
            <a:ext cx="3214372" cy="3007535"/>
            <a:chOff x="0" y="0"/>
            <a:chExt cx="1269004" cy="1187346"/>
          </a:xfrm>
        </p:grpSpPr>
        <p:sp>
          <p:nvSpPr>
            <p:cNvPr name="Freeform 11" id="11"/>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2" id="12"/>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Freeform 13" id="13"/>
          <p:cNvSpPr/>
          <p:nvPr/>
        </p:nvSpPr>
        <p:spPr>
          <a:xfrm flipH="false" flipV="false" rot="0">
            <a:off x="16400825" y="735140"/>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2290843" y="2400925"/>
            <a:ext cx="12238170" cy="5086604"/>
          </a:xfrm>
          <a:prstGeom prst="rect">
            <a:avLst/>
          </a:prstGeom>
        </p:spPr>
        <p:txBody>
          <a:bodyPr anchor="t" rtlCol="false" tIns="0" lIns="0" bIns="0" rIns="0">
            <a:spAutoFit/>
          </a:bodyPr>
          <a:lstStyle/>
          <a:p>
            <a:pPr algn="just">
              <a:lnSpc>
                <a:spcPts val="4365"/>
              </a:lnSpc>
            </a:pPr>
            <a:r>
              <a:rPr lang="en-US" sz="3699" spc="-144">
                <a:solidFill>
                  <a:srgbClr val="272B47"/>
                </a:solidFill>
                <a:latin typeface="Arial"/>
              </a:rPr>
              <a:t>El análisis predictivo es un área de la minería de datos que consiste en la extracción de información existente en los datos y su utilización para predecir tendencias y patrones de comportamiento, pudiendo aplicarse sobre cualquier evento desconocido, ya sea en el pasado, presente o futuro. El análisis predictivo se fundamenta en la identificación de relaciones entre variables en eventos pasados, para luego explotar dichas relaciones y predecir posibles resultados en futuras situaciones.</a:t>
            </a:r>
          </a:p>
          <a:p>
            <a:pPr algn="just">
              <a:lnSpc>
                <a:spcPts val="4719"/>
              </a:lnSpc>
            </a:pPr>
          </a:p>
        </p:txBody>
      </p:sp>
      <p:sp>
        <p:nvSpPr>
          <p:cNvPr name="Freeform 14" id="14"/>
          <p:cNvSpPr/>
          <p:nvPr/>
        </p:nvSpPr>
        <p:spPr>
          <a:xfrm flipH="false" flipV="false" rot="0">
            <a:off x="4001370" y="7063818"/>
            <a:ext cx="8817114" cy="2194482"/>
          </a:xfrm>
          <a:custGeom>
            <a:avLst/>
            <a:gdLst/>
            <a:ahLst/>
            <a:cxnLst/>
            <a:rect r="r" b="b" t="t" l="l"/>
            <a:pathLst>
              <a:path h="2194482" w="8817114">
                <a:moveTo>
                  <a:pt x="0" y="0"/>
                </a:moveTo>
                <a:lnTo>
                  <a:pt x="8817115" y="0"/>
                </a:lnTo>
                <a:lnTo>
                  <a:pt x="8817115" y="2194482"/>
                </a:lnTo>
                <a:lnTo>
                  <a:pt x="0" y="2194482"/>
                </a:lnTo>
                <a:lnTo>
                  <a:pt x="0" y="0"/>
                </a:lnTo>
                <a:close/>
              </a:path>
            </a:pathLst>
          </a:custGeom>
          <a:blipFill>
            <a:blip r:embed="rId2"/>
            <a:stretch>
              <a:fillRect l="0" t="0" r="0" b="0"/>
            </a:stretch>
          </a:blipFill>
        </p:spPr>
      </p:sp>
      <p:sp>
        <p:nvSpPr>
          <p:cNvPr name="TextBox 15" id="15"/>
          <p:cNvSpPr txBox="true"/>
          <p:nvPr/>
        </p:nvSpPr>
        <p:spPr>
          <a:xfrm rot="0">
            <a:off x="1294497" y="814398"/>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5.3.1 Análisis Predictivo </a:t>
            </a:r>
          </a:p>
          <a:p>
            <a:pPr algn="l">
              <a:lnSpc>
                <a:spcPts val="5664"/>
              </a:lnSpc>
            </a:pPr>
          </a:p>
        </p:txBody>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Freeform 17" id="17"/>
          <p:cNvSpPr/>
          <p:nvPr/>
        </p:nvSpPr>
        <p:spPr>
          <a:xfrm flipH="false" flipV="false" rot="0">
            <a:off x="16400825" y="55875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028700" y="1973312"/>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1029300" y="2179140"/>
            <a:ext cx="12238170" cy="6885940"/>
          </a:xfrm>
          <a:prstGeom prst="rect">
            <a:avLst/>
          </a:prstGeom>
        </p:spPr>
        <p:txBody>
          <a:bodyPr anchor="t" rtlCol="false" tIns="0" lIns="0" bIns="0" rIns="0">
            <a:spAutoFit/>
          </a:bodyPr>
          <a:lstStyle/>
          <a:p>
            <a:pPr algn="just" marL="755649" indent="-377824" lvl="1">
              <a:lnSpc>
                <a:spcPts val="4129"/>
              </a:lnSpc>
              <a:buFont typeface="Arial"/>
              <a:buChar char="•"/>
            </a:pPr>
            <a:r>
              <a:rPr lang="en-US" sz="3499" spc="-136">
                <a:solidFill>
                  <a:srgbClr val="272B47"/>
                </a:solidFill>
                <a:latin typeface="Arial"/>
              </a:rPr>
              <a:t>1. Modelos de regresión: </a:t>
            </a:r>
            <a:r>
              <a:rPr lang="en-US" sz="3499" spc="-136">
                <a:solidFill>
                  <a:srgbClr val="272B47"/>
                </a:solidFill>
                <a:latin typeface="Arial"/>
              </a:rPr>
              <a:t>Los modelos de regresión son uno de los modelos predictivos más populares en el marketing. Este modelo se utiliza para predecir el valor de una variable en función de otra variable. Por ejemplo, se puede utilizar un modelo de regresión para predecir el número de ventas en función del precio del producto.</a:t>
            </a:r>
          </a:p>
          <a:p>
            <a:pPr algn="just">
              <a:lnSpc>
                <a:spcPts val="4129"/>
              </a:lnSpc>
            </a:pPr>
          </a:p>
          <a:p>
            <a:pPr algn="just" marL="755649" indent="-377824" lvl="1">
              <a:lnSpc>
                <a:spcPts val="4129"/>
              </a:lnSpc>
              <a:buFont typeface="Arial"/>
              <a:buChar char="•"/>
            </a:pPr>
            <a:r>
              <a:rPr lang="en-US" sz="3499" spc="-136">
                <a:solidFill>
                  <a:srgbClr val="272B47"/>
                </a:solidFill>
                <a:latin typeface="Arial"/>
              </a:rPr>
              <a:t>2. Modelos de clasificación: Los modelos de clasificación se utilizan para clasificar los datos en diferentes categorías. Por ejemplo, se puede utilizar un modelo de clasificación para clasificar a los clientes en diferentes grupos en función de su comportamiento de compra.</a:t>
            </a:r>
          </a:p>
          <a:p>
            <a:pPr algn="ctr">
              <a:lnSpc>
                <a:spcPts val="4129"/>
              </a:lnSpc>
            </a:pPr>
          </a:p>
        </p:txBody>
      </p:sp>
      <p:sp>
        <p:nvSpPr>
          <p:cNvPr name="Freeform 14" id="14"/>
          <p:cNvSpPr/>
          <p:nvPr/>
        </p:nvSpPr>
        <p:spPr>
          <a:xfrm flipH="false" flipV="false" rot="0">
            <a:off x="13516571" y="4425400"/>
            <a:ext cx="4382121" cy="4382121"/>
          </a:xfrm>
          <a:custGeom>
            <a:avLst/>
            <a:gdLst/>
            <a:ahLst/>
            <a:cxnLst/>
            <a:rect r="r" b="b" t="t" l="l"/>
            <a:pathLst>
              <a:path h="4382121" w="4382121">
                <a:moveTo>
                  <a:pt x="0" y="0"/>
                </a:moveTo>
                <a:lnTo>
                  <a:pt x="4382122" y="0"/>
                </a:lnTo>
                <a:lnTo>
                  <a:pt x="4382122" y="4382121"/>
                </a:lnTo>
                <a:lnTo>
                  <a:pt x="0" y="4382121"/>
                </a:lnTo>
                <a:lnTo>
                  <a:pt x="0" y="0"/>
                </a:lnTo>
                <a:close/>
              </a:path>
            </a:pathLst>
          </a:custGeom>
          <a:blipFill>
            <a:blip r:embed="rId2"/>
            <a:stretch>
              <a:fillRect l="0" t="0" r="0" b="0"/>
            </a:stretch>
          </a:blipFill>
        </p:spPr>
      </p:sp>
      <p:sp>
        <p:nvSpPr>
          <p:cNvPr name="TextBox 15" id="15"/>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6" id="16"/>
          <p:cNvSpPr txBox="true"/>
          <p:nvPr/>
        </p:nvSpPr>
        <p:spPr>
          <a:xfrm rot="0">
            <a:off x="1294497" y="814398"/>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5.3.1 Análisis Predictivo </a:t>
            </a:r>
          </a:p>
          <a:p>
            <a:pPr algn="l">
              <a:lnSpc>
                <a:spcPts val="5664"/>
              </a:lnSpc>
            </a:pPr>
          </a:p>
        </p:txBody>
      </p:sp>
      <p:sp>
        <p:nvSpPr>
          <p:cNvPr name="Freeform 17" id="17"/>
          <p:cNvSpPr/>
          <p:nvPr/>
        </p:nvSpPr>
        <p:spPr>
          <a:xfrm flipH="false" flipV="false" rot="0">
            <a:off x="16309990" y="752093"/>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Freeform 13" id="13"/>
          <p:cNvSpPr/>
          <p:nvPr/>
        </p:nvSpPr>
        <p:spPr>
          <a:xfrm flipH="false" flipV="false" rot="0">
            <a:off x="2290843" y="5859281"/>
            <a:ext cx="5017452" cy="2809773"/>
          </a:xfrm>
          <a:custGeom>
            <a:avLst/>
            <a:gdLst/>
            <a:ahLst/>
            <a:cxnLst/>
            <a:rect r="r" b="b" t="t" l="l"/>
            <a:pathLst>
              <a:path h="2809773" w="5017452">
                <a:moveTo>
                  <a:pt x="0" y="0"/>
                </a:moveTo>
                <a:lnTo>
                  <a:pt x="5017452" y="0"/>
                </a:lnTo>
                <a:lnTo>
                  <a:pt x="5017452" y="2809774"/>
                </a:lnTo>
                <a:lnTo>
                  <a:pt x="0" y="2809774"/>
                </a:lnTo>
                <a:lnTo>
                  <a:pt x="0" y="0"/>
                </a:lnTo>
                <a:close/>
              </a:path>
            </a:pathLst>
          </a:custGeom>
          <a:blipFill>
            <a:blip r:embed="rId2"/>
            <a:stretch>
              <a:fillRect l="0" t="0" r="0" b="0"/>
            </a:stretch>
          </a:blipFill>
        </p:spPr>
      </p:sp>
      <p:sp>
        <p:nvSpPr>
          <p:cNvPr name="Freeform 14" id="14"/>
          <p:cNvSpPr/>
          <p:nvPr/>
        </p:nvSpPr>
        <p:spPr>
          <a:xfrm flipH="false" flipV="false" rot="0">
            <a:off x="8662294" y="5859281"/>
            <a:ext cx="6230056" cy="2628868"/>
          </a:xfrm>
          <a:custGeom>
            <a:avLst/>
            <a:gdLst/>
            <a:ahLst/>
            <a:cxnLst/>
            <a:rect r="r" b="b" t="t" l="l"/>
            <a:pathLst>
              <a:path h="2628868" w="6230056">
                <a:moveTo>
                  <a:pt x="0" y="0"/>
                </a:moveTo>
                <a:lnTo>
                  <a:pt x="6230056" y="0"/>
                </a:lnTo>
                <a:lnTo>
                  <a:pt x="6230056" y="2628868"/>
                </a:lnTo>
                <a:lnTo>
                  <a:pt x="0" y="2628868"/>
                </a:lnTo>
                <a:lnTo>
                  <a:pt x="0" y="0"/>
                </a:lnTo>
                <a:close/>
              </a:path>
            </a:pathLst>
          </a:custGeom>
          <a:blipFill>
            <a:blip r:embed="rId3"/>
            <a:stretch>
              <a:fillRect l="0" t="0" r="0" b="0"/>
            </a:stretch>
          </a:blipFill>
        </p:spPr>
      </p:sp>
      <p:sp>
        <p:nvSpPr>
          <p:cNvPr name="TextBox 15" id="15"/>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5.2.1 datos del entorno de negocios</a:t>
            </a:r>
          </a:p>
          <a:p>
            <a:pPr algn="l">
              <a:lnSpc>
                <a:spcPts val="5664"/>
              </a:lnSpc>
            </a:pPr>
          </a:p>
        </p:txBody>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7" id="17"/>
          <p:cNvSpPr txBox="true"/>
          <p:nvPr/>
        </p:nvSpPr>
        <p:spPr>
          <a:xfrm rot="0">
            <a:off x="2290843" y="2412558"/>
            <a:ext cx="12238170" cy="3218815"/>
          </a:xfrm>
          <a:prstGeom prst="rect">
            <a:avLst/>
          </a:prstGeom>
        </p:spPr>
        <p:txBody>
          <a:bodyPr anchor="t" rtlCol="false" tIns="0" lIns="0" bIns="0" rIns="0">
            <a:spAutoFit/>
          </a:bodyPr>
          <a:lstStyle/>
          <a:p>
            <a:pPr algn="just" marL="755646" indent="-377823" lvl="1">
              <a:lnSpc>
                <a:spcPts val="4129"/>
              </a:lnSpc>
              <a:buFont typeface="Arial"/>
              <a:buChar char="•"/>
            </a:pPr>
            <a:r>
              <a:rPr lang="en-US" sz="3499" spc="-136">
                <a:solidFill>
                  <a:srgbClr val="272B47"/>
                </a:solidFill>
                <a:latin typeface="Arial"/>
              </a:rPr>
              <a:t>3. Modelos de agrupamiento: </a:t>
            </a:r>
            <a:r>
              <a:rPr lang="en-US" sz="3499" spc="-136">
                <a:solidFill>
                  <a:srgbClr val="272B47"/>
                </a:solidFill>
                <a:latin typeface="Arial"/>
              </a:rPr>
              <a:t>Los modelos de agrupamiento se utilizan para agrupar los datos en diferentes grupos en función de sus características. Por ejemplo, se puede utilizar un modelo de agrupamiento para agrupar a los clientes en diferentes grupos en función de su edad, género y comportamiento de compra.</a:t>
            </a:r>
          </a:p>
        </p:txBody>
      </p:sp>
      <p:sp>
        <p:nvSpPr>
          <p:cNvPr name="Freeform 18" id="18"/>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Freeform 13" id="13"/>
          <p:cNvSpPr/>
          <p:nvPr/>
        </p:nvSpPr>
        <p:spPr>
          <a:xfrm flipH="false" flipV="false" rot="0">
            <a:off x="2059553" y="5284509"/>
            <a:ext cx="5088831" cy="3298890"/>
          </a:xfrm>
          <a:custGeom>
            <a:avLst/>
            <a:gdLst/>
            <a:ahLst/>
            <a:cxnLst/>
            <a:rect r="r" b="b" t="t" l="l"/>
            <a:pathLst>
              <a:path h="3298890" w="5088831">
                <a:moveTo>
                  <a:pt x="0" y="0"/>
                </a:moveTo>
                <a:lnTo>
                  <a:pt x="5088832" y="0"/>
                </a:lnTo>
                <a:lnTo>
                  <a:pt x="5088832" y="3298890"/>
                </a:lnTo>
                <a:lnTo>
                  <a:pt x="0" y="3298890"/>
                </a:lnTo>
                <a:lnTo>
                  <a:pt x="0" y="0"/>
                </a:lnTo>
                <a:close/>
              </a:path>
            </a:pathLst>
          </a:custGeom>
          <a:blipFill>
            <a:blip r:embed="rId2"/>
            <a:stretch>
              <a:fillRect l="-13833" t="0" r="-18296" b="0"/>
            </a:stretch>
          </a:blipFill>
        </p:spPr>
      </p:sp>
      <p:sp>
        <p:nvSpPr>
          <p:cNvPr name="Freeform 14" id="14"/>
          <p:cNvSpPr/>
          <p:nvPr/>
        </p:nvSpPr>
        <p:spPr>
          <a:xfrm flipH="false" flipV="false" rot="0">
            <a:off x="8658608" y="4974930"/>
            <a:ext cx="6392681" cy="3608469"/>
          </a:xfrm>
          <a:custGeom>
            <a:avLst/>
            <a:gdLst/>
            <a:ahLst/>
            <a:cxnLst/>
            <a:rect r="r" b="b" t="t" l="l"/>
            <a:pathLst>
              <a:path h="3608469" w="6392681">
                <a:moveTo>
                  <a:pt x="0" y="0"/>
                </a:moveTo>
                <a:lnTo>
                  <a:pt x="6392680" y="0"/>
                </a:lnTo>
                <a:lnTo>
                  <a:pt x="6392680" y="3608469"/>
                </a:lnTo>
                <a:lnTo>
                  <a:pt x="0" y="3608469"/>
                </a:lnTo>
                <a:lnTo>
                  <a:pt x="0" y="0"/>
                </a:lnTo>
                <a:close/>
              </a:path>
            </a:pathLst>
          </a:custGeom>
          <a:blipFill>
            <a:blip r:embed="rId3"/>
            <a:stretch>
              <a:fillRect l="0" t="-3823" r="0" b="-3823"/>
            </a:stretch>
          </a:blipFill>
        </p:spPr>
      </p:sp>
      <p:sp>
        <p:nvSpPr>
          <p:cNvPr name="TextBox 15" id="15"/>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5.3.2 Análisis de Big Data</a:t>
            </a:r>
          </a:p>
          <a:p>
            <a:pPr algn="l">
              <a:lnSpc>
                <a:spcPts val="5664"/>
              </a:lnSpc>
            </a:pPr>
          </a:p>
        </p:txBody>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7" id="17"/>
          <p:cNvSpPr txBox="true"/>
          <p:nvPr/>
        </p:nvSpPr>
        <p:spPr>
          <a:xfrm rot="0">
            <a:off x="2290843" y="2389290"/>
            <a:ext cx="12238170" cy="2895219"/>
          </a:xfrm>
          <a:prstGeom prst="rect">
            <a:avLst/>
          </a:prstGeom>
        </p:spPr>
        <p:txBody>
          <a:bodyPr anchor="t" rtlCol="false" tIns="0" lIns="0" bIns="0" rIns="0">
            <a:spAutoFit/>
          </a:bodyPr>
          <a:lstStyle/>
          <a:p>
            <a:pPr algn="just">
              <a:lnSpc>
                <a:spcPts val="4601"/>
              </a:lnSpc>
            </a:pPr>
            <a:r>
              <a:rPr lang="en-US" sz="3899" spc="-152">
                <a:solidFill>
                  <a:srgbClr val="272B47"/>
                </a:solidFill>
                <a:latin typeface="Arial"/>
              </a:rPr>
              <a:t>El análisis de Big Data implica examinar grandes volúmenes de datos para descubrir patrones, tendencias y asociaciones, especialmente aquellos relacionados con el comportamiento y las interacciones humanas.</a:t>
            </a:r>
          </a:p>
          <a:p>
            <a:pPr algn="ctr">
              <a:lnSpc>
                <a:spcPts val="3893"/>
              </a:lnSpc>
            </a:pPr>
          </a:p>
        </p:txBody>
      </p:sp>
      <p:sp>
        <p:nvSpPr>
          <p:cNvPr name="Freeform 18" id="18"/>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749491" y="1762120"/>
            <a:ext cx="14230860" cy="7496180"/>
            <a:chOff x="0" y="0"/>
            <a:chExt cx="3748046" cy="1974303"/>
          </a:xfrm>
        </p:grpSpPr>
        <p:sp>
          <p:nvSpPr>
            <p:cNvPr name="Freeform 6" id="6"/>
            <p:cNvSpPr/>
            <p:nvPr/>
          </p:nvSpPr>
          <p:spPr>
            <a:xfrm flipH="false" flipV="false" rot="0">
              <a:off x="0" y="0"/>
              <a:ext cx="3748046" cy="1974303"/>
            </a:xfrm>
            <a:custGeom>
              <a:avLst/>
              <a:gdLst/>
              <a:ahLst/>
              <a:cxnLst/>
              <a:rect r="r" b="b" t="t" l="l"/>
              <a:pathLst>
                <a:path h="1974303" w="3748046">
                  <a:moveTo>
                    <a:pt x="27745" y="0"/>
                  </a:moveTo>
                  <a:lnTo>
                    <a:pt x="3720300" y="0"/>
                  </a:lnTo>
                  <a:cubicBezTo>
                    <a:pt x="3735624" y="0"/>
                    <a:pt x="3748046" y="12422"/>
                    <a:pt x="3748046" y="27745"/>
                  </a:cubicBezTo>
                  <a:lnTo>
                    <a:pt x="3748046" y="1946558"/>
                  </a:lnTo>
                  <a:cubicBezTo>
                    <a:pt x="3748046" y="1961881"/>
                    <a:pt x="3735624" y="1974303"/>
                    <a:pt x="3720300" y="1974303"/>
                  </a:cubicBezTo>
                  <a:lnTo>
                    <a:pt x="27745" y="1974303"/>
                  </a:lnTo>
                  <a:cubicBezTo>
                    <a:pt x="12422" y="1974303"/>
                    <a:pt x="0" y="1961881"/>
                    <a:pt x="0" y="1946558"/>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2021928"/>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590531" y="2103722"/>
            <a:ext cx="12238170" cy="7352157"/>
          </a:xfrm>
          <a:prstGeom prst="rect">
            <a:avLst/>
          </a:prstGeom>
        </p:spPr>
        <p:txBody>
          <a:bodyPr anchor="t" rtlCol="false" tIns="0" lIns="0" bIns="0" rIns="0">
            <a:spAutoFit/>
          </a:bodyPr>
          <a:lstStyle/>
          <a:p>
            <a:pPr algn="just" marL="712470" indent="-356235" lvl="1">
              <a:lnSpc>
                <a:spcPts val="3894"/>
              </a:lnSpc>
              <a:buFont typeface="Arial"/>
              <a:buChar char="•"/>
            </a:pPr>
            <a:r>
              <a:rPr lang="en-US" sz="3300" spc="-128">
                <a:solidFill>
                  <a:srgbClr val="272B47"/>
                </a:solidFill>
                <a:latin typeface="Arial"/>
              </a:rPr>
              <a:t>Minería de Datos: Técnica que implica el uso de algoritmos para descubrir patrones en grandes conjuntos de datos. Es fundamental para identificar tendencias ocultas y obtener información valiosa​ (Michel Miró)​.</a:t>
            </a:r>
          </a:p>
          <a:p>
            <a:pPr algn="just">
              <a:lnSpc>
                <a:spcPts val="3894"/>
              </a:lnSpc>
            </a:pPr>
          </a:p>
          <a:p>
            <a:pPr algn="just" marL="712470" indent="-356235" lvl="1">
              <a:lnSpc>
                <a:spcPts val="3894"/>
              </a:lnSpc>
              <a:buFont typeface="Arial"/>
              <a:buChar char="•"/>
            </a:pPr>
            <a:r>
              <a:rPr lang="en-US" sz="3300" spc="-128">
                <a:solidFill>
                  <a:srgbClr val="272B47"/>
                </a:solidFill>
                <a:latin typeface="Arial"/>
              </a:rPr>
              <a:t>Análisis de Datos en Tiempo Real: Procesamiento y análisis de datos a medida que se generan. Esto es crucial para aplicaciones que requieren respuestas inmediatas, como la gestión de redes sociales y la vigilancia de la salud pública​ (OpenAccess UOC)​.</a:t>
            </a:r>
          </a:p>
          <a:p>
            <a:pPr algn="just">
              <a:lnSpc>
                <a:spcPts val="3894"/>
              </a:lnSpc>
            </a:pPr>
          </a:p>
          <a:p>
            <a:pPr algn="just" marL="712470" indent="-356235" lvl="1">
              <a:lnSpc>
                <a:spcPts val="3894"/>
              </a:lnSpc>
              <a:buFont typeface="Arial"/>
              <a:buChar char="•"/>
            </a:pPr>
            <a:r>
              <a:rPr lang="en-US" sz="3300" spc="-128">
                <a:solidFill>
                  <a:srgbClr val="272B47"/>
                </a:solidFill>
                <a:latin typeface="Arial"/>
              </a:rPr>
              <a:t>Aprendizaje Automático y AI: Algoritmos que mejoran automáticamente a través de la experiencia. Utilizados en una variedad de aplicaciones desde la recomendación de productos hasta la predicción de fraudes​ (Michel Miró)​.</a:t>
            </a:r>
          </a:p>
          <a:p>
            <a:pPr algn="ctr">
              <a:lnSpc>
                <a:spcPts val="3894"/>
              </a:lnSpc>
            </a:pPr>
          </a:p>
        </p:txBody>
      </p:sp>
      <p:sp>
        <p:nvSpPr>
          <p:cNvPr name="Freeform 14" id="14"/>
          <p:cNvSpPr/>
          <p:nvPr/>
        </p:nvSpPr>
        <p:spPr>
          <a:xfrm flipH="false" flipV="false" rot="0">
            <a:off x="13604278" y="4421683"/>
            <a:ext cx="4206707" cy="4587404"/>
          </a:xfrm>
          <a:custGeom>
            <a:avLst/>
            <a:gdLst/>
            <a:ahLst/>
            <a:cxnLst/>
            <a:rect r="r" b="b" t="t" l="l"/>
            <a:pathLst>
              <a:path h="4587404" w="4206707">
                <a:moveTo>
                  <a:pt x="0" y="0"/>
                </a:moveTo>
                <a:lnTo>
                  <a:pt x="4206708" y="0"/>
                </a:lnTo>
                <a:lnTo>
                  <a:pt x="4206708" y="4587404"/>
                </a:lnTo>
                <a:lnTo>
                  <a:pt x="0" y="4587404"/>
                </a:lnTo>
                <a:lnTo>
                  <a:pt x="0" y="0"/>
                </a:lnTo>
                <a:close/>
              </a:path>
            </a:pathLst>
          </a:custGeom>
          <a:blipFill>
            <a:blip r:embed="rId2"/>
            <a:stretch>
              <a:fillRect l="-50826" t="0" r="-39048" b="0"/>
            </a:stretch>
          </a:blipFill>
        </p:spPr>
      </p:sp>
      <p:sp>
        <p:nvSpPr>
          <p:cNvPr name="TextBox 15" id="15"/>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6" id="16"/>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5.3.2 Análisis de Big Data</a:t>
            </a:r>
          </a:p>
          <a:p>
            <a:pPr algn="l">
              <a:lnSpc>
                <a:spcPts val="5664"/>
              </a:lnSpc>
            </a:pPr>
          </a:p>
        </p:txBody>
      </p:sp>
      <p:sp>
        <p:nvSpPr>
          <p:cNvPr name="Freeform 17" id="17"/>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1294497" y="2318165"/>
            <a:ext cx="14057757" cy="4856607"/>
          </a:xfrm>
          <a:prstGeom prst="rect">
            <a:avLst/>
          </a:prstGeom>
        </p:spPr>
        <p:txBody>
          <a:bodyPr anchor="t" rtlCol="false" tIns="0" lIns="0" bIns="0" rIns="0">
            <a:spAutoFit/>
          </a:bodyPr>
          <a:lstStyle/>
          <a:p>
            <a:pPr algn="just" marL="712467" indent="-356233" lvl="1">
              <a:lnSpc>
                <a:spcPts val="3893"/>
              </a:lnSpc>
              <a:buFont typeface="Arial"/>
              <a:buChar char="•"/>
            </a:pPr>
            <a:r>
              <a:rPr lang="en-US" sz="3299" spc="-128">
                <a:solidFill>
                  <a:srgbClr val="272B47"/>
                </a:solidFill>
                <a:latin typeface="TT Norms"/>
              </a:rPr>
              <a:t>El objetivo final de las iniciativas de inteligencia de negocios es impulsar mejores decisiones empresariales que permitan a las organizaciones aumentar los ingresos, mejorar la eficiencia operativa y obtener ventajas competitivas frente a sus rivales comerciales. </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La inteligencia de negocios moderna permite tener una visión completa de los datos de la organización y utilizarlos para impulsar el cambio, eliminar las ineficiencias y adaptarse rápidamente a los cambios del mercado o de la oferta.</a:t>
            </a:r>
          </a:p>
          <a:p>
            <a:pPr algn="just">
              <a:lnSpc>
                <a:spcPts val="3893"/>
              </a:lnSpc>
            </a:pPr>
          </a:p>
        </p:txBody>
      </p:sp>
      <p:sp>
        <p:nvSpPr>
          <p:cNvPr name="Freeform 14" id="14"/>
          <p:cNvSpPr/>
          <p:nvPr/>
        </p:nvSpPr>
        <p:spPr>
          <a:xfrm flipH="false" flipV="false" rot="0">
            <a:off x="10253175" y="6489129"/>
            <a:ext cx="4161322" cy="2769171"/>
          </a:xfrm>
          <a:custGeom>
            <a:avLst/>
            <a:gdLst/>
            <a:ahLst/>
            <a:cxnLst/>
            <a:rect r="r" b="b" t="t" l="l"/>
            <a:pathLst>
              <a:path h="2769171" w="4161322">
                <a:moveTo>
                  <a:pt x="0" y="0"/>
                </a:moveTo>
                <a:lnTo>
                  <a:pt x="4161322" y="0"/>
                </a:lnTo>
                <a:lnTo>
                  <a:pt x="4161322" y="2769171"/>
                </a:lnTo>
                <a:lnTo>
                  <a:pt x="0" y="2769171"/>
                </a:lnTo>
                <a:lnTo>
                  <a:pt x="0" y="0"/>
                </a:lnTo>
                <a:close/>
              </a:path>
            </a:pathLst>
          </a:custGeom>
          <a:blipFill>
            <a:blip r:embed="rId2"/>
            <a:stretch>
              <a:fillRect l="0" t="0" r="0" b="0"/>
            </a:stretch>
          </a:blipFill>
        </p:spPr>
      </p:sp>
      <p:sp>
        <p:nvSpPr>
          <p:cNvPr name="Freeform 15" id="15"/>
          <p:cNvSpPr/>
          <p:nvPr/>
        </p:nvSpPr>
        <p:spPr>
          <a:xfrm flipH="false" flipV="false" rot="0">
            <a:off x="3895082" y="6406130"/>
            <a:ext cx="3827080" cy="2935170"/>
          </a:xfrm>
          <a:custGeom>
            <a:avLst/>
            <a:gdLst/>
            <a:ahLst/>
            <a:cxnLst/>
            <a:rect r="r" b="b" t="t" l="l"/>
            <a:pathLst>
              <a:path h="2935170" w="3827080">
                <a:moveTo>
                  <a:pt x="0" y="0"/>
                </a:moveTo>
                <a:lnTo>
                  <a:pt x="3827080" y="0"/>
                </a:lnTo>
                <a:lnTo>
                  <a:pt x="3827080" y="2935170"/>
                </a:lnTo>
                <a:lnTo>
                  <a:pt x="0" y="2935170"/>
                </a:lnTo>
                <a:lnTo>
                  <a:pt x="0" y="0"/>
                </a:lnTo>
                <a:close/>
              </a:path>
            </a:pathLst>
          </a:custGeom>
          <a:blipFill>
            <a:blip r:embed="rId3"/>
            <a:stretch>
              <a:fillRect l="0" t="-15193" r="0" b="-15193"/>
            </a:stretch>
          </a:blipFill>
        </p:spPr>
      </p:sp>
      <p:sp>
        <p:nvSpPr>
          <p:cNvPr name="TextBox 16" id="16"/>
          <p:cNvSpPr txBox="true"/>
          <p:nvPr/>
        </p:nvSpPr>
        <p:spPr>
          <a:xfrm rot="0">
            <a:off x="1028700" y="648623"/>
            <a:ext cx="12593410"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5.4-Vision gerencia de inteligencia de negocios </a:t>
            </a:r>
          </a:p>
          <a:p>
            <a:pPr algn="l">
              <a:lnSpc>
                <a:spcPts val="5664"/>
              </a:lnSpc>
            </a:pPr>
          </a:p>
        </p:txBody>
      </p:sp>
      <p:sp>
        <p:nvSpPr>
          <p:cNvPr name="TextBox 17" id="17"/>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Freeform 18" id="18"/>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305458" y="1726395"/>
            <a:ext cx="14230860" cy="7531905"/>
            <a:chOff x="0" y="0"/>
            <a:chExt cx="3748046" cy="1983712"/>
          </a:xfrm>
        </p:grpSpPr>
        <p:sp>
          <p:nvSpPr>
            <p:cNvPr name="Freeform 6" id="6"/>
            <p:cNvSpPr/>
            <p:nvPr/>
          </p:nvSpPr>
          <p:spPr>
            <a:xfrm flipH="false" flipV="false" rot="0">
              <a:off x="0" y="0"/>
              <a:ext cx="3748046" cy="1983711"/>
            </a:xfrm>
            <a:custGeom>
              <a:avLst/>
              <a:gdLst/>
              <a:ahLst/>
              <a:cxnLst/>
              <a:rect r="r" b="b" t="t" l="l"/>
              <a:pathLst>
                <a:path h="1983711" w="3748046">
                  <a:moveTo>
                    <a:pt x="27745" y="0"/>
                  </a:moveTo>
                  <a:lnTo>
                    <a:pt x="3720300" y="0"/>
                  </a:lnTo>
                  <a:cubicBezTo>
                    <a:pt x="3735624" y="0"/>
                    <a:pt x="3748046" y="12422"/>
                    <a:pt x="3748046" y="27745"/>
                  </a:cubicBezTo>
                  <a:lnTo>
                    <a:pt x="3748046" y="1955966"/>
                  </a:lnTo>
                  <a:cubicBezTo>
                    <a:pt x="3748046" y="1971290"/>
                    <a:pt x="3735624" y="1983711"/>
                    <a:pt x="3720300" y="1983711"/>
                  </a:cubicBezTo>
                  <a:lnTo>
                    <a:pt x="27745" y="1983711"/>
                  </a:lnTo>
                  <a:cubicBezTo>
                    <a:pt x="12422" y="1983711"/>
                    <a:pt x="0" y="1971290"/>
                    <a:pt x="0" y="1955966"/>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2031337"/>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1294497" y="729455"/>
            <a:ext cx="12252781"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5.4.1-Beneficios de implantar soluciones de BI</a:t>
            </a:r>
          </a:p>
          <a:p>
            <a:pPr algn="l">
              <a:lnSpc>
                <a:spcPts val="5664"/>
              </a:lnSpc>
            </a:pPr>
          </a:p>
        </p:txBody>
      </p:sp>
      <p:sp>
        <p:nvSpPr>
          <p:cNvPr name="TextBox 14" id="14"/>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5" id="15"/>
          <p:cNvSpPr txBox="true"/>
          <p:nvPr/>
        </p:nvSpPr>
        <p:spPr>
          <a:xfrm rot="0">
            <a:off x="609374" y="1953249"/>
            <a:ext cx="12238170" cy="7857490"/>
          </a:xfrm>
          <a:prstGeom prst="rect">
            <a:avLst/>
          </a:prstGeom>
        </p:spPr>
        <p:txBody>
          <a:bodyPr anchor="t" rtlCol="false" tIns="0" lIns="0" bIns="0" rIns="0">
            <a:spAutoFit/>
          </a:bodyPr>
          <a:lstStyle/>
          <a:p>
            <a:pPr algn="just">
              <a:lnSpc>
                <a:spcPts val="4129"/>
              </a:lnSpc>
            </a:pPr>
            <a:r>
              <a:rPr lang="en-US" sz="3499" spc="-136">
                <a:solidFill>
                  <a:srgbClr val="272B47"/>
                </a:solidFill>
                <a:latin typeface="TT Norms"/>
              </a:rPr>
              <a:t>En primer lugar, el business intelligence permite tomar decisiones estratégicas informadas respaldadas por datos. Y es que la inteligencia empresarial proporciona una vista integral de los datos comerciales. Así, facilita la generación de conocimientos visuales para mejorar la comprensión de la información y la toma de decisiones efectivas.</a:t>
            </a:r>
          </a:p>
          <a:p>
            <a:pPr algn="just">
              <a:lnSpc>
                <a:spcPts val="4129"/>
              </a:lnSpc>
            </a:pPr>
          </a:p>
          <a:p>
            <a:pPr algn="just" marL="755646" indent="-377823" lvl="1">
              <a:lnSpc>
                <a:spcPts val="4129"/>
              </a:lnSpc>
              <a:buFont typeface="Arial"/>
              <a:buChar char="•"/>
            </a:pPr>
            <a:r>
              <a:rPr lang="en-US" sz="3499" spc="-136">
                <a:solidFill>
                  <a:srgbClr val="272B47"/>
                </a:solidFill>
                <a:latin typeface="TT Norms"/>
              </a:rPr>
              <a:t>Incrementa los ingresos</a:t>
            </a:r>
          </a:p>
          <a:p>
            <a:pPr algn="just">
              <a:lnSpc>
                <a:spcPts val="4129"/>
              </a:lnSpc>
            </a:pPr>
            <a:r>
              <a:rPr lang="en-US" sz="3499" spc="-136">
                <a:solidFill>
                  <a:srgbClr val="272B47"/>
                </a:solidFill>
                <a:latin typeface="TT Norms"/>
              </a:rPr>
              <a:t>El business intelligence es una herramienta clave para las empresas que buscan incrementar sus ingresos. Por ejemplo, proporciona información crítica sobre el comportamiento del cliente para determinar en qué puntos necesita modificar su estrategia de marketing para aumentar sus ventas.</a:t>
            </a:r>
          </a:p>
          <a:p>
            <a:pPr algn="just">
              <a:lnSpc>
                <a:spcPts val="4129"/>
              </a:lnSpc>
            </a:pPr>
          </a:p>
          <a:p>
            <a:pPr algn="just">
              <a:lnSpc>
                <a:spcPts val="4129"/>
              </a:lnSpc>
            </a:pPr>
          </a:p>
        </p:txBody>
      </p:sp>
      <p:sp>
        <p:nvSpPr>
          <p:cNvPr name="Freeform 16" id="16"/>
          <p:cNvSpPr/>
          <p:nvPr/>
        </p:nvSpPr>
        <p:spPr>
          <a:xfrm flipH="false" flipV="false" rot="0">
            <a:off x="13055878" y="4200726"/>
            <a:ext cx="5029317" cy="5029317"/>
          </a:xfrm>
          <a:custGeom>
            <a:avLst/>
            <a:gdLst/>
            <a:ahLst/>
            <a:cxnLst/>
            <a:rect r="r" b="b" t="t" l="l"/>
            <a:pathLst>
              <a:path h="5029317" w="5029317">
                <a:moveTo>
                  <a:pt x="0" y="0"/>
                </a:moveTo>
                <a:lnTo>
                  <a:pt x="5029316" y="0"/>
                </a:lnTo>
                <a:lnTo>
                  <a:pt x="5029316" y="5029317"/>
                </a:lnTo>
                <a:lnTo>
                  <a:pt x="0" y="5029317"/>
                </a:lnTo>
                <a:lnTo>
                  <a:pt x="0" y="0"/>
                </a:lnTo>
                <a:close/>
              </a:path>
            </a:pathLst>
          </a:custGeom>
          <a:blipFill>
            <a:blip r:embed="rId2"/>
            <a:stretch>
              <a:fillRect l="0" t="0" r="0" b="0"/>
            </a:stretch>
          </a:blipFill>
        </p:spPr>
      </p:sp>
      <p:sp>
        <p:nvSpPr>
          <p:cNvPr name="Freeform 17" id="17"/>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305458" y="1580451"/>
            <a:ext cx="14230860" cy="7677849"/>
            <a:chOff x="0" y="0"/>
            <a:chExt cx="3748046" cy="2022150"/>
          </a:xfrm>
        </p:grpSpPr>
        <p:sp>
          <p:nvSpPr>
            <p:cNvPr name="Freeform 6" id="6"/>
            <p:cNvSpPr/>
            <p:nvPr/>
          </p:nvSpPr>
          <p:spPr>
            <a:xfrm flipH="false" flipV="false" rot="0">
              <a:off x="0" y="0"/>
              <a:ext cx="3748046" cy="2022150"/>
            </a:xfrm>
            <a:custGeom>
              <a:avLst/>
              <a:gdLst/>
              <a:ahLst/>
              <a:cxnLst/>
              <a:rect r="r" b="b" t="t" l="l"/>
              <a:pathLst>
                <a:path h="2022150" w="3748046">
                  <a:moveTo>
                    <a:pt x="27745" y="0"/>
                  </a:moveTo>
                  <a:lnTo>
                    <a:pt x="3720300" y="0"/>
                  </a:lnTo>
                  <a:cubicBezTo>
                    <a:pt x="3735624" y="0"/>
                    <a:pt x="3748046" y="12422"/>
                    <a:pt x="3748046" y="27745"/>
                  </a:cubicBezTo>
                  <a:lnTo>
                    <a:pt x="3748046" y="1994404"/>
                  </a:lnTo>
                  <a:cubicBezTo>
                    <a:pt x="3748046" y="2009728"/>
                    <a:pt x="3735624" y="2022150"/>
                    <a:pt x="3720300" y="2022150"/>
                  </a:cubicBezTo>
                  <a:lnTo>
                    <a:pt x="27745" y="2022150"/>
                  </a:lnTo>
                  <a:cubicBezTo>
                    <a:pt x="12422" y="2022150"/>
                    <a:pt x="0" y="2009728"/>
                    <a:pt x="0" y="1994404"/>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2069775"/>
            </a:xfrm>
            <a:prstGeom prst="rect">
              <a:avLst/>
            </a:prstGeom>
          </p:spPr>
          <p:txBody>
            <a:bodyPr anchor="ctr" rtlCol="false" tIns="50800" lIns="50800" bIns="50800" rIns="50800"/>
            <a:lstStyle/>
            <a:p>
              <a:pPr algn="l">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597088" y="1748409"/>
            <a:ext cx="11156210" cy="7771257"/>
          </a:xfrm>
          <a:prstGeom prst="rect">
            <a:avLst/>
          </a:prstGeom>
        </p:spPr>
        <p:txBody>
          <a:bodyPr anchor="t" rtlCol="false" tIns="0" lIns="0" bIns="0" rIns="0">
            <a:spAutoFit/>
          </a:bodyPr>
          <a:lstStyle/>
          <a:p>
            <a:pPr algn="just" marL="712467" indent="-356233" lvl="1">
              <a:lnSpc>
                <a:spcPts val="3893"/>
              </a:lnSpc>
              <a:buFont typeface="Arial"/>
              <a:buChar char="•"/>
            </a:pPr>
            <a:r>
              <a:rPr lang="en-US" sz="3299" spc="-128">
                <a:solidFill>
                  <a:srgbClr val="272B47"/>
                </a:solidFill>
                <a:latin typeface="TT Norms"/>
              </a:rPr>
              <a:t>Informes rápidos y precisos</a:t>
            </a:r>
          </a:p>
          <a:p>
            <a:pPr algn="just">
              <a:lnSpc>
                <a:spcPts val="3893"/>
              </a:lnSpc>
            </a:pPr>
            <a:r>
              <a:rPr lang="en-US" sz="3299" spc="-128">
                <a:solidFill>
                  <a:srgbClr val="272B47"/>
                </a:solidFill>
                <a:latin typeface="TT Norms"/>
              </a:rPr>
              <a:t>De acuerdo a Bi-Survey, el 64 % de empresas señala que la inteligencia empresarial ayuda a generar reportes y análisis más rápidos. Y es que, gracias a esta solución, las empresas pueden obtener cuadros, tablas y gráficos en tiempo real, permitiéndoles actuar en menor tiempo.</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Ayuda a identificar tendencias y patrones</a:t>
            </a:r>
          </a:p>
          <a:p>
            <a:pPr algn="just">
              <a:lnSpc>
                <a:spcPts val="3893"/>
              </a:lnSpc>
            </a:pPr>
            <a:r>
              <a:rPr lang="en-US" sz="3299" spc="-128">
                <a:solidFill>
                  <a:srgbClr val="272B47"/>
                </a:solidFill>
                <a:latin typeface="TT Norms"/>
              </a:rPr>
              <a:t>Como se mencionó en el primer punto, uno de los mayores beneficios del business intelligence es la capacidad de tomar decisiones basadas en datos. Esto gracias a que brinda herramientas para detectar tendencias y patrones. Así, permite a las organizaciones conocer mejor sus negocios y el rubro donde operan.</a:t>
            </a:r>
          </a:p>
          <a:p>
            <a:pPr algn="just">
              <a:lnSpc>
                <a:spcPts val="3893"/>
              </a:lnSpc>
            </a:pPr>
          </a:p>
          <a:p>
            <a:pPr algn="just">
              <a:lnSpc>
                <a:spcPts val="3893"/>
              </a:lnSpc>
            </a:pPr>
          </a:p>
        </p:txBody>
      </p:sp>
      <p:sp>
        <p:nvSpPr>
          <p:cNvPr name="Freeform 14" id="14"/>
          <p:cNvSpPr/>
          <p:nvPr/>
        </p:nvSpPr>
        <p:spPr>
          <a:xfrm flipH="false" flipV="false" rot="0">
            <a:off x="12318438" y="5629275"/>
            <a:ext cx="5367740" cy="2908449"/>
          </a:xfrm>
          <a:custGeom>
            <a:avLst/>
            <a:gdLst/>
            <a:ahLst/>
            <a:cxnLst/>
            <a:rect r="r" b="b" t="t" l="l"/>
            <a:pathLst>
              <a:path h="2908449" w="5367740">
                <a:moveTo>
                  <a:pt x="0" y="0"/>
                </a:moveTo>
                <a:lnTo>
                  <a:pt x="5367740" y="0"/>
                </a:lnTo>
                <a:lnTo>
                  <a:pt x="5367740" y="2908449"/>
                </a:lnTo>
                <a:lnTo>
                  <a:pt x="0" y="2908449"/>
                </a:lnTo>
                <a:lnTo>
                  <a:pt x="0" y="0"/>
                </a:lnTo>
                <a:close/>
              </a:path>
            </a:pathLst>
          </a:custGeom>
          <a:blipFill>
            <a:blip r:embed="rId2"/>
            <a:stretch>
              <a:fillRect l="-13960" t="0" r="0" b="0"/>
            </a:stretch>
          </a:blipFill>
        </p:spPr>
      </p:sp>
      <p:sp>
        <p:nvSpPr>
          <p:cNvPr name="TextBox 15" id="15"/>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6" id="16"/>
          <p:cNvSpPr txBox="true"/>
          <p:nvPr/>
        </p:nvSpPr>
        <p:spPr>
          <a:xfrm rot="0">
            <a:off x="1294497" y="729455"/>
            <a:ext cx="12252781"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5.4.1-Beneficios de implantar soluciones de BI</a:t>
            </a:r>
          </a:p>
          <a:p>
            <a:pPr algn="l">
              <a:lnSpc>
                <a:spcPts val="5664"/>
              </a:lnSpc>
            </a:pPr>
          </a:p>
        </p:txBody>
      </p:sp>
      <p:sp>
        <p:nvSpPr>
          <p:cNvPr name="Freeform 17" id="17"/>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499696" y="1729408"/>
            <a:ext cx="14230860" cy="7265673"/>
            <a:chOff x="0" y="0"/>
            <a:chExt cx="3748046" cy="1913593"/>
          </a:xfrm>
        </p:grpSpPr>
        <p:sp>
          <p:nvSpPr>
            <p:cNvPr name="Freeform 6" id="6"/>
            <p:cNvSpPr/>
            <p:nvPr/>
          </p:nvSpPr>
          <p:spPr>
            <a:xfrm flipH="false" flipV="false" rot="0">
              <a:off x="0" y="0"/>
              <a:ext cx="3748046" cy="1913593"/>
            </a:xfrm>
            <a:custGeom>
              <a:avLst/>
              <a:gdLst/>
              <a:ahLst/>
              <a:cxnLst/>
              <a:rect r="r" b="b" t="t" l="l"/>
              <a:pathLst>
                <a:path h="1913593" w="3748046">
                  <a:moveTo>
                    <a:pt x="27745" y="0"/>
                  </a:moveTo>
                  <a:lnTo>
                    <a:pt x="3720300" y="0"/>
                  </a:lnTo>
                  <a:cubicBezTo>
                    <a:pt x="3735624" y="0"/>
                    <a:pt x="3748046" y="12422"/>
                    <a:pt x="3748046" y="27745"/>
                  </a:cubicBezTo>
                  <a:lnTo>
                    <a:pt x="3748046" y="1885848"/>
                  </a:lnTo>
                  <a:cubicBezTo>
                    <a:pt x="3748046" y="1901171"/>
                    <a:pt x="3735624" y="1913593"/>
                    <a:pt x="3720300" y="1913593"/>
                  </a:cubicBezTo>
                  <a:lnTo>
                    <a:pt x="27745" y="1913593"/>
                  </a:lnTo>
                  <a:cubicBezTo>
                    <a:pt x="12422" y="1913593"/>
                    <a:pt x="0" y="1901171"/>
                    <a:pt x="0" y="1885848"/>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961218"/>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TextBox 11" id="11"/>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5.4.2-Cultura empresarial orientada a datos </a:t>
            </a:r>
          </a:p>
          <a:p>
            <a:pPr algn="l">
              <a:lnSpc>
                <a:spcPts val="5664"/>
              </a:lnSpc>
            </a:pPr>
          </a:p>
        </p:txBody>
      </p:sp>
      <p:sp>
        <p:nvSpPr>
          <p:cNvPr name="AutoShape 12" id="12"/>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3" id="13"/>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4" id="14"/>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5" id="15"/>
          <p:cNvSpPr txBox="true"/>
          <p:nvPr/>
        </p:nvSpPr>
        <p:spPr>
          <a:xfrm rot="0">
            <a:off x="950003" y="2170397"/>
            <a:ext cx="9853766" cy="6313932"/>
          </a:xfrm>
          <a:prstGeom prst="rect">
            <a:avLst/>
          </a:prstGeom>
        </p:spPr>
        <p:txBody>
          <a:bodyPr anchor="t" rtlCol="false" tIns="0" lIns="0" bIns="0" rIns="0">
            <a:spAutoFit/>
          </a:bodyPr>
          <a:lstStyle/>
          <a:p>
            <a:pPr algn="just" marL="712467" indent="-356233" lvl="1">
              <a:lnSpc>
                <a:spcPts val="3893"/>
              </a:lnSpc>
              <a:buFont typeface="Arial"/>
              <a:buChar char="•"/>
            </a:pPr>
            <a:r>
              <a:rPr lang="en-US" sz="3299" spc="-128">
                <a:solidFill>
                  <a:srgbClr val="272B47"/>
                </a:solidFill>
                <a:latin typeface="TT Norms"/>
              </a:rPr>
              <a:t>Una cultura de datos son las creencias y los comportamientos colectivos de las personas que valoran, aprovechan y promueven el uso de datos para mejorar la toma de decisiones. </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Como resultado, los datos se integran en las operaciones, la mentalidad y la identidad de una organización.</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 Una cultura de datos permite a todos acceder a la información que necesitan para realmente basarse en los datos y superar los desafíos empresariales más complejos</a:t>
            </a:r>
          </a:p>
        </p:txBody>
      </p:sp>
      <p:sp>
        <p:nvSpPr>
          <p:cNvPr name="Freeform 16" id="16"/>
          <p:cNvSpPr/>
          <p:nvPr/>
        </p:nvSpPr>
        <p:spPr>
          <a:xfrm flipH="false" flipV="false" rot="0">
            <a:off x="11752829" y="4723294"/>
            <a:ext cx="5955455" cy="3540528"/>
          </a:xfrm>
          <a:custGeom>
            <a:avLst/>
            <a:gdLst/>
            <a:ahLst/>
            <a:cxnLst/>
            <a:rect r="r" b="b" t="t" l="l"/>
            <a:pathLst>
              <a:path h="3540528" w="5955455">
                <a:moveTo>
                  <a:pt x="0" y="0"/>
                </a:moveTo>
                <a:lnTo>
                  <a:pt x="5955455" y="0"/>
                </a:lnTo>
                <a:lnTo>
                  <a:pt x="5955455" y="3540528"/>
                </a:lnTo>
                <a:lnTo>
                  <a:pt x="0" y="3540528"/>
                </a:lnTo>
                <a:lnTo>
                  <a:pt x="0" y="0"/>
                </a:lnTo>
                <a:close/>
              </a:path>
            </a:pathLst>
          </a:custGeom>
          <a:blipFill>
            <a:blip r:embed="rId2"/>
            <a:stretch>
              <a:fillRect l="0" t="0" r="0" b="0"/>
            </a:stretch>
          </a:blipFill>
        </p:spPr>
      </p:sp>
      <p:sp>
        <p:nvSpPr>
          <p:cNvPr name="Freeform 17" id="17"/>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590531" y="1989206"/>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1294497" y="729455"/>
            <a:ext cx="11707774" cy="2145792"/>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5.5-Uso de BI en la toma de decisiones</a:t>
            </a:r>
          </a:p>
          <a:p>
            <a:pPr algn="l">
              <a:lnSpc>
                <a:spcPts val="5664"/>
              </a:lnSpc>
            </a:pPr>
          </a:p>
          <a:p>
            <a:pPr algn="l">
              <a:lnSpc>
                <a:spcPts val="5664"/>
              </a:lnSpc>
            </a:pPr>
          </a:p>
        </p:txBody>
      </p:sp>
      <p:sp>
        <p:nvSpPr>
          <p:cNvPr name="TextBox 14" id="14"/>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5" id="15"/>
          <p:cNvSpPr txBox="true"/>
          <p:nvPr/>
        </p:nvSpPr>
        <p:spPr>
          <a:xfrm rot="0">
            <a:off x="950003" y="2318165"/>
            <a:ext cx="11802474" cy="7285482"/>
          </a:xfrm>
          <a:prstGeom prst="rect">
            <a:avLst/>
          </a:prstGeom>
        </p:spPr>
        <p:txBody>
          <a:bodyPr anchor="t" rtlCol="false" tIns="0" lIns="0" bIns="0" rIns="0">
            <a:spAutoFit/>
          </a:bodyPr>
          <a:lstStyle/>
          <a:p>
            <a:pPr algn="just">
              <a:lnSpc>
                <a:spcPts val="3893"/>
              </a:lnSpc>
            </a:pPr>
            <a:r>
              <a:rPr lang="en-US" sz="3299" spc="-128">
                <a:solidFill>
                  <a:srgbClr val="272B47"/>
                </a:solidFill>
                <a:latin typeface="TT Norms"/>
              </a:rPr>
              <a:t>El Business Intelligence permite minimizar los riesgos en la toma de decisiones. </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Una de las principales funciones de los roles directivos es decidir acerca de asuntos de diversa índole cada día, pero los managers y responsables no pueden permitirse el hacerlo sin saber realmente los resultados que dichas decisiones pueden conllevar</a:t>
            </a:r>
          </a:p>
          <a:p>
            <a:pPr algn="just">
              <a:lnSpc>
                <a:spcPts val="3893"/>
              </a:lnSpc>
            </a:pPr>
          </a:p>
          <a:p>
            <a:pPr algn="just" marL="712467" indent="-356233" lvl="1">
              <a:lnSpc>
                <a:spcPts val="3893"/>
              </a:lnSpc>
              <a:buFont typeface="Arial"/>
              <a:buChar char="•"/>
            </a:pPr>
            <a:r>
              <a:rPr lang="en-US" sz="3299" spc="-128">
                <a:solidFill>
                  <a:srgbClr val="272B47"/>
                </a:solidFill>
                <a:latin typeface="TT Norms"/>
              </a:rPr>
              <a:t>La información y el análisis que el BI proporcionan arrojan luz sobre el proceso de toma de decisiones. A través de un análisis interno de los datos existentes, la inteligencia de negocio trata de formar un conjunto de estrategias que otorguen información a las empresas.</a:t>
            </a:r>
          </a:p>
          <a:p>
            <a:pPr algn="just">
              <a:lnSpc>
                <a:spcPts val="3893"/>
              </a:lnSpc>
            </a:pPr>
          </a:p>
          <a:p>
            <a:pPr algn="just">
              <a:lnSpc>
                <a:spcPts val="3893"/>
              </a:lnSpc>
            </a:pPr>
          </a:p>
        </p:txBody>
      </p:sp>
      <p:sp>
        <p:nvSpPr>
          <p:cNvPr name="Freeform 16" id="16"/>
          <p:cNvSpPr/>
          <p:nvPr/>
        </p:nvSpPr>
        <p:spPr>
          <a:xfrm flipH="false" flipV="false" rot="0">
            <a:off x="13002272" y="4014067"/>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2"/>
            <a:stretch>
              <a:fillRect l="0" t="0" r="0" b="0"/>
            </a:stretch>
          </a:blipFill>
        </p:spPr>
      </p:sp>
      <p:sp>
        <p:nvSpPr>
          <p:cNvPr name="Freeform 17" id="17"/>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1908236"/>
            <a:ext cx="13670184" cy="6970649"/>
            <a:chOff x="0" y="0"/>
            <a:chExt cx="3600378" cy="1835891"/>
          </a:xfrm>
        </p:grpSpPr>
        <p:sp>
          <p:nvSpPr>
            <p:cNvPr name="Freeform 6" id="6"/>
            <p:cNvSpPr/>
            <p:nvPr/>
          </p:nvSpPr>
          <p:spPr>
            <a:xfrm flipH="false" flipV="false" rot="0">
              <a:off x="0" y="0"/>
              <a:ext cx="3600378" cy="1835891"/>
            </a:xfrm>
            <a:custGeom>
              <a:avLst/>
              <a:gdLst/>
              <a:ahLst/>
              <a:cxnLst/>
              <a:rect r="r" b="b" t="t" l="l"/>
              <a:pathLst>
                <a:path h="1835891" w="3600378">
                  <a:moveTo>
                    <a:pt x="28883" y="0"/>
                  </a:moveTo>
                  <a:lnTo>
                    <a:pt x="3571495" y="0"/>
                  </a:lnTo>
                  <a:cubicBezTo>
                    <a:pt x="3587447" y="0"/>
                    <a:pt x="3600378" y="12931"/>
                    <a:pt x="3600378" y="28883"/>
                  </a:cubicBezTo>
                  <a:lnTo>
                    <a:pt x="3600378" y="1807008"/>
                  </a:lnTo>
                  <a:cubicBezTo>
                    <a:pt x="3600378" y="1814668"/>
                    <a:pt x="3597335" y="1822015"/>
                    <a:pt x="3591918" y="1827431"/>
                  </a:cubicBezTo>
                  <a:cubicBezTo>
                    <a:pt x="3586502" y="1832848"/>
                    <a:pt x="3579155" y="1835891"/>
                    <a:pt x="3571495" y="1835891"/>
                  </a:cubicBezTo>
                  <a:lnTo>
                    <a:pt x="28883" y="1835891"/>
                  </a:lnTo>
                  <a:cubicBezTo>
                    <a:pt x="12931" y="1835891"/>
                    <a:pt x="0" y="1822960"/>
                    <a:pt x="0" y="1807008"/>
                  </a:cubicBezTo>
                  <a:lnTo>
                    <a:pt x="0" y="28883"/>
                  </a:lnTo>
                  <a:cubicBezTo>
                    <a:pt x="0" y="12931"/>
                    <a:pt x="12931" y="0"/>
                    <a:pt x="28883" y="0"/>
                  </a:cubicBezTo>
                  <a:close/>
                </a:path>
              </a:pathLst>
            </a:custGeom>
            <a:solidFill>
              <a:srgbClr val="FFFFFF"/>
            </a:solidFill>
          </p:spPr>
        </p:sp>
        <p:sp>
          <p:nvSpPr>
            <p:cNvPr name="TextBox 7" id="7"/>
            <p:cNvSpPr txBox="true"/>
            <p:nvPr/>
          </p:nvSpPr>
          <p:spPr>
            <a:xfrm>
              <a:off x="0" y="-47625"/>
              <a:ext cx="3600378" cy="1883516"/>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099322" y="9651699"/>
            <a:ext cx="729622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656475" cy="16669"/>
          </a:xfrm>
          <a:prstGeom prst="line">
            <a:avLst/>
          </a:prstGeom>
          <a:ln cap="rnd" w="66675">
            <a:solidFill>
              <a:srgbClr val="495CD9"/>
            </a:solidFill>
            <a:prstDash val="solid"/>
            <a:headEnd type="none" len="sm" w="sm"/>
            <a:tailEnd type="none" len="sm" w="sm"/>
          </a:ln>
        </p:spPr>
      </p:sp>
      <p:sp>
        <p:nvSpPr>
          <p:cNvPr name="Freeform 13" id="13"/>
          <p:cNvSpPr/>
          <p:nvPr/>
        </p:nvSpPr>
        <p:spPr>
          <a:xfrm flipH="false" flipV="false" rot="0">
            <a:off x="12595943" y="5726309"/>
            <a:ext cx="4737477" cy="3152576"/>
          </a:xfrm>
          <a:custGeom>
            <a:avLst/>
            <a:gdLst/>
            <a:ahLst/>
            <a:cxnLst/>
            <a:rect r="r" b="b" t="t" l="l"/>
            <a:pathLst>
              <a:path h="3152576" w="4737477">
                <a:moveTo>
                  <a:pt x="0" y="0"/>
                </a:moveTo>
                <a:lnTo>
                  <a:pt x="4737478" y="0"/>
                </a:lnTo>
                <a:lnTo>
                  <a:pt x="4737478" y="3152576"/>
                </a:lnTo>
                <a:lnTo>
                  <a:pt x="0" y="3152576"/>
                </a:lnTo>
                <a:lnTo>
                  <a:pt x="0" y="0"/>
                </a:lnTo>
                <a:close/>
              </a:path>
            </a:pathLst>
          </a:custGeom>
          <a:blipFill>
            <a:blip r:embed="rId2"/>
            <a:stretch>
              <a:fillRect l="0" t="0" r="0" b="0"/>
            </a:stretch>
          </a:blipFill>
        </p:spPr>
      </p:sp>
      <p:sp>
        <p:nvSpPr>
          <p:cNvPr name="TextBox 14" id="14"/>
          <p:cNvSpPr txBox="true"/>
          <p:nvPr/>
        </p:nvSpPr>
        <p:spPr>
          <a:xfrm rot="0">
            <a:off x="1028700" y="457095"/>
            <a:ext cx="12907924" cy="2059336"/>
          </a:xfrm>
          <a:prstGeom prst="rect">
            <a:avLst/>
          </a:prstGeom>
        </p:spPr>
        <p:txBody>
          <a:bodyPr anchor="t" rtlCol="false" tIns="0" lIns="0" bIns="0" rIns="0">
            <a:spAutoFit/>
          </a:bodyPr>
          <a:lstStyle/>
          <a:p>
            <a:pPr algn="ctr">
              <a:lnSpc>
                <a:spcPts val="5428"/>
              </a:lnSpc>
            </a:pPr>
            <a:r>
              <a:rPr lang="en-US" sz="4600" spc="-179">
                <a:solidFill>
                  <a:srgbClr val="272B47"/>
                </a:solidFill>
                <a:latin typeface="TT Norms Bold"/>
              </a:rPr>
              <a:t>5.1 INTELIGENCIA DE NEGOCIOS (BI) HOY EN LAS ORGANIZACIONES</a:t>
            </a:r>
          </a:p>
          <a:p>
            <a:pPr algn="ctr">
              <a:lnSpc>
                <a:spcPts val="5428"/>
              </a:lnSpc>
            </a:pPr>
          </a:p>
        </p:txBody>
      </p:sp>
      <p:sp>
        <p:nvSpPr>
          <p:cNvPr name="TextBox 15" id="15"/>
          <p:cNvSpPr txBox="true"/>
          <p:nvPr/>
        </p:nvSpPr>
        <p:spPr>
          <a:xfrm rot="0">
            <a:off x="1834707" y="2241965"/>
            <a:ext cx="10583062" cy="3942442"/>
          </a:xfrm>
          <a:prstGeom prst="rect">
            <a:avLst/>
          </a:prstGeom>
        </p:spPr>
        <p:txBody>
          <a:bodyPr anchor="t" rtlCol="false" tIns="0" lIns="0" bIns="0" rIns="0">
            <a:spAutoFit/>
          </a:bodyPr>
          <a:lstStyle/>
          <a:p>
            <a:pPr algn="just" marL="798820" indent="-399410" lvl="1">
              <a:lnSpc>
                <a:spcPts val="4365"/>
              </a:lnSpc>
              <a:buFont typeface="Arial"/>
              <a:buChar char="•"/>
            </a:pPr>
            <a:r>
              <a:rPr lang="en-US" sz="3699" spc="-144">
                <a:solidFill>
                  <a:srgbClr val="272B47"/>
                </a:solidFill>
                <a:latin typeface="Arial Italics"/>
              </a:rPr>
              <a:t>Es una herramienta bajo la cual diferentes tipos de organizaciones pueden soportar la toma de decisiones basadas en información precisa y oportuna: garantizando la generación del conocimiento necesario hoy que permite escoger la alternativa que sea más conveniente cuál es el éxito de la empresa. </a:t>
            </a:r>
          </a:p>
        </p:txBody>
      </p:sp>
      <p:sp>
        <p:nvSpPr>
          <p:cNvPr name="TextBox 16" id="16"/>
          <p:cNvSpPr txBox="true"/>
          <p:nvPr/>
        </p:nvSpPr>
        <p:spPr>
          <a:xfrm rot="0">
            <a:off x="7126238" y="9445034"/>
            <a:ext cx="39730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 DE ÁREA</a:t>
            </a:r>
          </a:p>
        </p:txBody>
      </p:sp>
      <p:pic>
        <p:nvPicPr>
          <p:cNvPr name="Picture 17" id="17"/>
          <p:cNvPicPr>
            <a:picLocks noChangeAspect="true"/>
          </p:cNvPicPr>
          <p:nvPr/>
        </p:nvPicPr>
        <p:blipFill>
          <a:blip r:embed="rId3"/>
          <a:stretch>
            <a:fillRect/>
          </a:stretch>
        </p:blipFill>
        <p:spPr>
          <a:xfrm rot="0">
            <a:off x="960324" y="5344296"/>
            <a:ext cx="11060726" cy="4988473"/>
          </a:xfrm>
          <a:prstGeom prst="rect">
            <a:avLst/>
          </a:prstGeom>
        </p:spPr>
      </p:pic>
      <p:sp>
        <p:nvSpPr>
          <p:cNvPr name="Freeform 18" id="18"/>
          <p:cNvSpPr/>
          <p:nvPr/>
        </p:nvSpPr>
        <p:spPr>
          <a:xfrm flipH="false" flipV="false" rot="0">
            <a:off x="16400825" y="735140"/>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TextBox 13" id="13"/>
          <p:cNvSpPr txBox="true"/>
          <p:nvPr/>
        </p:nvSpPr>
        <p:spPr>
          <a:xfrm rot="0">
            <a:off x="1802608" y="2170397"/>
            <a:ext cx="13214640" cy="4370832"/>
          </a:xfrm>
          <a:prstGeom prst="rect">
            <a:avLst/>
          </a:prstGeom>
        </p:spPr>
        <p:txBody>
          <a:bodyPr anchor="t" rtlCol="false" tIns="0" lIns="0" bIns="0" rIns="0">
            <a:spAutoFit/>
          </a:bodyPr>
          <a:lstStyle/>
          <a:p>
            <a:pPr algn="just">
              <a:lnSpc>
                <a:spcPts val="3893"/>
              </a:lnSpc>
            </a:pPr>
            <a:r>
              <a:rPr lang="en-US" sz="3299" spc="-128">
                <a:solidFill>
                  <a:srgbClr val="272B47"/>
                </a:solidFill>
                <a:latin typeface="TT Norms"/>
              </a:rPr>
              <a:t>El análisis de sensibilidad es un método que nos permite visualizar de manera inmediata las ventajas y desventajas económicas de un proyecto. Este método es muy utilizado para identificar el proyecto que nos dará los mejores rendimientos.</a:t>
            </a:r>
          </a:p>
          <a:p>
            <a:pPr algn="just">
              <a:lnSpc>
                <a:spcPts val="3893"/>
              </a:lnSpc>
            </a:pPr>
            <a:r>
              <a:rPr lang="en-US" sz="3299" spc="-128">
                <a:solidFill>
                  <a:srgbClr val="272B47"/>
                </a:solidFill>
                <a:latin typeface="TT Norms"/>
              </a:rPr>
              <a:t>Una tabla dinámica sirve para resumir los datos que hay en una hoja de cálculo. Lo mejor de todo es que puedes cambiarla fácil y rápidamente para ver los datos de una manera diferente, haciendo de ésta una herramienta muy poderosa.</a:t>
            </a:r>
          </a:p>
          <a:p>
            <a:pPr algn="ctr">
              <a:lnSpc>
                <a:spcPts val="3893"/>
              </a:lnSpc>
            </a:pPr>
          </a:p>
        </p:txBody>
      </p:sp>
      <p:sp>
        <p:nvSpPr>
          <p:cNvPr name="Freeform 14" id="14"/>
          <p:cNvSpPr/>
          <p:nvPr/>
        </p:nvSpPr>
        <p:spPr>
          <a:xfrm flipH="false" flipV="false" rot="0">
            <a:off x="6689796" y="5668150"/>
            <a:ext cx="6312476" cy="3048538"/>
          </a:xfrm>
          <a:custGeom>
            <a:avLst/>
            <a:gdLst/>
            <a:ahLst/>
            <a:cxnLst/>
            <a:rect r="r" b="b" t="t" l="l"/>
            <a:pathLst>
              <a:path h="3048538" w="6312476">
                <a:moveTo>
                  <a:pt x="0" y="0"/>
                </a:moveTo>
                <a:lnTo>
                  <a:pt x="6312476" y="0"/>
                </a:lnTo>
                <a:lnTo>
                  <a:pt x="6312476" y="3048538"/>
                </a:lnTo>
                <a:lnTo>
                  <a:pt x="0" y="3048538"/>
                </a:lnTo>
                <a:lnTo>
                  <a:pt x="0" y="0"/>
                </a:lnTo>
                <a:close/>
              </a:path>
            </a:pathLst>
          </a:custGeom>
          <a:blipFill>
            <a:blip r:embed="rId2"/>
            <a:stretch>
              <a:fillRect l="0" t="0" r="0" b="-115536"/>
            </a:stretch>
          </a:blipFill>
        </p:spPr>
      </p:sp>
      <p:sp>
        <p:nvSpPr>
          <p:cNvPr name="TextBox 15" id="15"/>
          <p:cNvSpPr txBox="true"/>
          <p:nvPr/>
        </p:nvSpPr>
        <p:spPr>
          <a:xfrm rot="0">
            <a:off x="1294497" y="729455"/>
            <a:ext cx="11707774" cy="1431417"/>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5.5.1-Analisis de sensibilidad y tabla dinámica </a:t>
            </a:r>
          </a:p>
          <a:p>
            <a:pPr algn="l">
              <a:lnSpc>
                <a:spcPts val="5664"/>
              </a:lnSpc>
            </a:pPr>
          </a:p>
        </p:txBody>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Freeform 17" id="17"/>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Freeform 13" id="13"/>
          <p:cNvSpPr/>
          <p:nvPr/>
        </p:nvSpPr>
        <p:spPr>
          <a:xfrm flipH="false" flipV="false" rot="0">
            <a:off x="16355407" y="586318"/>
            <a:ext cx="1330770" cy="1493722"/>
          </a:xfrm>
          <a:custGeom>
            <a:avLst/>
            <a:gdLst/>
            <a:ahLst/>
            <a:cxnLst/>
            <a:rect r="r" b="b" t="t" l="l"/>
            <a:pathLst>
              <a:path h="1493722" w="1330770">
                <a:moveTo>
                  <a:pt x="0" y="0"/>
                </a:moveTo>
                <a:lnTo>
                  <a:pt x="1330771" y="0"/>
                </a:lnTo>
                <a:lnTo>
                  <a:pt x="1330771" y="1493722"/>
                </a:lnTo>
                <a:lnTo>
                  <a:pt x="0" y="1493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510255" y="5846795"/>
            <a:ext cx="5799346" cy="3067455"/>
          </a:xfrm>
          <a:custGeom>
            <a:avLst/>
            <a:gdLst/>
            <a:ahLst/>
            <a:cxnLst/>
            <a:rect r="r" b="b" t="t" l="l"/>
            <a:pathLst>
              <a:path h="3067455" w="5799346">
                <a:moveTo>
                  <a:pt x="0" y="0"/>
                </a:moveTo>
                <a:lnTo>
                  <a:pt x="5799346" y="0"/>
                </a:lnTo>
                <a:lnTo>
                  <a:pt x="5799346" y="3067455"/>
                </a:lnTo>
                <a:lnTo>
                  <a:pt x="0" y="3067455"/>
                </a:lnTo>
                <a:lnTo>
                  <a:pt x="0" y="0"/>
                </a:lnTo>
                <a:close/>
              </a:path>
            </a:pathLst>
          </a:custGeom>
          <a:blipFill>
            <a:blip r:embed="rId4"/>
            <a:stretch>
              <a:fillRect l="0" t="0" r="0" b="-22652"/>
            </a:stretch>
          </a:blipFill>
        </p:spPr>
      </p:sp>
      <p:sp>
        <p:nvSpPr>
          <p:cNvPr name="TextBox 15" id="15"/>
          <p:cNvSpPr txBox="true"/>
          <p:nvPr/>
        </p:nvSpPr>
        <p:spPr>
          <a:xfrm rot="0">
            <a:off x="1294497" y="729455"/>
            <a:ext cx="12903276" cy="2145792"/>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5.5.2-Metodos cuadro de mando integral y administración empresarial </a:t>
            </a:r>
          </a:p>
          <a:p>
            <a:pPr algn="l">
              <a:lnSpc>
                <a:spcPts val="5664"/>
              </a:lnSpc>
            </a:pPr>
          </a:p>
        </p:txBody>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7" id="17"/>
          <p:cNvSpPr txBox="true"/>
          <p:nvPr/>
        </p:nvSpPr>
        <p:spPr>
          <a:xfrm rot="0">
            <a:off x="1677711" y="2318165"/>
            <a:ext cx="12851302" cy="3885057"/>
          </a:xfrm>
          <a:prstGeom prst="rect">
            <a:avLst/>
          </a:prstGeom>
        </p:spPr>
        <p:txBody>
          <a:bodyPr anchor="t" rtlCol="false" tIns="0" lIns="0" bIns="0" rIns="0">
            <a:spAutoFit/>
          </a:bodyPr>
          <a:lstStyle/>
          <a:p>
            <a:pPr algn="just">
              <a:lnSpc>
                <a:spcPts val="3893"/>
              </a:lnSpc>
            </a:pPr>
            <a:r>
              <a:rPr lang="en-US" sz="3299" spc="-128">
                <a:solidFill>
                  <a:srgbClr val="272B47"/>
                </a:solidFill>
                <a:latin typeface="TT Norms"/>
              </a:rPr>
              <a:t>El Cuadro de Mando Integral (CMI) o también conocido como Balanced Scorecard (BSC) es una herramienta de gestión empresarial cuyo principal objetivo es evaluar el crecimiento de una organización, su rendimiento y sus objetivos estratégicos para alcanzar metas a largo plazo.</a:t>
            </a:r>
          </a:p>
          <a:p>
            <a:pPr algn="just">
              <a:lnSpc>
                <a:spcPts val="3893"/>
              </a:lnSpc>
            </a:pPr>
            <a:r>
              <a:rPr lang="en-US" sz="3299" spc="-128">
                <a:solidFill>
                  <a:srgbClr val="272B47"/>
                </a:solidFill>
                <a:latin typeface="TT Norms"/>
              </a:rPr>
              <a:t>Fue elaborada por Robert Kaplan, David Norton y Maldonado, y es considerada un sistema administrativo que ofrece una visión empresarial global, es decir, que va más allá de la perspectiva financiera.</a:t>
            </a:r>
          </a:p>
          <a:p>
            <a:pPr algn="just">
              <a:lnSpc>
                <a:spcPts val="389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028700" y="1937093"/>
            <a:ext cx="16230600" cy="7292914"/>
            <a:chOff x="0" y="0"/>
            <a:chExt cx="4274726" cy="1920767"/>
          </a:xfrm>
        </p:grpSpPr>
        <p:sp>
          <p:nvSpPr>
            <p:cNvPr name="Freeform 6" id="6"/>
            <p:cNvSpPr/>
            <p:nvPr/>
          </p:nvSpPr>
          <p:spPr>
            <a:xfrm flipH="false" flipV="false" rot="0">
              <a:off x="0" y="0"/>
              <a:ext cx="4274726" cy="1920767"/>
            </a:xfrm>
            <a:custGeom>
              <a:avLst/>
              <a:gdLst/>
              <a:ahLst/>
              <a:cxnLst/>
              <a:rect r="r" b="b" t="t" l="l"/>
              <a:pathLst>
                <a:path h="1920767" w="4274726">
                  <a:moveTo>
                    <a:pt x="24327" y="0"/>
                  </a:moveTo>
                  <a:lnTo>
                    <a:pt x="4250399" y="0"/>
                  </a:lnTo>
                  <a:cubicBezTo>
                    <a:pt x="4263834" y="0"/>
                    <a:pt x="4274726" y="10891"/>
                    <a:pt x="4274726" y="24327"/>
                  </a:cubicBezTo>
                  <a:lnTo>
                    <a:pt x="4274726" y="1896441"/>
                  </a:lnTo>
                  <a:cubicBezTo>
                    <a:pt x="4274726" y="1909876"/>
                    <a:pt x="4263834" y="1920767"/>
                    <a:pt x="4250399" y="1920767"/>
                  </a:cubicBezTo>
                  <a:lnTo>
                    <a:pt x="24327" y="1920767"/>
                  </a:lnTo>
                  <a:cubicBezTo>
                    <a:pt x="10891" y="1920767"/>
                    <a:pt x="0" y="1909876"/>
                    <a:pt x="0" y="1896441"/>
                  </a:cubicBezTo>
                  <a:lnTo>
                    <a:pt x="0" y="24327"/>
                  </a:lnTo>
                  <a:cubicBezTo>
                    <a:pt x="0" y="10891"/>
                    <a:pt x="10891" y="0"/>
                    <a:pt x="24327" y="0"/>
                  </a:cubicBezTo>
                  <a:close/>
                </a:path>
              </a:pathLst>
            </a:custGeom>
            <a:solidFill>
              <a:srgbClr val="FFFFFF"/>
            </a:solidFill>
          </p:spPr>
        </p:sp>
        <p:sp>
          <p:nvSpPr>
            <p:cNvPr name="TextBox 7" id="7"/>
            <p:cNvSpPr txBox="true"/>
            <p:nvPr/>
          </p:nvSpPr>
          <p:spPr>
            <a:xfrm>
              <a:off x="0" y="-47625"/>
              <a:ext cx="4274726" cy="1968392"/>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4281669" y="438457"/>
            <a:ext cx="5426039" cy="1180486"/>
            <a:chOff x="0" y="0"/>
            <a:chExt cx="6899910" cy="1501140"/>
          </a:xfrm>
        </p:grpSpPr>
        <p:sp>
          <p:nvSpPr>
            <p:cNvPr name="Freeform 12" id="12"/>
            <p:cNvSpPr/>
            <p:nvPr/>
          </p:nvSpPr>
          <p:spPr>
            <a:xfrm flipH="false" flipV="false" rot="0">
              <a:off x="49530" y="39370"/>
              <a:ext cx="6804660" cy="1427480"/>
            </a:xfrm>
            <a:custGeom>
              <a:avLst/>
              <a:gdLst/>
              <a:ahLst/>
              <a:cxnLst/>
              <a:rect r="r" b="b" t="t" l="l"/>
              <a:pathLst>
                <a:path h="1427480" w="6804660">
                  <a:moveTo>
                    <a:pt x="24130" y="1360170"/>
                  </a:moveTo>
                  <a:cubicBezTo>
                    <a:pt x="941070" y="1322070"/>
                    <a:pt x="2517140" y="1308100"/>
                    <a:pt x="3105150" y="1282700"/>
                  </a:cubicBezTo>
                  <a:cubicBezTo>
                    <a:pt x="3395980" y="1270000"/>
                    <a:pt x="3545840" y="1261110"/>
                    <a:pt x="3755390" y="1240790"/>
                  </a:cubicBezTo>
                  <a:cubicBezTo>
                    <a:pt x="3952240" y="1221740"/>
                    <a:pt x="4142740" y="1197610"/>
                    <a:pt x="4326890" y="1164590"/>
                  </a:cubicBezTo>
                  <a:cubicBezTo>
                    <a:pt x="4500880" y="1132840"/>
                    <a:pt x="4668520" y="1093470"/>
                    <a:pt x="4828540" y="1047750"/>
                  </a:cubicBezTo>
                  <a:cubicBezTo>
                    <a:pt x="4979670" y="1004570"/>
                    <a:pt x="5125720" y="955040"/>
                    <a:pt x="5265420" y="900430"/>
                  </a:cubicBezTo>
                  <a:cubicBezTo>
                    <a:pt x="5398770" y="848360"/>
                    <a:pt x="5528310" y="791210"/>
                    <a:pt x="5651500" y="731520"/>
                  </a:cubicBezTo>
                  <a:cubicBezTo>
                    <a:pt x="5769610" y="674370"/>
                    <a:pt x="5885180" y="612140"/>
                    <a:pt x="5989320" y="551180"/>
                  </a:cubicBezTo>
                  <a:cubicBezTo>
                    <a:pt x="6083300" y="496570"/>
                    <a:pt x="6174740" y="440690"/>
                    <a:pt x="6253480" y="386080"/>
                  </a:cubicBezTo>
                  <a:cubicBezTo>
                    <a:pt x="6322060" y="339090"/>
                    <a:pt x="6375400" y="300990"/>
                    <a:pt x="6437630" y="246380"/>
                  </a:cubicBezTo>
                  <a:cubicBezTo>
                    <a:pt x="6508750" y="184150"/>
                    <a:pt x="6610350" y="39370"/>
                    <a:pt x="6652260" y="30480"/>
                  </a:cubicBezTo>
                  <a:cubicBezTo>
                    <a:pt x="6666230" y="27940"/>
                    <a:pt x="6678930" y="34290"/>
                    <a:pt x="6684010" y="41910"/>
                  </a:cubicBezTo>
                  <a:cubicBezTo>
                    <a:pt x="6687820" y="48260"/>
                    <a:pt x="6689090" y="59690"/>
                    <a:pt x="6681470" y="69850"/>
                  </a:cubicBezTo>
                  <a:cubicBezTo>
                    <a:pt x="6650990" y="110490"/>
                    <a:pt x="6316980" y="234950"/>
                    <a:pt x="6263640" y="237490"/>
                  </a:cubicBezTo>
                  <a:cubicBezTo>
                    <a:pt x="6250940" y="238760"/>
                    <a:pt x="6245860" y="236220"/>
                    <a:pt x="6240780" y="231140"/>
                  </a:cubicBezTo>
                  <a:cubicBezTo>
                    <a:pt x="6235700" y="226060"/>
                    <a:pt x="6230620" y="215900"/>
                    <a:pt x="6233160" y="208280"/>
                  </a:cubicBezTo>
                  <a:cubicBezTo>
                    <a:pt x="6236970" y="196850"/>
                    <a:pt x="6252210" y="185420"/>
                    <a:pt x="6276340" y="171450"/>
                  </a:cubicBezTo>
                  <a:cubicBezTo>
                    <a:pt x="6350000" y="130810"/>
                    <a:pt x="6704330" y="0"/>
                    <a:pt x="6769100" y="11430"/>
                  </a:cubicBezTo>
                  <a:cubicBezTo>
                    <a:pt x="6786880" y="13970"/>
                    <a:pt x="6795770" y="22860"/>
                    <a:pt x="6799580" y="35560"/>
                  </a:cubicBezTo>
                  <a:cubicBezTo>
                    <a:pt x="6804660" y="55880"/>
                    <a:pt x="6781800" y="91440"/>
                    <a:pt x="6764020" y="130810"/>
                  </a:cubicBezTo>
                  <a:cubicBezTo>
                    <a:pt x="6732270" y="200660"/>
                    <a:pt x="6643370" y="394970"/>
                    <a:pt x="6609080" y="415290"/>
                  </a:cubicBezTo>
                  <a:cubicBezTo>
                    <a:pt x="6600190" y="420370"/>
                    <a:pt x="6591300" y="419100"/>
                    <a:pt x="6584950" y="415290"/>
                  </a:cubicBezTo>
                  <a:cubicBezTo>
                    <a:pt x="6578600" y="411480"/>
                    <a:pt x="6574790" y="402590"/>
                    <a:pt x="6572250" y="388620"/>
                  </a:cubicBezTo>
                  <a:cubicBezTo>
                    <a:pt x="6565900" y="342900"/>
                    <a:pt x="6591300" y="128270"/>
                    <a:pt x="6615430" y="90170"/>
                  </a:cubicBezTo>
                  <a:cubicBezTo>
                    <a:pt x="6623050" y="77470"/>
                    <a:pt x="6634480" y="71120"/>
                    <a:pt x="6643370" y="72390"/>
                  </a:cubicBezTo>
                  <a:cubicBezTo>
                    <a:pt x="6650990" y="72390"/>
                    <a:pt x="6661150" y="81280"/>
                    <a:pt x="6664960" y="91440"/>
                  </a:cubicBezTo>
                  <a:cubicBezTo>
                    <a:pt x="6673850" y="113030"/>
                    <a:pt x="6666230" y="187960"/>
                    <a:pt x="6653530" y="208280"/>
                  </a:cubicBezTo>
                  <a:cubicBezTo>
                    <a:pt x="6645910" y="219710"/>
                    <a:pt x="6633210" y="227330"/>
                    <a:pt x="6624320" y="226060"/>
                  </a:cubicBezTo>
                  <a:cubicBezTo>
                    <a:pt x="6616700" y="224790"/>
                    <a:pt x="6604000" y="210820"/>
                    <a:pt x="6604000" y="199390"/>
                  </a:cubicBezTo>
                  <a:cubicBezTo>
                    <a:pt x="6604000" y="180340"/>
                    <a:pt x="6643370" y="134620"/>
                    <a:pt x="6661150" y="124460"/>
                  </a:cubicBezTo>
                  <a:cubicBezTo>
                    <a:pt x="6671310" y="119380"/>
                    <a:pt x="6684010" y="118110"/>
                    <a:pt x="6690360" y="121920"/>
                  </a:cubicBezTo>
                  <a:cubicBezTo>
                    <a:pt x="6696710" y="125730"/>
                    <a:pt x="6703060" y="138430"/>
                    <a:pt x="6701790" y="148590"/>
                  </a:cubicBezTo>
                  <a:cubicBezTo>
                    <a:pt x="6699250" y="166370"/>
                    <a:pt x="6667500" y="210820"/>
                    <a:pt x="6648450" y="218440"/>
                  </a:cubicBezTo>
                  <a:cubicBezTo>
                    <a:pt x="6635750" y="223520"/>
                    <a:pt x="6615430" y="220980"/>
                    <a:pt x="6610350" y="210820"/>
                  </a:cubicBezTo>
                  <a:cubicBezTo>
                    <a:pt x="6600190" y="193040"/>
                    <a:pt x="6640830" y="100330"/>
                    <a:pt x="6659880" y="81280"/>
                  </a:cubicBezTo>
                  <a:cubicBezTo>
                    <a:pt x="6668770" y="72390"/>
                    <a:pt x="6678930" y="68580"/>
                    <a:pt x="6686550" y="71120"/>
                  </a:cubicBezTo>
                  <a:cubicBezTo>
                    <a:pt x="6694170" y="73660"/>
                    <a:pt x="6704330" y="85090"/>
                    <a:pt x="6705600" y="99060"/>
                  </a:cubicBezTo>
                  <a:cubicBezTo>
                    <a:pt x="6708140" y="130810"/>
                    <a:pt x="6652260" y="247650"/>
                    <a:pt x="6628130" y="265430"/>
                  </a:cubicBezTo>
                  <a:cubicBezTo>
                    <a:pt x="6617970" y="273050"/>
                    <a:pt x="6605270" y="273050"/>
                    <a:pt x="6598920" y="269240"/>
                  </a:cubicBezTo>
                  <a:cubicBezTo>
                    <a:pt x="6591300" y="265430"/>
                    <a:pt x="6588760" y="237490"/>
                    <a:pt x="6587490" y="237490"/>
                  </a:cubicBezTo>
                  <a:cubicBezTo>
                    <a:pt x="6586220" y="237490"/>
                    <a:pt x="6584950" y="248920"/>
                    <a:pt x="6586220" y="250190"/>
                  </a:cubicBezTo>
                  <a:cubicBezTo>
                    <a:pt x="6588760" y="251460"/>
                    <a:pt x="6601460" y="232410"/>
                    <a:pt x="6609080" y="232410"/>
                  </a:cubicBezTo>
                  <a:cubicBezTo>
                    <a:pt x="6616700" y="232410"/>
                    <a:pt x="6630670" y="240030"/>
                    <a:pt x="6633210" y="247650"/>
                  </a:cubicBezTo>
                  <a:cubicBezTo>
                    <a:pt x="6635750" y="255270"/>
                    <a:pt x="6631940" y="273050"/>
                    <a:pt x="6625590" y="278130"/>
                  </a:cubicBezTo>
                  <a:cubicBezTo>
                    <a:pt x="6620510" y="283210"/>
                    <a:pt x="6607810" y="284480"/>
                    <a:pt x="6601460" y="281940"/>
                  </a:cubicBezTo>
                  <a:cubicBezTo>
                    <a:pt x="6595110" y="279400"/>
                    <a:pt x="6587490" y="271780"/>
                    <a:pt x="6584950" y="265430"/>
                  </a:cubicBezTo>
                  <a:cubicBezTo>
                    <a:pt x="6582410" y="259080"/>
                    <a:pt x="6584950" y="246380"/>
                    <a:pt x="6590030" y="241300"/>
                  </a:cubicBezTo>
                  <a:cubicBezTo>
                    <a:pt x="6595110" y="236220"/>
                    <a:pt x="6605270" y="231140"/>
                    <a:pt x="6612890" y="232410"/>
                  </a:cubicBezTo>
                  <a:cubicBezTo>
                    <a:pt x="6620510" y="233680"/>
                    <a:pt x="6633210" y="246380"/>
                    <a:pt x="6634480" y="254000"/>
                  </a:cubicBezTo>
                  <a:cubicBezTo>
                    <a:pt x="6635750" y="261620"/>
                    <a:pt x="6631940" y="271780"/>
                    <a:pt x="6626860" y="276860"/>
                  </a:cubicBezTo>
                  <a:cubicBezTo>
                    <a:pt x="6621780" y="281940"/>
                    <a:pt x="6610350" y="284480"/>
                    <a:pt x="6604000" y="283210"/>
                  </a:cubicBezTo>
                  <a:cubicBezTo>
                    <a:pt x="6597650" y="281940"/>
                    <a:pt x="6588760" y="274320"/>
                    <a:pt x="6586220" y="267970"/>
                  </a:cubicBezTo>
                  <a:cubicBezTo>
                    <a:pt x="6583680" y="260350"/>
                    <a:pt x="6587490" y="246380"/>
                    <a:pt x="6592570" y="240030"/>
                  </a:cubicBezTo>
                  <a:cubicBezTo>
                    <a:pt x="6596380" y="234950"/>
                    <a:pt x="6602730" y="232410"/>
                    <a:pt x="6609080" y="232410"/>
                  </a:cubicBezTo>
                  <a:cubicBezTo>
                    <a:pt x="6616700" y="232410"/>
                    <a:pt x="6629400" y="241300"/>
                    <a:pt x="6633210" y="247650"/>
                  </a:cubicBezTo>
                  <a:cubicBezTo>
                    <a:pt x="6635750" y="252730"/>
                    <a:pt x="6634480" y="265430"/>
                    <a:pt x="6634480" y="265430"/>
                  </a:cubicBezTo>
                  <a:cubicBezTo>
                    <a:pt x="6634480" y="265430"/>
                    <a:pt x="6637020" y="256540"/>
                    <a:pt x="6634480" y="255270"/>
                  </a:cubicBezTo>
                  <a:cubicBezTo>
                    <a:pt x="6630670" y="252730"/>
                    <a:pt x="6606540" y="273050"/>
                    <a:pt x="6598920" y="269240"/>
                  </a:cubicBezTo>
                  <a:cubicBezTo>
                    <a:pt x="6591300" y="265430"/>
                    <a:pt x="6586220" y="251460"/>
                    <a:pt x="6587490" y="237490"/>
                  </a:cubicBezTo>
                  <a:cubicBezTo>
                    <a:pt x="6588760" y="204470"/>
                    <a:pt x="6642100" y="101600"/>
                    <a:pt x="6659880" y="81280"/>
                  </a:cubicBezTo>
                  <a:cubicBezTo>
                    <a:pt x="6666230" y="74930"/>
                    <a:pt x="6668770" y="72390"/>
                    <a:pt x="6675120" y="71120"/>
                  </a:cubicBezTo>
                  <a:cubicBezTo>
                    <a:pt x="6682740" y="69850"/>
                    <a:pt x="6697980" y="73660"/>
                    <a:pt x="6701790" y="81280"/>
                  </a:cubicBezTo>
                  <a:cubicBezTo>
                    <a:pt x="6708140" y="91440"/>
                    <a:pt x="6701790" y="113030"/>
                    <a:pt x="6695440" y="130810"/>
                  </a:cubicBezTo>
                  <a:cubicBezTo>
                    <a:pt x="6687820" y="156210"/>
                    <a:pt x="6667500" y="209550"/>
                    <a:pt x="6648450" y="218440"/>
                  </a:cubicBezTo>
                  <a:cubicBezTo>
                    <a:pt x="6637020" y="223520"/>
                    <a:pt x="6616700" y="217170"/>
                    <a:pt x="6610350" y="210820"/>
                  </a:cubicBezTo>
                  <a:cubicBezTo>
                    <a:pt x="6605270" y="205740"/>
                    <a:pt x="6606540" y="196850"/>
                    <a:pt x="6609080" y="187960"/>
                  </a:cubicBezTo>
                  <a:cubicBezTo>
                    <a:pt x="6615430" y="170180"/>
                    <a:pt x="6649720" y="128270"/>
                    <a:pt x="6666230" y="120650"/>
                  </a:cubicBezTo>
                  <a:cubicBezTo>
                    <a:pt x="6675120" y="116840"/>
                    <a:pt x="6684010" y="118110"/>
                    <a:pt x="6690360" y="121920"/>
                  </a:cubicBezTo>
                  <a:cubicBezTo>
                    <a:pt x="6696710" y="125730"/>
                    <a:pt x="6703060" y="133350"/>
                    <a:pt x="6703060" y="142240"/>
                  </a:cubicBezTo>
                  <a:cubicBezTo>
                    <a:pt x="6701790" y="160020"/>
                    <a:pt x="6666230" y="208280"/>
                    <a:pt x="6647180" y="218440"/>
                  </a:cubicBezTo>
                  <a:cubicBezTo>
                    <a:pt x="6635750" y="224790"/>
                    <a:pt x="6620510" y="228600"/>
                    <a:pt x="6612890" y="220980"/>
                  </a:cubicBezTo>
                  <a:cubicBezTo>
                    <a:pt x="6598920" y="207010"/>
                    <a:pt x="6602730" y="113030"/>
                    <a:pt x="6615430" y="90170"/>
                  </a:cubicBezTo>
                  <a:cubicBezTo>
                    <a:pt x="6621780" y="78740"/>
                    <a:pt x="6635750" y="71120"/>
                    <a:pt x="6643370" y="72390"/>
                  </a:cubicBezTo>
                  <a:cubicBezTo>
                    <a:pt x="6652260" y="73660"/>
                    <a:pt x="6661150" y="82550"/>
                    <a:pt x="6664960" y="97790"/>
                  </a:cubicBezTo>
                  <a:cubicBezTo>
                    <a:pt x="6677660" y="143510"/>
                    <a:pt x="6638290" y="393700"/>
                    <a:pt x="6609080" y="415290"/>
                  </a:cubicBezTo>
                  <a:cubicBezTo>
                    <a:pt x="6600190" y="421640"/>
                    <a:pt x="6586220" y="416560"/>
                    <a:pt x="6579870" y="411480"/>
                  </a:cubicBezTo>
                  <a:cubicBezTo>
                    <a:pt x="6573520" y="406400"/>
                    <a:pt x="6572250" y="397510"/>
                    <a:pt x="6573520" y="383540"/>
                  </a:cubicBezTo>
                  <a:cubicBezTo>
                    <a:pt x="6579870" y="330200"/>
                    <a:pt x="6725920" y="35560"/>
                    <a:pt x="6764020" y="13970"/>
                  </a:cubicBezTo>
                  <a:cubicBezTo>
                    <a:pt x="6772910" y="8890"/>
                    <a:pt x="6780530" y="11430"/>
                    <a:pt x="6786880" y="15240"/>
                  </a:cubicBezTo>
                  <a:cubicBezTo>
                    <a:pt x="6793230" y="19050"/>
                    <a:pt x="6799580" y="27940"/>
                    <a:pt x="6799580" y="35560"/>
                  </a:cubicBezTo>
                  <a:cubicBezTo>
                    <a:pt x="6799580" y="41910"/>
                    <a:pt x="6797040" y="50800"/>
                    <a:pt x="6790690" y="57150"/>
                  </a:cubicBezTo>
                  <a:cubicBezTo>
                    <a:pt x="6780530" y="67310"/>
                    <a:pt x="6762750" y="69850"/>
                    <a:pt x="6737350" y="78740"/>
                  </a:cubicBezTo>
                  <a:cubicBezTo>
                    <a:pt x="6672580" y="101600"/>
                    <a:pt x="6480810" y="147320"/>
                    <a:pt x="6394450" y="179070"/>
                  </a:cubicBezTo>
                  <a:cubicBezTo>
                    <a:pt x="6339840" y="199390"/>
                    <a:pt x="6289040" y="234950"/>
                    <a:pt x="6263640" y="237490"/>
                  </a:cubicBezTo>
                  <a:cubicBezTo>
                    <a:pt x="6253480" y="238760"/>
                    <a:pt x="6245860" y="236220"/>
                    <a:pt x="6240780" y="231140"/>
                  </a:cubicBezTo>
                  <a:cubicBezTo>
                    <a:pt x="6235700" y="226060"/>
                    <a:pt x="6230620" y="215900"/>
                    <a:pt x="6233160" y="208280"/>
                  </a:cubicBezTo>
                  <a:cubicBezTo>
                    <a:pt x="6236970" y="195580"/>
                    <a:pt x="6259830" y="185420"/>
                    <a:pt x="6287770" y="171450"/>
                  </a:cubicBezTo>
                  <a:cubicBezTo>
                    <a:pt x="6355080" y="137160"/>
                    <a:pt x="6595110" y="27940"/>
                    <a:pt x="6652260" y="30480"/>
                  </a:cubicBezTo>
                  <a:cubicBezTo>
                    <a:pt x="6670040" y="31750"/>
                    <a:pt x="6682740" y="38100"/>
                    <a:pt x="6686550" y="46990"/>
                  </a:cubicBezTo>
                  <a:cubicBezTo>
                    <a:pt x="6690360" y="55880"/>
                    <a:pt x="6681470" y="68580"/>
                    <a:pt x="6671310" y="85090"/>
                  </a:cubicBezTo>
                  <a:cubicBezTo>
                    <a:pt x="6643370" y="128270"/>
                    <a:pt x="6536690" y="227330"/>
                    <a:pt x="6468110" y="287020"/>
                  </a:cubicBezTo>
                  <a:cubicBezTo>
                    <a:pt x="6405880" y="340360"/>
                    <a:pt x="6348730" y="381000"/>
                    <a:pt x="6280150" y="427990"/>
                  </a:cubicBezTo>
                  <a:cubicBezTo>
                    <a:pt x="6200140" y="482600"/>
                    <a:pt x="6108700" y="539750"/>
                    <a:pt x="6013450" y="595630"/>
                  </a:cubicBezTo>
                  <a:cubicBezTo>
                    <a:pt x="5908040" y="656590"/>
                    <a:pt x="5791200" y="721360"/>
                    <a:pt x="5671820" y="778510"/>
                  </a:cubicBezTo>
                  <a:cubicBezTo>
                    <a:pt x="5547360" y="839470"/>
                    <a:pt x="5416550" y="896620"/>
                    <a:pt x="5281930" y="948690"/>
                  </a:cubicBezTo>
                  <a:cubicBezTo>
                    <a:pt x="5140960" y="1003300"/>
                    <a:pt x="4993640" y="1054100"/>
                    <a:pt x="4839970" y="1097280"/>
                  </a:cubicBezTo>
                  <a:cubicBezTo>
                    <a:pt x="4678680" y="1143000"/>
                    <a:pt x="4509770" y="1182370"/>
                    <a:pt x="4334510" y="1214120"/>
                  </a:cubicBezTo>
                  <a:cubicBezTo>
                    <a:pt x="4149090" y="1248410"/>
                    <a:pt x="3957320" y="1272540"/>
                    <a:pt x="3759200" y="1291590"/>
                  </a:cubicBezTo>
                  <a:cubicBezTo>
                    <a:pt x="3548380" y="1311910"/>
                    <a:pt x="3397250" y="1320800"/>
                    <a:pt x="3106420" y="1333500"/>
                  </a:cubicBezTo>
                  <a:cubicBezTo>
                    <a:pt x="2518410" y="1358900"/>
                    <a:pt x="941070" y="1372870"/>
                    <a:pt x="439420" y="1390650"/>
                  </a:cubicBezTo>
                  <a:cubicBezTo>
                    <a:pt x="242570" y="1397000"/>
                    <a:pt x="82550" y="1427480"/>
                    <a:pt x="27940" y="1410970"/>
                  </a:cubicBezTo>
                  <a:cubicBezTo>
                    <a:pt x="12700" y="1405890"/>
                    <a:pt x="2540" y="1398270"/>
                    <a:pt x="1270" y="1390650"/>
                  </a:cubicBezTo>
                  <a:cubicBezTo>
                    <a:pt x="0" y="1381760"/>
                    <a:pt x="24130" y="1360170"/>
                    <a:pt x="24130" y="1360170"/>
                  </a:cubicBezTo>
                </a:path>
              </a:pathLst>
            </a:custGeom>
            <a:solidFill>
              <a:srgbClr val="45D1F2"/>
            </a:solidFill>
            <a:ln cap="sq">
              <a:noFill/>
              <a:prstDash val="solid"/>
              <a:miter/>
            </a:ln>
          </p:spPr>
        </p:sp>
      </p:grpSp>
      <p:sp>
        <p:nvSpPr>
          <p:cNvPr name="TextBox 13" id="13"/>
          <p:cNvSpPr txBox="true"/>
          <p:nvPr/>
        </p:nvSpPr>
        <p:spPr>
          <a:xfrm rot="0">
            <a:off x="802207" y="2089462"/>
            <a:ext cx="16002328" cy="5616575"/>
          </a:xfrm>
          <a:prstGeom prst="rect">
            <a:avLst/>
          </a:prstGeom>
        </p:spPr>
        <p:txBody>
          <a:bodyPr anchor="t" rtlCol="false" tIns="0" lIns="0" bIns="0" rIns="0">
            <a:spAutoFit/>
          </a:bodyPr>
          <a:lstStyle/>
          <a:p>
            <a:pPr algn="just" marL="755649" indent="-377824" lvl="1">
              <a:lnSpc>
                <a:spcPts val="4899"/>
              </a:lnSpc>
              <a:buFont typeface="Arial"/>
              <a:buChar char="•"/>
            </a:pPr>
            <a:r>
              <a:rPr lang="en-US" sz="3499">
                <a:solidFill>
                  <a:srgbClr val="272B47"/>
                </a:solidFill>
                <a:latin typeface="Arial"/>
              </a:rPr>
              <a:t>Datos: Son el componente fundamental del BI. Se extraen y consolidan de diversas fuentes, como bases de datos transaccionales, sistemas empresariales, archivos de registros, redes sociales, entre otro. </a:t>
            </a:r>
          </a:p>
          <a:p>
            <a:pPr algn="just" marL="755649" indent="-377824" lvl="1">
              <a:lnSpc>
                <a:spcPts val="4899"/>
              </a:lnSpc>
              <a:buFont typeface="Arial"/>
              <a:buChar char="•"/>
            </a:pPr>
            <a:r>
              <a:rPr lang="en-US" sz="3499">
                <a:solidFill>
                  <a:srgbClr val="272B47"/>
                </a:solidFill>
                <a:latin typeface="Arial"/>
              </a:rPr>
              <a:t> Recopilación de datos: Implica la extracción y consolidación de datos de diversas fuentes. </a:t>
            </a:r>
          </a:p>
          <a:p>
            <a:pPr algn="just" marL="755649" indent="-377824" lvl="1">
              <a:lnSpc>
                <a:spcPts val="4899"/>
              </a:lnSpc>
              <a:buFont typeface="Arial"/>
              <a:buChar char="•"/>
            </a:pPr>
            <a:r>
              <a:rPr lang="en-US" sz="3499">
                <a:solidFill>
                  <a:srgbClr val="272B47"/>
                </a:solidFill>
                <a:latin typeface="Arial"/>
              </a:rPr>
              <a:t> Almacenamiento de datos: los datos recopilados y procesados se almacenan en un repositorio centralizado para su acceso y análisis posterior. </a:t>
            </a:r>
          </a:p>
          <a:p>
            <a:pPr algn="just">
              <a:lnSpc>
                <a:spcPts val="4899"/>
              </a:lnSpc>
            </a:pPr>
            <a:r>
              <a:rPr lang="en-US" sz="3499">
                <a:solidFill>
                  <a:srgbClr val="272B47"/>
                </a:solidFill>
                <a:latin typeface="Arial"/>
              </a:rPr>
              <a:t>. </a:t>
            </a:r>
          </a:p>
          <a:p>
            <a:pPr algn="just">
              <a:lnSpc>
                <a:spcPts val="4899"/>
              </a:lnSpc>
              <a:spcBef>
                <a:spcPct val="0"/>
              </a:spcBef>
            </a:pPr>
          </a:p>
        </p:txBody>
      </p:sp>
      <p:sp>
        <p:nvSpPr>
          <p:cNvPr name="Freeform 14" id="14"/>
          <p:cNvSpPr/>
          <p:nvPr/>
        </p:nvSpPr>
        <p:spPr>
          <a:xfrm flipH="false" flipV="false" rot="0">
            <a:off x="16407992" y="44337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390927" y="6773173"/>
            <a:ext cx="6824888" cy="3075551"/>
          </a:xfrm>
          <a:custGeom>
            <a:avLst/>
            <a:gdLst/>
            <a:ahLst/>
            <a:cxnLst/>
            <a:rect r="r" b="b" t="t" l="l"/>
            <a:pathLst>
              <a:path h="3075551" w="6824888">
                <a:moveTo>
                  <a:pt x="0" y="0"/>
                </a:moveTo>
                <a:lnTo>
                  <a:pt x="6824888" y="0"/>
                </a:lnTo>
                <a:lnTo>
                  <a:pt x="6824888" y="3075551"/>
                </a:lnTo>
                <a:lnTo>
                  <a:pt x="0" y="3075551"/>
                </a:lnTo>
                <a:lnTo>
                  <a:pt x="0" y="0"/>
                </a:lnTo>
                <a:close/>
              </a:path>
            </a:pathLst>
          </a:custGeom>
          <a:blipFill>
            <a:blip r:embed="rId4"/>
            <a:stretch>
              <a:fillRect l="0" t="-9598" r="0" b="-1355"/>
            </a:stretch>
          </a:blipFill>
        </p:spPr>
      </p:sp>
      <p:sp>
        <p:nvSpPr>
          <p:cNvPr name="TextBox 16" id="16"/>
          <p:cNvSpPr txBox="true"/>
          <p:nvPr/>
        </p:nvSpPr>
        <p:spPr>
          <a:xfrm rot="0">
            <a:off x="1294497" y="729592"/>
            <a:ext cx="12907924" cy="736488"/>
          </a:xfrm>
          <a:prstGeom prst="rect">
            <a:avLst/>
          </a:prstGeom>
        </p:spPr>
        <p:txBody>
          <a:bodyPr anchor="t" rtlCol="false" tIns="0" lIns="0" bIns="0" rIns="0">
            <a:spAutoFit/>
          </a:bodyPr>
          <a:lstStyle/>
          <a:p>
            <a:pPr algn="l">
              <a:lnSpc>
                <a:spcPts val="5899"/>
              </a:lnSpc>
            </a:pPr>
            <a:r>
              <a:rPr lang="en-US" sz="4999" spc="-194">
                <a:solidFill>
                  <a:srgbClr val="272B47"/>
                </a:solidFill>
                <a:latin typeface="TT Norms Bold"/>
              </a:rPr>
              <a:t>5.1.1 Elementos esenciales de BI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028700" y="2147056"/>
            <a:ext cx="16230600" cy="7292914"/>
            <a:chOff x="0" y="0"/>
            <a:chExt cx="4274726" cy="1920767"/>
          </a:xfrm>
        </p:grpSpPr>
        <p:sp>
          <p:nvSpPr>
            <p:cNvPr name="Freeform 6" id="6"/>
            <p:cNvSpPr/>
            <p:nvPr/>
          </p:nvSpPr>
          <p:spPr>
            <a:xfrm flipH="false" flipV="false" rot="0">
              <a:off x="0" y="0"/>
              <a:ext cx="4274726" cy="1920767"/>
            </a:xfrm>
            <a:custGeom>
              <a:avLst/>
              <a:gdLst/>
              <a:ahLst/>
              <a:cxnLst/>
              <a:rect r="r" b="b" t="t" l="l"/>
              <a:pathLst>
                <a:path h="1920767" w="4274726">
                  <a:moveTo>
                    <a:pt x="24327" y="0"/>
                  </a:moveTo>
                  <a:lnTo>
                    <a:pt x="4250399" y="0"/>
                  </a:lnTo>
                  <a:cubicBezTo>
                    <a:pt x="4263834" y="0"/>
                    <a:pt x="4274726" y="10891"/>
                    <a:pt x="4274726" y="24327"/>
                  </a:cubicBezTo>
                  <a:lnTo>
                    <a:pt x="4274726" y="1896441"/>
                  </a:lnTo>
                  <a:cubicBezTo>
                    <a:pt x="4274726" y="1909876"/>
                    <a:pt x="4263834" y="1920767"/>
                    <a:pt x="4250399" y="1920767"/>
                  </a:cubicBezTo>
                  <a:lnTo>
                    <a:pt x="24327" y="1920767"/>
                  </a:lnTo>
                  <a:cubicBezTo>
                    <a:pt x="10891" y="1920767"/>
                    <a:pt x="0" y="1909876"/>
                    <a:pt x="0" y="1896441"/>
                  </a:cubicBezTo>
                  <a:lnTo>
                    <a:pt x="0" y="24327"/>
                  </a:lnTo>
                  <a:cubicBezTo>
                    <a:pt x="0" y="10891"/>
                    <a:pt x="10891" y="0"/>
                    <a:pt x="24327" y="0"/>
                  </a:cubicBezTo>
                  <a:close/>
                </a:path>
              </a:pathLst>
            </a:custGeom>
            <a:solidFill>
              <a:srgbClr val="FFFFFF"/>
            </a:solidFill>
          </p:spPr>
        </p:sp>
        <p:sp>
          <p:nvSpPr>
            <p:cNvPr name="TextBox 7" id="7"/>
            <p:cNvSpPr txBox="true"/>
            <p:nvPr/>
          </p:nvSpPr>
          <p:spPr>
            <a:xfrm>
              <a:off x="0" y="-47625"/>
              <a:ext cx="4274726" cy="1968392"/>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4281669" y="438457"/>
            <a:ext cx="5426039" cy="1180486"/>
            <a:chOff x="0" y="0"/>
            <a:chExt cx="6899910" cy="1501140"/>
          </a:xfrm>
        </p:grpSpPr>
        <p:sp>
          <p:nvSpPr>
            <p:cNvPr name="Freeform 12" id="12"/>
            <p:cNvSpPr/>
            <p:nvPr/>
          </p:nvSpPr>
          <p:spPr>
            <a:xfrm flipH="false" flipV="false" rot="0">
              <a:off x="49530" y="39370"/>
              <a:ext cx="6804660" cy="1427480"/>
            </a:xfrm>
            <a:custGeom>
              <a:avLst/>
              <a:gdLst/>
              <a:ahLst/>
              <a:cxnLst/>
              <a:rect r="r" b="b" t="t" l="l"/>
              <a:pathLst>
                <a:path h="1427480" w="6804660">
                  <a:moveTo>
                    <a:pt x="24130" y="1360170"/>
                  </a:moveTo>
                  <a:cubicBezTo>
                    <a:pt x="941070" y="1322070"/>
                    <a:pt x="2517140" y="1308100"/>
                    <a:pt x="3105150" y="1282700"/>
                  </a:cubicBezTo>
                  <a:cubicBezTo>
                    <a:pt x="3395980" y="1270000"/>
                    <a:pt x="3545840" y="1261110"/>
                    <a:pt x="3755390" y="1240790"/>
                  </a:cubicBezTo>
                  <a:cubicBezTo>
                    <a:pt x="3952240" y="1221740"/>
                    <a:pt x="4142740" y="1197610"/>
                    <a:pt x="4326890" y="1164590"/>
                  </a:cubicBezTo>
                  <a:cubicBezTo>
                    <a:pt x="4500880" y="1132840"/>
                    <a:pt x="4668520" y="1093470"/>
                    <a:pt x="4828540" y="1047750"/>
                  </a:cubicBezTo>
                  <a:cubicBezTo>
                    <a:pt x="4979670" y="1004570"/>
                    <a:pt x="5125720" y="955040"/>
                    <a:pt x="5265420" y="900430"/>
                  </a:cubicBezTo>
                  <a:cubicBezTo>
                    <a:pt x="5398770" y="848360"/>
                    <a:pt x="5528310" y="791210"/>
                    <a:pt x="5651500" y="731520"/>
                  </a:cubicBezTo>
                  <a:cubicBezTo>
                    <a:pt x="5769610" y="674370"/>
                    <a:pt x="5885180" y="612140"/>
                    <a:pt x="5989320" y="551180"/>
                  </a:cubicBezTo>
                  <a:cubicBezTo>
                    <a:pt x="6083300" y="496570"/>
                    <a:pt x="6174740" y="440690"/>
                    <a:pt x="6253480" y="386080"/>
                  </a:cubicBezTo>
                  <a:cubicBezTo>
                    <a:pt x="6322060" y="339090"/>
                    <a:pt x="6375400" y="300990"/>
                    <a:pt x="6437630" y="246380"/>
                  </a:cubicBezTo>
                  <a:cubicBezTo>
                    <a:pt x="6508750" y="184150"/>
                    <a:pt x="6610350" y="39370"/>
                    <a:pt x="6652260" y="30480"/>
                  </a:cubicBezTo>
                  <a:cubicBezTo>
                    <a:pt x="6666230" y="27940"/>
                    <a:pt x="6678930" y="34290"/>
                    <a:pt x="6684010" y="41910"/>
                  </a:cubicBezTo>
                  <a:cubicBezTo>
                    <a:pt x="6687820" y="48260"/>
                    <a:pt x="6689090" y="59690"/>
                    <a:pt x="6681470" y="69850"/>
                  </a:cubicBezTo>
                  <a:cubicBezTo>
                    <a:pt x="6650990" y="110490"/>
                    <a:pt x="6316980" y="234950"/>
                    <a:pt x="6263640" y="237490"/>
                  </a:cubicBezTo>
                  <a:cubicBezTo>
                    <a:pt x="6250940" y="238760"/>
                    <a:pt x="6245860" y="236220"/>
                    <a:pt x="6240780" y="231140"/>
                  </a:cubicBezTo>
                  <a:cubicBezTo>
                    <a:pt x="6235700" y="226060"/>
                    <a:pt x="6230620" y="215900"/>
                    <a:pt x="6233160" y="208280"/>
                  </a:cubicBezTo>
                  <a:cubicBezTo>
                    <a:pt x="6236970" y="196850"/>
                    <a:pt x="6252210" y="185420"/>
                    <a:pt x="6276340" y="171450"/>
                  </a:cubicBezTo>
                  <a:cubicBezTo>
                    <a:pt x="6350000" y="130810"/>
                    <a:pt x="6704330" y="0"/>
                    <a:pt x="6769100" y="11430"/>
                  </a:cubicBezTo>
                  <a:cubicBezTo>
                    <a:pt x="6786880" y="13970"/>
                    <a:pt x="6795770" y="22860"/>
                    <a:pt x="6799580" y="35560"/>
                  </a:cubicBezTo>
                  <a:cubicBezTo>
                    <a:pt x="6804660" y="55880"/>
                    <a:pt x="6781800" y="91440"/>
                    <a:pt x="6764020" y="130810"/>
                  </a:cubicBezTo>
                  <a:cubicBezTo>
                    <a:pt x="6732270" y="200660"/>
                    <a:pt x="6643370" y="394970"/>
                    <a:pt x="6609080" y="415290"/>
                  </a:cubicBezTo>
                  <a:cubicBezTo>
                    <a:pt x="6600190" y="420370"/>
                    <a:pt x="6591300" y="419100"/>
                    <a:pt x="6584950" y="415290"/>
                  </a:cubicBezTo>
                  <a:cubicBezTo>
                    <a:pt x="6578600" y="411480"/>
                    <a:pt x="6574790" y="402590"/>
                    <a:pt x="6572250" y="388620"/>
                  </a:cubicBezTo>
                  <a:cubicBezTo>
                    <a:pt x="6565900" y="342900"/>
                    <a:pt x="6591300" y="128270"/>
                    <a:pt x="6615430" y="90170"/>
                  </a:cubicBezTo>
                  <a:cubicBezTo>
                    <a:pt x="6623050" y="77470"/>
                    <a:pt x="6634480" y="71120"/>
                    <a:pt x="6643370" y="72390"/>
                  </a:cubicBezTo>
                  <a:cubicBezTo>
                    <a:pt x="6650990" y="72390"/>
                    <a:pt x="6661150" y="81280"/>
                    <a:pt x="6664960" y="91440"/>
                  </a:cubicBezTo>
                  <a:cubicBezTo>
                    <a:pt x="6673850" y="113030"/>
                    <a:pt x="6666230" y="187960"/>
                    <a:pt x="6653530" y="208280"/>
                  </a:cubicBezTo>
                  <a:cubicBezTo>
                    <a:pt x="6645910" y="219710"/>
                    <a:pt x="6633210" y="227330"/>
                    <a:pt x="6624320" y="226060"/>
                  </a:cubicBezTo>
                  <a:cubicBezTo>
                    <a:pt x="6616700" y="224790"/>
                    <a:pt x="6604000" y="210820"/>
                    <a:pt x="6604000" y="199390"/>
                  </a:cubicBezTo>
                  <a:cubicBezTo>
                    <a:pt x="6604000" y="180340"/>
                    <a:pt x="6643370" y="134620"/>
                    <a:pt x="6661150" y="124460"/>
                  </a:cubicBezTo>
                  <a:cubicBezTo>
                    <a:pt x="6671310" y="119380"/>
                    <a:pt x="6684010" y="118110"/>
                    <a:pt x="6690360" y="121920"/>
                  </a:cubicBezTo>
                  <a:cubicBezTo>
                    <a:pt x="6696710" y="125730"/>
                    <a:pt x="6703060" y="138430"/>
                    <a:pt x="6701790" y="148590"/>
                  </a:cubicBezTo>
                  <a:cubicBezTo>
                    <a:pt x="6699250" y="166370"/>
                    <a:pt x="6667500" y="210820"/>
                    <a:pt x="6648450" y="218440"/>
                  </a:cubicBezTo>
                  <a:cubicBezTo>
                    <a:pt x="6635750" y="223520"/>
                    <a:pt x="6615430" y="220980"/>
                    <a:pt x="6610350" y="210820"/>
                  </a:cubicBezTo>
                  <a:cubicBezTo>
                    <a:pt x="6600190" y="193040"/>
                    <a:pt x="6640830" y="100330"/>
                    <a:pt x="6659880" y="81280"/>
                  </a:cubicBezTo>
                  <a:cubicBezTo>
                    <a:pt x="6668770" y="72390"/>
                    <a:pt x="6678930" y="68580"/>
                    <a:pt x="6686550" y="71120"/>
                  </a:cubicBezTo>
                  <a:cubicBezTo>
                    <a:pt x="6694170" y="73660"/>
                    <a:pt x="6704330" y="85090"/>
                    <a:pt x="6705600" y="99060"/>
                  </a:cubicBezTo>
                  <a:cubicBezTo>
                    <a:pt x="6708140" y="130810"/>
                    <a:pt x="6652260" y="247650"/>
                    <a:pt x="6628130" y="265430"/>
                  </a:cubicBezTo>
                  <a:cubicBezTo>
                    <a:pt x="6617970" y="273050"/>
                    <a:pt x="6605270" y="273050"/>
                    <a:pt x="6598920" y="269240"/>
                  </a:cubicBezTo>
                  <a:cubicBezTo>
                    <a:pt x="6591300" y="265430"/>
                    <a:pt x="6588760" y="237490"/>
                    <a:pt x="6587490" y="237490"/>
                  </a:cubicBezTo>
                  <a:cubicBezTo>
                    <a:pt x="6586220" y="237490"/>
                    <a:pt x="6584950" y="248920"/>
                    <a:pt x="6586220" y="250190"/>
                  </a:cubicBezTo>
                  <a:cubicBezTo>
                    <a:pt x="6588760" y="251460"/>
                    <a:pt x="6601460" y="232410"/>
                    <a:pt x="6609080" y="232410"/>
                  </a:cubicBezTo>
                  <a:cubicBezTo>
                    <a:pt x="6616700" y="232410"/>
                    <a:pt x="6630670" y="240030"/>
                    <a:pt x="6633210" y="247650"/>
                  </a:cubicBezTo>
                  <a:cubicBezTo>
                    <a:pt x="6635750" y="255270"/>
                    <a:pt x="6631940" y="273050"/>
                    <a:pt x="6625590" y="278130"/>
                  </a:cubicBezTo>
                  <a:cubicBezTo>
                    <a:pt x="6620510" y="283210"/>
                    <a:pt x="6607810" y="284480"/>
                    <a:pt x="6601460" y="281940"/>
                  </a:cubicBezTo>
                  <a:cubicBezTo>
                    <a:pt x="6595110" y="279400"/>
                    <a:pt x="6587490" y="271780"/>
                    <a:pt x="6584950" y="265430"/>
                  </a:cubicBezTo>
                  <a:cubicBezTo>
                    <a:pt x="6582410" y="259080"/>
                    <a:pt x="6584950" y="246380"/>
                    <a:pt x="6590030" y="241300"/>
                  </a:cubicBezTo>
                  <a:cubicBezTo>
                    <a:pt x="6595110" y="236220"/>
                    <a:pt x="6605270" y="231140"/>
                    <a:pt x="6612890" y="232410"/>
                  </a:cubicBezTo>
                  <a:cubicBezTo>
                    <a:pt x="6620510" y="233680"/>
                    <a:pt x="6633210" y="246380"/>
                    <a:pt x="6634480" y="254000"/>
                  </a:cubicBezTo>
                  <a:cubicBezTo>
                    <a:pt x="6635750" y="261620"/>
                    <a:pt x="6631940" y="271780"/>
                    <a:pt x="6626860" y="276860"/>
                  </a:cubicBezTo>
                  <a:cubicBezTo>
                    <a:pt x="6621780" y="281940"/>
                    <a:pt x="6610350" y="284480"/>
                    <a:pt x="6604000" y="283210"/>
                  </a:cubicBezTo>
                  <a:cubicBezTo>
                    <a:pt x="6597650" y="281940"/>
                    <a:pt x="6588760" y="274320"/>
                    <a:pt x="6586220" y="267970"/>
                  </a:cubicBezTo>
                  <a:cubicBezTo>
                    <a:pt x="6583680" y="260350"/>
                    <a:pt x="6587490" y="246380"/>
                    <a:pt x="6592570" y="240030"/>
                  </a:cubicBezTo>
                  <a:cubicBezTo>
                    <a:pt x="6596380" y="234950"/>
                    <a:pt x="6602730" y="232410"/>
                    <a:pt x="6609080" y="232410"/>
                  </a:cubicBezTo>
                  <a:cubicBezTo>
                    <a:pt x="6616700" y="232410"/>
                    <a:pt x="6629400" y="241300"/>
                    <a:pt x="6633210" y="247650"/>
                  </a:cubicBezTo>
                  <a:cubicBezTo>
                    <a:pt x="6635750" y="252730"/>
                    <a:pt x="6634480" y="265430"/>
                    <a:pt x="6634480" y="265430"/>
                  </a:cubicBezTo>
                  <a:cubicBezTo>
                    <a:pt x="6634480" y="265430"/>
                    <a:pt x="6637020" y="256540"/>
                    <a:pt x="6634480" y="255270"/>
                  </a:cubicBezTo>
                  <a:cubicBezTo>
                    <a:pt x="6630670" y="252730"/>
                    <a:pt x="6606540" y="273050"/>
                    <a:pt x="6598920" y="269240"/>
                  </a:cubicBezTo>
                  <a:cubicBezTo>
                    <a:pt x="6591300" y="265430"/>
                    <a:pt x="6586220" y="251460"/>
                    <a:pt x="6587490" y="237490"/>
                  </a:cubicBezTo>
                  <a:cubicBezTo>
                    <a:pt x="6588760" y="204470"/>
                    <a:pt x="6642100" y="101600"/>
                    <a:pt x="6659880" y="81280"/>
                  </a:cubicBezTo>
                  <a:cubicBezTo>
                    <a:pt x="6666230" y="74930"/>
                    <a:pt x="6668770" y="72390"/>
                    <a:pt x="6675120" y="71120"/>
                  </a:cubicBezTo>
                  <a:cubicBezTo>
                    <a:pt x="6682740" y="69850"/>
                    <a:pt x="6697980" y="73660"/>
                    <a:pt x="6701790" y="81280"/>
                  </a:cubicBezTo>
                  <a:cubicBezTo>
                    <a:pt x="6708140" y="91440"/>
                    <a:pt x="6701790" y="113030"/>
                    <a:pt x="6695440" y="130810"/>
                  </a:cubicBezTo>
                  <a:cubicBezTo>
                    <a:pt x="6687820" y="156210"/>
                    <a:pt x="6667500" y="209550"/>
                    <a:pt x="6648450" y="218440"/>
                  </a:cubicBezTo>
                  <a:cubicBezTo>
                    <a:pt x="6637020" y="223520"/>
                    <a:pt x="6616700" y="217170"/>
                    <a:pt x="6610350" y="210820"/>
                  </a:cubicBezTo>
                  <a:cubicBezTo>
                    <a:pt x="6605270" y="205740"/>
                    <a:pt x="6606540" y="196850"/>
                    <a:pt x="6609080" y="187960"/>
                  </a:cubicBezTo>
                  <a:cubicBezTo>
                    <a:pt x="6615430" y="170180"/>
                    <a:pt x="6649720" y="128270"/>
                    <a:pt x="6666230" y="120650"/>
                  </a:cubicBezTo>
                  <a:cubicBezTo>
                    <a:pt x="6675120" y="116840"/>
                    <a:pt x="6684010" y="118110"/>
                    <a:pt x="6690360" y="121920"/>
                  </a:cubicBezTo>
                  <a:cubicBezTo>
                    <a:pt x="6696710" y="125730"/>
                    <a:pt x="6703060" y="133350"/>
                    <a:pt x="6703060" y="142240"/>
                  </a:cubicBezTo>
                  <a:cubicBezTo>
                    <a:pt x="6701790" y="160020"/>
                    <a:pt x="6666230" y="208280"/>
                    <a:pt x="6647180" y="218440"/>
                  </a:cubicBezTo>
                  <a:cubicBezTo>
                    <a:pt x="6635750" y="224790"/>
                    <a:pt x="6620510" y="228600"/>
                    <a:pt x="6612890" y="220980"/>
                  </a:cubicBezTo>
                  <a:cubicBezTo>
                    <a:pt x="6598920" y="207010"/>
                    <a:pt x="6602730" y="113030"/>
                    <a:pt x="6615430" y="90170"/>
                  </a:cubicBezTo>
                  <a:cubicBezTo>
                    <a:pt x="6621780" y="78740"/>
                    <a:pt x="6635750" y="71120"/>
                    <a:pt x="6643370" y="72390"/>
                  </a:cubicBezTo>
                  <a:cubicBezTo>
                    <a:pt x="6652260" y="73660"/>
                    <a:pt x="6661150" y="82550"/>
                    <a:pt x="6664960" y="97790"/>
                  </a:cubicBezTo>
                  <a:cubicBezTo>
                    <a:pt x="6677660" y="143510"/>
                    <a:pt x="6638290" y="393700"/>
                    <a:pt x="6609080" y="415290"/>
                  </a:cubicBezTo>
                  <a:cubicBezTo>
                    <a:pt x="6600190" y="421640"/>
                    <a:pt x="6586220" y="416560"/>
                    <a:pt x="6579870" y="411480"/>
                  </a:cubicBezTo>
                  <a:cubicBezTo>
                    <a:pt x="6573520" y="406400"/>
                    <a:pt x="6572250" y="397510"/>
                    <a:pt x="6573520" y="383540"/>
                  </a:cubicBezTo>
                  <a:cubicBezTo>
                    <a:pt x="6579870" y="330200"/>
                    <a:pt x="6725920" y="35560"/>
                    <a:pt x="6764020" y="13970"/>
                  </a:cubicBezTo>
                  <a:cubicBezTo>
                    <a:pt x="6772910" y="8890"/>
                    <a:pt x="6780530" y="11430"/>
                    <a:pt x="6786880" y="15240"/>
                  </a:cubicBezTo>
                  <a:cubicBezTo>
                    <a:pt x="6793230" y="19050"/>
                    <a:pt x="6799580" y="27940"/>
                    <a:pt x="6799580" y="35560"/>
                  </a:cubicBezTo>
                  <a:cubicBezTo>
                    <a:pt x="6799580" y="41910"/>
                    <a:pt x="6797040" y="50800"/>
                    <a:pt x="6790690" y="57150"/>
                  </a:cubicBezTo>
                  <a:cubicBezTo>
                    <a:pt x="6780530" y="67310"/>
                    <a:pt x="6762750" y="69850"/>
                    <a:pt x="6737350" y="78740"/>
                  </a:cubicBezTo>
                  <a:cubicBezTo>
                    <a:pt x="6672580" y="101600"/>
                    <a:pt x="6480810" y="147320"/>
                    <a:pt x="6394450" y="179070"/>
                  </a:cubicBezTo>
                  <a:cubicBezTo>
                    <a:pt x="6339840" y="199390"/>
                    <a:pt x="6289040" y="234950"/>
                    <a:pt x="6263640" y="237490"/>
                  </a:cubicBezTo>
                  <a:cubicBezTo>
                    <a:pt x="6253480" y="238760"/>
                    <a:pt x="6245860" y="236220"/>
                    <a:pt x="6240780" y="231140"/>
                  </a:cubicBezTo>
                  <a:cubicBezTo>
                    <a:pt x="6235700" y="226060"/>
                    <a:pt x="6230620" y="215900"/>
                    <a:pt x="6233160" y="208280"/>
                  </a:cubicBezTo>
                  <a:cubicBezTo>
                    <a:pt x="6236970" y="195580"/>
                    <a:pt x="6259830" y="185420"/>
                    <a:pt x="6287770" y="171450"/>
                  </a:cubicBezTo>
                  <a:cubicBezTo>
                    <a:pt x="6355080" y="137160"/>
                    <a:pt x="6595110" y="27940"/>
                    <a:pt x="6652260" y="30480"/>
                  </a:cubicBezTo>
                  <a:cubicBezTo>
                    <a:pt x="6670040" y="31750"/>
                    <a:pt x="6682740" y="38100"/>
                    <a:pt x="6686550" y="46990"/>
                  </a:cubicBezTo>
                  <a:cubicBezTo>
                    <a:pt x="6690360" y="55880"/>
                    <a:pt x="6681470" y="68580"/>
                    <a:pt x="6671310" y="85090"/>
                  </a:cubicBezTo>
                  <a:cubicBezTo>
                    <a:pt x="6643370" y="128270"/>
                    <a:pt x="6536690" y="227330"/>
                    <a:pt x="6468110" y="287020"/>
                  </a:cubicBezTo>
                  <a:cubicBezTo>
                    <a:pt x="6405880" y="340360"/>
                    <a:pt x="6348730" y="381000"/>
                    <a:pt x="6280150" y="427990"/>
                  </a:cubicBezTo>
                  <a:cubicBezTo>
                    <a:pt x="6200140" y="482600"/>
                    <a:pt x="6108700" y="539750"/>
                    <a:pt x="6013450" y="595630"/>
                  </a:cubicBezTo>
                  <a:cubicBezTo>
                    <a:pt x="5908040" y="656590"/>
                    <a:pt x="5791200" y="721360"/>
                    <a:pt x="5671820" y="778510"/>
                  </a:cubicBezTo>
                  <a:cubicBezTo>
                    <a:pt x="5547360" y="839470"/>
                    <a:pt x="5416550" y="896620"/>
                    <a:pt x="5281930" y="948690"/>
                  </a:cubicBezTo>
                  <a:cubicBezTo>
                    <a:pt x="5140960" y="1003300"/>
                    <a:pt x="4993640" y="1054100"/>
                    <a:pt x="4839970" y="1097280"/>
                  </a:cubicBezTo>
                  <a:cubicBezTo>
                    <a:pt x="4678680" y="1143000"/>
                    <a:pt x="4509770" y="1182370"/>
                    <a:pt x="4334510" y="1214120"/>
                  </a:cubicBezTo>
                  <a:cubicBezTo>
                    <a:pt x="4149090" y="1248410"/>
                    <a:pt x="3957320" y="1272540"/>
                    <a:pt x="3759200" y="1291590"/>
                  </a:cubicBezTo>
                  <a:cubicBezTo>
                    <a:pt x="3548380" y="1311910"/>
                    <a:pt x="3397250" y="1320800"/>
                    <a:pt x="3106420" y="1333500"/>
                  </a:cubicBezTo>
                  <a:cubicBezTo>
                    <a:pt x="2518410" y="1358900"/>
                    <a:pt x="941070" y="1372870"/>
                    <a:pt x="439420" y="1390650"/>
                  </a:cubicBezTo>
                  <a:cubicBezTo>
                    <a:pt x="242570" y="1397000"/>
                    <a:pt x="82550" y="1427480"/>
                    <a:pt x="27940" y="1410970"/>
                  </a:cubicBezTo>
                  <a:cubicBezTo>
                    <a:pt x="12700" y="1405890"/>
                    <a:pt x="2540" y="1398270"/>
                    <a:pt x="1270" y="1390650"/>
                  </a:cubicBezTo>
                  <a:cubicBezTo>
                    <a:pt x="0" y="1381760"/>
                    <a:pt x="24130" y="1360170"/>
                    <a:pt x="24130" y="1360170"/>
                  </a:cubicBezTo>
                </a:path>
              </a:pathLst>
            </a:custGeom>
            <a:solidFill>
              <a:srgbClr val="45D1F2"/>
            </a:solidFill>
            <a:ln cap="sq">
              <a:noFill/>
              <a:prstDash val="solid"/>
              <a:miter/>
            </a:ln>
          </p:spPr>
        </p:sp>
      </p:grpSp>
      <p:sp>
        <p:nvSpPr>
          <p:cNvPr name="TextBox 13" id="13"/>
          <p:cNvSpPr txBox="true"/>
          <p:nvPr/>
        </p:nvSpPr>
        <p:spPr>
          <a:xfrm rot="0">
            <a:off x="1061524" y="2304161"/>
            <a:ext cx="16002328" cy="4538345"/>
          </a:xfrm>
          <a:prstGeom prst="rect">
            <a:avLst/>
          </a:prstGeom>
        </p:spPr>
        <p:txBody>
          <a:bodyPr anchor="t" rtlCol="false" tIns="0" lIns="0" bIns="0" rIns="0">
            <a:spAutoFit/>
          </a:bodyPr>
          <a:lstStyle/>
          <a:p>
            <a:pPr algn="just">
              <a:lnSpc>
                <a:spcPts val="4480"/>
              </a:lnSpc>
            </a:pPr>
          </a:p>
          <a:p>
            <a:pPr algn="just" marL="690881" indent="-345440" lvl="1">
              <a:lnSpc>
                <a:spcPts val="4480"/>
              </a:lnSpc>
              <a:buFont typeface="Arial"/>
              <a:buChar char="•"/>
            </a:pPr>
            <a:r>
              <a:rPr lang="en-US" sz="3200">
                <a:solidFill>
                  <a:srgbClr val="272B47"/>
                </a:solidFill>
                <a:latin typeface="Arial"/>
              </a:rPr>
              <a:t> ETL (Extract, Transform and Load): Este proceso organiza y centraliza datos de diversas fuentes, transformándolas para adaptarlos a las necesidades empresariales antes de cargarlos en un repositorio compartido. </a:t>
            </a:r>
          </a:p>
          <a:p>
            <a:pPr algn="just">
              <a:lnSpc>
                <a:spcPts val="4480"/>
              </a:lnSpc>
            </a:pPr>
          </a:p>
          <a:p>
            <a:pPr algn="just" marL="690881" indent="-345440" lvl="1">
              <a:lnSpc>
                <a:spcPts val="4480"/>
              </a:lnSpc>
              <a:buFont typeface="Arial"/>
              <a:buChar char="•"/>
            </a:pPr>
            <a:r>
              <a:rPr lang="en-US" sz="3200">
                <a:solidFill>
                  <a:srgbClr val="272B47"/>
                </a:solidFill>
                <a:latin typeface="Arial"/>
              </a:rPr>
              <a:t> Reporting: Se refiere a la generación de informes estáticos o dinámicos que facilitan la compresión de la información. </a:t>
            </a:r>
          </a:p>
          <a:p>
            <a:pPr algn="just">
              <a:lnSpc>
                <a:spcPts val="4480"/>
              </a:lnSpc>
              <a:spcBef>
                <a:spcPct val="0"/>
              </a:spcBef>
            </a:pPr>
          </a:p>
        </p:txBody>
      </p:sp>
      <p:sp>
        <p:nvSpPr>
          <p:cNvPr name="Freeform 14" id="14"/>
          <p:cNvSpPr/>
          <p:nvPr/>
        </p:nvSpPr>
        <p:spPr>
          <a:xfrm flipH="false" flipV="false" rot="0">
            <a:off x="16407992" y="44337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896521" y="6600917"/>
            <a:ext cx="6332335" cy="3179681"/>
          </a:xfrm>
          <a:custGeom>
            <a:avLst/>
            <a:gdLst/>
            <a:ahLst/>
            <a:cxnLst/>
            <a:rect r="r" b="b" t="t" l="l"/>
            <a:pathLst>
              <a:path h="3179681" w="6332335">
                <a:moveTo>
                  <a:pt x="0" y="0"/>
                </a:moveTo>
                <a:lnTo>
                  <a:pt x="6332335" y="0"/>
                </a:lnTo>
                <a:lnTo>
                  <a:pt x="6332335" y="3179681"/>
                </a:lnTo>
                <a:lnTo>
                  <a:pt x="0" y="3179681"/>
                </a:lnTo>
                <a:lnTo>
                  <a:pt x="0" y="0"/>
                </a:lnTo>
                <a:close/>
              </a:path>
            </a:pathLst>
          </a:custGeom>
          <a:blipFill>
            <a:blip r:embed="rId4"/>
            <a:stretch>
              <a:fillRect l="0" t="-24585" r="0" b="-24585"/>
            </a:stretch>
          </a:blipFill>
        </p:spPr>
      </p:sp>
      <p:sp>
        <p:nvSpPr>
          <p:cNvPr name="TextBox 16" id="16"/>
          <p:cNvSpPr txBox="true"/>
          <p:nvPr/>
        </p:nvSpPr>
        <p:spPr>
          <a:xfrm rot="0">
            <a:off x="1294497" y="729592"/>
            <a:ext cx="12907924" cy="736488"/>
          </a:xfrm>
          <a:prstGeom prst="rect">
            <a:avLst/>
          </a:prstGeom>
        </p:spPr>
        <p:txBody>
          <a:bodyPr anchor="t" rtlCol="false" tIns="0" lIns="0" bIns="0" rIns="0">
            <a:spAutoFit/>
          </a:bodyPr>
          <a:lstStyle/>
          <a:p>
            <a:pPr algn="l">
              <a:lnSpc>
                <a:spcPts val="5899"/>
              </a:lnSpc>
            </a:pPr>
            <a:r>
              <a:rPr lang="en-US" sz="4999" spc="-194">
                <a:solidFill>
                  <a:srgbClr val="272B47"/>
                </a:solidFill>
                <a:latin typeface="TT Norms Bold"/>
              </a:rPr>
              <a:t>5.1.1 Elementos esenciales de BI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084218" y="2124347"/>
            <a:ext cx="16230600" cy="7292914"/>
            <a:chOff x="0" y="0"/>
            <a:chExt cx="4274726" cy="1920767"/>
          </a:xfrm>
        </p:grpSpPr>
        <p:sp>
          <p:nvSpPr>
            <p:cNvPr name="Freeform 6" id="6"/>
            <p:cNvSpPr/>
            <p:nvPr/>
          </p:nvSpPr>
          <p:spPr>
            <a:xfrm flipH="false" flipV="false" rot="0">
              <a:off x="0" y="0"/>
              <a:ext cx="4274726" cy="1920767"/>
            </a:xfrm>
            <a:custGeom>
              <a:avLst/>
              <a:gdLst/>
              <a:ahLst/>
              <a:cxnLst/>
              <a:rect r="r" b="b" t="t" l="l"/>
              <a:pathLst>
                <a:path h="1920767" w="4274726">
                  <a:moveTo>
                    <a:pt x="24327" y="0"/>
                  </a:moveTo>
                  <a:lnTo>
                    <a:pt x="4250399" y="0"/>
                  </a:lnTo>
                  <a:cubicBezTo>
                    <a:pt x="4263834" y="0"/>
                    <a:pt x="4274726" y="10891"/>
                    <a:pt x="4274726" y="24327"/>
                  </a:cubicBezTo>
                  <a:lnTo>
                    <a:pt x="4274726" y="1896441"/>
                  </a:lnTo>
                  <a:cubicBezTo>
                    <a:pt x="4274726" y="1909876"/>
                    <a:pt x="4263834" y="1920767"/>
                    <a:pt x="4250399" y="1920767"/>
                  </a:cubicBezTo>
                  <a:lnTo>
                    <a:pt x="24327" y="1920767"/>
                  </a:lnTo>
                  <a:cubicBezTo>
                    <a:pt x="10891" y="1920767"/>
                    <a:pt x="0" y="1909876"/>
                    <a:pt x="0" y="1896441"/>
                  </a:cubicBezTo>
                  <a:lnTo>
                    <a:pt x="0" y="24327"/>
                  </a:lnTo>
                  <a:cubicBezTo>
                    <a:pt x="0" y="10891"/>
                    <a:pt x="10891" y="0"/>
                    <a:pt x="24327" y="0"/>
                  </a:cubicBezTo>
                  <a:close/>
                </a:path>
              </a:pathLst>
            </a:custGeom>
            <a:solidFill>
              <a:srgbClr val="FFFFFF"/>
            </a:solidFill>
          </p:spPr>
        </p:sp>
        <p:sp>
          <p:nvSpPr>
            <p:cNvPr name="TextBox 7" id="7"/>
            <p:cNvSpPr txBox="true"/>
            <p:nvPr/>
          </p:nvSpPr>
          <p:spPr>
            <a:xfrm>
              <a:off x="0" y="-47625"/>
              <a:ext cx="4274726" cy="1968392"/>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4281669" y="438457"/>
            <a:ext cx="5426039" cy="1180486"/>
            <a:chOff x="0" y="0"/>
            <a:chExt cx="6899910" cy="1501140"/>
          </a:xfrm>
        </p:grpSpPr>
        <p:sp>
          <p:nvSpPr>
            <p:cNvPr name="Freeform 12" id="12"/>
            <p:cNvSpPr/>
            <p:nvPr/>
          </p:nvSpPr>
          <p:spPr>
            <a:xfrm flipH="false" flipV="false" rot="0">
              <a:off x="49530" y="39370"/>
              <a:ext cx="6804660" cy="1427480"/>
            </a:xfrm>
            <a:custGeom>
              <a:avLst/>
              <a:gdLst/>
              <a:ahLst/>
              <a:cxnLst/>
              <a:rect r="r" b="b" t="t" l="l"/>
              <a:pathLst>
                <a:path h="1427480" w="6804660">
                  <a:moveTo>
                    <a:pt x="24130" y="1360170"/>
                  </a:moveTo>
                  <a:cubicBezTo>
                    <a:pt x="941070" y="1322070"/>
                    <a:pt x="2517140" y="1308100"/>
                    <a:pt x="3105150" y="1282700"/>
                  </a:cubicBezTo>
                  <a:cubicBezTo>
                    <a:pt x="3395980" y="1270000"/>
                    <a:pt x="3545840" y="1261110"/>
                    <a:pt x="3755390" y="1240790"/>
                  </a:cubicBezTo>
                  <a:cubicBezTo>
                    <a:pt x="3952240" y="1221740"/>
                    <a:pt x="4142740" y="1197610"/>
                    <a:pt x="4326890" y="1164590"/>
                  </a:cubicBezTo>
                  <a:cubicBezTo>
                    <a:pt x="4500880" y="1132840"/>
                    <a:pt x="4668520" y="1093470"/>
                    <a:pt x="4828540" y="1047750"/>
                  </a:cubicBezTo>
                  <a:cubicBezTo>
                    <a:pt x="4979670" y="1004570"/>
                    <a:pt x="5125720" y="955040"/>
                    <a:pt x="5265420" y="900430"/>
                  </a:cubicBezTo>
                  <a:cubicBezTo>
                    <a:pt x="5398770" y="848360"/>
                    <a:pt x="5528310" y="791210"/>
                    <a:pt x="5651500" y="731520"/>
                  </a:cubicBezTo>
                  <a:cubicBezTo>
                    <a:pt x="5769610" y="674370"/>
                    <a:pt x="5885180" y="612140"/>
                    <a:pt x="5989320" y="551180"/>
                  </a:cubicBezTo>
                  <a:cubicBezTo>
                    <a:pt x="6083300" y="496570"/>
                    <a:pt x="6174740" y="440690"/>
                    <a:pt x="6253480" y="386080"/>
                  </a:cubicBezTo>
                  <a:cubicBezTo>
                    <a:pt x="6322060" y="339090"/>
                    <a:pt x="6375400" y="300990"/>
                    <a:pt x="6437630" y="246380"/>
                  </a:cubicBezTo>
                  <a:cubicBezTo>
                    <a:pt x="6508750" y="184150"/>
                    <a:pt x="6610350" y="39370"/>
                    <a:pt x="6652260" y="30480"/>
                  </a:cubicBezTo>
                  <a:cubicBezTo>
                    <a:pt x="6666230" y="27940"/>
                    <a:pt x="6678930" y="34290"/>
                    <a:pt x="6684010" y="41910"/>
                  </a:cubicBezTo>
                  <a:cubicBezTo>
                    <a:pt x="6687820" y="48260"/>
                    <a:pt x="6689090" y="59690"/>
                    <a:pt x="6681470" y="69850"/>
                  </a:cubicBezTo>
                  <a:cubicBezTo>
                    <a:pt x="6650990" y="110490"/>
                    <a:pt x="6316980" y="234950"/>
                    <a:pt x="6263640" y="237490"/>
                  </a:cubicBezTo>
                  <a:cubicBezTo>
                    <a:pt x="6250940" y="238760"/>
                    <a:pt x="6245860" y="236220"/>
                    <a:pt x="6240780" y="231140"/>
                  </a:cubicBezTo>
                  <a:cubicBezTo>
                    <a:pt x="6235700" y="226060"/>
                    <a:pt x="6230620" y="215900"/>
                    <a:pt x="6233160" y="208280"/>
                  </a:cubicBezTo>
                  <a:cubicBezTo>
                    <a:pt x="6236970" y="196850"/>
                    <a:pt x="6252210" y="185420"/>
                    <a:pt x="6276340" y="171450"/>
                  </a:cubicBezTo>
                  <a:cubicBezTo>
                    <a:pt x="6350000" y="130810"/>
                    <a:pt x="6704330" y="0"/>
                    <a:pt x="6769100" y="11430"/>
                  </a:cubicBezTo>
                  <a:cubicBezTo>
                    <a:pt x="6786880" y="13970"/>
                    <a:pt x="6795770" y="22860"/>
                    <a:pt x="6799580" y="35560"/>
                  </a:cubicBezTo>
                  <a:cubicBezTo>
                    <a:pt x="6804660" y="55880"/>
                    <a:pt x="6781800" y="91440"/>
                    <a:pt x="6764020" y="130810"/>
                  </a:cubicBezTo>
                  <a:cubicBezTo>
                    <a:pt x="6732270" y="200660"/>
                    <a:pt x="6643370" y="394970"/>
                    <a:pt x="6609080" y="415290"/>
                  </a:cubicBezTo>
                  <a:cubicBezTo>
                    <a:pt x="6600190" y="420370"/>
                    <a:pt x="6591300" y="419100"/>
                    <a:pt x="6584950" y="415290"/>
                  </a:cubicBezTo>
                  <a:cubicBezTo>
                    <a:pt x="6578600" y="411480"/>
                    <a:pt x="6574790" y="402590"/>
                    <a:pt x="6572250" y="388620"/>
                  </a:cubicBezTo>
                  <a:cubicBezTo>
                    <a:pt x="6565900" y="342900"/>
                    <a:pt x="6591300" y="128270"/>
                    <a:pt x="6615430" y="90170"/>
                  </a:cubicBezTo>
                  <a:cubicBezTo>
                    <a:pt x="6623050" y="77470"/>
                    <a:pt x="6634480" y="71120"/>
                    <a:pt x="6643370" y="72390"/>
                  </a:cubicBezTo>
                  <a:cubicBezTo>
                    <a:pt x="6650990" y="72390"/>
                    <a:pt x="6661150" y="81280"/>
                    <a:pt x="6664960" y="91440"/>
                  </a:cubicBezTo>
                  <a:cubicBezTo>
                    <a:pt x="6673850" y="113030"/>
                    <a:pt x="6666230" y="187960"/>
                    <a:pt x="6653530" y="208280"/>
                  </a:cubicBezTo>
                  <a:cubicBezTo>
                    <a:pt x="6645910" y="219710"/>
                    <a:pt x="6633210" y="227330"/>
                    <a:pt x="6624320" y="226060"/>
                  </a:cubicBezTo>
                  <a:cubicBezTo>
                    <a:pt x="6616700" y="224790"/>
                    <a:pt x="6604000" y="210820"/>
                    <a:pt x="6604000" y="199390"/>
                  </a:cubicBezTo>
                  <a:cubicBezTo>
                    <a:pt x="6604000" y="180340"/>
                    <a:pt x="6643370" y="134620"/>
                    <a:pt x="6661150" y="124460"/>
                  </a:cubicBezTo>
                  <a:cubicBezTo>
                    <a:pt x="6671310" y="119380"/>
                    <a:pt x="6684010" y="118110"/>
                    <a:pt x="6690360" y="121920"/>
                  </a:cubicBezTo>
                  <a:cubicBezTo>
                    <a:pt x="6696710" y="125730"/>
                    <a:pt x="6703060" y="138430"/>
                    <a:pt x="6701790" y="148590"/>
                  </a:cubicBezTo>
                  <a:cubicBezTo>
                    <a:pt x="6699250" y="166370"/>
                    <a:pt x="6667500" y="210820"/>
                    <a:pt x="6648450" y="218440"/>
                  </a:cubicBezTo>
                  <a:cubicBezTo>
                    <a:pt x="6635750" y="223520"/>
                    <a:pt x="6615430" y="220980"/>
                    <a:pt x="6610350" y="210820"/>
                  </a:cubicBezTo>
                  <a:cubicBezTo>
                    <a:pt x="6600190" y="193040"/>
                    <a:pt x="6640830" y="100330"/>
                    <a:pt x="6659880" y="81280"/>
                  </a:cubicBezTo>
                  <a:cubicBezTo>
                    <a:pt x="6668770" y="72390"/>
                    <a:pt x="6678930" y="68580"/>
                    <a:pt x="6686550" y="71120"/>
                  </a:cubicBezTo>
                  <a:cubicBezTo>
                    <a:pt x="6694170" y="73660"/>
                    <a:pt x="6704330" y="85090"/>
                    <a:pt x="6705600" y="99060"/>
                  </a:cubicBezTo>
                  <a:cubicBezTo>
                    <a:pt x="6708140" y="130810"/>
                    <a:pt x="6652260" y="247650"/>
                    <a:pt x="6628130" y="265430"/>
                  </a:cubicBezTo>
                  <a:cubicBezTo>
                    <a:pt x="6617970" y="273050"/>
                    <a:pt x="6605270" y="273050"/>
                    <a:pt x="6598920" y="269240"/>
                  </a:cubicBezTo>
                  <a:cubicBezTo>
                    <a:pt x="6591300" y="265430"/>
                    <a:pt x="6588760" y="237490"/>
                    <a:pt x="6587490" y="237490"/>
                  </a:cubicBezTo>
                  <a:cubicBezTo>
                    <a:pt x="6586220" y="237490"/>
                    <a:pt x="6584950" y="248920"/>
                    <a:pt x="6586220" y="250190"/>
                  </a:cubicBezTo>
                  <a:cubicBezTo>
                    <a:pt x="6588760" y="251460"/>
                    <a:pt x="6601460" y="232410"/>
                    <a:pt x="6609080" y="232410"/>
                  </a:cubicBezTo>
                  <a:cubicBezTo>
                    <a:pt x="6616700" y="232410"/>
                    <a:pt x="6630670" y="240030"/>
                    <a:pt x="6633210" y="247650"/>
                  </a:cubicBezTo>
                  <a:cubicBezTo>
                    <a:pt x="6635750" y="255270"/>
                    <a:pt x="6631940" y="273050"/>
                    <a:pt x="6625590" y="278130"/>
                  </a:cubicBezTo>
                  <a:cubicBezTo>
                    <a:pt x="6620510" y="283210"/>
                    <a:pt x="6607810" y="284480"/>
                    <a:pt x="6601460" y="281940"/>
                  </a:cubicBezTo>
                  <a:cubicBezTo>
                    <a:pt x="6595110" y="279400"/>
                    <a:pt x="6587490" y="271780"/>
                    <a:pt x="6584950" y="265430"/>
                  </a:cubicBezTo>
                  <a:cubicBezTo>
                    <a:pt x="6582410" y="259080"/>
                    <a:pt x="6584950" y="246380"/>
                    <a:pt x="6590030" y="241300"/>
                  </a:cubicBezTo>
                  <a:cubicBezTo>
                    <a:pt x="6595110" y="236220"/>
                    <a:pt x="6605270" y="231140"/>
                    <a:pt x="6612890" y="232410"/>
                  </a:cubicBezTo>
                  <a:cubicBezTo>
                    <a:pt x="6620510" y="233680"/>
                    <a:pt x="6633210" y="246380"/>
                    <a:pt x="6634480" y="254000"/>
                  </a:cubicBezTo>
                  <a:cubicBezTo>
                    <a:pt x="6635750" y="261620"/>
                    <a:pt x="6631940" y="271780"/>
                    <a:pt x="6626860" y="276860"/>
                  </a:cubicBezTo>
                  <a:cubicBezTo>
                    <a:pt x="6621780" y="281940"/>
                    <a:pt x="6610350" y="284480"/>
                    <a:pt x="6604000" y="283210"/>
                  </a:cubicBezTo>
                  <a:cubicBezTo>
                    <a:pt x="6597650" y="281940"/>
                    <a:pt x="6588760" y="274320"/>
                    <a:pt x="6586220" y="267970"/>
                  </a:cubicBezTo>
                  <a:cubicBezTo>
                    <a:pt x="6583680" y="260350"/>
                    <a:pt x="6587490" y="246380"/>
                    <a:pt x="6592570" y="240030"/>
                  </a:cubicBezTo>
                  <a:cubicBezTo>
                    <a:pt x="6596380" y="234950"/>
                    <a:pt x="6602730" y="232410"/>
                    <a:pt x="6609080" y="232410"/>
                  </a:cubicBezTo>
                  <a:cubicBezTo>
                    <a:pt x="6616700" y="232410"/>
                    <a:pt x="6629400" y="241300"/>
                    <a:pt x="6633210" y="247650"/>
                  </a:cubicBezTo>
                  <a:cubicBezTo>
                    <a:pt x="6635750" y="252730"/>
                    <a:pt x="6634480" y="265430"/>
                    <a:pt x="6634480" y="265430"/>
                  </a:cubicBezTo>
                  <a:cubicBezTo>
                    <a:pt x="6634480" y="265430"/>
                    <a:pt x="6637020" y="256540"/>
                    <a:pt x="6634480" y="255270"/>
                  </a:cubicBezTo>
                  <a:cubicBezTo>
                    <a:pt x="6630670" y="252730"/>
                    <a:pt x="6606540" y="273050"/>
                    <a:pt x="6598920" y="269240"/>
                  </a:cubicBezTo>
                  <a:cubicBezTo>
                    <a:pt x="6591300" y="265430"/>
                    <a:pt x="6586220" y="251460"/>
                    <a:pt x="6587490" y="237490"/>
                  </a:cubicBezTo>
                  <a:cubicBezTo>
                    <a:pt x="6588760" y="204470"/>
                    <a:pt x="6642100" y="101600"/>
                    <a:pt x="6659880" y="81280"/>
                  </a:cubicBezTo>
                  <a:cubicBezTo>
                    <a:pt x="6666230" y="74930"/>
                    <a:pt x="6668770" y="72390"/>
                    <a:pt x="6675120" y="71120"/>
                  </a:cubicBezTo>
                  <a:cubicBezTo>
                    <a:pt x="6682740" y="69850"/>
                    <a:pt x="6697980" y="73660"/>
                    <a:pt x="6701790" y="81280"/>
                  </a:cubicBezTo>
                  <a:cubicBezTo>
                    <a:pt x="6708140" y="91440"/>
                    <a:pt x="6701790" y="113030"/>
                    <a:pt x="6695440" y="130810"/>
                  </a:cubicBezTo>
                  <a:cubicBezTo>
                    <a:pt x="6687820" y="156210"/>
                    <a:pt x="6667500" y="209550"/>
                    <a:pt x="6648450" y="218440"/>
                  </a:cubicBezTo>
                  <a:cubicBezTo>
                    <a:pt x="6637020" y="223520"/>
                    <a:pt x="6616700" y="217170"/>
                    <a:pt x="6610350" y="210820"/>
                  </a:cubicBezTo>
                  <a:cubicBezTo>
                    <a:pt x="6605270" y="205740"/>
                    <a:pt x="6606540" y="196850"/>
                    <a:pt x="6609080" y="187960"/>
                  </a:cubicBezTo>
                  <a:cubicBezTo>
                    <a:pt x="6615430" y="170180"/>
                    <a:pt x="6649720" y="128270"/>
                    <a:pt x="6666230" y="120650"/>
                  </a:cubicBezTo>
                  <a:cubicBezTo>
                    <a:pt x="6675120" y="116840"/>
                    <a:pt x="6684010" y="118110"/>
                    <a:pt x="6690360" y="121920"/>
                  </a:cubicBezTo>
                  <a:cubicBezTo>
                    <a:pt x="6696710" y="125730"/>
                    <a:pt x="6703060" y="133350"/>
                    <a:pt x="6703060" y="142240"/>
                  </a:cubicBezTo>
                  <a:cubicBezTo>
                    <a:pt x="6701790" y="160020"/>
                    <a:pt x="6666230" y="208280"/>
                    <a:pt x="6647180" y="218440"/>
                  </a:cubicBezTo>
                  <a:cubicBezTo>
                    <a:pt x="6635750" y="224790"/>
                    <a:pt x="6620510" y="228600"/>
                    <a:pt x="6612890" y="220980"/>
                  </a:cubicBezTo>
                  <a:cubicBezTo>
                    <a:pt x="6598920" y="207010"/>
                    <a:pt x="6602730" y="113030"/>
                    <a:pt x="6615430" y="90170"/>
                  </a:cubicBezTo>
                  <a:cubicBezTo>
                    <a:pt x="6621780" y="78740"/>
                    <a:pt x="6635750" y="71120"/>
                    <a:pt x="6643370" y="72390"/>
                  </a:cubicBezTo>
                  <a:cubicBezTo>
                    <a:pt x="6652260" y="73660"/>
                    <a:pt x="6661150" y="82550"/>
                    <a:pt x="6664960" y="97790"/>
                  </a:cubicBezTo>
                  <a:cubicBezTo>
                    <a:pt x="6677660" y="143510"/>
                    <a:pt x="6638290" y="393700"/>
                    <a:pt x="6609080" y="415290"/>
                  </a:cubicBezTo>
                  <a:cubicBezTo>
                    <a:pt x="6600190" y="421640"/>
                    <a:pt x="6586220" y="416560"/>
                    <a:pt x="6579870" y="411480"/>
                  </a:cubicBezTo>
                  <a:cubicBezTo>
                    <a:pt x="6573520" y="406400"/>
                    <a:pt x="6572250" y="397510"/>
                    <a:pt x="6573520" y="383540"/>
                  </a:cubicBezTo>
                  <a:cubicBezTo>
                    <a:pt x="6579870" y="330200"/>
                    <a:pt x="6725920" y="35560"/>
                    <a:pt x="6764020" y="13970"/>
                  </a:cubicBezTo>
                  <a:cubicBezTo>
                    <a:pt x="6772910" y="8890"/>
                    <a:pt x="6780530" y="11430"/>
                    <a:pt x="6786880" y="15240"/>
                  </a:cubicBezTo>
                  <a:cubicBezTo>
                    <a:pt x="6793230" y="19050"/>
                    <a:pt x="6799580" y="27940"/>
                    <a:pt x="6799580" y="35560"/>
                  </a:cubicBezTo>
                  <a:cubicBezTo>
                    <a:pt x="6799580" y="41910"/>
                    <a:pt x="6797040" y="50800"/>
                    <a:pt x="6790690" y="57150"/>
                  </a:cubicBezTo>
                  <a:cubicBezTo>
                    <a:pt x="6780530" y="67310"/>
                    <a:pt x="6762750" y="69850"/>
                    <a:pt x="6737350" y="78740"/>
                  </a:cubicBezTo>
                  <a:cubicBezTo>
                    <a:pt x="6672580" y="101600"/>
                    <a:pt x="6480810" y="147320"/>
                    <a:pt x="6394450" y="179070"/>
                  </a:cubicBezTo>
                  <a:cubicBezTo>
                    <a:pt x="6339840" y="199390"/>
                    <a:pt x="6289040" y="234950"/>
                    <a:pt x="6263640" y="237490"/>
                  </a:cubicBezTo>
                  <a:cubicBezTo>
                    <a:pt x="6253480" y="238760"/>
                    <a:pt x="6245860" y="236220"/>
                    <a:pt x="6240780" y="231140"/>
                  </a:cubicBezTo>
                  <a:cubicBezTo>
                    <a:pt x="6235700" y="226060"/>
                    <a:pt x="6230620" y="215900"/>
                    <a:pt x="6233160" y="208280"/>
                  </a:cubicBezTo>
                  <a:cubicBezTo>
                    <a:pt x="6236970" y="195580"/>
                    <a:pt x="6259830" y="185420"/>
                    <a:pt x="6287770" y="171450"/>
                  </a:cubicBezTo>
                  <a:cubicBezTo>
                    <a:pt x="6355080" y="137160"/>
                    <a:pt x="6595110" y="27940"/>
                    <a:pt x="6652260" y="30480"/>
                  </a:cubicBezTo>
                  <a:cubicBezTo>
                    <a:pt x="6670040" y="31750"/>
                    <a:pt x="6682740" y="38100"/>
                    <a:pt x="6686550" y="46990"/>
                  </a:cubicBezTo>
                  <a:cubicBezTo>
                    <a:pt x="6690360" y="55880"/>
                    <a:pt x="6681470" y="68580"/>
                    <a:pt x="6671310" y="85090"/>
                  </a:cubicBezTo>
                  <a:cubicBezTo>
                    <a:pt x="6643370" y="128270"/>
                    <a:pt x="6536690" y="227330"/>
                    <a:pt x="6468110" y="287020"/>
                  </a:cubicBezTo>
                  <a:cubicBezTo>
                    <a:pt x="6405880" y="340360"/>
                    <a:pt x="6348730" y="381000"/>
                    <a:pt x="6280150" y="427990"/>
                  </a:cubicBezTo>
                  <a:cubicBezTo>
                    <a:pt x="6200140" y="482600"/>
                    <a:pt x="6108700" y="539750"/>
                    <a:pt x="6013450" y="595630"/>
                  </a:cubicBezTo>
                  <a:cubicBezTo>
                    <a:pt x="5908040" y="656590"/>
                    <a:pt x="5791200" y="721360"/>
                    <a:pt x="5671820" y="778510"/>
                  </a:cubicBezTo>
                  <a:cubicBezTo>
                    <a:pt x="5547360" y="839470"/>
                    <a:pt x="5416550" y="896620"/>
                    <a:pt x="5281930" y="948690"/>
                  </a:cubicBezTo>
                  <a:cubicBezTo>
                    <a:pt x="5140960" y="1003300"/>
                    <a:pt x="4993640" y="1054100"/>
                    <a:pt x="4839970" y="1097280"/>
                  </a:cubicBezTo>
                  <a:cubicBezTo>
                    <a:pt x="4678680" y="1143000"/>
                    <a:pt x="4509770" y="1182370"/>
                    <a:pt x="4334510" y="1214120"/>
                  </a:cubicBezTo>
                  <a:cubicBezTo>
                    <a:pt x="4149090" y="1248410"/>
                    <a:pt x="3957320" y="1272540"/>
                    <a:pt x="3759200" y="1291590"/>
                  </a:cubicBezTo>
                  <a:cubicBezTo>
                    <a:pt x="3548380" y="1311910"/>
                    <a:pt x="3397250" y="1320800"/>
                    <a:pt x="3106420" y="1333500"/>
                  </a:cubicBezTo>
                  <a:cubicBezTo>
                    <a:pt x="2518410" y="1358900"/>
                    <a:pt x="941070" y="1372870"/>
                    <a:pt x="439420" y="1390650"/>
                  </a:cubicBezTo>
                  <a:cubicBezTo>
                    <a:pt x="242570" y="1397000"/>
                    <a:pt x="82550" y="1427480"/>
                    <a:pt x="27940" y="1410970"/>
                  </a:cubicBezTo>
                  <a:cubicBezTo>
                    <a:pt x="12700" y="1405890"/>
                    <a:pt x="2540" y="1398270"/>
                    <a:pt x="1270" y="1390650"/>
                  </a:cubicBezTo>
                  <a:cubicBezTo>
                    <a:pt x="0" y="1381760"/>
                    <a:pt x="24130" y="1360170"/>
                    <a:pt x="24130" y="1360170"/>
                  </a:cubicBezTo>
                </a:path>
              </a:pathLst>
            </a:custGeom>
            <a:solidFill>
              <a:srgbClr val="45D1F2"/>
            </a:solidFill>
            <a:ln cap="sq">
              <a:noFill/>
              <a:prstDash val="solid"/>
              <a:miter/>
            </a:ln>
          </p:spPr>
        </p:sp>
      </p:grpSp>
      <p:sp>
        <p:nvSpPr>
          <p:cNvPr name="TextBox 13" id="13"/>
          <p:cNvSpPr txBox="true"/>
          <p:nvPr/>
        </p:nvSpPr>
        <p:spPr>
          <a:xfrm rot="0">
            <a:off x="1028700" y="2498632"/>
            <a:ext cx="16002328" cy="4051477"/>
          </a:xfrm>
          <a:prstGeom prst="rect">
            <a:avLst/>
          </a:prstGeom>
        </p:spPr>
        <p:txBody>
          <a:bodyPr anchor="t" rtlCol="false" tIns="0" lIns="0" bIns="0" rIns="0">
            <a:spAutoFit/>
          </a:bodyPr>
          <a:lstStyle/>
          <a:p>
            <a:pPr algn="just" marL="700167" indent="-350083" lvl="1">
              <a:lnSpc>
                <a:spcPts val="4540"/>
              </a:lnSpc>
              <a:buFont typeface="Arial"/>
              <a:buChar char="•"/>
            </a:pPr>
            <a:r>
              <a:rPr lang="en-US" sz="3243">
                <a:solidFill>
                  <a:srgbClr val="272B47"/>
                </a:solidFill>
                <a:latin typeface="Arial"/>
              </a:rPr>
              <a:t>OLAP (Procesamiento Analítico en Línea) Agiliza la consulta de grandes cantidades de datos mediante estructuras multidimensionales, como los Cubos OLAP.</a:t>
            </a:r>
          </a:p>
          <a:p>
            <a:pPr algn="just" marL="700167" indent="-350083" lvl="1">
              <a:lnSpc>
                <a:spcPts val="4540"/>
              </a:lnSpc>
              <a:buFont typeface="Arial"/>
              <a:buChar char="•"/>
            </a:pPr>
            <a:r>
              <a:rPr lang="en-US" sz="3243">
                <a:solidFill>
                  <a:srgbClr val="272B47"/>
                </a:solidFill>
                <a:latin typeface="Arial"/>
              </a:rPr>
              <a:t>Cuadro de Mando Integral: Mide la evolución de la actividad de una compañía, sus objetivos y resultados, proporcionando una perspectiva general. </a:t>
            </a:r>
          </a:p>
          <a:p>
            <a:pPr algn="just" marL="700167" indent="-350083" lvl="1">
              <a:lnSpc>
                <a:spcPts val="4540"/>
              </a:lnSpc>
              <a:buFont typeface="Arial"/>
              <a:buChar char="•"/>
            </a:pPr>
            <a:r>
              <a:rPr lang="en-US" sz="3243">
                <a:solidFill>
                  <a:srgbClr val="272B47"/>
                </a:solidFill>
                <a:latin typeface="Arial"/>
              </a:rPr>
              <a:t>Data Marta: Es una base de datos centrada en un ámbito especifico que cumple con las exigencias de un grupo de usuarios, siendo un subconjunto de una Data Watehouse mayor.. </a:t>
            </a:r>
          </a:p>
        </p:txBody>
      </p:sp>
      <p:sp>
        <p:nvSpPr>
          <p:cNvPr name="Freeform 14" id="14"/>
          <p:cNvSpPr/>
          <p:nvPr/>
        </p:nvSpPr>
        <p:spPr>
          <a:xfrm flipH="false" flipV="false" rot="0">
            <a:off x="16365643" y="44337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981236" y="6550109"/>
            <a:ext cx="6325528" cy="3210700"/>
          </a:xfrm>
          <a:custGeom>
            <a:avLst/>
            <a:gdLst/>
            <a:ahLst/>
            <a:cxnLst/>
            <a:rect r="r" b="b" t="t" l="l"/>
            <a:pathLst>
              <a:path h="3210700" w="6325528">
                <a:moveTo>
                  <a:pt x="0" y="0"/>
                </a:moveTo>
                <a:lnTo>
                  <a:pt x="6325528" y="0"/>
                </a:lnTo>
                <a:lnTo>
                  <a:pt x="6325528" y="3210700"/>
                </a:lnTo>
                <a:lnTo>
                  <a:pt x="0" y="3210700"/>
                </a:lnTo>
                <a:lnTo>
                  <a:pt x="0" y="0"/>
                </a:lnTo>
                <a:close/>
              </a:path>
            </a:pathLst>
          </a:custGeom>
          <a:blipFill>
            <a:blip r:embed="rId4"/>
            <a:stretch>
              <a:fillRect l="0" t="-5163" r="0" b="-5163"/>
            </a:stretch>
          </a:blipFill>
        </p:spPr>
      </p:sp>
      <p:sp>
        <p:nvSpPr>
          <p:cNvPr name="TextBox 16" id="16"/>
          <p:cNvSpPr txBox="true"/>
          <p:nvPr/>
        </p:nvSpPr>
        <p:spPr>
          <a:xfrm rot="0">
            <a:off x="1294497" y="729592"/>
            <a:ext cx="12907924" cy="736488"/>
          </a:xfrm>
          <a:prstGeom prst="rect">
            <a:avLst/>
          </a:prstGeom>
        </p:spPr>
        <p:txBody>
          <a:bodyPr anchor="t" rtlCol="false" tIns="0" lIns="0" bIns="0" rIns="0">
            <a:spAutoFit/>
          </a:bodyPr>
          <a:lstStyle/>
          <a:p>
            <a:pPr algn="l">
              <a:lnSpc>
                <a:spcPts val="5899"/>
              </a:lnSpc>
            </a:pPr>
            <a:r>
              <a:rPr lang="en-US" sz="4999" spc="-194">
                <a:solidFill>
                  <a:srgbClr val="272B47"/>
                </a:solidFill>
                <a:latin typeface="TT Norms Bold"/>
              </a:rPr>
              <a:t>5.1.1 Elementos esenciales de BI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5707632" y="-313535"/>
            <a:ext cx="3214372" cy="3007535"/>
            <a:chOff x="0" y="0"/>
            <a:chExt cx="1269004" cy="1187346"/>
          </a:xfrm>
        </p:grpSpPr>
        <p:sp>
          <p:nvSpPr>
            <p:cNvPr name="Freeform 6" id="6"/>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7" id="7"/>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4281669" y="438457"/>
            <a:ext cx="5426039" cy="1180486"/>
            <a:chOff x="0" y="0"/>
            <a:chExt cx="6899910" cy="1501140"/>
          </a:xfrm>
        </p:grpSpPr>
        <p:sp>
          <p:nvSpPr>
            <p:cNvPr name="Freeform 9" id="9"/>
            <p:cNvSpPr/>
            <p:nvPr/>
          </p:nvSpPr>
          <p:spPr>
            <a:xfrm flipH="false" flipV="false" rot="0">
              <a:off x="49530" y="39370"/>
              <a:ext cx="6804660" cy="1427480"/>
            </a:xfrm>
            <a:custGeom>
              <a:avLst/>
              <a:gdLst/>
              <a:ahLst/>
              <a:cxnLst/>
              <a:rect r="r" b="b" t="t" l="l"/>
              <a:pathLst>
                <a:path h="1427480" w="6804660">
                  <a:moveTo>
                    <a:pt x="24130" y="1360170"/>
                  </a:moveTo>
                  <a:cubicBezTo>
                    <a:pt x="941070" y="1322070"/>
                    <a:pt x="2517140" y="1308100"/>
                    <a:pt x="3105150" y="1282700"/>
                  </a:cubicBezTo>
                  <a:cubicBezTo>
                    <a:pt x="3395980" y="1270000"/>
                    <a:pt x="3545840" y="1261110"/>
                    <a:pt x="3755390" y="1240790"/>
                  </a:cubicBezTo>
                  <a:cubicBezTo>
                    <a:pt x="3952240" y="1221740"/>
                    <a:pt x="4142740" y="1197610"/>
                    <a:pt x="4326890" y="1164590"/>
                  </a:cubicBezTo>
                  <a:cubicBezTo>
                    <a:pt x="4500880" y="1132840"/>
                    <a:pt x="4668520" y="1093470"/>
                    <a:pt x="4828540" y="1047750"/>
                  </a:cubicBezTo>
                  <a:cubicBezTo>
                    <a:pt x="4979670" y="1004570"/>
                    <a:pt x="5125720" y="955040"/>
                    <a:pt x="5265420" y="900430"/>
                  </a:cubicBezTo>
                  <a:cubicBezTo>
                    <a:pt x="5398770" y="848360"/>
                    <a:pt x="5528310" y="791210"/>
                    <a:pt x="5651500" y="731520"/>
                  </a:cubicBezTo>
                  <a:cubicBezTo>
                    <a:pt x="5769610" y="674370"/>
                    <a:pt x="5885180" y="612140"/>
                    <a:pt x="5989320" y="551180"/>
                  </a:cubicBezTo>
                  <a:cubicBezTo>
                    <a:pt x="6083300" y="496570"/>
                    <a:pt x="6174740" y="440690"/>
                    <a:pt x="6253480" y="386080"/>
                  </a:cubicBezTo>
                  <a:cubicBezTo>
                    <a:pt x="6322060" y="339090"/>
                    <a:pt x="6375400" y="300990"/>
                    <a:pt x="6437630" y="246380"/>
                  </a:cubicBezTo>
                  <a:cubicBezTo>
                    <a:pt x="6508750" y="184150"/>
                    <a:pt x="6610350" y="39370"/>
                    <a:pt x="6652260" y="30480"/>
                  </a:cubicBezTo>
                  <a:cubicBezTo>
                    <a:pt x="6666230" y="27940"/>
                    <a:pt x="6678930" y="34290"/>
                    <a:pt x="6684010" y="41910"/>
                  </a:cubicBezTo>
                  <a:cubicBezTo>
                    <a:pt x="6687820" y="48260"/>
                    <a:pt x="6689090" y="59690"/>
                    <a:pt x="6681470" y="69850"/>
                  </a:cubicBezTo>
                  <a:cubicBezTo>
                    <a:pt x="6650990" y="110490"/>
                    <a:pt x="6316980" y="234950"/>
                    <a:pt x="6263640" y="237490"/>
                  </a:cubicBezTo>
                  <a:cubicBezTo>
                    <a:pt x="6250940" y="238760"/>
                    <a:pt x="6245860" y="236220"/>
                    <a:pt x="6240780" y="231140"/>
                  </a:cubicBezTo>
                  <a:cubicBezTo>
                    <a:pt x="6235700" y="226060"/>
                    <a:pt x="6230620" y="215900"/>
                    <a:pt x="6233160" y="208280"/>
                  </a:cubicBezTo>
                  <a:cubicBezTo>
                    <a:pt x="6236970" y="196850"/>
                    <a:pt x="6252210" y="185420"/>
                    <a:pt x="6276340" y="171450"/>
                  </a:cubicBezTo>
                  <a:cubicBezTo>
                    <a:pt x="6350000" y="130810"/>
                    <a:pt x="6704330" y="0"/>
                    <a:pt x="6769100" y="11430"/>
                  </a:cubicBezTo>
                  <a:cubicBezTo>
                    <a:pt x="6786880" y="13970"/>
                    <a:pt x="6795770" y="22860"/>
                    <a:pt x="6799580" y="35560"/>
                  </a:cubicBezTo>
                  <a:cubicBezTo>
                    <a:pt x="6804660" y="55880"/>
                    <a:pt x="6781800" y="91440"/>
                    <a:pt x="6764020" y="130810"/>
                  </a:cubicBezTo>
                  <a:cubicBezTo>
                    <a:pt x="6732270" y="200660"/>
                    <a:pt x="6643370" y="394970"/>
                    <a:pt x="6609080" y="415290"/>
                  </a:cubicBezTo>
                  <a:cubicBezTo>
                    <a:pt x="6600190" y="420370"/>
                    <a:pt x="6591300" y="419100"/>
                    <a:pt x="6584950" y="415290"/>
                  </a:cubicBezTo>
                  <a:cubicBezTo>
                    <a:pt x="6578600" y="411480"/>
                    <a:pt x="6574790" y="402590"/>
                    <a:pt x="6572250" y="388620"/>
                  </a:cubicBezTo>
                  <a:cubicBezTo>
                    <a:pt x="6565900" y="342900"/>
                    <a:pt x="6591300" y="128270"/>
                    <a:pt x="6615430" y="90170"/>
                  </a:cubicBezTo>
                  <a:cubicBezTo>
                    <a:pt x="6623050" y="77470"/>
                    <a:pt x="6634480" y="71120"/>
                    <a:pt x="6643370" y="72390"/>
                  </a:cubicBezTo>
                  <a:cubicBezTo>
                    <a:pt x="6650990" y="72390"/>
                    <a:pt x="6661150" y="81280"/>
                    <a:pt x="6664960" y="91440"/>
                  </a:cubicBezTo>
                  <a:cubicBezTo>
                    <a:pt x="6673850" y="113030"/>
                    <a:pt x="6666230" y="187960"/>
                    <a:pt x="6653530" y="208280"/>
                  </a:cubicBezTo>
                  <a:cubicBezTo>
                    <a:pt x="6645910" y="219710"/>
                    <a:pt x="6633210" y="227330"/>
                    <a:pt x="6624320" y="226060"/>
                  </a:cubicBezTo>
                  <a:cubicBezTo>
                    <a:pt x="6616700" y="224790"/>
                    <a:pt x="6604000" y="210820"/>
                    <a:pt x="6604000" y="199390"/>
                  </a:cubicBezTo>
                  <a:cubicBezTo>
                    <a:pt x="6604000" y="180340"/>
                    <a:pt x="6643370" y="134620"/>
                    <a:pt x="6661150" y="124460"/>
                  </a:cubicBezTo>
                  <a:cubicBezTo>
                    <a:pt x="6671310" y="119380"/>
                    <a:pt x="6684010" y="118110"/>
                    <a:pt x="6690360" y="121920"/>
                  </a:cubicBezTo>
                  <a:cubicBezTo>
                    <a:pt x="6696710" y="125730"/>
                    <a:pt x="6703060" y="138430"/>
                    <a:pt x="6701790" y="148590"/>
                  </a:cubicBezTo>
                  <a:cubicBezTo>
                    <a:pt x="6699250" y="166370"/>
                    <a:pt x="6667500" y="210820"/>
                    <a:pt x="6648450" y="218440"/>
                  </a:cubicBezTo>
                  <a:cubicBezTo>
                    <a:pt x="6635750" y="223520"/>
                    <a:pt x="6615430" y="220980"/>
                    <a:pt x="6610350" y="210820"/>
                  </a:cubicBezTo>
                  <a:cubicBezTo>
                    <a:pt x="6600190" y="193040"/>
                    <a:pt x="6640830" y="100330"/>
                    <a:pt x="6659880" y="81280"/>
                  </a:cubicBezTo>
                  <a:cubicBezTo>
                    <a:pt x="6668770" y="72390"/>
                    <a:pt x="6678930" y="68580"/>
                    <a:pt x="6686550" y="71120"/>
                  </a:cubicBezTo>
                  <a:cubicBezTo>
                    <a:pt x="6694170" y="73660"/>
                    <a:pt x="6704330" y="85090"/>
                    <a:pt x="6705600" y="99060"/>
                  </a:cubicBezTo>
                  <a:cubicBezTo>
                    <a:pt x="6708140" y="130810"/>
                    <a:pt x="6652260" y="247650"/>
                    <a:pt x="6628130" y="265430"/>
                  </a:cubicBezTo>
                  <a:cubicBezTo>
                    <a:pt x="6617970" y="273050"/>
                    <a:pt x="6605270" y="273050"/>
                    <a:pt x="6598920" y="269240"/>
                  </a:cubicBezTo>
                  <a:cubicBezTo>
                    <a:pt x="6591300" y="265430"/>
                    <a:pt x="6588760" y="237490"/>
                    <a:pt x="6587490" y="237490"/>
                  </a:cubicBezTo>
                  <a:cubicBezTo>
                    <a:pt x="6586220" y="237490"/>
                    <a:pt x="6584950" y="248920"/>
                    <a:pt x="6586220" y="250190"/>
                  </a:cubicBezTo>
                  <a:cubicBezTo>
                    <a:pt x="6588760" y="251460"/>
                    <a:pt x="6601460" y="232410"/>
                    <a:pt x="6609080" y="232410"/>
                  </a:cubicBezTo>
                  <a:cubicBezTo>
                    <a:pt x="6616700" y="232410"/>
                    <a:pt x="6630670" y="240030"/>
                    <a:pt x="6633210" y="247650"/>
                  </a:cubicBezTo>
                  <a:cubicBezTo>
                    <a:pt x="6635750" y="255270"/>
                    <a:pt x="6631940" y="273050"/>
                    <a:pt x="6625590" y="278130"/>
                  </a:cubicBezTo>
                  <a:cubicBezTo>
                    <a:pt x="6620510" y="283210"/>
                    <a:pt x="6607810" y="284480"/>
                    <a:pt x="6601460" y="281940"/>
                  </a:cubicBezTo>
                  <a:cubicBezTo>
                    <a:pt x="6595110" y="279400"/>
                    <a:pt x="6587490" y="271780"/>
                    <a:pt x="6584950" y="265430"/>
                  </a:cubicBezTo>
                  <a:cubicBezTo>
                    <a:pt x="6582410" y="259080"/>
                    <a:pt x="6584950" y="246380"/>
                    <a:pt x="6590030" y="241300"/>
                  </a:cubicBezTo>
                  <a:cubicBezTo>
                    <a:pt x="6595110" y="236220"/>
                    <a:pt x="6605270" y="231140"/>
                    <a:pt x="6612890" y="232410"/>
                  </a:cubicBezTo>
                  <a:cubicBezTo>
                    <a:pt x="6620510" y="233680"/>
                    <a:pt x="6633210" y="246380"/>
                    <a:pt x="6634480" y="254000"/>
                  </a:cubicBezTo>
                  <a:cubicBezTo>
                    <a:pt x="6635750" y="261620"/>
                    <a:pt x="6631940" y="271780"/>
                    <a:pt x="6626860" y="276860"/>
                  </a:cubicBezTo>
                  <a:cubicBezTo>
                    <a:pt x="6621780" y="281940"/>
                    <a:pt x="6610350" y="284480"/>
                    <a:pt x="6604000" y="283210"/>
                  </a:cubicBezTo>
                  <a:cubicBezTo>
                    <a:pt x="6597650" y="281940"/>
                    <a:pt x="6588760" y="274320"/>
                    <a:pt x="6586220" y="267970"/>
                  </a:cubicBezTo>
                  <a:cubicBezTo>
                    <a:pt x="6583680" y="260350"/>
                    <a:pt x="6587490" y="246380"/>
                    <a:pt x="6592570" y="240030"/>
                  </a:cubicBezTo>
                  <a:cubicBezTo>
                    <a:pt x="6596380" y="234950"/>
                    <a:pt x="6602730" y="232410"/>
                    <a:pt x="6609080" y="232410"/>
                  </a:cubicBezTo>
                  <a:cubicBezTo>
                    <a:pt x="6616700" y="232410"/>
                    <a:pt x="6629400" y="241300"/>
                    <a:pt x="6633210" y="247650"/>
                  </a:cubicBezTo>
                  <a:cubicBezTo>
                    <a:pt x="6635750" y="252730"/>
                    <a:pt x="6634480" y="265430"/>
                    <a:pt x="6634480" y="265430"/>
                  </a:cubicBezTo>
                  <a:cubicBezTo>
                    <a:pt x="6634480" y="265430"/>
                    <a:pt x="6637020" y="256540"/>
                    <a:pt x="6634480" y="255270"/>
                  </a:cubicBezTo>
                  <a:cubicBezTo>
                    <a:pt x="6630670" y="252730"/>
                    <a:pt x="6606540" y="273050"/>
                    <a:pt x="6598920" y="269240"/>
                  </a:cubicBezTo>
                  <a:cubicBezTo>
                    <a:pt x="6591300" y="265430"/>
                    <a:pt x="6586220" y="251460"/>
                    <a:pt x="6587490" y="237490"/>
                  </a:cubicBezTo>
                  <a:cubicBezTo>
                    <a:pt x="6588760" y="204470"/>
                    <a:pt x="6642100" y="101600"/>
                    <a:pt x="6659880" y="81280"/>
                  </a:cubicBezTo>
                  <a:cubicBezTo>
                    <a:pt x="6666230" y="74930"/>
                    <a:pt x="6668770" y="72390"/>
                    <a:pt x="6675120" y="71120"/>
                  </a:cubicBezTo>
                  <a:cubicBezTo>
                    <a:pt x="6682740" y="69850"/>
                    <a:pt x="6697980" y="73660"/>
                    <a:pt x="6701790" y="81280"/>
                  </a:cubicBezTo>
                  <a:cubicBezTo>
                    <a:pt x="6708140" y="91440"/>
                    <a:pt x="6701790" y="113030"/>
                    <a:pt x="6695440" y="130810"/>
                  </a:cubicBezTo>
                  <a:cubicBezTo>
                    <a:pt x="6687820" y="156210"/>
                    <a:pt x="6667500" y="209550"/>
                    <a:pt x="6648450" y="218440"/>
                  </a:cubicBezTo>
                  <a:cubicBezTo>
                    <a:pt x="6637020" y="223520"/>
                    <a:pt x="6616700" y="217170"/>
                    <a:pt x="6610350" y="210820"/>
                  </a:cubicBezTo>
                  <a:cubicBezTo>
                    <a:pt x="6605270" y="205740"/>
                    <a:pt x="6606540" y="196850"/>
                    <a:pt x="6609080" y="187960"/>
                  </a:cubicBezTo>
                  <a:cubicBezTo>
                    <a:pt x="6615430" y="170180"/>
                    <a:pt x="6649720" y="128270"/>
                    <a:pt x="6666230" y="120650"/>
                  </a:cubicBezTo>
                  <a:cubicBezTo>
                    <a:pt x="6675120" y="116840"/>
                    <a:pt x="6684010" y="118110"/>
                    <a:pt x="6690360" y="121920"/>
                  </a:cubicBezTo>
                  <a:cubicBezTo>
                    <a:pt x="6696710" y="125730"/>
                    <a:pt x="6703060" y="133350"/>
                    <a:pt x="6703060" y="142240"/>
                  </a:cubicBezTo>
                  <a:cubicBezTo>
                    <a:pt x="6701790" y="160020"/>
                    <a:pt x="6666230" y="208280"/>
                    <a:pt x="6647180" y="218440"/>
                  </a:cubicBezTo>
                  <a:cubicBezTo>
                    <a:pt x="6635750" y="224790"/>
                    <a:pt x="6620510" y="228600"/>
                    <a:pt x="6612890" y="220980"/>
                  </a:cubicBezTo>
                  <a:cubicBezTo>
                    <a:pt x="6598920" y="207010"/>
                    <a:pt x="6602730" y="113030"/>
                    <a:pt x="6615430" y="90170"/>
                  </a:cubicBezTo>
                  <a:cubicBezTo>
                    <a:pt x="6621780" y="78740"/>
                    <a:pt x="6635750" y="71120"/>
                    <a:pt x="6643370" y="72390"/>
                  </a:cubicBezTo>
                  <a:cubicBezTo>
                    <a:pt x="6652260" y="73660"/>
                    <a:pt x="6661150" y="82550"/>
                    <a:pt x="6664960" y="97790"/>
                  </a:cubicBezTo>
                  <a:cubicBezTo>
                    <a:pt x="6677660" y="143510"/>
                    <a:pt x="6638290" y="393700"/>
                    <a:pt x="6609080" y="415290"/>
                  </a:cubicBezTo>
                  <a:cubicBezTo>
                    <a:pt x="6600190" y="421640"/>
                    <a:pt x="6586220" y="416560"/>
                    <a:pt x="6579870" y="411480"/>
                  </a:cubicBezTo>
                  <a:cubicBezTo>
                    <a:pt x="6573520" y="406400"/>
                    <a:pt x="6572250" y="397510"/>
                    <a:pt x="6573520" y="383540"/>
                  </a:cubicBezTo>
                  <a:cubicBezTo>
                    <a:pt x="6579870" y="330200"/>
                    <a:pt x="6725920" y="35560"/>
                    <a:pt x="6764020" y="13970"/>
                  </a:cubicBezTo>
                  <a:cubicBezTo>
                    <a:pt x="6772910" y="8890"/>
                    <a:pt x="6780530" y="11430"/>
                    <a:pt x="6786880" y="15240"/>
                  </a:cubicBezTo>
                  <a:cubicBezTo>
                    <a:pt x="6793230" y="19050"/>
                    <a:pt x="6799580" y="27940"/>
                    <a:pt x="6799580" y="35560"/>
                  </a:cubicBezTo>
                  <a:cubicBezTo>
                    <a:pt x="6799580" y="41910"/>
                    <a:pt x="6797040" y="50800"/>
                    <a:pt x="6790690" y="57150"/>
                  </a:cubicBezTo>
                  <a:cubicBezTo>
                    <a:pt x="6780530" y="67310"/>
                    <a:pt x="6762750" y="69850"/>
                    <a:pt x="6737350" y="78740"/>
                  </a:cubicBezTo>
                  <a:cubicBezTo>
                    <a:pt x="6672580" y="101600"/>
                    <a:pt x="6480810" y="147320"/>
                    <a:pt x="6394450" y="179070"/>
                  </a:cubicBezTo>
                  <a:cubicBezTo>
                    <a:pt x="6339840" y="199390"/>
                    <a:pt x="6289040" y="234950"/>
                    <a:pt x="6263640" y="237490"/>
                  </a:cubicBezTo>
                  <a:cubicBezTo>
                    <a:pt x="6253480" y="238760"/>
                    <a:pt x="6245860" y="236220"/>
                    <a:pt x="6240780" y="231140"/>
                  </a:cubicBezTo>
                  <a:cubicBezTo>
                    <a:pt x="6235700" y="226060"/>
                    <a:pt x="6230620" y="215900"/>
                    <a:pt x="6233160" y="208280"/>
                  </a:cubicBezTo>
                  <a:cubicBezTo>
                    <a:pt x="6236970" y="195580"/>
                    <a:pt x="6259830" y="185420"/>
                    <a:pt x="6287770" y="171450"/>
                  </a:cubicBezTo>
                  <a:cubicBezTo>
                    <a:pt x="6355080" y="137160"/>
                    <a:pt x="6595110" y="27940"/>
                    <a:pt x="6652260" y="30480"/>
                  </a:cubicBezTo>
                  <a:cubicBezTo>
                    <a:pt x="6670040" y="31750"/>
                    <a:pt x="6682740" y="38100"/>
                    <a:pt x="6686550" y="46990"/>
                  </a:cubicBezTo>
                  <a:cubicBezTo>
                    <a:pt x="6690360" y="55880"/>
                    <a:pt x="6681470" y="68580"/>
                    <a:pt x="6671310" y="85090"/>
                  </a:cubicBezTo>
                  <a:cubicBezTo>
                    <a:pt x="6643370" y="128270"/>
                    <a:pt x="6536690" y="227330"/>
                    <a:pt x="6468110" y="287020"/>
                  </a:cubicBezTo>
                  <a:cubicBezTo>
                    <a:pt x="6405880" y="340360"/>
                    <a:pt x="6348730" y="381000"/>
                    <a:pt x="6280150" y="427990"/>
                  </a:cubicBezTo>
                  <a:cubicBezTo>
                    <a:pt x="6200140" y="482600"/>
                    <a:pt x="6108700" y="539750"/>
                    <a:pt x="6013450" y="595630"/>
                  </a:cubicBezTo>
                  <a:cubicBezTo>
                    <a:pt x="5908040" y="656590"/>
                    <a:pt x="5791200" y="721360"/>
                    <a:pt x="5671820" y="778510"/>
                  </a:cubicBezTo>
                  <a:cubicBezTo>
                    <a:pt x="5547360" y="839470"/>
                    <a:pt x="5416550" y="896620"/>
                    <a:pt x="5281930" y="948690"/>
                  </a:cubicBezTo>
                  <a:cubicBezTo>
                    <a:pt x="5140960" y="1003300"/>
                    <a:pt x="4993640" y="1054100"/>
                    <a:pt x="4839970" y="1097280"/>
                  </a:cubicBezTo>
                  <a:cubicBezTo>
                    <a:pt x="4678680" y="1143000"/>
                    <a:pt x="4509770" y="1182370"/>
                    <a:pt x="4334510" y="1214120"/>
                  </a:cubicBezTo>
                  <a:cubicBezTo>
                    <a:pt x="4149090" y="1248410"/>
                    <a:pt x="3957320" y="1272540"/>
                    <a:pt x="3759200" y="1291590"/>
                  </a:cubicBezTo>
                  <a:cubicBezTo>
                    <a:pt x="3548380" y="1311910"/>
                    <a:pt x="3397250" y="1320800"/>
                    <a:pt x="3106420" y="1333500"/>
                  </a:cubicBezTo>
                  <a:cubicBezTo>
                    <a:pt x="2518410" y="1358900"/>
                    <a:pt x="941070" y="1372870"/>
                    <a:pt x="439420" y="1390650"/>
                  </a:cubicBezTo>
                  <a:cubicBezTo>
                    <a:pt x="242570" y="1397000"/>
                    <a:pt x="82550" y="1427480"/>
                    <a:pt x="27940" y="1410970"/>
                  </a:cubicBezTo>
                  <a:cubicBezTo>
                    <a:pt x="12700" y="1405890"/>
                    <a:pt x="2540" y="1398270"/>
                    <a:pt x="1270" y="1390650"/>
                  </a:cubicBezTo>
                  <a:cubicBezTo>
                    <a:pt x="0" y="1381760"/>
                    <a:pt x="24130" y="1360170"/>
                    <a:pt x="24130" y="1360170"/>
                  </a:cubicBezTo>
                </a:path>
              </a:pathLst>
            </a:custGeom>
            <a:solidFill>
              <a:srgbClr val="45D1F2"/>
            </a:solidFill>
            <a:ln cap="sq">
              <a:noFill/>
              <a:prstDash val="solid"/>
              <a:miter/>
            </a:ln>
          </p:spPr>
        </p:sp>
      </p:grpSp>
      <p:grpSp>
        <p:nvGrpSpPr>
          <p:cNvPr name="Group 10" id="10"/>
          <p:cNvGrpSpPr/>
          <p:nvPr/>
        </p:nvGrpSpPr>
        <p:grpSpPr>
          <a:xfrm rot="0">
            <a:off x="1084218" y="2481870"/>
            <a:ext cx="16230600" cy="7292914"/>
            <a:chOff x="0" y="0"/>
            <a:chExt cx="4274726" cy="1920767"/>
          </a:xfrm>
        </p:grpSpPr>
        <p:sp>
          <p:nvSpPr>
            <p:cNvPr name="Freeform 11" id="11"/>
            <p:cNvSpPr/>
            <p:nvPr/>
          </p:nvSpPr>
          <p:spPr>
            <a:xfrm flipH="false" flipV="false" rot="0">
              <a:off x="0" y="0"/>
              <a:ext cx="4274726" cy="1920767"/>
            </a:xfrm>
            <a:custGeom>
              <a:avLst/>
              <a:gdLst/>
              <a:ahLst/>
              <a:cxnLst/>
              <a:rect r="r" b="b" t="t" l="l"/>
              <a:pathLst>
                <a:path h="1920767" w="4274726">
                  <a:moveTo>
                    <a:pt x="24327" y="0"/>
                  </a:moveTo>
                  <a:lnTo>
                    <a:pt x="4250399" y="0"/>
                  </a:lnTo>
                  <a:cubicBezTo>
                    <a:pt x="4263834" y="0"/>
                    <a:pt x="4274726" y="10891"/>
                    <a:pt x="4274726" y="24327"/>
                  </a:cubicBezTo>
                  <a:lnTo>
                    <a:pt x="4274726" y="1896441"/>
                  </a:lnTo>
                  <a:cubicBezTo>
                    <a:pt x="4274726" y="1909876"/>
                    <a:pt x="4263834" y="1920767"/>
                    <a:pt x="4250399" y="1920767"/>
                  </a:cubicBezTo>
                  <a:lnTo>
                    <a:pt x="24327" y="1920767"/>
                  </a:lnTo>
                  <a:cubicBezTo>
                    <a:pt x="10891" y="1920767"/>
                    <a:pt x="0" y="1909876"/>
                    <a:pt x="0" y="1896441"/>
                  </a:cubicBezTo>
                  <a:lnTo>
                    <a:pt x="0" y="24327"/>
                  </a:lnTo>
                  <a:cubicBezTo>
                    <a:pt x="0" y="10891"/>
                    <a:pt x="10891" y="0"/>
                    <a:pt x="24327" y="0"/>
                  </a:cubicBezTo>
                  <a:close/>
                </a:path>
              </a:pathLst>
            </a:custGeom>
            <a:solidFill>
              <a:srgbClr val="FFFFFF"/>
            </a:solidFill>
          </p:spPr>
        </p:sp>
        <p:sp>
          <p:nvSpPr>
            <p:cNvPr name="TextBox 12" id="12"/>
            <p:cNvSpPr txBox="true"/>
            <p:nvPr/>
          </p:nvSpPr>
          <p:spPr>
            <a:xfrm>
              <a:off x="0" y="-47625"/>
              <a:ext cx="4274726" cy="1968392"/>
            </a:xfrm>
            <a:prstGeom prst="rect">
              <a:avLst/>
            </a:prstGeom>
          </p:spPr>
          <p:txBody>
            <a:bodyPr anchor="ctr" rtlCol="false" tIns="50800" lIns="50800" bIns="50800" rIns="50800"/>
            <a:lstStyle/>
            <a:p>
              <a:pPr algn="ctr">
                <a:lnSpc>
                  <a:spcPts val="3560"/>
                </a:lnSpc>
              </a:pPr>
              <a:r>
                <a:rPr lang="en-US" sz="2543">
                  <a:solidFill>
                    <a:srgbClr val="272B47"/>
                  </a:solidFill>
                  <a:latin typeface="TT Norms Bold"/>
                </a:rPr>
                <a:t> </a:t>
              </a:r>
            </a:p>
          </p:txBody>
        </p:sp>
      </p:grpSp>
      <p:sp>
        <p:nvSpPr>
          <p:cNvPr name="Freeform 13" id="13"/>
          <p:cNvSpPr/>
          <p:nvPr/>
        </p:nvSpPr>
        <p:spPr>
          <a:xfrm flipH="false" flipV="false" rot="0">
            <a:off x="16365643" y="443371"/>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6260353" y="6478088"/>
            <a:ext cx="5539022" cy="3478364"/>
          </a:xfrm>
          <a:custGeom>
            <a:avLst/>
            <a:gdLst/>
            <a:ahLst/>
            <a:cxnLst/>
            <a:rect r="r" b="b" t="t" l="l"/>
            <a:pathLst>
              <a:path h="3478364" w="5539022">
                <a:moveTo>
                  <a:pt x="0" y="0"/>
                </a:moveTo>
                <a:lnTo>
                  <a:pt x="5539022" y="0"/>
                </a:lnTo>
                <a:lnTo>
                  <a:pt x="5539022" y="3478364"/>
                </a:lnTo>
                <a:lnTo>
                  <a:pt x="0" y="3478364"/>
                </a:lnTo>
                <a:lnTo>
                  <a:pt x="0" y="0"/>
                </a:lnTo>
                <a:close/>
              </a:path>
            </a:pathLst>
          </a:custGeom>
          <a:blipFill>
            <a:blip r:embed="rId4"/>
            <a:stretch>
              <a:fillRect l="0" t="-12856" r="0" b="-24012"/>
            </a:stretch>
          </a:blipFill>
        </p:spPr>
      </p:sp>
      <p:sp>
        <p:nvSpPr>
          <p:cNvPr name="TextBox 15" id="15"/>
          <p:cNvSpPr txBox="true"/>
          <p:nvPr/>
        </p:nvSpPr>
        <p:spPr>
          <a:xfrm rot="0">
            <a:off x="1294497" y="729592"/>
            <a:ext cx="12907924" cy="736488"/>
          </a:xfrm>
          <a:prstGeom prst="rect">
            <a:avLst/>
          </a:prstGeom>
        </p:spPr>
        <p:txBody>
          <a:bodyPr anchor="t" rtlCol="false" tIns="0" lIns="0" bIns="0" rIns="0">
            <a:spAutoFit/>
          </a:bodyPr>
          <a:lstStyle/>
          <a:p>
            <a:pPr algn="l">
              <a:lnSpc>
                <a:spcPts val="5899"/>
              </a:lnSpc>
            </a:pPr>
            <a:r>
              <a:rPr lang="en-US" sz="4999" spc="-194">
                <a:solidFill>
                  <a:srgbClr val="272B47"/>
                </a:solidFill>
                <a:latin typeface="TT Norms Bold"/>
              </a:rPr>
              <a:t>5.1.1 Elementos esenciales de BI</a:t>
            </a:r>
          </a:p>
        </p:txBody>
      </p:sp>
      <p:sp>
        <p:nvSpPr>
          <p:cNvPr name="TextBox 16" id="16"/>
          <p:cNvSpPr txBox="true"/>
          <p:nvPr/>
        </p:nvSpPr>
        <p:spPr>
          <a:xfrm rot="0">
            <a:off x="1028700" y="2574832"/>
            <a:ext cx="16002328" cy="3713657"/>
          </a:xfrm>
          <a:prstGeom prst="rect">
            <a:avLst/>
          </a:prstGeom>
        </p:spPr>
        <p:txBody>
          <a:bodyPr anchor="t" rtlCol="false" tIns="0" lIns="0" bIns="0" rIns="0">
            <a:spAutoFit/>
          </a:bodyPr>
          <a:lstStyle/>
          <a:p>
            <a:pPr algn="just">
              <a:lnSpc>
                <a:spcPts val="4260"/>
              </a:lnSpc>
            </a:pPr>
          </a:p>
          <a:p>
            <a:pPr algn="just" marL="656988" indent="-328494" lvl="1">
              <a:lnSpc>
                <a:spcPts val="4260"/>
              </a:lnSpc>
              <a:buFont typeface="Arial"/>
              <a:buChar char="•"/>
            </a:pPr>
            <a:r>
              <a:rPr lang="en-US" sz="3043">
                <a:solidFill>
                  <a:srgbClr val="272B47"/>
                </a:solidFill>
                <a:latin typeface="TT Norms"/>
              </a:rPr>
              <a:t>EIS (Sistemas de Información Ejecutiva): Ayudan a monitorear el estado de un área o unidad de empresa, permitiendo a usuarios no técnicos construir informes y analizar datos.</a:t>
            </a:r>
          </a:p>
          <a:p>
            <a:pPr algn="just">
              <a:lnSpc>
                <a:spcPts val="4260"/>
              </a:lnSpc>
            </a:pPr>
          </a:p>
          <a:p>
            <a:pPr algn="just" marL="656988" indent="-328494" lvl="1">
              <a:lnSpc>
                <a:spcPts val="4260"/>
              </a:lnSpc>
              <a:buFont typeface="Arial"/>
              <a:buChar char="•"/>
            </a:pPr>
            <a:r>
              <a:rPr lang="en-US" sz="3043">
                <a:solidFill>
                  <a:srgbClr val="272B47"/>
                </a:solidFill>
                <a:latin typeface="TT Norms"/>
              </a:rPr>
              <a:t>DSS (Sistemas de Apoyo a la toma de Decisiones) Conjunto de programad y herramientas que proporcionan la información necesaria durante el proceso de toma de decisiones.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102201"/>
            <a:ext cx="13670184" cy="6970649"/>
            <a:chOff x="0" y="0"/>
            <a:chExt cx="3600378" cy="1835891"/>
          </a:xfrm>
        </p:grpSpPr>
        <p:sp>
          <p:nvSpPr>
            <p:cNvPr name="Freeform 6" id="6"/>
            <p:cNvSpPr/>
            <p:nvPr/>
          </p:nvSpPr>
          <p:spPr>
            <a:xfrm flipH="false" flipV="false" rot="0">
              <a:off x="0" y="0"/>
              <a:ext cx="3600378" cy="1835891"/>
            </a:xfrm>
            <a:custGeom>
              <a:avLst/>
              <a:gdLst/>
              <a:ahLst/>
              <a:cxnLst/>
              <a:rect r="r" b="b" t="t" l="l"/>
              <a:pathLst>
                <a:path h="1835891" w="3600378">
                  <a:moveTo>
                    <a:pt x="28883" y="0"/>
                  </a:moveTo>
                  <a:lnTo>
                    <a:pt x="3571495" y="0"/>
                  </a:lnTo>
                  <a:cubicBezTo>
                    <a:pt x="3587447" y="0"/>
                    <a:pt x="3600378" y="12931"/>
                    <a:pt x="3600378" y="28883"/>
                  </a:cubicBezTo>
                  <a:lnTo>
                    <a:pt x="3600378" y="1807008"/>
                  </a:lnTo>
                  <a:cubicBezTo>
                    <a:pt x="3600378" y="1814668"/>
                    <a:pt x="3597335" y="1822015"/>
                    <a:pt x="3591918" y="1827431"/>
                  </a:cubicBezTo>
                  <a:cubicBezTo>
                    <a:pt x="3586502" y="1832848"/>
                    <a:pt x="3579155" y="1835891"/>
                    <a:pt x="3571495" y="1835891"/>
                  </a:cubicBezTo>
                  <a:lnTo>
                    <a:pt x="28883" y="1835891"/>
                  </a:lnTo>
                  <a:cubicBezTo>
                    <a:pt x="12931" y="1835891"/>
                    <a:pt x="0" y="1822960"/>
                    <a:pt x="0" y="1807008"/>
                  </a:cubicBezTo>
                  <a:lnTo>
                    <a:pt x="0" y="28883"/>
                  </a:lnTo>
                  <a:cubicBezTo>
                    <a:pt x="0" y="12931"/>
                    <a:pt x="12931" y="0"/>
                    <a:pt x="28883" y="0"/>
                  </a:cubicBezTo>
                  <a:close/>
                </a:path>
              </a:pathLst>
            </a:custGeom>
            <a:solidFill>
              <a:srgbClr val="FFFFFF"/>
            </a:solidFill>
          </p:spPr>
        </p:sp>
        <p:sp>
          <p:nvSpPr>
            <p:cNvPr name="TextBox 7" id="7"/>
            <p:cNvSpPr txBox="true"/>
            <p:nvPr/>
          </p:nvSpPr>
          <p:spPr>
            <a:xfrm>
              <a:off x="0" y="-47625"/>
              <a:ext cx="3600378" cy="1883516"/>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652114"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TextBox 11" id="11"/>
          <p:cNvSpPr txBox="true"/>
          <p:nvPr/>
        </p:nvSpPr>
        <p:spPr>
          <a:xfrm rot="0">
            <a:off x="1294497" y="729455"/>
            <a:ext cx="12907924" cy="2145792"/>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5.1.2 Procesamiento analítico en línea y minera de datos </a:t>
            </a:r>
          </a:p>
          <a:p>
            <a:pPr algn="l">
              <a:lnSpc>
                <a:spcPts val="5664"/>
              </a:lnSpc>
            </a:pPr>
          </a:p>
        </p:txBody>
      </p:sp>
      <p:grpSp>
        <p:nvGrpSpPr>
          <p:cNvPr name="Group 12" id="12"/>
          <p:cNvGrpSpPr/>
          <p:nvPr/>
        </p:nvGrpSpPr>
        <p:grpSpPr>
          <a:xfrm rot="0">
            <a:off x="4808433" y="1368066"/>
            <a:ext cx="4304347" cy="314325"/>
            <a:chOff x="0" y="0"/>
            <a:chExt cx="5739130" cy="419100"/>
          </a:xfrm>
        </p:grpSpPr>
        <p:sp>
          <p:nvSpPr>
            <p:cNvPr name="Freeform 13" id="13"/>
            <p:cNvSpPr/>
            <p:nvPr/>
          </p:nvSpPr>
          <p:spPr>
            <a:xfrm flipH="false" flipV="false" rot="0">
              <a:off x="50800" y="24130"/>
              <a:ext cx="5640070" cy="391160"/>
            </a:xfrm>
            <a:custGeom>
              <a:avLst/>
              <a:gdLst/>
              <a:ahLst/>
              <a:cxnLst/>
              <a:rect r="r" b="b" t="t" l="l"/>
              <a:pathLst>
                <a:path h="391160" w="5640070">
                  <a:moveTo>
                    <a:pt x="22860" y="293370"/>
                  </a:moveTo>
                  <a:cubicBezTo>
                    <a:pt x="1790700" y="138430"/>
                    <a:pt x="2250440" y="107950"/>
                    <a:pt x="2785110" y="83820"/>
                  </a:cubicBezTo>
                  <a:cubicBezTo>
                    <a:pt x="3429000" y="55880"/>
                    <a:pt x="4396740" y="35560"/>
                    <a:pt x="4913630" y="27940"/>
                  </a:cubicBezTo>
                  <a:cubicBezTo>
                    <a:pt x="5209540" y="24130"/>
                    <a:pt x="5541010" y="0"/>
                    <a:pt x="5613400" y="26670"/>
                  </a:cubicBezTo>
                  <a:cubicBezTo>
                    <a:pt x="5628640" y="31750"/>
                    <a:pt x="5634990" y="39370"/>
                    <a:pt x="5637530" y="46990"/>
                  </a:cubicBezTo>
                  <a:cubicBezTo>
                    <a:pt x="5640070" y="53340"/>
                    <a:pt x="5636260" y="64770"/>
                    <a:pt x="5631180" y="69850"/>
                  </a:cubicBezTo>
                  <a:cubicBezTo>
                    <a:pt x="5626100" y="74930"/>
                    <a:pt x="5615940" y="78740"/>
                    <a:pt x="5608320" y="77470"/>
                  </a:cubicBezTo>
                  <a:cubicBezTo>
                    <a:pt x="5601970" y="76200"/>
                    <a:pt x="5591810" y="69850"/>
                    <a:pt x="5589270" y="63500"/>
                  </a:cubicBezTo>
                  <a:cubicBezTo>
                    <a:pt x="5586730" y="57150"/>
                    <a:pt x="5586730" y="45720"/>
                    <a:pt x="5590540" y="39370"/>
                  </a:cubicBezTo>
                  <a:cubicBezTo>
                    <a:pt x="5594350" y="33020"/>
                    <a:pt x="5603240" y="26670"/>
                    <a:pt x="5610860" y="26670"/>
                  </a:cubicBezTo>
                  <a:cubicBezTo>
                    <a:pt x="5617210" y="26670"/>
                    <a:pt x="5628640" y="31750"/>
                    <a:pt x="5632450" y="36830"/>
                  </a:cubicBezTo>
                  <a:cubicBezTo>
                    <a:pt x="5636260" y="43180"/>
                    <a:pt x="5638800" y="54610"/>
                    <a:pt x="5636260" y="60960"/>
                  </a:cubicBezTo>
                  <a:cubicBezTo>
                    <a:pt x="5633720" y="67310"/>
                    <a:pt x="5631180" y="72390"/>
                    <a:pt x="5619750" y="77470"/>
                  </a:cubicBezTo>
                  <a:cubicBezTo>
                    <a:pt x="5509260" y="124460"/>
                    <a:pt x="4262120" y="88900"/>
                    <a:pt x="3632200" y="106680"/>
                  </a:cubicBezTo>
                  <a:cubicBezTo>
                    <a:pt x="3060700" y="123190"/>
                    <a:pt x="2567940" y="138430"/>
                    <a:pt x="1997710" y="175260"/>
                  </a:cubicBezTo>
                  <a:cubicBezTo>
                    <a:pt x="1371600" y="214630"/>
                    <a:pt x="166370" y="391160"/>
                    <a:pt x="27940" y="344170"/>
                  </a:cubicBezTo>
                  <a:cubicBezTo>
                    <a:pt x="8890" y="337820"/>
                    <a:pt x="0" y="327660"/>
                    <a:pt x="0" y="318770"/>
                  </a:cubicBezTo>
                  <a:cubicBezTo>
                    <a:pt x="0" y="309880"/>
                    <a:pt x="22860" y="293370"/>
                    <a:pt x="22860" y="293370"/>
                  </a:cubicBezTo>
                </a:path>
              </a:pathLst>
            </a:custGeom>
            <a:solidFill>
              <a:srgbClr val="45D1F2"/>
            </a:solidFill>
            <a:ln cap="sq">
              <a:noFill/>
              <a:prstDash val="solid"/>
              <a:miter/>
            </a:ln>
          </p:spPr>
        </p:sp>
      </p:grpSp>
      <p:sp>
        <p:nvSpPr>
          <p:cNvPr name="Freeform 14" id="14"/>
          <p:cNvSpPr/>
          <p:nvPr/>
        </p:nvSpPr>
        <p:spPr>
          <a:xfrm flipH="false" flipV="false" rot="0">
            <a:off x="2807833" y="6442881"/>
            <a:ext cx="6729282" cy="3367061"/>
          </a:xfrm>
          <a:custGeom>
            <a:avLst/>
            <a:gdLst/>
            <a:ahLst/>
            <a:cxnLst/>
            <a:rect r="r" b="b" t="t" l="l"/>
            <a:pathLst>
              <a:path h="3367061" w="6729282">
                <a:moveTo>
                  <a:pt x="0" y="0"/>
                </a:moveTo>
                <a:lnTo>
                  <a:pt x="6729283" y="0"/>
                </a:lnTo>
                <a:lnTo>
                  <a:pt x="6729283" y="3367061"/>
                </a:lnTo>
                <a:lnTo>
                  <a:pt x="0" y="3367061"/>
                </a:lnTo>
                <a:lnTo>
                  <a:pt x="0" y="0"/>
                </a:lnTo>
                <a:close/>
              </a:path>
            </a:pathLst>
          </a:custGeom>
          <a:blipFill>
            <a:blip r:embed="rId2"/>
            <a:stretch>
              <a:fillRect l="0" t="-11494" r="0" b="-11494"/>
            </a:stretch>
          </a:blipFill>
        </p:spPr>
      </p:sp>
      <p:sp>
        <p:nvSpPr>
          <p:cNvPr name="TextBox 15" id="15"/>
          <p:cNvSpPr txBox="true"/>
          <p:nvPr/>
        </p:nvSpPr>
        <p:spPr>
          <a:xfrm rot="0">
            <a:off x="1641683" y="2703524"/>
            <a:ext cx="9061583" cy="3199796"/>
          </a:xfrm>
          <a:prstGeom prst="rect">
            <a:avLst/>
          </a:prstGeom>
        </p:spPr>
        <p:txBody>
          <a:bodyPr anchor="t" rtlCol="false" tIns="0" lIns="0" bIns="0" rIns="0">
            <a:spAutoFit/>
          </a:bodyPr>
          <a:lstStyle/>
          <a:p>
            <a:pPr algn="just" marL="777238" indent="-388619" lvl="1">
              <a:lnSpc>
                <a:spcPts val="4247"/>
              </a:lnSpc>
              <a:buFont typeface="Arial"/>
              <a:buChar char="•"/>
            </a:pPr>
            <a:r>
              <a:rPr lang="en-US" sz="3599" spc="-140">
                <a:solidFill>
                  <a:srgbClr val="272B47"/>
                </a:solidFill>
                <a:latin typeface="TT Norms Italics"/>
              </a:rPr>
              <a:t>El Procesamiento Analítico en Línea (OLAP) y la Minería de Datos son dos técnicas importantes en el campo de la inteligencia de negocios. Ambas se utilizan para analizar grandes conjuntos de datos, pero se centran en diferentes aspectos del análisis de datos.</a:t>
            </a:r>
          </a:p>
        </p:txBody>
      </p:sp>
      <p:pic>
        <p:nvPicPr>
          <p:cNvPr name="Picture 16" id="16"/>
          <p:cNvPicPr>
            <a:picLocks noChangeAspect="true"/>
          </p:cNvPicPr>
          <p:nvPr/>
        </p:nvPicPr>
        <p:blipFill>
          <a:blip r:embed="rId3"/>
          <a:stretch>
            <a:fillRect/>
          </a:stretch>
        </p:blipFill>
        <p:spPr>
          <a:xfrm rot="0">
            <a:off x="10665214" y="4069097"/>
            <a:ext cx="8086727" cy="5292575"/>
          </a:xfrm>
          <a:prstGeom prst="rect">
            <a:avLst/>
          </a:prstGeom>
        </p:spPr>
      </p:pic>
      <p:sp>
        <p:nvSpPr>
          <p:cNvPr name="Freeform 17" id="17"/>
          <p:cNvSpPr/>
          <p:nvPr/>
        </p:nvSpPr>
        <p:spPr>
          <a:xfrm flipH="false" flipV="false" rot="0">
            <a:off x="16332699" y="608479"/>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2F2"/>
        </a:solidFill>
      </p:bgPr>
    </p:bg>
    <p:spTree>
      <p:nvGrpSpPr>
        <p:cNvPr id="1" name=""/>
        <p:cNvGrpSpPr/>
        <p:nvPr/>
      </p:nvGrpSpPr>
      <p:grpSpPr>
        <a:xfrm>
          <a:off x="0" y="0"/>
          <a:ext cx="0" cy="0"/>
          <a:chOff x="0" y="0"/>
          <a:chExt cx="0" cy="0"/>
        </a:xfrm>
      </p:grpSpPr>
      <p:grpSp>
        <p:nvGrpSpPr>
          <p:cNvPr name="Group 2" id="2"/>
          <p:cNvGrpSpPr/>
          <p:nvPr/>
        </p:nvGrpSpPr>
        <p:grpSpPr>
          <a:xfrm rot="0">
            <a:off x="14197774" y="804873"/>
            <a:ext cx="3214372" cy="3007535"/>
            <a:chOff x="0" y="0"/>
            <a:chExt cx="1269004" cy="1187346"/>
          </a:xfrm>
        </p:grpSpPr>
        <p:sp>
          <p:nvSpPr>
            <p:cNvPr name="Freeform 3" id="3"/>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name="TextBox 4" id="4"/>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1294497" y="2080040"/>
            <a:ext cx="14230860" cy="6834210"/>
            <a:chOff x="0" y="0"/>
            <a:chExt cx="3748046" cy="1799956"/>
          </a:xfrm>
        </p:grpSpPr>
        <p:sp>
          <p:nvSpPr>
            <p:cNvPr name="Freeform 6" id="6"/>
            <p:cNvSpPr/>
            <p:nvPr/>
          </p:nvSpPr>
          <p:spPr>
            <a:xfrm flipH="false" flipV="false" rot="0">
              <a:off x="0" y="0"/>
              <a:ext cx="3748046" cy="1799956"/>
            </a:xfrm>
            <a:custGeom>
              <a:avLst/>
              <a:gdLst/>
              <a:ahLst/>
              <a:cxnLst/>
              <a:rect r="r" b="b" t="t" l="l"/>
              <a:pathLst>
                <a:path h="1799956" w="374804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name="TextBox 7" id="7"/>
            <p:cNvSpPr txBox="true"/>
            <p:nvPr/>
          </p:nvSpPr>
          <p:spPr>
            <a:xfrm>
              <a:off x="0" y="-47625"/>
              <a:ext cx="3748046" cy="1847581"/>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5707632" y="-313535"/>
            <a:ext cx="3214372" cy="3007535"/>
            <a:chOff x="0" y="0"/>
            <a:chExt cx="1269004" cy="1187346"/>
          </a:xfrm>
        </p:grpSpPr>
        <p:sp>
          <p:nvSpPr>
            <p:cNvPr name="Freeform 9" id="9"/>
            <p:cNvSpPr/>
            <p:nvPr/>
          </p:nvSpPr>
          <p:spPr>
            <a:xfrm flipH="false" flipV="false" rot="0">
              <a:off x="0" y="0"/>
              <a:ext cx="1269004" cy="1187346"/>
            </a:xfrm>
            <a:custGeom>
              <a:avLst/>
              <a:gdLst/>
              <a:ahLst/>
              <a:cxnLst/>
              <a:rect r="r" b="b" t="t" l="l"/>
              <a:pathLst>
                <a:path h="1187346" w="1269004">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name="TextBox 10" id="10"/>
            <p:cNvSpPr txBox="true"/>
            <p:nvPr/>
          </p:nvSpPr>
          <p:spPr>
            <a:xfrm>
              <a:off x="0" y="-47625"/>
              <a:ext cx="1269004" cy="1234971"/>
            </a:xfrm>
            <a:prstGeom prst="rect">
              <a:avLst/>
            </a:prstGeom>
          </p:spPr>
          <p:txBody>
            <a:bodyPr anchor="ctr" rtlCol="false" tIns="50800" lIns="50800" bIns="50800" rIns="50800"/>
            <a:lstStyle/>
            <a:p>
              <a:pPr algn="ctr">
                <a:lnSpc>
                  <a:spcPts val="3560"/>
                </a:lnSpc>
              </a:pPr>
            </a:p>
          </p:txBody>
        </p:sp>
      </p:grpSp>
      <p:sp>
        <p:nvSpPr>
          <p:cNvPr name="AutoShape 11" id="11"/>
          <p:cNvSpPr/>
          <p:nvPr/>
        </p:nvSpPr>
        <p:spPr>
          <a:xfrm>
            <a:off x="11156472" y="9651699"/>
            <a:ext cx="7239077" cy="50006"/>
          </a:xfrm>
          <a:prstGeom prst="line">
            <a:avLst/>
          </a:prstGeom>
          <a:ln cap="rnd" w="66675">
            <a:solidFill>
              <a:srgbClr val="495CD9"/>
            </a:solidFill>
            <a:prstDash val="solid"/>
            <a:headEnd type="none" len="sm" w="sm"/>
            <a:tailEnd type="none" len="sm" w="sm"/>
          </a:ln>
        </p:spPr>
      </p:sp>
      <p:sp>
        <p:nvSpPr>
          <p:cNvPr name="AutoShape 12" id="12"/>
          <p:cNvSpPr/>
          <p:nvPr/>
        </p:nvSpPr>
        <p:spPr>
          <a:xfrm>
            <a:off x="-530238" y="9635030"/>
            <a:ext cx="7599325" cy="16669"/>
          </a:xfrm>
          <a:prstGeom prst="line">
            <a:avLst/>
          </a:prstGeom>
          <a:ln cap="rnd" w="66675">
            <a:solidFill>
              <a:srgbClr val="495CD9"/>
            </a:solidFill>
            <a:prstDash val="solid"/>
            <a:headEnd type="none" len="sm" w="sm"/>
            <a:tailEnd type="none" len="sm" w="sm"/>
          </a:ln>
        </p:spPr>
      </p:sp>
      <p:sp>
        <p:nvSpPr>
          <p:cNvPr name="Freeform 13" id="13"/>
          <p:cNvSpPr/>
          <p:nvPr/>
        </p:nvSpPr>
        <p:spPr>
          <a:xfrm flipH="false" flipV="false" rot="0">
            <a:off x="2290843" y="5497145"/>
            <a:ext cx="4211439" cy="3154514"/>
          </a:xfrm>
          <a:custGeom>
            <a:avLst/>
            <a:gdLst/>
            <a:ahLst/>
            <a:cxnLst/>
            <a:rect r="r" b="b" t="t" l="l"/>
            <a:pathLst>
              <a:path h="3154514" w="4211439">
                <a:moveTo>
                  <a:pt x="0" y="0"/>
                </a:moveTo>
                <a:lnTo>
                  <a:pt x="4211439" y="0"/>
                </a:lnTo>
                <a:lnTo>
                  <a:pt x="4211439" y="3154514"/>
                </a:lnTo>
                <a:lnTo>
                  <a:pt x="0" y="3154514"/>
                </a:lnTo>
                <a:lnTo>
                  <a:pt x="0" y="0"/>
                </a:lnTo>
                <a:close/>
              </a:path>
            </a:pathLst>
          </a:custGeom>
          <a:blipFill>
            <a:blip r:embed="rId2"/>
            <a:stretch>
              <a:fillRect l="0" t="0" r="0" b="0"/>
            </a:stretch>
          </a:blipFill>
        </p:spPr>
      </p:sp>
      <p:sp>
        <p:nvSpPr>
          <p:cNvPr name="Freeform 14" id="14"/>
          <p:cNvSpPr/>
          <p:nvPr/>
        </p:nvSpPr>
        <p:spPr>
          <a:xfrm flipH="false" flipV="false" rot="0">
            <a:off x="8109805" y="5143500"/>
            <a:ext cx="6447783" cy="3610758"/>
          </a:xfrm>
          <a:custGeom>
            <a:avLst/>
            <a:gdLst/>
            <a:ahLst/>
            <a:cxnLst/>
            <a:rect r="r" b="b" t="t" l="l"/>
            <a:pathLst>
              <a:path h="3610758" w="6447783">
                <a:moveTo>
                  <a:pt x="0" y="0"/>
                </a:moveTo>
                <a:lnTo>
                  <a:pt x="6447782" y="0"/>
                </a:lnTo>
                <a:lnTo>
                  <a:pt x="6447782" y="3610758"/>
                </a:lnTo>
                <a:lnTo>
                  <a:pt x="0" y="3610758"/>
                </a:lnTo>
                <a:lnTo>
                  <a:pt x="0" y="0"/>
                </a:lnTo>
                <a:close/>
              </a:path>
            </a:pathLst>
          </a:custGeom>
          <a:blipFill>
            <a:blip r:embed="rId3"/>
            <a:stretch>
              <a:fillRect l="0" t="0" r="0" b="0"/>
            </a:stretch>
          </a:blipFill>
        </p:spPr>
      </p:sp>
      <p:sp>
        <p:nvSpPr>
          <p:cNvPr name="TextBox 15" id="15"/>
          <p:cNvSpPr txBox="true"/>
          <p:nvPr/>
        </p:nvSpPr>
        <p:spPr>
          <a:xfrm rot="0">
            <a:off x="1038225" y="548207"/>
            <a:ext cx="12903276" cy="2145792"/>
          </a:xfrm>
          <a:prstGeom prst="rect">
            <a:avLst/>
          </a:prstGeom>
        </p:spPr>
        <p:txBody>
          <a:bodyPr anchor="t" rtlCol="false" tIns="0" lIns="0" bIns="0" rIns="0">
            <a:spAutoFit/>
          </a:bodyPr>
          <a:lstStyle/>
          <a:p>
            <a:pPr algn="l">
              <a:lnSpc>
                <a:spcPts val="5664"/>
              </a:lnSpc>
            </a:pPr>
            <a:r>
              <a:rPr lang="en-US" sz="4800" spc="-187">
                <a:solidFill>
                  <a:srgbClr val="272B47"/>
                </a:solidFill>
                <a:latin typeface="TT Norms Bold"/>
              </a:rPr>
              <a:t>5.2 EL ENTORNO DE LA INTELIGENCIA DE NEGOCIOS </a:t>
            </a:r>
          </a:p>
          <a:p>
            <a:pPr algn="l">
              <a:lnSpc>
                <a:spcPts val="5664"/>
              </a:lnSpc>
            </a:pPr>
          </a:p>
        </p:txBody>
      </p:sp>
      <p:sp>
        <p:nvSpPr>
          <p:cNvPr name="TextBox 16" id="16"/>
          <p:cNvSpPr txBox="true"/>
          <p:nvPr/>
        </p:nvSpPr>
        <p:spPr>
          <a:xfrm rot="0">
            <a:off x="7069088" y="9445034"/>
            <a:ext cx="4087385" cy="365704"/>
          </a:xfrm>
          <a:prstGeom prst="rect">
            <a:avLst/>
          </a:prstGeom>
        </p:spPr>
        <p:txBody>
          <a:bodyPr anchor="t" rtlCol="false" tIns="0" lIns="0" bIns="0" rIns="0">
            <a:spAutoFit/>
          </a:bodyPr>
          <a:lstStyle/>
          <a:p>
            <a:pPr algn="ctr">
              <a:lnSpc>
                <a:spcPts val="2940"/>
              </a:lnSpc>
              <a:spcBef>
                <a:spcPct val="0"/>
              </a:spcBef>
            </a:pPr>
            <a:r>
              <a:rPr lang="en-US" sz="2100">
                <a:solidFill>
                  <a:srgbClr val="495CD9"/>
                </a:solidFill>
                <a:latin typeface="TT Norms Bold"/>
              </a:rPr>
              <a:t>GRÁFICOS DE BARRAS</a:t>
            </a:r>
          </a:p>
        </p:txBody>
      </p:sp>
      <p:sp>
        <p:nvSpPr>
          <p:cNvPr name="TextBox 17" id="17"/>
          <p:cNvSpPr txBox="true"/>
          <p:nvPr/>
        </p:nvSpPr>
        <p:spPr>
          <a:xfrm rot="0">
            <a:off x="2290843" y="2569279"/>
            <a:ext cx="12238170" cy="2410057"/>
          </a:xfrm>
          <a:prstGeom prst="rect">
            <a:avLst/>
          </a:prstGeom>
        </p:spPr>
        <p:txBody>
          <a:bodyPr anchor="t" rtlCol="false" tIns="0" lIns="0" bIns="0" rIns="0">
            <a:spAutoFit/>
          </a:bodyPr>
          <a:lstStyle/>
          <a:p>
            <a:pPr algn="just">
              <a:lnSpc>
                <a:spcPts val="4601"/>
              </a:lnSpc>
            </a:pPr>
            <a:r>
              <a:rPr lang="en-US" sz="3899" spc="-152">
                <a:solidFill>
                  <a:srgbClr val="272B47"/>
                </a:solidFill>
                <a:latin typeface="Arial"/>
              </a:rPr>
              <a:t>El entorno de la Inteligencia de Negocios (BI) se refiere al conjunto de tecnologías, aplicaciones y prácticas que se utilizan para recopilar, integrar, analizar y presentar información empresarial relevante</a:t>
            </a:r>
          </a:p>
        </p:txBody>
      </p:sp>
      <p:sp>
        <p:nvSpPr>
          <p:cNvPr name="Freeform 18" id="18"/>
          <p:cNvSpPr/>
          <p:nvPr/>
        </p:nvSpPr>
        <p:spPr>
          <a:xfrm flipH="false" flipV="false" rot="0">
            <a:off x="16387641" y="586318"/>
            <a:ext cx="1330770" cy="1493722"/>
          </a:xfrm>
          <a:custGeom>
            <a:avLst/>
            <a:gdLst/>
            <a:ahLst/>
            <a:cxnLst/>
            <a:rect r="r" b="b" t="t" l="l"/>
            <a:pathLst>
              <a:path h="1493722" w="1330770">
                <a:moveTo>
                  <a:pt x="0" y="0"/>
                </a:moveTo>
                <a:lnTo>
                  <a:pt x="1330770" y="0"/>
                </a:lnTo>
                <a:lnTo>
                  <a:pt x="1330770" y="1493722"/>
                </a:lnTo>
                <a:lnTo>
                  <a:pt x="0" y="1493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DAGIW3GWWjM</dc:identifier>
  <dcterms:modified xsi:type="dcterms:W3CDTF">2011-08-01T06:04:30Z</dcterms:modified>
  <cp:revision>1</cp:revision>
  <dc:title>Presentación Gráficos Datos Financieros Ilustrado Azul</dc:title>
</cp:coreProperties>
</file>