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Gagalin" charset="1" panose="00000500000000000000"/>
      <p:regular r:id="rId36"/>
    </p:embeddedFont>
    <p:embeddedFont>
      <p:font typeface="Cooper BT Bold" charset="1" panose="0208080404030B020404"/>
      <p:regular r:id="rId37"/>
    </p:embeddedFont>
    <p:embeddedFont>
      <p:font typeface="Garet Bold" charset="1" panose="00000000000000000000"/>
      <p:regular r:id="rId38"/>
    </p:embeddedFont>
    <p:embeddedFont>
      <p:font typeface="Cooper BT Light" charset="1" panose="0208050304030B020404"/>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 Id="rId3" Target="https://www.proscont.com/ventajas-y-desventajas-base-de-datos-transaccionales/" TargetMode="External" Type="http://schemas.openxmlformats.org/officeDocument/2006/relationships/hyperlink"/><Relationship Id="rId4" Target="https://www.proscont.com/ventajas-y-desventajas-base-de-datos-transaccionales/" TargetMode="External" Type="http://schemas.openxmlformats.org/officeDocument/2006/relationships/hyperlink"/><Relationship Id="rId5" Target="https://www.tecnologias-informacion.com/transaccionales.html" TargetMode="External" Type="http://schemas.openxmlformats.org/officeDocument/2006/relationships/hyperlink"/><Relationship Id="rId6" Target="https://www.proscont.com/ventajas-y-desventajas-base-de-datos-transaccionales/" TargetMode="External" Type="http://schemas.openxmlformats.org/officeDocument/2006/relationships/hyperlink"/><Relationship Id="rId7" Target="https://www.proscont.com/ventajas-y-desventajas-base-de-datos-transaccionales/"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27.svg" Type="http://schemas.openxmlformats.org/officeDocument/2006/relationships/image"/><Relationship Id="rId4" Target="../media/image28.svg" Type="http://schemas.openxmlformats.org/officeDocument/2006/relationships/image"/><Relationship Id="rId5" Target="../media/image29.png" Type="http://schemas.openxmlformats.org/officeDocument/2006/relationships/image"/><Relationship Id="rId6" Target="../media/image3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sv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jpeg" Type="http://schemas.openxmlformats.org/officeDocument/2006/relationships/image"/><Relationship Id="rId3" Target="../media/image37.png" Type="http://schemas.openxmlformats.org/officeDocument/2006/relationships/image"/><Relationship Id="rId4" Target="../media/image3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39.svg" Type="http://schemas.openxmlformats.org/officeDocument/2006/relationships/image"/><Relationship Id="rId4" Target="../media/image40.svg" Type="http://schemas.openxmlformats.org/officeDocument/2006/relationships/image"/><Relationship Id="rId5" Target="../media/image41.svg" Type="http://schemas.openxmlformats.org/officeDocument/2006/relationships/image"/><Relationship Id="rId6" Target="../media/image4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jpe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jpe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jpe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jpeg" Type="http://schemas.openxmlformats.org/officeDocument/2006/relationships/image"/><Relationship Id="rId3" Target="../media/image51.png" Type="http://schemas.openxmlformats.org/officeDocument/2006/relationships/image"/><Relationship Id="rId4" Target="../media/image52.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53.svg" Type="http://schemas.openxmlformats.org/officeDocument/2006/relationships/image"/><Relationship Id="rId4" Target="../media/image54.svg" Type="http://schemas.openxmlformats.org/officeDocument/2006/relationships/image"/><Relationship Id="rId5" Target="../media/image55.svg" Type="http://schemas.openxmlformats.org/officeDocument/2006/relationships/image"/><Relationship Id="rId6" Target="../media/image5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https://www.lucidchart.com/pages/es/que-es-un-modelo-de-base-de-datos" TargetMode="External" Type="http://schemas.openxmlformats.org/officeDocument/2006/relationships/hyperlink"/><Relationship Id="rId5" Target="https://www.lucidchart.com/pages/es/tutorial-de-estructura-y-diseno-de-bases-de-datos"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29255" y="4922758"/>
            <a:ext cx="5857437" cy="8003419"/>
            <a:chOff x="0" y="0"/>
            <a:chExt cx="5857430" cy="8003413"/>
          </a:xfrm>
        </p:grpSpPr>
        <p:sp>
          <p:nvSpPr>
            <p:cNvPr name="Freeform 3" id="3"/>
            <p:cNvSpPr/>
            <p:nvPr/>
          </p:nvSpPr>
          <p:spPr>
            <a:xfrm flipH="false" flipV="false" rot="0">
              <a:off x="1429258" y="-126"/>
              <a:ext cx="4314063" cy="5364353"/>
            </a:xfrm>
            <a:custGeom>
              <a:avLst/>
              <a:gdLst/>
              <a:ahLst/>
              <a:cxnLst/>
              <a:rect r="r" b="b" t="t" l="l"/>
              <a:pathLst>
                <a:path h="5364353" w="4314063">
                  <a:moveTo>
                    <a:pt x="1016" y="126"/>
                  </a:moveTo>
                  <a:cubicBezTo>
                    <a:pt x="635" y="126"/>
                    <a:pt x="381" y="126"/>
                    <a:pt x="0" y="126"/>
                  </a:cubicBezTo>
                  <a:lnTo>
                    <a:pt x="0" y="126"/>
                  </a:lnTo>
                  <a:lnTo>
                    <a:pt x="0" y="5364352"/>
                  </a:lnTo>
                  <a:lnTo>
                    <a:pt x="4314063" y="5364352"/>
                  </a:lnTo>
                  <a:cubicBezTo>
                    <a:pt x="4230116" y="5168137"/>
                    <a:pt x="4096766" y="4995798"/>
                    <a:pt x="3912108" y="4892293"/>
                  </a:cubicBezTo>
                  <a:cubicBezTo>
                    <a:pt x="3733673" y="4791963"/>
                    <a:pt x="3524504" y="4764023"/>
                    <a:pt x="3336417" y="4684521"/>
                  </a:cubicBezTo>
                  <a:cubicBezTo>
                    <a:pt x="2972181" y="4530979"/>
                    <a:pt x="2702814" y="4173346"/>
                    <a:pt x="2655316" y="3780789"/>
                  </a:cubicBezTo>
                  <a:cubicBezTo>
                    <a:pt x="2613279" y="3434333"/>
                    <a:pt x="2724531" y="3046856"/>
                    <a:pt x="2531364" y="2756280"/>
                  </a:cubicBezTo>
                  <a:cubicBezTo>
                    <a:pt x="2395982" y="2552954"/>
                    <a:pt x="2144522" y="2459862"/>
                    <a:pt x="1903476" y="2418968"/>
                  </a:cubicBezTo>
                  <a:cubicBezTo>
                    <a:pt x="1662430" y="2378074"/>
                    <a:pt x="1412875" y="2376296"/>
                    <a:pt x="1181608" y="2296921"/>
                  </a:cubicBezTo>
                  <a:cubicBezTo>
                    <a:pt x="710819" y="2135504"/>
                    <a:pt x="394081" y="1672208"/>
                    <a:pt x="273050" y="1189482"/>
                  </a:cubicBezTo>
                  <a:cubicBezTo>
                    <a:pt x="208407" y="930274"/>
                    <a:pt x="190500" y="662305"/>
                    <a:pt x="194183" y="396240"/>
                  </a:cubicBezTo>
                  <a:cubicBezTo>
                    <a:pt x="196469" y="241935"/>
                    <a:pt x="232029" y="7747"/>
                    <a:pt x="7366" y="127"/>
                  </a:cubicBezTo>
                  <a:cubicBezTo>
                    <a:pt x="5207" y="0"/>
                    <a:pt x="3048" y="0"/>
                    <a:pt x="889" y="0"/>
                  </a:cubicBezTo>
                  <a:close/>
                </a:path>
              </a:pathLst>
            </a:custGeom>
            <a:solidFill>
              <a:srgbClr val="CEB3C0"/>
            </a:solidFill>
          </p:spPr>
        </p:sp>
      </p:grpSp>
      <p:grpSp>
        <p:nvGrpSpPr>
          <p:cNvPr name="Group 4" id="4"/>
          <p:cNvGrpSpPr>
            <a:grpSpLocks noChangeAspect="true"/>
          </p:cNvGrpSpPr>
          <p:nvPr/>
        </p:nvGrpSpPr>
        <p:grpSpPr>
          <a:xfrm rot="0">
            <a:off x="-63503" y="-63503"/>
            <a:ext cx="2237651" cy="3402568"/>
            <a:chOff x="0" y="0"/>
            <a:chExt cx="2237651" cy="3402559"/>
          </a:xfrm>
        </p:grpSpPr>
        <p:sp>
          <p:nvSpPr>
            <p:cNvPr name="Freeform 5" id="5"/>
            <p:cNvSpPr/>
            <p:nvPr/>
          </p:nvSpPr>
          <p:spPr>
            <a:xfrm flipH="false" flipV="false" rot="0">
              <a:off x="63500" y="63500"/>
              <a:ext cx="2050542" cy="3275584"/>
            </a:xfrm>
            <a:custGeom>
              <a:avLst/>
              <a:gdLst/>
              <a:ahLst/>
              <a:cxnLst/>
              <a:rect r="r" b="b" t="t" l="l"/>
              <a:pathLst>
                <a:path h="3275584" w="2050542">
                  <a:moveTo>
                    <a:pt x="0" y="0"/>
                  </a:moveTo>
                  <a:lnTo>
                    <a:pt x="0" y="2172589"/>
                  </a:lnTo>
                  <a:lnTo>
                    <a:pt x="0" y="2172589"/>
                  </a:lnTo>
                  <a:cubicBezTo>
                    <a:pt x="189230" y="2400046"/>
                    <a:pt x="335915" y="2676525"/>
                    <a:pt x="510667" y="2918714"/>
                  </a:cubicBezTo>
                  <a:cubicBezTo>
                    <a:pt x="608076" y="3053588"/>
                    <a:pt x="724281" y="3185795"/>
                    <a:pt x="880745" y="3242564"/>
                  </a:cubicBezTo>
                  <a:cubicBezTo>
                    <a:pt x="947166" y="3266567"/>
                    <a:pt x="1016381" y="3275584"/>
                    <a:pt x="1086612" y="3275584"/>
                  </a:cubicBezTo>
                  <a:cubicBezTo>
                    <a:pt x="1188974" y="3275584"/>
                    <a:pt x="1293622" y="3256407"/>
                    <a:pt x="1394841" y="3236976"/>
                  </a:cubicBezTo>
                  <a:cubicBezTo>
                    <a:pt x="1602867" y="3196971"/>
                    <a:pt x="1832102" y="3143758"/>
                    <a:pt x="1952498" y="2969260"/>
                  </a:cubicBezTo>
                  <a:cubicBezTo>
                    <a:pt x="2050542" y="2827274"/>
                    <a:pt x="2049272" y="2640584"/>
                    <a:pt x="2030857" y="2469007"/>
                  </a:cubicBezTo>
                  <a:cubicBezTo>
                    <a:pt x="2003298" y="2211451"/>
                    <a:pt x="1945894" y="1957197"/>
                    <a:pt x="1859915" y="1712849"/>
                  </a:cubicBezTo>
                  <a:cubicBezTo>
                    <a:pt x="1809115" y="1567561"/>
                    <a:pt x="1743456" y="1419606"/>
                    <a:pt x="1623441" y="1323086"/>
                  </a:cubicBezTo>
                  <a:cubicBezTo>
                    <a:pt x="1425321" y="1163701"/>
                    <a:pt x="1138936" y="1186561"/>
                    <a:pt x="903097" y="1091184"/>
                  </a:cubicBezTo>
                  <a:cubicBezTo>
                    <a:pt x="608457" y="971804"/>
                    <a:pt x="420497" y="677164"/>
                    <a:pt x="316484" y="377063"/>
                  </a:cubicBezTo>
                  <a:cubicBezTo>
                    <a:pt x="273685" y="253746"/>
                    <a:pt x="241935" y="127127"/>
                    <a:pt x="212217" y="0"/>
                  </a:cubicBezTo>
                  <a:close/>
                </a:path>
              </a:pathLst>
            </a:custGeom>
            <a:solidFill>
              <a:srgbClr val="3F2E3E"/>
            </a:solidFill>
          </p:spPr>
        </p:sp>
        <p:sp>
          <p:nvSpPr>
            <p:cNvPr name="Freeform 6" id="6"/>
            <p:cNvSpPr/>
            <p:nvPr/>
          </p:nvSpPr>
          <p:spPr>
            <a:xfrm flipH="false" flipV="false" rot="0">
              <a:off x="593471" y="63500"/>
              <a:ext cx="1582928" cy="946785"/>
            </a:xfrm>
            <a:custGeom>
              <a:avLst/>
              <a:gdLst/>
              <a:ahLst/>
              <a:cxnLst/>
              <a:rect r="r" b="b" t="t" l="l"/>
              <a:pathLst>
                <a:path h="946785" w="1582928">
                  <a:moveTo>
                    <a:pt x="0" y="0"/>
                  </a:moveTo>
                  <a:cubicBezTo>
                    <a:pt x="142494" y="490855"/>
                    <a:pt x="592836" y="882523"/>
                    <a:pt x="1101598" y="940943"/>
                  </a:cubicBezTo>
                  <a:cubicBezTo>
                    <a:pt x="1133221" y="944626"/>
                    <a:pt x="1165606" y="946785"/>
                    <a:pt x="1197991" y="946785"/>
                  </a:cubicBezTo>
                  <a:cubicBezTo>
                    <a:pt x="1285367" y="946785"/>
                    <a:pt x="1372108" y="930275"/>
                    <a:pt x="1441577" y="879221"/>
                  </a:cubicBezTo>
                  <a:cubicBezTo>
                    <a:pt x="1538732" y="808355"/>
                    <a:pt x="1582928" y="681355"/>
                    <a:pt x="1580642" y="560959"/>
                  </a:cubicBezTo>
                  <a:cubicBezTo>
                    <a:pt x="1577340" y="408051"/>
                    <a:pt x="1507871" y="262382"/>
                    <a:pt x="1411351" y="144018"/>
                  </a:cubicBezTo>
                  <a:cubicBezTo>
                    <a:pt x="1368933" y="91948"/>
                    <a:pt x="1321689" y="44450"/>
                    <a:pt x="1271524" y="0"/>
                  </a:cubicBezTo>
                  <a:close/>
                </a:path>
              </a:pathLst>
            </a:custGeom>
            <a:solidFill>
              <a:srgbClr val="A78294"/>
            </a:solidFill>
          </p:spPr>
        </p:sp>
      </p:grpSp>
      <p:grpSp>
        <p:nvGrpSpPr>
          <p:cNvPr name="Group 7" id="7"/>
          <p:cNvGrpSpPr>
            <a:grpSpLocks noChangeAspect="true"/>
          </p:cNvGrpSpPr>
          <p:nvPr/>
        </p:nvGrpSpPr>
        <p:grpSpPr>
          <a:xfrm rot="0">
            <a:off x="12645514" y="-2325491"/>
            <a:ext cx="5890355" cy="7296493"/>
            <a:chOff x="0" y="0"/>
            <a:chExt cx="5890362" cy="7296493"/>
          </a:xfrm>
        </p:grpSpPr>
        <p:sp>
          <p:nvSpPr>
            <p:cNvPr name="Freeform 8" id="8"/>
            <p:cNvSpPr/>
            <p:nvPr/>
          </p:nvSpPr>
          <p:spPr>
            <a:xfrm flipH="false" flipV="false" rot="0">
              <a:off x="94742" y="2325497"/>
              <a:ext cx="5547614" cy="4970908"/>
            </a:xfrm>
            <a:custGeom>
              <a:avLst/>
              <a:gdLst/>
              <a:ahLst/>
              <a:cxnLst/>
              <a:rect r="r" b="b" t="t" l="l"/>
              <a:pathLst>
                <a:path h="4970908" w="5547614">
                  <a:moveTo>
                    <a:pt x="0" y="0"/>
                  </a:moveTo>
                  <a:cubicBezTo>
                    <a:pt x="16510" y="69469"/>
                    <a:pt x="36703" y="137922"/>
                    <a:pt x="61468" y="205232"/>
                  </a:cubicBezTo>
                  <a:cubicBezTo>
                    <a:pt x="171069" y="502666"/>
                    <a:pt x="386715" y="776986"/>
                    <a:pt x="686816" y="878205"/>
                  </a:cubicBezTo>
                  <a:cubicBezTo>
                    <a:pt x="880618" y="943864"/>
                    <a:pt x="1091438" y="932815"/>
                    <a:pt x="1290828" y="976376"/>
                  </a:cubicBezTo>
                  <a:cubicBezTo>
                    <a:pt x="1677162" y="1060196"/>
                    <a:pt x="2007616" y="1362202"/>
                    <a:pt x="2126615" y="1739265"/>
                  </a:cubicBezTo>
                  <a:cubicBezTo>
                    <a:pt x="2231771" y="2072006"/>
                    <a:pt x="2193671" y="2473452"/>
                    <a:pt x="2437003" y="2723388"/>
                  </a:cubicBezTo>
                  <a:cubicBezTo>
                    <a:pt x="2600452" y="2891155"/>
                    <a:pt x="2850261" y="2939542"/>
                    <a:pt x="3086100" y="2939542"/>
                  </a:cubicBezTo>
                  <a:cubicBezTo>
                    <a:pt x="3096133" y="2939542"/>
                    <a:pt x="3106293" y="2939415"/>
                    <a:pt x="3116326" y="2939288"/>
                  </a:cubicBezTo>
                  <a:cubicBezTo>
                    <a:pt x="3291840" y="2936240"/>
                    <a:pt x="3467989" y="2912618"/>
                    <a:pt x="3642868" y="2912618"/>
                  </a:cubicBezTo>
                  <a:cubicBezTo>
                    <a:pt x="3711575" y="2912618"/>
                    <a:pt x="3780155" y="2916301"/>
                    <a:pt x="3848354" y="2926207"/>
                  </a:cubicBezTo>
                  <a:cubicBezTo>
                    <a:pt x="4340860" y="2998089"/>
                    <a:pt x="4737354" y="3395218"/>
                    <a:pt x="4945380" y="3847465"/>
                  </a:cubicBezTo>
                  <a:cubicBezTo>
                    <a:pt x="5056632" y="4090289"/>
                    <a:pt x="5123561" y="4350385"/>
                    <a:pt x="5169027" y="4612641"/>
                  </a:cubicBezTo>
                  <a:cubicBezTo>
                    <a:pt x="5193412" y="4754881"/>
                    <a:pt x="5202174" y="4970908"/>
                    <a:pt x="5384674" y="4970908"/>
                  </a:cubicBezTo>
                  <a:cubicBezTo>
                    <a:pt x="5397374" y="4970908"/>
                    <a:pt x="5411089" y="4969892"/>
                    <a:pt x="5425568" y="4967606"/>
                  </a:cubicBezTo>
                  <a:cubicBezTo>
                    <a:pt x="5477257" y="4959859"/>
                    <a:pt x="5516753" y="4931284"/>
                    <a:pt x="5547614" y="4890644"/>
                  </a:cubicBezTo>
                  <a:lnTo>
                    <a:pt x="5547614" y="4890644"/>
                  </a:lnTo>
                  <a:lnTo>
                    <a:pt x="5547614" y="0"/>
                  </a:lnTo>
                  <a:close/>
                </a:path>
              </a:pathLst>
            </a:custGeom>
            <a:solidFill>
              <a:srgbClr val="CEB3C0"/>
            </a:solidFill>
          </p:spPr>
        </p:sp>
      </p:grpSp>
      <p:grpSp>
        <p:nvGrpSpPr>
          <p:cNvPr name="Group 9" id="9"/>
          <p:cNvGrpSpPr>
            <a:grpSpLocks noChangeAspect="true"/>
          </p:cNvGrpSpPr>
          <p:nvPr/>
        </p:nvGrpSpPr>
        <p:grpSpPr>
          <a:xfrm rot="0">
            <a:off x="16219380" y="6972862"/>
            <a:ext cx="4084015" cy="5263315"/>
            <a:chOff x="0" y="0"/>
            <a:chExt cx="4084015" cy="5263312"/>
          </a:xfrm>
        </p:grpSpPr>
        <p:sp>
          <p:nvSpPr>
            <p:cNvPr name="Freeform 10" id="10"/>
            <p:cNvSpPr/>
            <p:nvPr/>
          </p:nvSpPr>
          <p:spPr>
            <a:xfrm flipH="false" flipV="false" rot="0">
              <a:off x="46355" y="63500"/>
              <a:ext cx="2022094" cy="3250438"/>
            </a:xfrm>
            <a:custGeom>
              <a:avLst/>
              <a:gdLst/>
              <a:ahLst/>
              <a:cxnLst/>
              <a:rect r="r" b="b" t="t" l="l"/>
              <a:pathLst>
                <a:path h="3250438" w="2022094">
                  <a:moveTo>
                    <a:pt x="976630" y="0"/>
                  </a:moveTo>
                  <a:cubicBezTo>
                    <a:pt x="864108" y="0"/>
                    <a:pt x="749300" y="25781"/>
                    <a:pt x="638556" y="51816"/>
                  </a:cubicBezTo>
                  <a:cubicBezTo>
                    <a:pt x="432435" y="100330"/>
                    <a:pt x="205486" y="162687"/>
                    <a:pt x="92202" y="342011"/>
                  </a:cubicBezTo>
                  <a:cubicBezTo>
                    <a:pt x="0" y="487934"/>
                    <a:pt x="8890" y="674370"/>
                    <a:pt x="34290" y="845058"/>
                  </a:cubicBezTo>
                  <a:cubicBezTo>
                    <a:pt x="72263" y="1101217"/>
                    <a:pt x="140081" y="1352931"/>
                    <a:pt x="235839" y="1593596"/>
                  </a:cubicBezTo>
                  <a:cubicBezTo>
                    <a:pt x="292608" y="1736725"/>
                    <a:pt x="364109" y="1881886"/>
                    <a:pt x="488061" y="1973326"/>
                  </a:cubicBezTo>
                  <a:cubicBezTo>
                    <a:pt x="692531" y="2124583"/>
                    <a:pt x="977773" y="2089912"/>
                    <a:pt x="1217295" y="2175637"/>
                  </a:cubicBezTo>
                  <a:cubicBezTo>
                    <a:pt x="1516507" y="2282952"/>
                    <a:pt x="1716405" y="2569591"/>
                    <a:pt x="1832483" y="2865247"/>
                  </a:cubicBezTo>
                  <a:cubicBezTo>
                    <a:pt x="1881759" y="2990723"/>
                    <a:pt x="1919605" y="3120390"/>
                    <a:pt x="1955546" y="3250438"/>
                  </a:cubicBezTo>
                  <a:lnTo>
                    <a:pt x="2022094" y="3250438"/>
                  </a:lnTo>
                  <a:lnTo>
                    <a:pt x="2022094" y="997077"/>
                  </a:lnTo>
                  <a:lnTo>
                    <a:pt x="2022094" y="997077"/>
                  </a:lnTo>
                  <a:cubicBezTo>
                    <a:pt x="1848104" y="789813"/>
                    <a:pt x="1702308" y="547116"/>
                    <a:pt x="1534668" y="333629"/>
                  </a:cubicBezTo>
                  <a:cubicBezTo>
                    <a:pt x="1431798" y="202946"/>
                    <a:pt x="1310386" y="75565"/>
                    <a:pt x="1151763" y="25146"/>
                  </a:cubicBezTo>
                  <a:cubicBezTo>
                    <a:pt x="1094740" y="7112"/>
                    <a:pt x="1035939" y="0"/>
                    <a:pt x="976630" y="0"/>
                  </a:cubicBezTo>
                  <a:close/>
                </a:path>
              </a:pathLst>
            </a:custGeom>
            <a:solidFill>
              <a:srgbClr val="3F2E3E"/>
            </a:solidFill>
          </p:spPr>
        </p:sp>
        <p:sp>
          <p:nvSpPr>
            <p:cNvPr name="Freeform 11" id="11"/>
            <p:cNvSpPr/>
            <p:nvPr/>
          </p:nvSpPr>
          <p:spPr>
            <a:xfrm flipH="false" flipV="false" rot="0">
              <a:off x="71628" y="2416556"/>
              <a:ext cx="1609217" cy="897636"/>
            </a:xfrm>
            <a:custGeom>
              <a:avLst/>
              <a:gdLst/>
              <a:ahLst/>
              <a:cxnLst/>
              <a:rect r="r" b="b" t="t" l="l"/>
              <a:pathLst>
                <a:path h="897636" w="1609217">
                  <a:moveTo>
                    <a:pt x="403733" y="0"/>
                  </a:moveTo>
                  <a:cubicBezTo>
                    <a:pt x="306451" y="0"/>
                    <a:pt x="208153" y="18034"/>
                    <a:pt x="133223" y="78105"/>
                  </a:cubicBezTo>
                  <a:cubicBezTo>
                    <a:pt x="39116" y="152908"/>
                    <a:pt x="0" y="281559"/>
                    <a:pt x="7239" y="401701"/>
                  </a:cubicBezTo>
                  <a:cubicBezTo>
                    <a:pt x="16764" y="554355"/>
                    <a:pt x="92202" y="696976"/>
                    <a:pt x="193421" y="811403"/>
                  </a:cubicBezTo>
                  <a:cubicBezTo>
                    <a:pt x="220218" y="841756"/>
                    <a:pt x="248793" y="870458"/>
                    <a:pt x="278638" y="897636"/>
                  </a:cubicBezTo>
                  <a:lnTo>
                    <a:pt x="1609217" y="897636"/>
                  </a:lnTo>
                  <a:cubicBezTo>
                    <a:pt x="1446784" y="413131"/>
                    <a:pt x="980821" y="40132"/>
                    <a:pt x="470281" y="2540"/>
                  </a:cubicBezTo>
                  <a:cubicBezTo>
                    <a:pt x="448310" y="889"/>
                    <a:pt x="426085" y="0"/>
                    <a:pt x="403733" y="0"/>
                  </a:cubicBezTo>
                  <a:close/>
                </a:path>
              </a:pathLst>
            </a:custGeom>
            <a:solidFill>
              <a:srgbClr val="A78294"/>
            </a:solidFill>
          </p:spPr>
        </p:sp>
      </p:grpSp>
      <p:sp>
        <p:nvSpPr>
          <p:cNvPr name="TextBox 12" id="12"/>
          <p:cNvSpPr txBox="true"/>
          <p:nvPr/>
        </p:nvSpPr>
        <p:spPr>
          <a:xfrm rot="0">
            <a:off x="3109065" y="2577398"/>
            <a:ext cx="13293604" cy="3865283"/>
          </a:xfrm>
          <a:prstGeom prst="rect">
            <a:avLst/>
          </a:prstGeom>
        </p:spPr>
        <p:txBody>
          <a:bodyPr anchor="t" rtlCol="false" tIns="0" lIns="0" bIns="0" rIns="0">
            <a:spAutoFit/>
          </a:bodyPr>
          <a:lstStyle/>
          <a:p>
            <a:pPr algn="ctr">
              <a:lnSpc>
                <a:spcPts val="15143"/>
              </a:lnSpc>
            </a:pPr>
            <a:r>
              <a:rPr lang="en-US" sz="12987">
                <a:solidFill>
                  <a:srgbClr val="331C2C"/>
                </a:solidFill>
                <a:latin typeface="Gagalin"/>
              </a:rPr>
              <a:t>DISEÑO DE BASE DE DATOS </a:t>
            </a:r>
          </a:p>
        </p:txBody>
      </p:sp>
      <p:sp>
        <p:nvSpPr>
          <p:cNvPr name="TextBox 13" id="13"/>
          <p:cNvSpPr txBox="true"/>
          <p:nvPr/>
        </p:nvSpPr>
        <p:spPr>
          <a:xfrm rot="0">
            <a:off x="6445491" y="6632505"/>
            <a:ext cx="5504631" cy="1985362"/>
          </a:xfrm>
          <a:prstGeom prst="rect">
            <a:avLst/>
          </a:prstGeom>
        </p:spPr>
        <p:txBody>
          <a:bodyPr anchor="t" rtlCol="false" tIns="0" lIns="0" bIns="0" rIns="0">
            <a:spAutoFit/>
          </a:bodyPr>
          <a:lstStyle/>
          <a:p>
            <a:pPr algn="ctr">
              <a:lnSpc>
                <a:spcPts val="11250"/>
              </a:lnSpc>
            </a:pPr>
            <a:r>
              <a:rPr lang="en-US" sz="4500">
                <a:solidFill>
                  <a:srgbClr val="331C2C"/>
                </a:solidFill>
                <a:latin typeface="Gagalin"/>
              </a:rPr>
              <a:t>UNIDAD TEMATICA 3</a:t>
            </a:r>
          </a:p>
          <a:p>
            <a:pPr algn="ctr">
              <a:lnSpc>
                <a:spcPts val="2532"/>
              </a:lnSpc>
            </a:pPr>
            <a:r>
              <a:rPr lang="en-US" sz="3126">
                <a:solidFill>
                  <a:srgbClr val="331C2C"/>
                </a:solidFill>
                <a:latin typeface="Gagalin"/>
              </a:rPr>
              <a:t>TECNOLOGIA DE LA INFORMACIÓN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64362" y="6870754"/>
            <a:ext cx="3981012" cy="5383320"/>
            <a:chOff x="0" y="0"/>
            <a:chExt cx="3981005" cy="5383327"/>
          </a:xfrm>
        </p:grpSpPr>
        <p:sp>
          <p:nvSpPr>
            <p:cNvPr name="Freeform 3" id="3"/>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4" id="4"/>
          <p:cNvGrpSpPr>
            <a:grpSpLocks noChangeAspect="true"/>
          </p:cNvGrpSpPr>
          <p:nvPr/>
        </p:nvGrpSpPr>
        <p:grpSpPr>
          <a:xfrm rot="0">
            <a:off x="-63503" y="-63503"/>
            <a:ext cx="1334910" cy="2444115"/>
            <a:chOff x="0" y="0"/>
            <a:chExt cx="1334910" cy="2444115"/>
          </a:xfrm>
        </p:grpSpPr>
        <p:sp>
          <p:nvSpPr>
            <p:cNvPr name="Freeform 5" id="5"/>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6" id="6"/>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7" id="7"/>
          <p:cNvGrpSpPr>
            <a:grpSpLocks noChangeAspect="true"/>
          </p:cNvGrpSpPr>
          <p:nvPr/>
        </p:nvGrpSpPr>
        <p:grpSpPr>
          <a:xfrm rot="0">
            <a:off x="14597701" y="-1380134"/>
            <a:ext cx="4000195" cy="4955115"/>
            <a:chOff x="0" y="0"/>
            <a:chExt cx="4000195" cy="4955108"/>
          </a:xfrm>
        </p:grpSpPr>
        <p:sp>
          <p:nvSpPr>
            <p:cNvPr name="Freeform 8" id="8"/>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9" id="9"/>
          <p:cNvGrpSpPr>
            <a:grpSpLocks noChangeAspect="true"/>
          </p:cNvGrpSpPr>
          <p:nvPr/>
        </p:nvGrpSpPr>
        <p:grpSpPr>
          <a:xfrm rot="0">
            <a:off x="16875604" y="7797841"/>
            <a:ext cx="3453374" cy="4444736"/>
            <a:chOff x="0" y="0"/>
            <a:chExt cx="3453384" cy="4444733"/>
          </a:xfrm>
        </p:grpSpPr>
        <p:sp>
          <p:nvSpPr>
            <p:cNvPr name="Freeform 10" id="10"/>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1" id="11"/>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Freeform 12" id="12"/>
          <p:cNvSpPr/>
          <p:nvPr/>
        </p:nvSpPr>
        <p:spPr>
          <a:xfrm flipH="false" flipV="false" rot="0">
            <a:off x="11120285" y="2645578"/>
            <a:ext cx="6143625" cy="5886450"/>
          </a:xfrm>
          <a:custGeom>
            <a:avLst/>
            <a:gdLst/>
            <a:ahLst/>
            <a:cxnLst/>
            <a:rect r="r" b="b" t="t" l="l"/>
            <a:pathLst>
              <a:path h="5886450" w="6143625">
                <a:moveTo>
                  <a:pt x="0" y="0"/>
                </a:moveTo>
                <a:lnTo>
                  <a:pt x="6143625" y="0"/>
                </a:lnTo>
                <a:lnTo>
                  <a:pt x="6143625" y="5886450"/>
                </a:lnTo>
                <a:lnTo>
                  <a:pt x="0" y="5886450"/>
                </a:lnTo>
                <a:lnTo>
                  <a:pt x="0" y="0"/>
                </a:lnTo>
                <a:close/>
              </a:path>
            </a:pathLst>
          </a:custGeom>
          <a:blipFill>
            <a:blip r:embed="rId2"/>
            <a:stretch>
              <a:fillRect l="0" t="0" r="0" b="0"/>
            </a:stretch>
          </a:blipFill>
        </p:spPr>
      </p:sp>
      <p:sp>
        <p:nvSpPr>
          <p:cNvPr name="TextBox 13" id="13"/>
          <p:cNvSpPr txBox="true"/>
          <p:nvPr/>
        </p:nvSpPr>
        <p:spPr>
          <a:xfrm rot="0">
            <a:off x="1713843" y="881901"/>
            <a:ext cx="14147806" cy="1204274"/>
          </a:xfrm>
          <a:prstGeom prst="rect">
            <a:avLst/>
          </a:prstGeom>
        </p:spPr>
        <p:txBody>
          <a:bodyPr anchor="t" rtlCol="false" tIns="0" lIns="0" bIns="0" rIns="0">
            <a:spAutoFit/>
          </a:bodyPr>
          <a:lstStyle/>
          <a:p>
            <a:pPr algn="l">
              <a:lnSpc>
                <a:spcPts val="9799"/>
              </a:lnSpc>
            </a:pPr>
            <a:r>
              <a:rPr lang="en-US" sz="6999">
                <a:solidFill>
                  <a:srgbClr val="331C2C"/>
                </a:solidFill>
                <a:latin typeface="Cooper BT Bold"/>
              </a:rPr>
              <a:t>3.2TIPOS DE BASE DE DATOS </a:t>
            </a:r>
          </a:p>
        </p:txBody>
      </p:sp>
      <p:sp>
        <p:nvSpPr>
          <p:cNvPr name="TextBox 14" id="14"/>
          <p:cNvSpPr txBox="true"/>
          <p:nvPr/>
        </p:nvSpPr>
        <p:spPr>
          <a:xfrm rot="0">
            <a:off x="1460040" y="2767803"/>
            <a:ext cx="5643105" cy="860146"/>
          </a:xfrm>
          <a:prstGeom prst="rect">
            <a:avLst/>
          </a:prstGeom>
        </p:spPr>
        <p:txBody>
          <a:bodyPr anchor="t" rtlCol="false" tIns="0" lIns="0" bIns="0" rIns="0">
            <a:spAutoFit/>
          </a:bodyPr>
          <a:lstStyle/>
          <a:p>
            <a:pPr algn="l">
              <a:lnSpc>
                <a:spcPts val="6999"/>
              </a:lnSpc>
            </a:pPr>
            <a:r>
              <a:rPr lang="en-US" sz="4999">
                <a:solidFill>
                  <a:srgbClr val="331C2C"/>
                </a:solidFill>
                <a:latin typeface="Cooper BT Bold"/>
              </a:rPr>
              <a:t>3.2.1 Jerárquicas:</a:t>
            </a:r>
          </a:p>
        </p:txBody>
      </p:sp>
      <p:sp>
        <p:nvSpPr>
          <p:cNvPr name="TextBox 15" id="15"/>
          <p:cNvSpPr txBox="true"/>
          <p:nvPr/>
        </p:nvSpPr>
        <p:spPr>
          <a:xfrm rot="0">
            <a:off x="1564424" y="3742163"/>
            <a:ext cx="8085820" cy="4790561"/>
          </a:xfrm>
          <a:prstGeom prst="rect">
            <a:avLst/>
          </a:prstGeom>
        </p:spPr>
        <p:txBody>
          <a:bodyPr anchor="t" rtlCol="false" tIns="0" lIns="0" bIns="0" rIns="0">
            <a:spAutoFit/>
          </a:bodyPr>
          <a:lstStyle/>
          <a:p>
            <a:pPr algn="just">
              <a:lnSpc>
                <a:spcPts val="4724"/>
              </a:lnSpc>
            </a:pPr>
            <a:r>
              <a:rPr lang="en-US" sz="3420">
                <a:solidFill>
                  <a:srgbClr val="331C2C"/>
                </a:solidFill>
                <a:latin typeface="Cooper BT Bold"/>
              </a:rPr>
              <a:t>son un tipo de sistema de gestión de bases de datos (SGBD) en el que los datos se organizan en una estructura de árbol o jerarquía. En este modelo, los datos están organizados de arriba hacia abajo en niveles, donde cada nivel está conectado por relaciones padre-hijo.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334910" cy="2444115"/>
            <a:chOff x="0" y="0"/>
            <a:chExt cx="1334910" cy="2444115"/>
          </a:xfrm>
        </p:grpSpPr>
        <p:sp>
          <p:nvSpPr>
            <p:cNvPr name="Freeform 3" id="3"/>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4" id="4"/>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sp>
        <p:nvSpPr>
          <p:cNvPr name="Freeform 5" id="5"/>
          <p:cNvSpPr/>
          <p:nvPr/>
        </p:nvSpPr>
        <p:spPr>
          <a:xfrm flipH="false" flipV="false" rot="0">
            <a:off x="1564424" y="2878693"/>
            <a:ext cx="1147534" cy="1105357"/>
          </a:xfrm>
          <a:custGeom>
            <a:avLst/>
            <a:gdLst/>
            <a:ahLst/>
            <a:cxnLst/>
            <a:rect r="r" b="b" t="t" l="l"/>
            <a:pathLst>
              <a:path h="1105357" w="1147534">
                <a:moveTo>
                  <a:pt x="0" y="0"/>
                </a:moveTo>
                <a:lnTo>
                  <a:pt x="1147534" y="0"/>
                </a:lnTo>
                <a:lnTo>
                  <a:pt x="1147534" y="1105357"/>
                </a:lnTo>
                <a:lnTo>
                  <a:pt x="0" y="11053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64424" y="4935226"/>
            <a:ext cx="1147534" cy="1105357"/>
          </a:xfrm>
          <a:custGeom>
            <a:avLst/>
            <a:gdLst/>
            <a:ahLst/>
            <a:cxnLst/>
            <a:rect r="r" b="b" t="t" l="l"/>
            <a:pathLst>
              <a:path h="1105357" w="1147534">
                <a:moveTo>
                  <a:pt x="0" y="0"/>
                </a:moveTo>
                <a:lnTo>
                  <a:pt x="1147534" y="0"/>
                </a:lnTo>
                <a:lnTo>
                  <a:pt x="1147534" y="1105358"/>
                </a:lnTo>
                <a:lnTo>
                  <a:pt x="0" y="1105358"/>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27865" y="6807251"/>
            <a:ext cx="4108009" cy="5510327"/>
          </a:xfrm>
          <a:custGeom>
            <a:avLst/>
            <a:gdLst/>
            <a:ahLst/>
            <a:cxnLst/>
            <a:rect r="r" b="b" t="t" l="l"/>
            <a:pathLst>
              <a:path h="5510327" w="4108009">
                <a:moveTo>
                  <a:pt x="0" y="0"/>
                </a:moveTo>
                <a:lnTo>
                  <a:pt x="4108008" y="0"/>
                </a:lnTo>
                <a:lnTo>
                  <a:pt x="4108008" y="5510327"/>
                </a:lnTo>
                <a:lnTo>
                  <a:pt x="0" y="55103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a:grpSpLocks noChangeAspect="true"/>
          </p:cNvGrpSpPr>
          <p:nvPr/>
        </p:nvGrpSpPr>
        <p:grpSpPr>
          <a:xfrm rot="0">
            <a:off x="14597701" y="-1380134"/>
            <a:ext cx="4000195" cy="4955115"/>
            <a:chOff x="0" y="0"/>
            <a:chExt cx="4000195" cy="4955108"/>
          </a:xfrm>
        </p:grpSpPr>
        <p:sp>
          <p:nvSpPr>
            <p:cNvPr name="Freeform 9" id="9"/>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10" id="10"/>
          <p:cNvGrpSpPr>
            <a:grpSpLocks noChangeAspect="true"/>
          </p:cNvGrpSpPr>
          <p:nvPr/>
        </p:nvGrpSpPr>
        <p:grpSpPr>
          <a:xfrm rot="0">
            <a:off x="16875604" y="7797841"/>
            <a:ext cx="3453374" cy="4444736"/>
            <a:chOff x="0" y="0"/>
            <a:chExt cx="3453384" cy="4444733"/>
          </a:xfrm>
        </p:grpSpPr>
        <p:sp>
          <p:nvSpPr>
            <p:cNvPr name="Freeform 11" id="11"/>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2" id="12"/>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13" id="13"/>
          <p:cNvSpPr txBox="true"/>
          <p:nvPr/>
        </p:nvSpPr>
        <p:spPr>
          <a:xfrm rot="0">
            <a:off x="1419377" y="881901"/>
            <a:ext cx="15757979" cy="1204274"/>
          </a:xfrm>
          <a:prstGeom prst="rect">
            <a:avLst/>
          </a:prstGeom>
        </p:spPr>
        <p:txBody>
          <a:bodyPr anchor="t" rtlCol="false" tIns="0" lIns="0" bIns="0" rIns="0">
            <a:spAutoFit/>
          </a:bodyPr>
          <a:lstStyle/>
          <a:p>
            <a:pPr algn="l">
              <a:lnSpc>
                <a:spcPts val="9799"/>
              </a:lnSpc>
            </a:pPr>
            <a:r>
              <a:rPr lang="en-US" sz="6999">
                <a:solidFill>
                  <a:srgbClr val="331C2C"/>
                </a:solidFill>
                <a:latin typeface="Cooper BT Bold"/>
              </a:rPr>
              <a:t>CARACTERISTICAS PRINCIPALES</a:t>
            </a:r>
          </a:p>
        </p:txBody>
      </p:sp>
      <p:sp>
        <p:nvSpPr>
          <p:cNvPr name="TextBox 14" id="14"/>
          <p:cNvSpPr txBox="true"/>
          <p:nvPr/>
        </p:nvSpPr>
        <p:spPr>
          <a:xfrm rot="0">
            <a:off x="1948558" y="2928623"/>
            <a:ext cx="386553" cy="874967"/>
          </a:xfrm>
          <a:prstGeom prst="rect">
            <a:avLst/>
          </a:prstGeom>
        </p:spPr>
        <p:txBody>
          <a:bodyPr anchor="t" rtlCol="false" tIns="0" lIns="0" bIns="0" rIns="0">
            <a:spAutoFit/>
          </a:bodyPr>
          <a:lstStyle/>
          <a:p>
            <a:pPr algn="l">
              <a:lnSpc>
                <a:spcPts val="7047"/>
              </a:lnSpc>
            </a:pPr>
            <a:r>
              <a:rPr lang="en-US" sz="5034">
                <a:solidFill>
                  <a:srgbClr val="EDE0D1"/>
                </a:solidFill>
                <a:latin typeface="Cooper BT Bold"/>
              </a:rPr>
              <a:t>1</a:t>
            </a:r>
          </a:p>
        </p:txBody>
      </p:sp>
      <p:sp>
        <p:nvSpPr>
          <p:cNvPr name="TextBox 15" id="15"/>
          <p:cNvSpPr txBox="true"/>
          <p:nvPr/>
        </p:nvSpPr>
        <p:spPr>
          <a:xfrm rot="0">
            <a:off x="1948558" y="4985147"/>
            <a:ext cx="386553" cy="874967"/>
          </a:xfrm>
          <a:prstGeom prst="rect">
            <a:avLst/>
          </a:prstGeom>
        </p:spPr>
        <p:txBody>
          <a:bodyPr anchor="t" rtlCol="false" tIns="0" lIns="0" bIns="0" rIns="0">
            <a:spAutoFit/>
          </a:bodyPr>
          <a:lstStyle/>
          <a:p>
            <a:pPr algn="l">
              <a:lnSpc>
                <a:spcPts val="7047"/>
              </a:lnSpc>
            </a:pPr>
            <a:r>
              <a:rPr lang="en-US" sz="5034">
                <a:solidFill>
                  <a:srgbClr val="EDE0D1"/>
                </a:solidFill>
                <a:latin typeface="Cooper BT Bold"/>
              </a:rPr>
              <a:t>2</a:t>
            </a:r>
          </a:p>
        </p:txBody>
      </p:sp>
      <p:sp>
        <p:nvSpPr>
          <p:cNvPr name="TextBox 16" id="16"/>
          <p:cNvSpPr txBox="true"/>
          <p:nvPr/>
        </p:nvSpPr>
        <p:spPr>
          <a:xfrm rot="0">
            <a:off x="1948558" y="7041680"/>
            <a:ext cx="386553" cy="874967"/>
          </a:xfrm>
          <a:prstGeom prst="rect">
            <a:avLst/>
          </a:prstGeom>
        </p:spPr>
        <p:txBody>
          <a:bodyPr anchor="t" rtlCol="false" tIns="0" lIns="0" bIns="0" rIns="0">
            <a:spAutoFit/>
          </a:bodyPr>
          <a:lstStyle/>
          <a:p>
            <a:pPr algn="l">
              <a:lnSpc>
                <a:spcPts val="7047"/>
              </a:lnSpc>
            </a:pPr>
            <a:r>
              <a:rPr lang="en-US" sz="5034">
                <a:solidFill>
                  <a:srgbClr val="EDE0D1"/>
                </a:solidFill>
                <a:latin typeface="Cooper BT Bold"/>
              </a:rPr>
              <a:t>3</a:t>
            </a:r>
          </a:p>
        </p:txBody>
      </p:sp>
      <p:sp>
        <p:nvSpPr>
          <p:cNvPr name="TextBox 17" id="17"/>
          <p:cNvSpPr txBox="true"/>
          <p:nvPr/>
        </p:nvSpPr>
        <p:spPr>
          <a:xfrm rot="0">
            <a:off x="2897181" y="6923227"/>
            <a:ext cx="13984072" cy="1620202"/>
          </a:xfrm>
          <a:prstGeom prst="rect">
            <a:avLst/>
          </a:prstGeom>
        </p:spPr>
        <p:txBody>
          <a:bodyPr anchor="t" rtlCol="false" tIns="0" lIns="0" bIns="0" rIns="0">
            <a:spAutoFit/>
          </a:bodyPr>
          <a:lstStyle/>
          <a:p>
            <a:pPr algn="l">
              <a:lnSpc>
                <a:spcPts val="4295"/>
              </a:lnSpc>
            </a:pPr>
            <a:r>
              <a:rPr lang="en-US" sz="3087">
                <a:solidFill>
                  <a:srgbClr val="331C2C"/>
                </a:solidFill>
                <a:latin typeface="Cooper BT Bold"/>
              </a:rPr>
              <a:t>Acceso rápido: Debido a su estructura jerárquica, las consultas pueden realizarse de manera eficiente siguiendo la estructura del árbol, lo que permite un acceso rápido a los datos.</a:t>
            </a:r>
          </a:p>
        </p:txBody>
      </p:sp>
      <p:sp>
        <p:nvSpPr>
          <p:cNvPr name="TextBox 18" id="18"/>
          <p:cNvSpPr txBox="true"/>
          <p:nvPr/>
        </p:nvSpPr>
        <p:spPr>
          <a:xfrm rot="0">
            <a:off x="2897181" y="2812837"/>
            <a:ext cx="14699085" cy="1620212"/>
          </a:xfrm>
          <a:prstGeom prst="rect">
            <a:avLst/>
          </a:prstGeom>
        </p:spPr>
        <p:txBody>
          <a:bodyPr anchor="t" rtlCol="false" tIns="0" lIns="0" bIns="0" rIns="0">
            <a:spAutoFit/>
          </a:bodyPr>
          <a:lstStyle/>
          <a:p>
            <a:pPr algn="l">
              <a:lnSpc>
                <a:spcPts val="4295"/>
              </a:lnSpc>
            </a:pPr>
            <a:r>
              <a:rPr lang="en-US" sz="3087">
                <a:solidFill>
                  <a:srgbClr val="331C2C"/>
                </a:solidFill>
                <a:latin typeface="Cooper BT Bold"/>
              </a:rPr>
              <a:t>Estructura en árbol: Los datos se organizan en una estructura de árbol, donde cada nodo puede tener uno o varios nodos secundarios (hijos), pero solo puede tener un nodo padre (excepto el nodo raíz que no tiene padre).</a:t>
            </a:r>
          </a:p>
        </p:txBody>
      </p:sp>
      <p:sp>
        <p:nvSpPr>
          <p:cNvPr name="TextBox 19" id="19"/>
          <p:cNvSpPr txBox="true"/>
          <p:nvPr/>
        </p:nvSpPr>
        <p:spPr>
          <a:xfrm rot="0">
            <a:off x="2897181" y="4868037"/>
            <a:ext cx="14966461" cy="1620202"/>
          </a:xfrm>
          <a:prstGeom prst="rect">
            <a:avLst/>
          </a:prstGeom>
        </p:spPr>
        <p:txBody>
          <a:bodyPr anchor="t" rtlCol="false" tIns="0" lIns="0" bIns="0" rIns="0">
            <a:spAutoFit/>
          </a:bodyPr>
          <a:lstStyle/>
          <a:p>
            <a:pPr algn="l">
              <a:lnSpc>
                <a:spcPts val="4295"/>
              </a:lnSpc>
            </a:pPr>
            <a:r>
              <a:rPr lang="en-US" sz="3087">
                <a:solidFill>
                  <a:srgbClr val="331C2C"/>
                </a:solidFill>
                <a:latin typeface="Cooper BT Bold"/>
              </a:rPr>
              <a:t>Relaciones padre-hijo: Cada elemento de datos está relacionado con otro elemento de datos como su padre o su hijo. Esta relación define la jerarquía de los datos.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0">
            <a:off x="-1660541" y="-63503"/>
            <a:ext cx="4572238" cy="14839807"/>
          </a:xfrm>
          <a:custGeom>
            <a:avLst/>
            <a:gdLst/>
            <a:ahLst/>
            <a:cxnLst/>
            <a:rect r="r" b="b" t="t" l="l"/>
            <a:pathLst>
              <a:path h="14839807" w="4572238">
                <a:moveTo>
                  <a:pt x="0" y="0"/>
                </a:moveTo>
                <a:lnTo>
                  <a:pt x="4572238" y="0"/>
                </a:lnTo>
                <a:lnTo>
                  <a:pt x="4572238" y="14839807"/>
                </a:lnTo>
                <a:lnTo>
                  <a:pt x="0" y="148398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4597701" y="-1380134"/>
            <a:ext cx="4000195" cy="4955115"/>
            <a:chOff x="0" y="0"/>
            <a:chExt cx="4000195" cy="4955108"/>
          </a:xfrm>
        </p:grpSpPr>
        <p:sp>
          <p:nvSpPr>
            <p:cNvPr name="Freeform 4" id="4"/>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5" id="5"/>
          <p:cNvGrpSpPr>
            <a:grpSpLocks noChangeAspect="true"/>
          </p:cNvGrpSpPr>
          <p:nvPr/>
        </p:nvGrpSpPr>
        <p:grpSpPr>
          <a:xfrm rot="0">
            <a:off x="16875604" y="7797841"/>
            <a:ext cx="3453374" cy="4444736"/>
            <a:chOff x="0" y="0"/>
            <a:chExt cx="3453384" cy="4444733"/>
          </a:xfrm>
        </p:grpSpPr>
        <p:sp>
          <p:nvSpPr>
            <p:cNvPr name="Freeform 6" id="6"/>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7" id="7"/>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8" id="8"/>
          <p:cNvSpPr txBox="true"/>
          <p:nvPr/>
        </p:nvSpPr>
        <p:spPr>
          <a:xfrm rot="0">
            <a:off x="2105930" y="1032701"/>
            <a:ext cx="386553" cy="874967"/>
          </a:xfrm>
          <a:prstGeom prst="rect">
            <a:avLst/>
          </a:prstGeom>
        </p:spPr>
        <p:txBody>
          <a:bodyPr anchor="t" rtlCol="false" tIns="0" lIns="0" bIns="0" rIns="0">
            <a:spAutoFit/>
          </a:bodyPr>
          <a:lstStyle/>
          <a:p>
            <a:pPr algn="l">
              <a:lnSpc>
                <a:spcPts val="7047"/>
              </a:lnSpc>
            </a:pPr>
            <a:r>
              <a:rPr lang="en-US" sz="5034">
                <a:solidFill>
                  <a:srgbClr val="EDE0D1"/>
                </a:solidFill>
                <a:latin typeface="Cooper BT Bold"/>
              </a:rPr>
              <a:t>4</a:t>
            </a:r>
          </a:p>
        </p:txBody>
      </p:sp>
      <p:sp>
        <p:nvSpPr>
          <p:cNvPr name="TextBox 9" id="9"/>
          <p:cNvSpPr txBox="true"/>
          <p:nvPr/>
        </p:nvSpPr>
        <p:spPr>
          <a:xfrm rot="0">
            <a:off x="2105930" y="3089224"/>
            <a:ext cx="386553" cy="874967"/>
          </a:xfrm>
          <a:prstGeom prst="rect">
            <a:avLst/>
          </a:prstGeom>
        </p:spPr>
        <p:txBody>
          <a:bodyPr anchor="t" rtlCol="false" tIns="0" lIns="0" bIns="0" rIns="0">
            <a:spAutoFit/>
          </a:bodyPr>
          <a:lstStyle/>
          <a:p>
            <a:pPr algn="l">
              <a:lnSpc>
                <a:spcPts val="7047"/>
              </a:lnSpc>
            </a:pPr>
            <a:r>
              <a:rPr lang="en-US" sz="5034">
                <a:solidFill>
                  <a:srgbClr val="EDE0D1"/>
                </a:solidFill>
                <a:latin typeface="Cooper BT Bold"/>
              </a:rPr>
              <a:t>5</a:t>
            </a:r>
          </a:p>
        </p:txBody>
      </p:sp>
      <p:sp>
        <p:nvSpPr>
          <p:cNvPr name="TextBox 10" id="10"/>
          <p:cNvSpPr txBox="true"/>
          <p:nvPr/>
        </p:nvSpPr>
        <p:spPr>
          <a:xfrm rot="0">
            <a:off x="3026607" y="916915"/>
            <a:ext cx="14050670" cy="1620202"/>
          </a:xfrm>
          <a:prstGeom prst="rect">
            <a:avLst/>
          </a:prstGeom>
        </p:spPr>
        <p:txBody>
          <a:bodyPr anchor="t" rtlCol="false" tIns="0" lIns="0" bIns="0" rIns="0">
            <a:spAutoFit/>
          </a:bodyPr>
          <a:lstStyle/>
          <a:p>
            <a:pPr algn="l">
              <a:lnSpc>
                <a:spcPts val="4295"/>
              </a:lnSpc>
            </a:pPr>
            <a:r>
              <a:rPr lang="en-US" sz="3087">
                <a:solidFill>
                  <a:srgbClr val="331C2C"/>
                </a:solidFill>
                <a:latin typeface="Cooper BT Bold"/>
              </a:rPr>
              <a:t> A menudo, las bases de datos jerárquicas tienen un modelo de datos bastante rígido, lo que significa que es difícil modificar la estructura de datos una vez que se ha establecido.</a:t>
            </a:r>
          </a:p>
        </p:txBody>
      </p:sp>
      <p:sp>
        <p:nvSpPr>
          <p:cNvPr name="TextBox 11" id="11"/>
          <p:cNvSpPr txBox="true"/>
          <p:nvPr/>
        </p:nvSpPr>
        <p:spPr>
          <a:xfrm rot="0">
            <a:off x="3026607" y="2972114"/>
            <a:ext cx="14081922" cy="2165528"/>
          </a:xfrm>
          <a:prstGeom prst="rect">
            <a:avLst/>
          </a:prstGeom>
        </p:spPr>
        <p:txBody>
          <a:bodyPr anchor="t" rtlCol="false" tIns="0" lIns="0" bIns="0" rIns="0">
            <a:spAutoFit/>
          </a:bodyPr>
          <a:lstStyle/>
          <a:p>
            <a:pPr algn="l">
              <a:lnSpc>
                <a:spcPts val="4295"/>
              </a:lnSpc>
            </a:pPr>
            <a:r>
              <a:rPr lang="en-US" sz="3087">
                <a:solidFill>
                  <a:srgbClr val="331C2C"/>
                </a:solidFill>
                <a:latin typeface="Cooper BT Bold"/>
              </a:rPr>
              <a:t>Aunque han sido menos comunes con el tiempo, las bases de datos jerárquicas se utilizaron ampliamente en sistemas heredados y en aplicaciones específicas donde la estructura jerárquica se adapta bien a los datos y las operaciones que se realizan sobre ellos.</a:t>
            </a:r>
          </a:p>
        </p:txBody>
      </p:sp>
      <p:sp>
        <p:nvSpPr>
          <p:cNvPr name="TextBox 12" id="12"/>
          <p:cNvSpPr txBox="true"/>
          <p:nvPr/>
        </p:nvSpPr>
        <p:spPr>
          <a:xfrm rot="0">
            <a:off x="2311889" y="6267355"/>
            <a:ext cx="14665738" cy="1790186"/>
          </a:xfrm>
          <a:prstGeom prst="rect">
            <a:avLst/>
          </a:prstGeom>
        </p:spPr>
        <p:txBody>
          <a:bodyPr anchor="t" rtlCol="false" tIns="0" lIns="0" bIns="0" rIns="0">
            <a:spAutoFit/>
          </a:bodyPr>
          <a:lstStyle/>
          <a:p>
            <a:pPr algn="ctr">
              <a:lnSpc>
                <a:spcPts val="4724"/>
              </a:lnSpc>
            </a:pPr>
            <a:r>
              <a:rPr lang="en-US" sz="3420">
                <a:solidFill>
                  <a:srgbClr val="331C2C"/>
                </a:solidFill>
                <a:latin typeface="Cooper BT Bold"/>
              </a:rPr>
              <a:t>Ejemplos: Algunos ejemplos de base jerárquicas incluyen IMS (Information Management System) de IBM y el modelo de datos de directorios en sistemas operativos como Windows.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64362" y="6870754"/>
            <a:ext cx="3981012" cy="5383320"/>
            <a:chOff x="0" y="0"/>
            <a:chExt cx="3981005" cy="5383327"/>
          </a:xfrm>
        </p:grpSpPr>
        <p:sp>
          <p:nvSpPr>
            <p:cNvPr name="Freeform 3" id="3"/>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4" id="4"/>
          <p:cNvGrpSpPr>
            <a:grpSpLocks noChangeAspect="true"/>
          </p:cNvGrpSpPr>
          <p:nvPr/>
        </p:nvGrpSpPr>
        <p:grpSpPr>
          <a:xfrm rot="0">
            <a:off x="-63503" y="-63503"/>
            <a:ext cx="1334910" cy="2444115"/>
            <a:chOff x="0" y="0"/>
            <a:chExt cx="1334910" cy="2444115"/>
          </a:xfrm>
        </p:grpSpPr>
        <p:sp>
          <p:nvSpPr>
            <p:cNvPr name="Freeform 5" id="5"/>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6" id="6"/>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7" id="7"/>
          <p:cNvGrpSpPr>
            <a:grpSpLocks noChangeAspect="true"/>
          </p:cNvGrpSpPr>
          <p:nvPr/>
        </p:nvGrpSpPr>
        <p:grpSpPr>
          <a:xfrm rot="0">
            <a:off x="14597701" y="-1380134"/>
            <a:ext cx="4000195" cy="4955115"/>
            <a:chOff x="0" y="0"/>
            <a:chExt cx="4000195" cy="4955108"/>
          </a:xfrm>
        </p:grpSpPr>
        <p:sp>
          <p:nvSpPr>
            <p:cNvPr name="Freeform 8" id="8"/>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9" id="9"/>
          <p:cNvGrpSpPr>
            <a:grpSpLocks noChangeAspect="true"/>
          </p:cNvGrpSpPr>
          <p:nvPr/>
        </p:nvGrpSpPr>
        <p:grpSpPr>
          <a:xfrm rot="0">
            <a:off x="16875604" y="7797841"/>
            <a:ext cx="3453374" cy="4444736"/>
            <a:chOff x="0" y="0"/>
            <a:chExt cx="3453384" cy="4444733"/>
          </a:xfrm>
        </p:grpSpPr>
        <p:sp>
          <p:nvSpPr>
            <p:cNvPr name="Freeform 10" id="10"/>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1" id="11"/>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Freeform 12" id="12"/>
          <p:cNvSpPr/>
          <p:nvPr/>
        </p:nvSpPr>
        <p:spPr>
          <a:xfrm flipH="false" flipV="false" rot="0">
            <a:off x="9663046" y="3048800"/>
            <a:ext cx="7410450" cy="4171950"/>
          </a:xfrm>
          <a:custGeom>
            <a:avLst/>
            <a:gdLst/>
            <a:ahLst/>
            <a:cxnLst/>
            <a:rect r="r" b="b" t="t" l="l"/>
            <a:pathLst>
              <a:path h="4171950" w="7410450">
                <a:moveTo>
                  <a:pt x="0" y="0"/>
                </a:moveTo>
                <a:lnTo>
                  <a:pt x="7410450" y="0"/>
                </a:lnTo>
                <a:lnTo>
                  <a:pt x="7410450" y="4171950"/>
                </a:lnTo>
                <a:lnTo>
                  <a:pt x="0" y="4171950"/>
                </a:lnTo>
                <a:lnTo>
                  <a:pt x="0" y="0"/>
                </a:lnTo>
                <a:close/>
              </a:path>
            </a:pathLst>
          </a:custGeom>
          <a:blipFill>
            <a:blip r:embed="rId2"/>
            <a:stretch>
              <a:fillRect l="0" t="0" r="0" b="0"/>
            </a:stretch>
          </a:blipFill>
        </p:spPr>
      </p:sp>
      <p:sp>
        <p:nvSpPr>
          <p:cNvPr name="TextBox 13" id="13"/>
          <p:cNvSpPr txBox="true"/>
          <p:nvPr/>
        </p:nvSpPr>
        <p:spPr>
          <a:xfrm rot="0">
            <a:off x="1781004" y="926602"/>
            <a:ext cx="6472247" cy="860146"/>
          </a:xfrm>
          <a:prstGeom prst="rect">
            <a:avLst/>
          </a:prstGeom>
        </p:spPr>
        <p:txBody>
          <a:bodyPr anchor="t" rtlCol="false" tIns="0" lIns="0" bIns="0" rIns="0">
            <a:spAutoFit/>
          </a:bodyPr>
          <a:lstStyle/>
          <a:p>
            <a:pPr algn="l">
              <a:lnSpc>
                <a:spcPts val="6999"/>
              </a:lnSpc>
            </a:pPr>
            <a:r>
              <a:rPr lang="en-US" sz="4999">
                <a:solidFill>
                  <a:srgbClr val="331C2C"/>
                </a:solidFill>
                <a:latin typeface="Cooper BT Bold"/>
              </a:rPr>
              <a:t>3.2.2 Transacciones </a:t>
            </a:r>
          </a:p>
        </p:txBody>
      </p:sp>
      <p:sp>
        <p:nvSpPr>
          <p:cNvPr name="TextBox 14" id="14"/>
          <p:cNvSpPr txBox="true"/>
          <p:nvPr/>
        </p:nvSpPr>
        <p:spPr>
          <a:xfrm rot="0">
            <a:off x="574491" y="2257682"/>
            <a:ext cx="8682752" cy="6596986"/>
          </a:xfrm>
          <a:prstGeom prst="rect">
            <a:avLst/>
          </a:prstGeom>
        </p:spPr>
        <p:txBody>
          <a:bodyPr anchor="t" rtlCol="false" tIns="0" lIns="0" bIns="0" rIns="0">
            <a:spAutoFit/>
          </a:bodyPr>
          <a:lstStyle/>
          <a:p>
            <a:pPr algn="r">
              <a:lnSpc>
                <a:spcPts val="4724"/>
              </a:lnSpc>
            </a:pPr>
            <a:r>
              <a:rPr lang="en-US" sz="3420">
                <a:solidFill>
                  <a:srgbClr val="331C2C"/>
                </a:solidFill>
                <a:latin typeface="Cooper BT Light"/>
                <a:hlinkClick r:id="rId3" tooltip="https://www.proscont.com/ventajas-y-desventajas-base-de-datos-transaccionales/"/>
              </a:rPr>
              <a:t>s</a:t>
            </a:r>
            <a:r>
              <a:rPr lang="en-US" sz="3420">
                <a:solidFill>
                  <a:srgbClr val="331C2C"/>
                </a:solidFill>
                <a:latin typeface="Cooper BT Bold"/>
                <a:hlinkClick r:id="rId4" tooltip="https://www.proscont.com/ventajas-y-desventajas-base-de-datos-transaccionales/"/>
              </a:rPr>
              <a:t>on sistemas diseñados para manejar rápidamente operaciones de datos que inserción, actualización o borrado de datos1</a:t>
            </a:r>
            <a:r>
              <a:rPr lang="en-US" sz="3420">
                <a:solidFill>
                  <a:srgbClr val="331C2C"/>
                </a:solidFill>
                <a:latin typeface="Cooper BT Bold"/>
                <a:hlinkClick r:id="rId5" tooltip="https://www.tecnologias-informacion.com/transaccionales.html"/>
              </a:rPr>
              <a:t>. Estas bases de datos están optimizadas para ejecutar sistemas de producción y pueden utilizarse desde sitios web hasta bancos y pequeños negocios2. Sobresalen en la lectura y escritura de datos individuales y mantienen la integridad de los datos almacenados</a:t>
            </a:r>
            <a:r>
              <a:rPr lang="en-US" sz="3420">
                <a:solidFill>
                  <a:srgbClr val="331C2C"/>
                </a:solidFill>
                <a:latin typeface="Cooper BT Light"/>
              </a:rPr>
              <a:t>.</a:t>
            </a:r>
          </a:p>
        </p:txBody>
      </p:sp>
      <p:sp>
        <p:nvSpPr>
          <p:cNvPr name="TextBox 15" id="15"/>
          <p:cNvSpPr txBox="true"/>
          <p:nvPr/>
        </p:nvSpPr>
        <p:spPr>
          <a:xfrm rot="0">
            <a:off x="574491" y="3460937"/>
            <a:ext cx="3132334" cy="590036"/>
          </a:xfrm>
          <a:prstGeom prst="rect">
            <a:avLst/>
          </a:prstGeom>
        </p:spPr>
        <p:txBody>
          <a:bodyPr anchor="t" rtlCol="false" tIns="0" lIns="0" bIns="0" rIns="0">
            <a:spAutoFit/>
          </a:bodyPr>
          <a:lstStyle/>
          <a:p>
            <a:pPr algn="l">
              <a:lnSpc>
                <a:spcPts val="4724"/>
              </a:lnSpc>
            </a:pPr>
            <a:r>
              <a:rPr lang="en-US" sz="3420">
                <a:solidFill>
                  <a:srgbClr val="331C2C"/>
                </a:solidFill>
                <a:latin typeface="Cooper BT Bold"/>
                <a:hlinkClick r:id="rId6" tooltip="https://www.proscont.com/ventajas-y-desventajas-base-de-datos-transaccionales/"/>
              </a:rPr>
              <a:t>generalmente </a:t>
            </a:r>
          </a:p>
        </p:txBody>
      </p:sp>
      <p:sp>
        <p:nvSpPr>
          <p:cNvPr name="TextBox 16" id="16"/>
          <p:cNvSpPr txBox="true"/>
          <p:nvPr/>
        </p:nvSpPr>
        <p:spPr>
          <a:xfrm rot="0">
            <a:off x="4315806" y="3460937"/>
            <a:ext cx="2032330" cy="590036"/>
          </a:xfrm>
          <a:prstGeom prst="rect">
            <a:avLst/>
          </a:prstGeom>
        </p:spPr>
        <p:txBody>
          <a:bodyPr anchor="t" rtlCol="false" tIns="0" lIns="0" bIns="0" rIns="0">
            <a:spAutoFit/>
          </a:bodyPr>
          <a:lstStyle/>
          <a:p>
            <a:pPr algn="l">
              <a:lnSpc>
                <a:spcPts val="4724"/>
              </a:lnSpc>
            </a:pPr>
            <a:r>
              <a:rPr lang="en-US" sz="3420">
                <a:solidFill>
                  <a:srgbClr val="331C2C"/>
                </a:solidFill>
                <a:latin typeface="Cooper BT Bold"/>
                <a:hlinkClick r:id="rId7" tooltip="https://www.proscont.com/ventajas-y-desventajas-base-de-datos-transaccionales/"/>
              </a:rPr>
              <a:t>incluyen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334910" cy="2444115"/>
            <a:chOff x="0" y="0"/>
            <a:chExt cx="1334910" cy="2444115"/>
          </a:xfrm>
        </p:grpSpPr>
        <p:sp>
          <p:nvSpPr>
            <p:cNvPr name="Freeform 3" id="3"/>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4" id="4"/>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5" id="5"/>
          <p:cNvGrpSpPr>
            <a:grpSpLocks noChangeAspect="true"/>
          </p:cNvGrpSpPr>
          <p:nvPr/>
        </p:nvGrpSpPr>
        <p:grpSpPr>
          <a:xfrm rot="0">
            <a:off x="1808864" y="2018490"/>
            <a:ext cx="122558" cy="122558"/>
            <a:chOff x="0" y="0"/>
            <a:chExt cx="122555" cy="122555"/>
          </a:xfrm>
        </p:grpSpPr>
        <p:sp>
          <p:nvSpPr>
            <p:cNvPr name="Freeform 6" id="6"/>
            <p:cNvSpPr/>
            <p:nvPr/>
          </p:nvSpPr>
          <p:spPr>
            <a:xfrm flipH="false" flipV="false" rot="0">
              <a:off x="0" y="0"/>
              <a:ext cx="122555" cy="122555"/>
            </a:xfrm>
            <a:custGeom>
              <a:avLst/>
              <a:gdLst/>
              <a:ahLst/>
              <a:cxnLst/>
              <a:rect r="r" b="b" t="t" l="l"/>
              <a:pathLst>
                <a:path h="122555" w="122555">
                  <a:moveTo>
                    <a:pt x="122555" y="61341"/>
                  </a:moveTo>
                  <a:lnTo>
                    <a:pt x="122174" y="69342"/>
                  </a:lnTo>
                  <a:lnTo>
                    <a:pt x="119380" y="81026"/>
                  </a:lnTo>
                  <a:cubicBezTo>
                    <a:pt x="116332" y="88519"/>
                    <a:pt x="114427" y="91948"/>
                    <a:pt x="112141" y="95377"/>
                  </a:cubicBezTo>
                  <a:lnTo>
                    <a:pt x="107315" y="101854"/>
                  </a:lnTo>
                  <a:lnTo>
                    <a:pt x="98552" y="110109"/>
                  </a:lnTo>
                  <a:cubicBezTo>
                    <a:pt x="91821" y="114554"/>
                    <a:pt x="88392" y="116459"/>
                    <a:pt x="84582" y="117983"/>
                  </a:cubicBezTo>
                  <a:lnTo>
                    <a:pt x="77089" y="120650"/>
                  </a:lnTo>
                  <a:lnTo>
                    <a:pt x="65151" y="122555"/>
                  </a:lnTo>
                  <a:cubicBezTo>
                    <a:pt x="57150" y="122555"/>
                    <a:pt x="53086" y="122174"/>
                    <a:pt x="49149" y="121412"/>
                  </a:cubicBezTo>
                  <a:lnTo>
                    <a:pt x="41529" y="119380"/>
                  </a:lnTo>
                  <a:lnTo>
                    <a:pt x="30607" y="114427"/>
                  </a:lnTo>
                  <a:cubicBezTo>
                    <a:pt x="23876" y="109982"/>
                    <a:pt x="20828" y="107442"/>
                    <a:pt x="18034" y="104521"/>
                  </a:cubicBezTo>
                  <a:lnTo>
                    <a:pt x="12573" y="98679"/>
                  </a:lnTo>
                  <a:lnTo>
                    <a:pt x="6223" y="88519"/>
                  </a:lnTo>
                  <a:cubicBezTo>
                    <a:pt x="3175" y="81026"/>
                    <a:pt x="2032" y="77216"/>
                    <a:pt x="1143" y="73279"/>
                  </a:cubicBezTo>
                  <a:lnTo>
                    <a:pt x="0" y="65278"/>
                  </a:lnTo>
                  <a:lnTo>
                    <a:pt x="381" y="53213"/>
                  </a:lnTo>
                  <a:cubicBezTo>
                    <a:pt x="1905" y="45339"/>
                    <a:pt x="3175" y="41529"/>
                    <a:pt x="4699" y="37719"/>
                  </a:cubicBezTo>
                  <a:lnTo>
                    <a:pt x="8128" y="30480"/>
                  </a:lnTo>
                  <a:lnTo>
                    <a:pt x="15113" y="20701"/>
                  </a:lnTo>
                  <a:cubicBezTo>
                    <a:pt x="20828" y="14986"/>
                    <a:pt x="23876" y="12446"/>
                    <a:pt x="27305" y="10287"/>
                  </a:cubicBezTo>
                  <a:lnTo>
                    <a:pt x="34163" y="6223"/>
                  </a:lnTo>
                  <a:lnTo>
                    <a:pt x="45339" y="1905"/>
                  </a:lnTo>
                  <a:cubicBezTo>
                    <a:pt x="53213" y="381"/>
                    <a:pt x="57277" y="0"/>
                    <a:pt x="61341" y="0"/>
                  </a:cubicBezTo>
                  <a:lnTo>
                    <a:pt x="69342" y="381"/>
                  </a:lnTo>
                  <a:lnTo>
                    <a:pt x="81026" y="3175"/>
                  </a:lnTo>
                  <a:cubicBezTo>
                    <a:pt x="88519" y="6223"/>
                    <a:pt x="91948" y="8128"/>
                    <a:pt x="95377" y="10414"/>
                  </a:cubicBezTo>
                  <a:lnTo>
                    <a:pt x="101854" y="15240"/>
                  </a:lnTo>
                  <a:lnTo>
                    <a:pt x="110109" y="24003"/>
                  </a:lnTo>
                  <a:cubicBezTo>
                    <a:pt x="114554" y="30734"/>
                    <a:pt x="116459" y="34163"/>
                    <a:pt x="117983" y="37973"/>
                  </a:cubicBezTo>
                  <a:lnTo>
                    <a:pt x="120650" y="45466"/>
                  </a:lnTo>
                  <a:lnTo>
                    <a:pt x="122555" y="57404"/>
                  </a:lnTo>
                  <a:close/>
                </a:path>
              </a:pathLst>
            </a:custGeom>
            <a:solidFill>
              <a:srgbClr val="331C2C"/>
            </a:solidFill>
          </p:spPr>
        </p:sp>
      </p:grpSp>
      <p:grpSp>
        <p:nvGrpSpPr>
          <p:cNvPr name="Group 7" id="7"/>
          <p:cNvGrpSpPr>
            <a:grpSpLocks noChangeAspect="true"/>
          </p:cNvGrpSpPr>
          <p:nvPr/>
        </p:nvGrpSpPr>
        <p:grpSpPr>
          <a:xfrm rot="0">
            <a:off x="1808864" y="3630606"/>
            <a:ext cx="122558" cy="122558"/>
            <a:chOff x="0" y="0"/>
            <a:chExt cx="122555" cy="122555"/>
          </a:xfrm>
        </p:grpSpPr>
        <p:sp>
          <p:nvSpPr>
            <p:cNvPr name="Freeform 8" id="8"/>
            <p:cNvSpPr/>
            <p:nvPr/>
          </p:nvSpPr>
          <p:spPr>
            <a:xfrm flipH="false" flipV="false" rot="0">
              <a:off x="0" y="0"/>
              <a:ext cx="122555" cy="122555"/>
            </a:xfrm>
            <a:custGeom>
              <a:avLst/>
              <a:gdLst/>
              <a:ahLst/>
              <a:cxnLst/>
              <a:rect r="r" b="b" t="t" l="l"/>
              <a:pathLst>
                <a:path h="122555" w="122555">
                  <a:moveTo>
                    <a:pt x="122555" y="61341"/>
                  </a:moveTo>
                  <a:lnTo>
                    <a:pt x="122174" y="69342"/>
                  </a:lnTo>
                  <a:lnTo>
                    <a:pt x="119380" y="81026"/>
                  </a:lnTo>
                  <a:cubicBezTo>
                    <a:pt x="116332" y="88519"/>
                    <a:pt x="114427" y="91948"/>
                    <a:pt x="112141" y="95377"/>
                  </a:cubicBezTo>
                  <a:lnTo>
                    <a:pt x="107315" y="101854"/>
                  </a:lnTo>
                  <a:lnTo>
                    <a:pt x="98552" y="110109"/>
                  </a:lnTo>
                  <a:cubicBezTo>
                    <a:pt x="91821" y="114554"/>
                    <a:pt x="88392" y="116459"/>
                    <a:pt x="84582" y="117983"/>
                  </a:cubicBezTo>
                  <a:lnTo>
                    <a:pt x="77089" y="120650"/>
                  </a:lnTo>
                  <a:lnTo>
                    <a:pt x="65151" y="122555"/>
                  </a:lnTo>
                  <a:cubicBezTo>
                    <a:pt x="57150" y="122555"/>
                    <a:pt x="53086" y="122174"/>
                    <a:pt x="49149" y="121412"/>
                  </a:cubicBezTo>
                  <a:lnTo>
                    <a:pt x="41529" y="119380"/>
                  </a:lnTo>
                  <a:lnTo>
                    <a:pt x="30607" y="114427"/>
                  </a:lnTo>
                  <a:cubicBezTo>
                    <a:pt x="23876" y="109982"/>
                    <a:pt x="20828" y="107442"/>
                    <a:pt x="18034" y="104521"/>
                  </a:cubicBezTo>
                  <a:lnTo>
                    <a:pt x="12573" y="98679"/>
                  </a:lnTo>
                  <a:lnTo>
                    <a:pt x="6223" y="88519"/>
                  </a:lnTo>
                  <a:cubicBezTo>
                    <a:pt x="3175" y="81026"/>
                    <a:pt x="2032" y="77216"/>
                    <a:pt x="1143" y="73279"/>
                  </a:cubicBezTo>
                  <a:lnTo>
                    <a:pt x="0" y="65278"/>
                  </a:lnTo>
                  <a:lnTo>
                    <a:pt x="381" y="53213"/>
                  </a:lnTo>
                  <a:cubicBezTo>
                    <a:pt x="1905" y="45339"/>
                    <a:pt x="3175" y="41529"/>
                    <a:pt x="4699" y="37719"/>
                  </a:cubicBezTo>
                  <a:lnTo>
                    <a:pt x="8128" y="30480"/>
                  </a:lnTo>
                  <a:lnTo>
                    <a:pt x="15113" y="20701"/>
                  </a:lnTo>
                  <a:cubicBezTo>
                    <a:pt x="20828" y="14986"/>
                    <a:pt x="23876" y="12446"/>
                    <a:pt x="27305" y="10287"/>
                  </a:cubicBezTo>
                  <a:lnTo>
                    <a:pt x="34163" y="6223"/>
                  </a:lnTo>
                  <a:lnTo>
                    <a:pt x="45339" y="1905"/>
                  </a:lnTo>
                  <a:cubicBezTo>
                    <a:pt x="53213" y="381"/>
                    <a:pt x="57277" y="0"/>
                    <a:pt x="61341" y="0"/>
                  </a:cubicBezTo>
                  <a:lnTo>
                    <a:pt x="69342" y="381"/>
                  </a:lnTo>
                  <a:lnTo>
                    <a:pt x="81026" y="3175"/>
                  </a:lnTo>
                  <a:cubicBezTo>
                    <a:pt x="88519" y="6223"/>
                    <a:pt x="91948" y="8128"/>
                    <a:pt x="95377" y="10414"/>
                  </a:cubicBezTo>
                  <a:lnTo>
                    <a:pt x="101854" y="15240"/>
                  </a:lnTo>
                  <a:lnTo>
                    <a:pt x="110109" y="24003"/>
                  </a:lnTo>
                  <a:cubicBezTo>
                    <a:pt x="114554" y="30734"/>
                    <a:pt x="116459" y="34163"/>
                    <a:pt x="117983" y="37973"/>
                  </a:cubicBezTo>
                  <a:lnTo>
                    <a:pt x="120650" y="45466"/>
                  </a:lnTo>
                  <a:lnTo>
                    <a:pt x="122555" y="57404"/>
                  </a:lnTo>
                  <a:close/>
                </a:path>
              </a:pathLst>
            </a:custGeom>
            <a:solidFill>
              <a:srgbClr val="331C2C"/>
            </a:solidFill>
          </p:spPr>
        </p:sp>
      </p:grpSp>
      <p:grpSp>
        <p:nvGrpSpPr>
          <p:cNvPr name="Group 9" id="9"/>
          <p:cNvGrpSpPr>
            <a:grpSpLocks noChangeAspect="true"/>
          </p:cNvGrpSpPr>
          <p:nvPr/>
        </p:nvGrpSpPr>
        <p:grpSpPr>
          <a:xfrm rot="0">
            <a:off x="1808864" y="4705350"/>
            <a:ext cx="122558" cy="122558"/>
            <a:chOff x="0" y="0"/>
            <a:chExt cx="122555" cy="122555"/>
          </a:xfrm>
        </p:grpSpPr>
        <p:sp>
          <p:nvSpPr>
            <p:cNvPr name="Freeform 10" id="10"/>
            <p:cNvSpPr/>
            <p:nvPr/>
          </p:nvSpPr>
          <p:spPr>
            <a:xfrm flipH="false" flipV="false" rot="0">
              <a:off x="0" y="0"/>
              <a:ext cx="122555" cy="122555"/>
            </a:xfrm>
            <a:custGeom>
              <a:avLst/>
              <a:gdLst/>
              <a:ahLst/>
              <a:cxnLst/>
              <a:rect r="r" b="b" t="t" l="l"/>
              <a:pathLst>
                <a:path h="122555" w="122555">
                  <a:moveTo>
                    <a:pt x="122555" y="61341"/>
                  </a:moveTo>
                  <a:lnTo>
                    <a:pt x="122174" y="69342"/>
                  </a:lnTo>
                  <a:lnTo>
                    <a:pt x="119380" y="81026"/>
                  </a:lnTo>
                  <a:cubicBezTo>
                    <a:pt x="116332" y="88519"/>
                    <a:pt x="114427" y="91948"/>
                    <a:pt x="112141" y="95377"/>
                  </a:cubicBezTo>
                  <a:lnTo>
                    <a:pt x="107315" y="101854"/>
                  </a:lnTo>
                  <a:lnTo>
                    <a:pt x="98552" y="110109"/>
                  </a:lnTo>
                  <a:cubicBezTo>
                    <a:pt x="91821" y="114554"/>
                    <a:pt x="88392" y="116459"/>
                    <a:pt x="84582" y="117983"/>
                  </a:cubicBezTo>
                  <a:lnTo>
                    <a:pt x="77089" y="120650"/>
                  </a:lnTo>
                  <a:lnTo>
                    <a:pt x="65151" y="122555"/>
                  </a:lnTo>
                  <a:cubicBezTo>
                    <a:pt x="57150" y="122555"/>
                    <a:pt x="53086" y="122174"/>
                    <a:pt x="49149" y="121412"/>
                  </a:cubicBezTo>
                  <a:lnTo>
                    <a:pt x="41529" y="119380"/>
                  </a:lnTo>
                  <a:lnTo>
                    <a:pt x="30607" y="114427"/>
                  </a:lnTo>
                  <a:cubicBezTo>
                    <a:pt x="23876" y="109982"/>
                    <a:pt x="20828" y="107442"/>
                    <a:pt x="18034" y="104521"/>
                  </a:cubicBezTo>
                  <a:lnTo>
                    <a:pt x="12573" y="98679"/>
                  </a:lnTo>
                  <a:lnTo>
                    <a:pt x="6223" y="88519"/>
                  </a:lnTo>
                  <a:cubicBezTo>
                    <a:pt x="3175" y="81026"/>
                    <a:pt x="2032" y="77216"/>
                    <a:pt x="1143" y="73279"/>
                  </a:cubicBezTo>
                  <a:lnTo>
                    <a:pt x="0" y="65278"/>
                  </a:lnTo>
                  <a:lnTo>
                    <a:pt x="381" y="53213"/>
                  </a:lnTo>
                  <a:cubicBezTo>
                    <a:pt x="1905" y="45339"/>
                    <a:pt x="3175" y="41529"/>
                    <a:pt x="4699" y="37719"/>
                  </a:cubicBezTo>
                  <a:lnTo>
                    <a:pt x="8128" y="30480"/>
                  </a:lnTo>
                  <a:lnTo>
                    <a:pt x="15113" y="20701"/>
                  </a:lnTo>
                  <a:cubicBezTo>
                    <a:pt x="20828" y="14986"/>
                    <a:pt x="23876" y="12446"/>
                    <a:pt x="27305" y="10287"/>
                  </a:cubicBezTo>
                  <a:lnTo>
                    <a:pt x="34163" y="6223"/>
                  </a:lnTo>
                  <a:lnTo>
                    <a:pt x="45339" y="1905"/>
                  </a:lnTo>
                  <a:cubicBezTo>
                    <a:pt x="53213" y="381"/>
                    <a:pt x="57277" y="0"/>
                    <a:pt x="61341" y="0"/>
                  </a:cubicBezTo>
                  <a:lnTo>
                    <a:pt x="69342" y="381"/>
                  </a:lnTo>
                  <a:lnTo>
                    <a:pt x="81026" y="3175"/>
                  </a:lnTo>
                  <a:cubicBezTo>
                    <a:pt x="88519" y="6223"/>
                    <a:pt x="91948" y="8128"/>
                    <a:pt x="95377" y="10414"/>
                  </a:cubicBezTo>
                  <a:lnTo>
                    <a:pt x="101854" y="15240"/>
                  </a:lnTo>
                  <a:lnTo>
                    <a:pt x="110109" y="24003"/>
                  </a:lnTo>
                  <a:cubicBezTo>
                    <a:pt x="114554" y="30734"/>
                    <a:pt x="116459" y="34163"/>
                    <a:pt x="117983" y="37973"/>
                  </a:cubicBezTo>
                  <a:lnTo>
                    <a:pt x="120650" y="45466"/>
                  </a:lnTo>
                  <a:lnTo>
                    <a:pt x="122555" y="57404"/>
                  </a:lnTo>
                  <a:close/>
                </a:path>
              </a:pathLst>
            </a:custGeom>
            <a:solidFill>
              <a:srgbClr val="331C2C"/>
            </a:solidFill>
          </p:spPr>
        </p:sp>
      </p:grpSp>
      <p:grpSp>
        <p:nvGrpSpPr>
          <p:cNvPr name="Group 11" id="11"/>
          <p:cNvGrpSpPr>
            <a:grpSpLocks noChangeAspect="true"/>
          </p:cNvGrpSpPr>
          <p:nvPr/>
        </p:nvGrpSpPr>
        <p:grpSpPr>
          <a:xfrm rot="0">
            <a:off x="1808864" y="6317475"/>
            <a:ext cx="122558" cy="122558"/>
            <a:chOff x="0" y="0"/>
            <a:chExt cx="122555" cy="122555"/>
          </a:xfrm>
        </p:grpSpPr>
        <p:sp>
          <p:nvSpPr>
            <p:cNvPr name="Freeform 12" id="12"/>
            <p:cNvSpPr/>
            <p:nvPr/>
          </p:nvSpPr>
          <p:spPr>
            <a:xfrm flipH="false" flipV="false" rot="0">
              <a:off x="0" y="0"/>
              <a:ext cx="122555" cy="122555"/>
            </a:xfrm>
            <a:custGeom>
              <a:avLst/>
              <a:gdLst/>
              <a:ahLst/>
              <a:cxnLst/>
              <a:rect r="r" b="b" t="t" l="l"/>
              <a:pathLst>
                <a:path h="122555" w="122555">
                  <a:moveTo>
                    <a:pt x="122555" y="61341"/>
                  </a:moveTo>
                  <a:lnTo>
                    <a:pt x="122174" y="69342"/>
                  </a:lnTo>
                  <a:lnTo>
                    <a:pt x="119380" y="81026"/>
                  </a:lnTo>
                  <a:cubicBezTo>
                    <a:pt x="116332" y="88519"/>
                    <a:pt x="114427" y="91948"/>
                    <a:pt x="112141" y="95377"/>
                  </a:cubicBezTo>
                  <a:lnTo>
                    <a:pt x="107315" y="101854"/>
                  </a:lnTo>
                  <a:lnTo>
                    <a:pt x="98552" y="110109"/>
                  </a:lnTo>
                  <a:cubicBezTo>
                    <a:pt x="91821" y="114554"/>
                    <a:pt x="88392" y="116459"/>
                    <a:pt x="84582" y="117983"/>
                  </a:cubicBezTo>
                  <a:lnTo>
                    <a:pt x="77089" y="120650"/>
                  </a:lnTo>
                  <a:lnTo>
                    <a:pt x="65151" y="122555"/>
                  </a:lnTo>
                  <a:cubicBezTo>
                    <a:pt x="57150" y="122555"/>
                    <a:pt x="53086" y="122174"/>
                    <a:pt x="49149" y="121412"/>
                  </a:cubicBezTo>
                  <a:lnTo>
                    <a:pt x="41529" y="119380"/>
                  </a:lnTo>
                  <a:lnTo>
                    <a:pt x="30607" y="114427"/>
                  </a:lnTo>
                  <a:cubicBezTo>
                    <a:pt x="23876" y="109982"/>
                    <a:pt x="20828" y="107442"/>
                    <a:pt x="18034" y="104521"/>
                  </a:cubicBezTo>
                  <a:lnTo>
                    <a:pt x="12573" y="98679"/>
                  </a:lnTo>
                  <a:lnTo>
                    <a:pt x="6223" y="88519"/>
                  </a:lnTo>
                  <a:cubicBezTo>
                    <a:pt x="3175" y="81026"/>
                    <a:pt x="2032" y="77216"/>
                    <a:pt x="1143" y="73279"/>
                  </a:cubicBezTo>
                  <a:lnTo>
                    <a:pt x="0" y="65278"/>
                  </a:lnTo>
                  <a:lnTo>
                    <a:pt x="381" y="53213"/>
                  </a:lnTo>
                  <a:cubicBezTo>
                    <a:pt x="1905" y="45339"/>
                    <a:pt x="3175" y="41529"/>
                    <a:pt x="4699" y="37719"/>
                  </a:cubicBezTo>
                  <a:lnTo>
                    <a:pt x="8128" y="30480"/>
                  </a:lnTo>
                  <a:lnTo>
                    <a:pt x="15113" y="20701"/>
                  </a:lnTo>
                  <a:cubicBezTo>
                    <a:pt x="20828" y="14986"/>
                    <a:pt x="23876" y="12446"/>
                    <a:pt x="27305" y="10287"/>
                  </a:cubicBezTo>
                  <a:lnTo>
                    <a:pt x="34163" y="6223"/>
                  </a:lnTo>
                  <a:lnTo>
                    <a:pt x="45339" y="1905"/>
                  </a:lnTo>
                  <a:cubicBezTo>
                    <a:pt x="53213" y="381"/>
                    <a:pt x="57277" y="0"/>
                    <a:pt x="61341" y="0"/>
                  </a:cubicBezTo>
                  <a:lnTo>
                    <a:pt x="69342" y="381"/>
                  </a:lnTo>
                  <a:lnTo>
                    <a:pt x="81026" y="3175"/>
                  </a:lnTo>
                  <a:cubicBezTo>
                    <a:pt x="88519" y="6223"/>
                    <a:pt x="91948" y="8128"/>
                    <a:pt x="95377" y="10414"/>
                  </a:cubicBezTo>
                  <a:lnTo>
                    <a:pt x="101854" y="15240"/>
                  </a:lnTo>
                  <a:lnTo>
                    <a:pt x="110109" y="24003"/>
                  </a:lnTo>
                  <a:cubicBezTo>
                    <a:pt x="114554" y="30734"/>
                    <a:pt x="116459" y="34163"/>
                    <a:pt x="117983" y="37973"/>
                  </a:cubicBezTo>
                  <a:lnTo>
                    <a:pt x="120650" y="45466"/>
                  </a:lnTo>
                  <a:lnTo>
                    <a:pt x="122555" y="57404"/>
                  </a:lnTo>
                  <a:close/>
                </a:path>
              </a:pathLst>
            </a:custGeom>
            <a:solidFill>
              <a:srgbClr val="331C2C"/>
            </a:solidFill>
          </p:spPr>
        </p:sp>
      </p:grpSp>
      <p:grpSp>
        <p:nvGrpSpPr>
          <p:cNvPr name="Group 13" id="13"/>
          <p:cNvGrpSpPr>
            <a:grpSpLocks noChangeAspect="true"/>
          </p:cNvGrpSpPr>
          <p:nvPr/>
        </p:nvGrpSpPr>
        <p:grpSpPr>
          <a:xfrm rot="0">
            <a:off x="-827865" y="6807251"/>
            <a:ext cx="4108009" cy="5510327"/>
            <a:chOff x="0" y="0"/>
            <a:chExt cx="4108005" cy="5510327"/>
          </a:xfrm>
        </p:grpSpPr>
        <p:sp>
          <p:nvSpPr>
            <p:cNvPr name="Freeform 14" id="14"/>
            <p:cNvSpPr/>
            <p:nvPr/>
          </p:nvSpPr>
          <p:spPr>
            <a:xfrm flipH="false" flipV="false" rot="0">
              <a:off x="827786" y="6350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sp>
          <p:nvSpPr>
            <p:cNvPr name="Freeform 15" id="15"/>
            <p:cNvSpPr/>
            <p:nvPr/>
          </p:nvSpPr>
          <p:spPr>
            <a:xfrm flipH="false" flipV="false" rot="0">
              <a:off x="2636774" y="585216"/>
              <a:ext cx="122555" cy="122301"/>
            </a:xfrm>
            <a:custGeom>
              <a:avLst/>
              <a:gdLst/>
              <a:ahLst/>
              <a:cxnLst/>
              <a:rect r="r" b="b" t="t" l="l"/>
              <a:pathLst>
                <a:path h="122301" w="122555">
                  <a:moveTo>
                    <a:pt x="122555" y="61087"/>
                  </a:moveTo>
                  <a:lnTo>
                    <a:pt x="122174" y="69088"/>
                  </a:lnTo>
                  <a:lnTo>
                    <a:pt x="119380" y="80772"/>
                  </a:lnTo>
                  <a:cubicBezTo>
                    <a:pt x="116332" y="88265"/>
                    <a:pt x="114427" y="91694"/>
                    <a:pt x="112141" y="95123"/>
                  </a:cubicBezTo>
                  <a:lnTo>
                    <a:pt x="107315" y="101600"/>
                  </a:lnTo>
                  <a:lnTo>
                    <a:pt x="98552" y="109855"/>
                  </a:lnTo>
                  <a:cubicBezTo>
                    <a:pt x="91821" y="114300"/>
                    <a:pt x="88392" y="116205"/>
                    <a:pt x="84582" y="117729"/>
                  </a:cubicBezTo>
                  <a:lnTo>
                    <a:pt x="77089" y="120396"/>
                  </a:lnTo>
                  <a:lnTo>
                    <a:pt x="65151" y="122301"/>
                  </a:lnTo>
                  <a:cubicBezTo>
                    <a:pt x="57150" y="122301"/>
                    <a:pt x="53086" y="121920"/>
                    <a:pt x="49149" y="121158"/>
                  </a:cubicBezTo>
                  <a:lnTo>
                    <a:pt x="41402" y="119253"/>
                  </a:lnTo>
                  <a:lnTo>
                    <a:pt x="30480" y="114300"/>
                  </a:lnTo>
                  <a:cubicBezTo>
                    <a:pt x="23749" y="109855"/>
                    <a:pt x="20701" y="107315"/>
                    <a:pt x="17907" y="104394"/>
                  </a:cubicBezTo>
                  <a:lnTo>
                    <a:pt x="12573" y="98425"/>
                  </a:lnTo>
                  <a:lnTo>
                    <a:pt x="6223" y="88265"/>
                  </a:lnTo>
                  <a:cubicBezTo>
                    <a:pt x="3175" y="80772"/>
                    <a:pt x="2032" y="76962"/>
                    <a:pt x="1143" y="73025"/>
                  </a:cubicBezTo>
                  <a:lnTo>
                    <a:pt x="0" y="65151"/>
                  </a:lnTo>
                  <a:lnTo>
                    <a:pt x="381" y="53086"/>
                  </a:lnTo>
                  <a:cubicBezTo>
                    <a:pt x="1905" y="45212"/>
                    <a:pt x="3175" y="41402"/>
                    <a:pt x="4699" y="37592"/>
                  </a:cubicBezTo>
                  <a:lnTo>
                    <a:pt x="8128" y="30353"/>
                  </a:lnTo>
                  <a:lnTo>
                    <a:pt x="15113" y="20574"/>
                  </a:lnTo>
                  <a:cubicBezTo>
                    <a:pt x="20828" y="14859"/>
                    <a:pt x="23876" y="12319"/>
                    <a:pt x="27305" y="10160"/>
                  </a:cubicBezTo>
                  <a:lnTo>
                    <a:pt x="34163" y="6096"/>
                  </a:lnTo>
                  <a:lnTo>
                    <a:pt x="45466" y="1905"/>
                  </a:lnTo>
                  <a:cubicBezTo>
                    <a:pt x="53340" y="381"/>
                    <a:pt x="57404" y="0"/>
                    <a:pt x="61341" y="0"/>
                  </a:cubicBezTo>
                  <a:lnTo>
                    <a:pt x="69342" y="381"/>
                  </a:lnTo>
                  <a:lnTo>
                    <a:pt x="81026" y="3175"/>
                  </a:lnTo>
                  <a:cubicBezTo>
                    <a:pt x="88519" y="6223"/>
                    <a:pt x="91948" y="8128"/>
                    <a:pt x="95377" y="10414"/>
                  </a:cubicBezTo>
                  <a:lnTo>
                    <a:pt x="101854" y="15240"/>
                  </a:lnTo>
                  <a:lnTo>
                    <a:pt x="110109" y="24003"/>
                  </a:lnTo>
                  <a:cubicBezTo>
                    <a:pt x="114554" y="30734"/>
                    <a:pt x="116459" y="34163"/>
                    <a:pt x="117983" y="37973"/>
                  </a:cubicBezTo>
                  <a:lnTo>
                    <a:pt x="120650" y="45466"/>
                  </a:lnTo>
                  <a:lnTo>
                    <a:pt x="122555" y="57404"/>
                  </a:lnTo>
                  <a:close/>
                </a:path>
              </a:pathLst>
            </a:custGeom>
            <a:solidFill>
              <a:srgbClr val="331C2C"/>
            </a:solidFill>
          </p:spPr>
        </p:sp>
        <p:sp>
          <p:nvSpPr>
            <p:cNvPr name="Freeform 16" id="16"/>
            <p:cNvSpPr/>
            <p:nvPr/>
          </p:nvSpPr>
          <p:spPr>
            <a:xfrm flipH="false" flipV="false" rot="0">
              <a:off x="2636774" y="1659890"/>
              <a:ext cx="122555" cy="122301"/>
            </a:xfrm>
            <a:custGeom>
              <a:avLst/>
              <a:gdLst/>
              <a:ahLst/>
              <a:cxnLst/>
              <a:rect r="r" b="b" t="t" l="l"/>
              <a:pathLst>
                <a:path h="122301" w="122555">
                  <a:moveTo>
                    <a:pt x="122555" y="61087"/>
                  </a:moveTo>
                  <a:lnTo>
                    <a:pt x="122174" y="69088"/>
                  </a:lnTo>
                  <a:lnTo>
                    <a:pt x="119380" y="80772"/>
                  </a:lnTo>
                  <a:cubicBezTo>
                    <a:pt x="116332" y="88265"/>
                    <a:pt x="114427" y="91694"/>
                    <a:pt x="112141" y="95123"/>
                  </a:cubicBezTo>
                  <a:lnTo>
                    <a:pt x="107315" y="101600"/>
                  </a:lnTo>
                  <a:lnTo>
                    <a:pt x="98552" y="109855"/>
                  </a:lnTo>
                  <a:cubicBezTo>
                    <a:pt x="91821" y="114300"/>
                    <a:pt x="88392" y="116205"/>
                    <a:pt x="84582" y="117729"/>
                  </a:cubicBezTo>
                  <a:lnTo>
                    <a:pt x="77089" y="120396"/>
                  </a:lnTo>
                  <a:lnTo>
                    <a:pt x="65151" y="122301"/>
                  </a:lnTo>
                  <a:cubicBezTo>
                    <a:pt x="57150" y="122301"/>
                    <a:pt x="53086" y="121920"/>
                    <a:pt x="49149" y="121158"/>
                  </a:cubicBezTo>
                  <a:lnTo>
                    <a:pt x="41402" y="119253"/>
                  </a:lnTo>
                  <a:lnTo>
                    <a:pt x="30480" y="114300"/>
                  </a:lnTo>
                  <a:cubicBezTo>
                    <a:pt x="23749" y="109855"/>
                    <a:pt x="20701" y="107315"/>
                    <a:pt x="17907" y="104394"/>
                  </a:cubicBezTo>
                  <a:lnTo>
                    <a:pt x="12573" y="98425"/>
                  </a:lnTo>
                  <a:lnTo>
                    <a:pt x="6223" y="88265"/>
                  </a:lnTo>
                  <a:cubicBezTo>
                    <a:pt x="3175" y="80772"/>
                    <a:pt x="2032" y="76962"/>
                    <a:pt x="1143" y="73025"/>
                  </a:cubicBezTo>
                  <a:lnTo>
                    <a:pt x="0" y="65151"/>
                  </a:lnTo>
                  <a:lnTo>
                    <a:pt x="381" y="53086"/>
                  </a:lnTo>
                  <a:cubicBezTo>
                    <a:pt x="1905" y="45212"/>
                    <a:pt x="3175" y="41402"/>
                    <a:pt x="4699" y="37592"/>
                  </a:cubicBezTo>
                  <a:lnTo>
                    <a:pt x="8128" y="30353"/>
                  </a:lnTo>
                  <a:lnTo>
                    <a:pt x="15113" y="20574"/>
                  </a:lnTo>
                  <a:cubicBezTo>
                    <a:pt x="20828" y="14859"/>
                    <a:pt x="23876" y="12319"/>
                    <a:pt x="27305" y="10160"/>
                  </a:cubicBezTo>
                  <a:lnTo>
                    <a:pt x="34163" y="6096"/>
                  </a:lnTo>
                  <a:lnTo>
                    <a:pt x="45466" y="1905"/>
                  </a:lnTo>
                  <a:cubicBezTo>
                    <a:pt x="53340" y="381"/>
                    <a:pt x="57404" y="0"/>
                    <a:pt x="61341" y="0"/>
                  </a:cubicBezTo>
                  <a:lnTo>
                    <a:pt x="69342" y="381"/>
                  </a:lnTo>
                  <a:lnTo>
                    <a:pt x="81026" y="3175"/>
                  </a:lnTo>
                  <a:cubicBezTo>
                    <a:pt x="88519" y="6223"/>
                    <a:pt x="91948" y="8128"/>
                    <a:pt x="95377" y="10414"/>
                  </a:cubicBezTo>
                  <a:lnTo>
                    <a:pt x="101854" y="15240"/>
                  </a:lnTo>
                  <a:lnTo>
                    <a:pt x="110109" y="24003"/>
                  </a:lnTo>
                  <a:cubicBezTo>
                    <a:pt x="114554" y="30734"/>
                    <a:pt x="116459" y="34163"/>
                    <a:pt x="117983" y="37973"/>
                  </a:cubicBezTo>
                  <a:lnTo>
                    <a:pt x="120650" y="45466"/>
                  </a:lnTo>
                  <a:lnTo>
                    <a:pt x="122555" y="57404"/>
                  </a:lnTo>
                  <a:close/>
                </a:path>
              </a:pathLst>
            </a:custGeom>
            <a:solidFill>
              <a:srgbClr val="331C2C"/>
            </a:solidFill>
          </p:spPr>
        </p:sp>
        <p:sp>
          <p:nvSpPr>
            <p:cNvPr name="Freeform 17" id="17"/>
            <p:cNvSpPr/>
            <p:nvPr/>
          </p:nvSpPr>
          <p:spPr>
            <a:xfrm flipH="false" flipV="false" rot="0">
              <a:off x="2636774" y="2197227"/>
              <a:ext cx="122555" cy="122301"/>
            </a:xfrm>
            <a:custGeom>
              <a:avLst/>
              <a:gdLst/>
              <a:ahLst/>
              <a:cxnLst/>
              <a:rect r="r" b="b" t="t" l="l"/>
              <a:pathLst>
                <a:path h="122301" w="122555">
                  <a:moveTo>
                    <a:pt x="122555" y="61087"/>
                  </a:moveTo>
                  <a:lnTo>
                    <a:pt x="122174" y="69088"/>
                  </a:lnTo>
                  <a:lnTo>
                    <a:pt x="119380" y="80772"/>
                  </a:lnTo>
                  <a:cubicBezTo>
                    <a:pt x="116332" y="88265"/>
                    <a:pt x="114427" y="91694"/>
                    <a:pt x="112141" y="95123"/>
                  </a:cubicBezTo>
                  <a:lnTo>
                    <a:pt x="107315" y="101600"/>
                  </a:lnTo>
                  <a:lnTo>
                    <a:pt x="98552" y="109855"/>
                  </a:lnTo>
                  <a:cubicBezTo>
                    <a:pt x="91821" y="114300"/>
                    <a:pt x="88392" y="116205"/>
                    <a:pt x="84582" y="117729"/>
                  </a:cubicBezTo>
                  <a:lnTo>
                    <a:pt x="77089" y="120396"/>
                  </a:lnTo>
                  <a:lnTo>
                    <a:pt x="65151" y="122301"/>
                  </a:lnTo>
                  <a:cubicBezTo>
                    <a:pt x="57150" y="122301"/>
                    <a:pt x="53086" y="121920"/>
                    <a:pt x="49149" y="121158"/>
                  </a:cubicBezTo>
                  <a:lnTo>
                    <a:pt x="41402" y="119253"/>
                  </a:lnTo>
                  <a:lnTo>
                    <a:pt x="30480" y="114300"/>
                  </a:lnTo>
                  <a:cubicBezTo>
                    <a:pt x="23749" y="109855"/>
                    <a:pt x="20701" y="107315"/>
                    <a:pt x="17907" y="104394"/>
                  </a:cubicBezTo>
                  <a:lnTo>
                    <a:pt x="12573" y="98425"/>
                  </a:lnTo>
                  <a:lnTo>
                    <a:pt x="6223" y="88265"/>
                  </a:lnTo>
                  <a:cubicBezTo>
                    <a:pt x="3175" y="80772"/>
                    <a:pt x="2032" y="76962"/>
                    <a:pt x="1143" y="73025"/>
                  </a:cubicBezTo>
                  <a:lnTo>
                    <a:pt x="0" y="65151"/>
                  </a:lnTo>
                  <a:lnTo>
                    <a:pt x="381" y="53086"/>
                  </a:lnTo>
                  <a:cubicBezTo>
                    <a:pt x="1905" y="45212"/>
                    <a:pt x="3175" y="41402"/>
                    <a:pt x="4699" y="37592"/>
                  </a:cubicBezTo>
                  <a:lnTo>
                    <a:pt x="8128" y="30353"/>
                  </a:lnTo>
                  <a:lnTo>
                    <a:pt x="15113" y="20574"/>
                  </a:lnTo>
                  <a:cubicBezTo>
                    <a:pt x="20828" y="14859"/>
                    <a:pt x="23876" y="12319"/>
                    <a:pt x="27305" y="10160"/>
                  </a:cubicBezTo>
                  <a:lnTo>
                    <a:pt x="34163" y="6096"/>
                  </a:lnTo>
                  <a:lnTo>
                    <a:pt x="45466" y="1905"/>
                  </a:lnTo>
                  <a:cubicBezTo>
                    <a:pt x="53340" y="381"/>
                    <a:pt x="57404" y="0"/>
                    <a:pt x="61341" y="0"/>
                  </a:cubicBezTo>
                  <a:lnTo>
                    <a:pt x="69342" y="381"/>
                  </a:lnTo>
                  <a:lnTo>
                    <a:pt x="81026" y="3175"/>
                  </a:lnTo>
                  <a:cubicBezTo>
                    <a:pt x="88519" y="6223"/>
                    <a:pt x="91948" y="8128"/>
                    <a:pt x="95377" y="10414"/>
                  </a:cubicBezTo>
                  <a:lnTo>
                    <a:pt x="101854" y="15240"/>
                  </a:lnTo>
                  <a:lnTo>
                    <a:pt x="110109" y="24003"/>
                  </a:lnTo>
                  <a:cubicBezTo>
                    <a:pt x="114554" y="30734"/>
                    <a:pt x="116459" y="34163"/>
                    <a:pt x="117983" y="37973"/>
                  </a:cubicBezTo>
                  <a:lnTo>
                    <a:pt x="120650" y="45466"/>
                  </a:lnTo>
                  <a:lnTo>
                    <a:pt x="122555" y="57404"/>
                  </a:lnTo>
                  <a:close/>
                </a:path>
              </a:pathLst>
            </a:custGeom>
            <a:solidFill>
              <a:srgbClr val="331C2C"/>
            </a:solidFill>
          </p:spPr>
        </p:sp>
      </p:grpSp>
      <p:grpSp>
        <p:nvGrpSpPr>
          <p:cNvPr name="Group 18" id="18"/>
          <p:cNvGrpSpPr>
            <a:grpSpLocks noChangeAspect="true"/>
          </p:cNvGrpSpPr>
          <p:nvPr/>
        </p:nvGrpSpPr>
        <p:grpSpPr>
          <a:xfrm rot="0">
            <a:off x="14597701" y="-1380134"/>
            <a:ext cx="4000195" cy="4955115"/>
            <a:chOff x="0" y="0"/>
            <a:chExt cx="4000195" cy="4955108"/>
          </a:xfrm>
        </p:grpSpPr>
        <p:sp>
          <p:nvSpPr>
            <p:cNvPr name="Freeform 19" id="19"/>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20" id="20"/>
          <p:cNvGrpSpPr>
            <a:grpSpLocks noChangeAspect="true"/>
          </p:cNvGrpSpPr>
          <p:nvPr/>
        </p:nvGrpSpPr>
        <p:grpSpPr>
          <a:xfrm rot="0">
            <a:off x="16875604" y="7797841"/>
            <a:ext cx="3453374" cy="4444736"/>
            <a:chOff x="0" y="0"/>
            <a:chExt cx="3453384" cy="4444733"/>
          </a:xfrm>
        </p:grpSpPr>
        <p:sp>
          <p:nvSpPr>
            <p:cNvPr name="Freeform 21" id="21"/>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22" id="22"/>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23" id="23"/>
          <p:cNvSpPr txBox="true"/>
          <p:nvPr/>
        </p:nvSpPr>
        <p:spPr>
          <a:xfrm rot="0">
            <a:off x="1419377" y="128264"/>
            <a:ext cx="16531733" cy="9140466"/>
          </a:xfrm>
          <a:prstGeom prst="rect">
            <a:avLst/>
          </a:prstGeom>
        </p:spPr>
        <p:txBody>
          <a:bodyPr anchor="t" rtlCol="false" tIns="0" lIns="0" bIns="0" rIns="0">
            <a:spAutoFit/>
          </a:bodyPr>
          <a:lstStyle/>
          <a:p>
            <a:pPr algn="l">
              <a:lnSpc>
                <a:spcPts val="9799"/>
              </a:lnSpc>
            </a:pPr>
            <a:r>
              <a:rPr lang="en-US" sz="6999">
                <a:solidFill>
                  <a:srgbClr val="331C2C"/>
                </a:solidFill>
                <a:latin typeface="Cooper BT Bold"/>
              </a:rPr>
              <a:t>CARACTERISTICAS PRINCIPALES</a:t>
            </a:r>
          </a:p>
          <a:p>
            <a:pPr algn="l">
              <a:lnSpc>
                <a:spcPts val="4231"/>
              </a:lnSpc>
            </a:pPr>
            <a:r>
              <a:rPr lang="en-US" sz="3055">
                <a:solidFill>
                  <a:srgbClr val="331C2C"/>
                </a:solidFill>
                <a:latin typeface="Cooper BT Bold"/>
              </a:rPr>
              <a:t>Permiten llevar a acabo un gran número de transacciones cortas en linea, permitiendo asi el procesamiento de consultas rápido a una información muy actual y detallada. Mantienen la integridad de los datos en entornos de acceso múltiple, lo que garantiza altos niveles de efectividad. Manejan datos operativos que provienen de sistemas OLTP (on-line transactional processing), cuyo objetivo es controlar y ejecutar tareas fundamentales para la empresa. Están optimizadas para añadir actualizaciones cortas y rápidas en tiempo real por los usuarios finales. Tienen una gran velocidad de procesamiento, lo que permite realizar consultas y obtener resultados de manera muy rápida. Ocupan poco espacio. Tienen un diseño normalizado basado en tablas.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334910" cy="2444115"/>
            <a:chOff x="0" y="0"/>
            <a:chExt cx="1334910" cy="2444115"/>
          </a:xfrm>
        </p:grpSpPr>
        <p:sp>
          <p:nvSpPr>
            <p:cNvPr name="Freeform 3" id="3"/>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4" id="4"/>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5" id="5"/>
          <p:cNvGrpSpPr>
            <a:grpSpLocks noChangeAspect="true"/>
          </p:cNvGrpSpPr>
          <p:nvPr/>
        </p:nvGrpSpPr>
        <p:grpSpPr>
          <a:xfrm rot="0">
            <a:off x="-764362" y="6870754"/>
            <a:ext cx="3981012" cy="5383320"/>
            <a:chOff x="0" y="0"/>
            <a:chExt cx="3981005" cy="5383327"/>
          </a:xfrm>
        </p:grpSpPr>
        <p:sp>
          <p:nvSpPr>
            <p:cNvPr name="Freeform 6" id="6"/>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7" id="7"/>
          <p:cNvGrpSpPr>
            <a:grpSpLocks noChangeAspect="true"/>
          </p:cNvGrpSpPr>
          <p:nvPr/>
        </p:nvGrpSpPr>
        <p:grpSpPr>
          <a:xfrm rot="0">
            <a:off x="1519238" y="1596028"/>
            <a:ext cx="142875" cy="142875"/>
            <a:chOff x="0" y="0"/>
            <a:chExt cx="142875" cy="142875"/>
          </a:xfrm>
        </p:grpSpPr>
        <p:sp>
          <p:nvSpPr>
            <p:cNvPr name="Freeform 8" id="8"/>
            <p:cNvSpPr/>
            <p:nvPr/>
          </p:nvSpPr>
          <p:spPr>
            <a:xfrm flipH="false" flipV="false" rot="0">
              <a:off x="0" y="0"/>
              <a:ext cx="142875" cy="143002"/>
            </a:xfrm>
            <a:custGeom>
              <a:avLst/>
              <a:gdLst/>
              <a:ahLst/>
              <a:cxnLst/>
              <a:rect r="r" b="b" t="t" l="l"/>
              <a:pathLst>
                <a:path h="143002" w="142875">
                  <a:moveTo>
                    <a:pt x="142875" y="71374"/>
                  </a:moveTo>
                  <a:lnTo>
                    <a:pt x="142367" y="80772"/>
                  </a:lnTo>
                  <a:cubicBezTo>
                    <a:pt x="140589" y="89916"/>
                    <a:pt x="139192" y="94488"/>
                    <a:pt x="137414" y="98806"/>
                  </a:cubicBezTo>
                  <a:lnTo>
                    <a:pt x="133477" y="107315"/>
                  </a:lnTo>
                  <a:cubicBezTo>
                    <a:pt x="128270" y="115062"/>
                    <a:pt x="125349" y="118745"/>
                    <a:pt x="122047" y="122047"/>
                  </a:cubicBezTo>
                  <a:lnTo>
                    <a:pt x="115062" y="128270"/>
                  </a:lnTo>
                  <a:cubicBezTo>
                    <a:pt x="107315" y="133477"/>
                    <a:pt x="103124" y="135636"/>
                    <a:pt x="98806" y="137541"/>
                  </a:cubicBezTo>
                  <a:lnTo>
                    <a:pt x="90043" y="140716"/>
                  </a:lnTo>
                  <a:cubicBezTo>
                    <a:pt x="80899" y="142494"/>
                    <a:pt x="76200" y="143002"/>
                    <a:pt x="71501" y="143002"/>
                  </a:cubicBezTo>
                  <a:lnTo>
                    <a:pt x="62103" y="142494"/>
                  </a:lnTo>
                  <a:cubicBezTo>
                    <a:pt x="52959" y="140716"/>
                    <a:pt x="48387" y="139319"/>
                    <a:pt x="44069" y="137541"/>
                  </a:cubicBezTo>
                  <a:lnTo>
                    <a:pt x="35560" y="133604"/>
                  </a:lnTo>
                  <a:cubicBezTo>
                    <a:pt x="27813" y="128397"/>
                    <a:pt x="24130" y="125476"/>
                    <a:pt x="20828" y="122174"/>
                  </a:cubicBezTo>
                  <a:lnTo>
                    <a:pt x="14605" y="115189"/>
                  </a:lnTo>
                  <a:cubicBezTo>
                    <a:pt x="9398" y="107188"/>
                    <a:pt x="7239" y="103124"/>
                    <a:pt x="5461" y="98806"/>
                  </a:cubicBezTo>
                  <a:lnTo>
                    <a:pt x="2286" y="89916"/>
                  </a:lnTo>
                  <a:cubicBezTo>
                    <a:pt x="508" y="80772"/>
                    <a:pt x="0" y="76073"/>
                    <a:pt x="0" y="71374"/>
                  </a:cubicBezTo>
                  <a:lnTo>
                    <a:pt x="508" y="61976"/>
                  </a:lnTo>
                  <a:cubicBezTo>
                    <a:pt x="2286" y="52832"/>
                    <a:pt x="3683" y="48260"/>
                    <a:pt x="5461" y="43942"/>
                  </a:cubicBezTo>
                  <a:lnTo>
                    <a:pt x="9398" y="35433"/>
                  </a:lnTo>
                  <a:cubicBezTo>
                    <a:pt x="14605" y="27686"/>
                    <a:pt x="17526" y="24003"/>
                    <a:pt x="20828" y="20701"/>
                  </a:cubicBezTo>
                  <a:lnTo>
                    <a:pt x="27813" y="14478"/>
                  </a:lnTo>
                  <a:cubicBezTo>
                    <a:pt x="35687" y="9398"/>
                    <a:pt x="39751" y="7239"/>
                    <a:pt x="44069" y="5461"/>
                  </a:cubicBezTo>
                  <a:lnTo>
                    <a:pt x="52959" y="2286"/>
                  </a:lnTo>
                  <a:cubicBezTo>
                    <a:pt x="62103" y="508"/>
                    <a:pt x="66802" y="0"/>
                    <a:pt x="71374" y="0"/>
                  </a:cubicBezTo>
                  <a:lnTo>
                    <a:pt x="80772" y="508"/>
                  </a:lnTo>
                  <a:cubicBezTo>
                    <a:pt x="89916" y="2286"/>
                    <a:pt x="94488" y="3683"/>
                    <a:pt x="98806" y="5461"/>
                  </a:cubicBezTo>
                  <a:lnTo>
                    <a:pt x="107315" y="9398"/>
                  </a:lnTo>
                  <a:cubicBezTo>
                    <a:pt x="115062" y="14605"/>
                    <a:pt x="118745" y="17526"/>
                    <a:pt x="122047" y="20828"/>
                  </a:cubicBezTo>
                  <a:lnTo>
                    <a:pt x="128270" y="27813"/>
                  </a:lnTo>
                  <a:cubicBezTo>
                    <a:pt x="133477" y="35560"/>
                    <a:pt x="135636" y="39751"/>
                    <a:pt x="137414" y="44069"/>
                  </a:cubicBezTo>
                  <a:lnTo>
                    <a:pt x="140589" y="52832"/>
                  </a:lnTo>
                  <a:cubicBezTo>
                    <a:pt x="142367" y="61976"/>
                    <a:pt x="142875" y="66675"/>
                    <a:pt x="142875" y="71374"/>
                  </a:cubicBezTo>
                  <a:close/>
                </a:path>
              </a:pathLst>
            </a:custGeom>
            <a:solidFill>
              <a:srgbClr val="331C2C"/>
            </a:solidFill>
          </p:spPr>
        </p:sp>
      </p:grpSp>
      <p:grpSp>
        <p:nvGrpSpPr>
          <p:cNvPr name="Group 9" id="9"/>
          <p:cNvGrpSpPr>
            <a:grpSpLocks noChangeAspect="true"/>
          </p:cNvGrpSpPr>
          <p:nvPr/>
        </p:nvGrpSpPr>
        <p:grpSpPr>
          <a:xfrm rot="0">
            <a:off x="1590675" y="3104648"/>
            <a:ext cx="142875" cy="142875"/>
            <a:chOff x="0" y="0"/>
            <a:chExt cx="142875" cy="142875"/>
          </a:xfrm>
        </p:grpSpPr>
        <p:sp>
          <p:nvSpPr>
            <p:cNvPr name="Freeform 10" id="10"/>
            <p:cNvSpPr/>
            <p:nvPr/>
          </p:nvSpPr>
          <p:spPr>
            <a:xfrm flipH="false" flipV="false" rot="0">
              <a:off x="0" y="0"/>
              <a:ext cx="142875" cy="143002"/>
            </a:xfrm>
            <a:custGeom>
              <a:avLst/>
              <a:gdLst/>
              <a:ahLst/>
              <a:cxnLst/>
              <a:rect r="r" b="b" t="t" l="l"/>
              <a:pathLst>
                <a:path h="143002" w="142875">
                  <a:moveTo>
                    <a:pt x="142875" y="71374"/>
                  </a:moveTo>
                  <a:lnTo>
                    <a:pt x="142367" y="80772"/>
                  </a:lnTo>
                  <a:cubicBezTo>
                    <a:pt x="140589" y="89916"/>
                    <a:pt x="139192" y="94488"/>
                    <a:pt x="137414" y="98806"/>
                  </a:cubicBezTo>
                  <a:lnTo>
                    <a:pt x="133477" y="107315"/>
                  </a:lnTo>
                  <a:cubicBezTo>
                    <a:pt x="128270" y="115062"/>
                    <a:pt x="125349" y="118745"/>
                    <a:pt x="122047" y="122047"/>
                  </a:cubicBezTo>
                  <a:lnTo>
                    <a:pt x="115062" y="128270"/>
                  </a:lnTo>
                  <a:cubicBezTo>
                    <a:pt x="107315" y="133477"/>
                    <a:pt x="103124" y="135636"/>
                    <a:pt x="98806" y="137541"/>
                  </a:cubicBezTo>
                  <a:lnTo>
                    <a:pt x="90043" y="140716"/>
                  </a:lnTo>
                  <a:cubicBezTo>
                    <a:pt x="80899" y="142494"/>
                    <a:pt x="76200" y="143002"/>
                    <a:pt x="71501" y="143002"/>
                  </a:cubicBezTo>
                  <a:lnTo>
                    <a:pt x="62103" y="142494"/>
                  </a:lnTo>
                  <a:cubicBezTo>
                    <a:pt x="52959" y="140716"/>
                    <a:pt x="48387" y="139319"/>
                    <a:pt x="44069" y="137541"/>
                  </a:cubicBezTo>
                  <a:lnTo>
                    <a:pt x="35560" y="133604"/>
                  </a:lnTo>
                  <a:cubicBezTo>
                    <a:pt x="27813" y="128397"/>
                    <a:pt x="24130" y="125476"/>
                    <a:pt x="20828" y="122174"/>
                  </a:cubicBezTo>
                  <a:lnTo>
                    <a:pt x="14605" y="115189"/>
                  </a:lnTo>
                  <a:cubicBezTo>
                    <a:pt x="9398" y="107188"/>
                    <a:pt x="7239" y="103124"/>
                    <a:pt x="5461" y="98806"/>
                  </a:cubicBezTo>
                  <a:lnTo>
                    <a:pt x="2286" y="89916"/>
                  </a:lnTo>
                  <a:cubicBezTo>
                    <a:pt x="508" y="80772"/>
                    <a:pt x="0" y="76073"/>
                    <a:pt x="0" y="71374"/>
                  </a:cubicBezTo>
                  <a:lnTo>
                    <a:pt x="508" y="61976"/>
                  </a:lnTo>
                  <a:cubicBezTo>
                    <a:pt x="2286" y="52832"/>
                    <a:pt x="3683" y="48260"/>
                    <a:pt x="5461" y="43942"/>
                  </a:cubicBezTo>
                  <a:lnTo>
                    <a:pt x="9398" y="35433"/>
                  </a:lnTo>
                  <a:cubicBezTo>
                    <a:pt x="14605" y="27686"/>
                    <a:pt x="17526" y="24003"/>
                    <a:pt x="20828" y="20701"/>
                  </a:cubicBezTo>
                  <a:lnTo>
                    <a:pt x="27813" y="14478"/>
                  </a:lnTo>
                  <a:cubicBezTo>
                    <a:pt x="35687" y="9398"/>
                    <a:pt x="39751" y="7239"/>
                    <a:pt x="44069" y="5461"/>
                  </a:cubicBezTo>
                  <a:lnTo>
                    <a:pt x="52959" y="2286"/>
                  </a:lnTo>
                  <a:cubicBezTo>
                    <a:pt x="62103" y="508"/>
                    <a:pt x="66802" y="0"/>
                    <a:pt x="71374" y="0"/>
                  </a:cubicBezTo>
                  <a:lnTo>
                    <a:pt x="80772" y="508"/>
                  </a:lnTo>
                  <a:cubicBezTo>
                    <a:pt x="89916" y="2286"/>
                    <a:pt x="94488" y="3683"/>
                    <a:pt x="98806" y="5461"/>
                  </a:cubicBezTo>
                  <a:lnTo>
                    <a:pt x="107315" y="9398"/>
                  </a:lnTo>
                  <a:cubicBezTo>
                    <a:pt x="115062" y="14605"/>
                    <a:pt x="118745" y="17526"/>
                    <a:pt x="122047" y="20828"/>
                  </a:cubicBezTo>
                  <a:lnTo>
                    <a:pt x="128270" y="27813"/>
                  </a:lnTo>
                  <a:cubicBezTo>
                    <a:pt x="133477" y="35560"/>
                    <a:pt x="135636" y="39751"/>
                    <a:pt x="137414" y="44069"/>
                  </a:cubicBezTo>
                  <a:lnTo>
                    <a:pt x="140589" y="52832"/>
                  </a:lnTo>
                  <a:cubicBezTo>
                    <a:pt x="142367" y="61976"/>
                    <a:pt x="142875" y="66675"/>
                    <a:pt x="142875" y="71374"/>
                  </a:cubicBezTo>
                  <a:close/>
                </a:path>
              </a:pathLst>
            </a:custGeom>
            <a:solidFill>
              <a:srgbClr val="331C2C"/>
            </a:solidFill>
          </p:spPr>
        </p:sp>
      </p:grpSp>
      <p:grpSp>
        <p:nvGrpSpPr>
          <p:cNvPr name="Group 11" id="11"/>
          <p:cNvGrpSpPr>
            <a:grpSpLocks noChangeAspect="true"/>
          </p:cNvGrpSpPr>
          <p:nvPr/>
        </p:nvGrpSpPr>
        <p:grpSpPr>
          <a:xfrm rot="0">
            <a:off x="1590675" y="4233391"/>
            <a:ext cx="142875" cy="142875"/>
            <a:chOff x="0" y="0"/>
            <a:chExt cx="142875" cy="142875"/>
          </a:xfrm>
        </p:grpSpPr>
        <p:sp>
          <p:nvSpPr>
            <p:cNvPr name="Freeform 12" id="12"/>
            <p:cNvSpPr/>
            <p:nvPr/>
          </p:nvSpPr>
          <p:spPr>
            <a:xfrm flipH="false" flipV="false" rot="0">
              <a:off x="0" y="0"/>
              <a:ext cx="142875" cy="143002"/>
            </a:xfrm>
            <a:custGeom>
              <a:avLst/>
              <a:gdLst/>
              <a:ahLst/>
              <a:cxnLst/>
              <a:rect r="r" b="b" t="t" l="l"/>
              <a:pathLst>
                <a:path h="143002" w="142875">
                  <a:moveTo>
                    <a:pt x="142875" y="71374"/>
                  </a:moveTo>
                  <a:lnTo>
                    <a:pt x="142367" y="80772"/>
                  </a:lnTo>
                  <a:cubicBezTo>
                    <a:pt x="140589" y="89916"/>
                    <a:pt x="139192" y="94488"/>
                    <a:pt x="137414" y="98806"/>
                  </a:cubicBezTo>
                  <a:lnTo>
                    <a:pt x="133477" y="107315"/>
                  </a:lnTo>
                  <a:cubicBezTo>
                    <a:pt x="128270" y="115062"/>
                    <a:pt x="125349" y="118745"/>
                    <a:pt x="122047" y="122047"/>
                  </a:cubicBezTo>
                  <a:lnTo>
                    <a:pt x="115062" y="128270"/>
                  </a:lnTo>
                  <a:cubicBezTo>
                    <a:pt x="107315" y="133477"/>
                    <a:pt x="103124" y="135636"/>
                    <a:pt x="98806" y="137541"/>
                  </a:cubicBezTo>
                  <a:lnTo>
                    <a:pt x="90043" y="140716"/>
                  </a:lnTo>
                  <a:cubicBezTo>
                    <a:pt x="80899" y="142494"/>
                    <a:pt x="76200" y="143002"/>
                    <a:pt x="71501" y="143002"/>
                  </a:cubicBezTo>
                  <a:lnTo>
                    <a:pt x="62103" y="142494"/>
                  </a:lnTo>
                  <a:cubicBezTo>
                    <a:pt x="52959" y="140716"/>
                    <a:pt x="48387" y="139319"/>
                    <a:pt x="44069" y="137541"/>
                  </a:cubicBezTo>
                  <a:lnTo>
                    <a:pt x="35560" y="133604"/>
                  </a:lnTo>
                  <a:cubicBezTo>
                    <a:pt x="27813" y="128397"/>
                    <a:pt x="24130" y="125476"/>
                    <a:pt x="20828" y="122174"/>
                  </a:cubicBezTo>
                  <a:lnTo>
                    <a:pt x="14605" y="115189"/>
                  </a:lnTo>
                  <a:cubicBezTo>
                    <a:pt x="9398" y="107188"/>
                    <a:pt x="7239" y="103124"/>
                    <a:pt x="5461" y="98806"/>
                  </a:cubicBezTo>
                  <a:lnTo>
                    <a:pt x="2286" y="89916"/>
                  </a:lnTo>
                  <a:cubicBezTo>
                    <a:pt x="508" y="80772"/>
                    <a:pt x="0" y="76073"/>
                    <a:pt x="0" y="71374"/>
                  </a:cubicBezTo>
                  <a:lnTo>
                    <a:pt x="508" y="61976"/>
                  </a:lnTo>
                  <a:cubicBezTo>
                    <a:pt x="2286" y="52832"/>
                    <a:pt x="3683" y="48260"/>
                    <a:pt x="5461" y="43942"/>
                  </a:cubicBezTo>
                  <a:lnTo>
                    <a:pt x="9398" y="35433"/>
                  </a:lnTo>
                  <a:cubicBezTo>
                    <a:pt x="14605" y="27686"/>
                    <a:pt x="17526" y="24003"/>
                    <a:pt x="20828" y="20701"/>
                  </a:cubicBezTo>
                  <a:lnTo>
                    <a:pt x="27813" y="14478"/>
                  </a:lnTo>
                  <a:cubicBezTo>
                    <a:pt x="35687" y="9398"/>
                    <a:pt x="39751" y="7239"/>
                    <a:pt x="44069" y="5461"/>
                  </a:cubicBezTo>
                  <a:lnTo>
                    <a:pt x="52959" y="2286"/>
                  </a:lnTo>
                  <a:cubicBezTo>
                    <a:pt x="62103" y="508"/>
                    <a:pt x="66802" y="0"/>
                    <a:pt x="71374" y="0"/>
                  </a:cubicBezTo>
                  <a:lnTo>
                    <a:pt x="80772" y="508"/>
                  </a:lnTo>
                  <a:cubicBezTo>
                    <a:pt x="89916" y="2286"/>
                    <a:pt x="94488" y="3683"/>
                    <a:pt x="98806" y="5461"/>
                  </a:cubicBezTo>
                  <a:lnTo>
                    <a:pt x="107315" y="9398"/>
                  </a:lnTo>
                  <a:cubicBezTo>
                    <a:pt x="115062" y="14605"/>
                    <a:pt x="118745" y="17526"/>
                    <a:pt x="122047" y="20828"/>
                  </a:cubicBezTo>
                  <a:lnTo>
                    <a:pt x="128270" y="27813"/>
                  </a:lnTo>
                  <a:cubicBezTo>
                    <a:pt x="133477" y="35560"/>
                    <a:pt x="135636" y="39751"/>
                    <a:pt x="137414" y="44069"/>
                  </a:cubicBezTo>
                  <a:lnTo>
                    <a:pt x="140589" y="52832"/>
                  </a:lnTo>
                  <a:cubicBezTo>
                    <a:pt x="142367" y="61976"/>
                    <a:pt x="142875" y="66675"/>
                    <a:pt x="142875" y="71374"/>
                  </a:cubicBezTo>
                  <a:close/>
                </a:path>
              </a:pathLst>
            </a:custGeom>
            <a:solidFill>
              <a:srgbClr val="331C2C"/>
            </a:solidFill>
          </p:spPr>
        </p:sp>
      </p:grpSp>
      <p:grpSp>
        <p:nvGrpSpPr>
          <p:cNvPr name="Group 13" id="13"/>
          <p:cNvGrpSpPr>
            <a:grpSpLocks noChangeAspect="true"/>
          </p:cNvGrpSpPr>
          <p:nvPr/>
        </p:nvGrpSpPr>
        <p:grpSpPr>
          <a:xfrm rot="0">
            <a:off x="1519238" y="5000625"/>
            <a:ext cx="142875" cy="142875"/>
            <a:chOff x="0" y="0"/>
            <a:chExt cx="142875" cy="142875"/>
          </a:xfrm>
        </p:grpSpPr>
        <p:sp>
          <p:nvSpPr>
            <p:cNvPr name="Freeform 14" id="14"/>
            <p:cNvSpPr/>
            <p:nvPr/>
          </p:nvSpPr>
          <p:spPr>
            <a:xfrm flipH="false" flipV="false" rot="0">
              <a:off x="0" y="0"/>
              <a:ext cx="142875" cy="143002"/>
            </a:xfrm>
            <a:custGeom>
              <a:avLst/>
              <a:gdLst/>
              <a:ahLst/>
              <a:cxnLst/>
              <a:rect r="r" b="b" t="t" l="l"/>
              <a:pathLst>
                <a:path h="143002" w="142875">
                  <a:moveTo>
                    <a:pt x="142875" y="71374"/>
                  </a:moveTo>
                  <a:lnTo>
                    <a:pt x="142367" y="80772"/>
                  </a:lnTo>
                  <a:cubicBezTo>
                    <a:pt x="140589" y="89916"/>
                    <a:pt x="139192" y="94488"/>
                    <a:pt x="137414" y="98806"/>
                  </a:cubicBezTo>
                  <a:lnTo>
                    <a:pt x="133477" y="107315"/>
                  </a:lnTo>
                  <a:cubicBezTo>
                    <a:pt x="128270" y="115062"/>
                    <a:pt x="125349" y="118745"/>
                    <a:pt x="122047" y="122047"/>
                  </a:cubicBezTo>
                  <a:lnTo>
                    <a:pt x="115062" y="128270"/>
                  </a:lnTo>
                  <a:cubicBezTo>
                    <a:pt x="107315" y="133477"/>
                    <a:pt x="103124" y="135636"/>
                    <a:pt x="98806" y="137541"/>
                  </a:cubicBezTo>
                  <a:lnTo>
                    <a:pt x="90043" y="140716"/>
                  </a:lnTo>
                  <a:cubicBezTo>
                    <a:pt x="80899" y="142494"/>
                    <a:pt x="76200" y="143002"/>
                    <a:pt x="71501" y="143002"/>
                  </a:cubicBezTo>
                  <a:lnTo>
                    <a:pt x="62103" y="142494"/>
                  </a:lnTo>
                  <a:cubicBezTo>
                    <a:pt x="52959" y="140716"/>
                    <a:pt x="48387" y="139319"/>
                    <a:pt x="44069" y="137541"/>
                  </a:cubicBezTo>
                  <a:lnTo>
                    <a:pt x="35560" y="133604"/>
                  </a:lnTo>
                  <a:cubicBezTo>
                    <a:pt x="27813" y="128397"/>
                    <a:pt x="24130" y="125476"/>
                    <a:pt x="20828" y="122174"/>
                  </a:cubicBezTo>
                  <a:lnTo>
                    <a:pt x="14605" y="115189"/>
                  </a:lnTo>
                  <a:cubicBezTo>
                    <a:pt x="9398" y="107188"/>
                    <a:pt x="7239" y="103124"/>
                    <a:pt x="5461" y="98806"/>
                  </a:cubicBezTo>
                  <a:lnTo>
                    <a:pt x="2286" y="89916"/>
                  </a:lnTo>
                  <a:cubicBezTo>
                    <a:pt x="508" y="80772"/>
                    <a:pt x="0" y="76073"/>
                    <a:pt x="0" y="71374"/>
                  </a:cubicBezTo>
                  <a:lnTo>
                    <a:pt x="508" y="61976"/>
                  </a:lnTo>
                  <a:cubicBezTo>
                    <a:pt x="2286" y="52832"/>
                    <a:pt x="3683" y="48260"/>
                    <a:pt x="5461" y="43942"/>
                  </a:cubicBezTo>
                  <a:lnTo>
                    <a:pt x="9398" y="35433"/>
                  </a:lnTo>
                  <a:cubicBezTo>
                    <a:pt x="14605" y="27686"/>
                    <a:pt x="17526" y="24003"/>
                    <a:pt x="20828" y="20701"/>
                  </a:cubicBezTo>
                  <a:lnTo>
                    <a:pt x="27813" y="14478"/>
                  </a:lnTo>
                  <a:cubicBezTo>
                    <a:pt x="35687" y="9398"/>
                    <a:pt x="39751" y="7239"/>
                    <a:pt x="44069" y="5461"/>
                  </a:cubicBezTo>
                  <a:lnTo>
                    <a:pt x="52959" y="2286"/>
                  </a:lnTo>
                  <a:cubicBezTo>
                    <a:pt x="62103" y="508"/>
                    <a:pt x="66802" y="0"/>
                    <a:pt x="71374" y="0"/>
                  </a:cubicBezTo>
                  <a:lnTo>
                    <a:pt x="80772" y="508"/>
                  </a:lnTo>
                  <a:cubicBezTo>
                    <a:pt x="89916" y="2286"/>
                    <a:pt x="94488" y="3683"/>
                    <a:pt x="98806" y="5461"/>
                  </a:cubicBezTo>
                  <a:lnTo>
                    <a:pt x="107315" y="9398"/>
                  </a:lnTo>
                  <a:cubicBezTo>
                    <a:pt x="115062" y="14605"/>
                    <a:pt x="118745" y="17526"/>
                    <a:pt x="122047" y="20828"/>
                  </a:cubicBezTo>
                  <a:lnTo>
                    <a:pt x="128270" y="27813"/>
                  </a:lnTo>
                  <a:cubicBezTo>
                    <a:pt x="133477" y="35560"/>
                    <a:pt x="135636" y="39751"/>
                    <a:pt x="137414" y="44069"/>
                  </a:cubicBezTo>
                  <a:lnTo>
                    <a:pt x="140589" y="52832"/>
                  </a:lnTo>
                  <a:cubicBezTo>
                    <a:pt x="142367" y="61976"/>
                    <a:pt x="142875" y="66675"/>
                    <a:pt x="142875" y="71374"/>
                  </a:cubicBezTo>
                  <a:close/>
                </a:path>
              </a:pathLst>
            </a:custGeom>
            <a:solidFill>
              <a:srgbClr val="331C2C"/>
            </a:solidFill>
          </p:spPr>
        </p:sp>
      </p:grpSp>
      <p:grpSp>
        <p:nvGrpSpPr>
          <p:cNvPr name="Group 15" id="15"/>
          <p:cNvGrpSpPr>
            <a:grpSpLocks noChangeAspect="true"/>
          </p:cNvGrpSpPr>
          <p:nvPr/>
        </p:nvGrpSpPr>
        <p:grpSpPr>
          <a:xfrm rot="0">
            <a:off x="14597701" y="-1380134"/>
            <a:ext cx="4000195" cy="4955115"/>
            <a:chOff x="0" y="0"/>
            <a:chExt cx="4000195" cy="4955108"/>
          </a:xfrm>
        </p:grpSpPr>
        <p:sp>
          <p:nvSpPr>
            <p:cNvPr name="Freeform 16" id="16"/>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17" id="17"/>
          <p:cNvGrpSpPr>
            <a:grpSpLocks noChangeAspect="true"/>
          </p:cNvGrpSpPr>
          <p:nvPr/>
        </p:nvGrpSpPr>
        <p:grpSpPr>
          <a:xfrm rot="0">
            <a:off x="16875604" y="7797841"/>
            <a:ext cx="3453374" cy="4444736"/>
            <a:chOff x="0" y="0"/>
            <a:chExt cx="3453384" cy="4444733"/>
          </a:xfrm>
        </p:grpSpPr>
        <p:sp>
          <p:nvSpPr>
            <p:cNvPr name="Freeform 18" id="18"/>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9" id="19"/>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Freeform 20" id="20"/>
          <p:cNvSpPr/>
          <p:nvPr/>
        </p:nvSpPr>
        <p:spPr>
          <a:xfrm flipH="false" flipV="false" rot="0">
            <a:off x="6475066" y="6048449"/>
            <a:ext cx="7060907" cy="3971760"/>
          </a:xfrm>
          <a:custGeom>
            <a:avLst/>
            <a:gdLst/>
            <a:ahLst/>
            <a:cxnLst/>
            <a:rect r="r" b="b" t="t" l="l"/>
            <a:pathLst>
              <a:path h="3971760" w="7060907">
                <a:moveTo>
                  <a:pt x="0" y="0"/>
                </a:moveTo>
                <a:lnTo>
                  <a:pt x="7060907" y="0"/>
                </a:lnTo>
                <a:lnTo>
                  <a:pt x="7060907" y="3971761"/>
                </a:lnTo>
                <a:lnTo>
                  <a:pt x="0" y="3971761"/>
                </a:lnTo>
                <a:lnTo>
                  <a:pt x="0" y="0"/>
                </a:lnTo>
                <a:close/>
              </a:path>
            </a:pathLst>
          </a:custGeom>
          <a:blipFill>
            <a:blip r:embed="rId2"/>
            <a:stretch>
              <a:fillRect l="0" t="0" r="0" b="0"/>
            </a:stretch>
          </a:blipFill>
        </p:spPr>
      </p:sp>
      <p:sp>
        <p:nvSpPr>
          <p:cNvPr name="TextBox 21" id="21"/>
          <p:cNvSpPr txBox="true"/>
          <p:nvPr/>
        </p:nvSpPr>
        <p:spPr>
          <a:xfrm rot="0">
            <a:off x="6475066" y="128264"/>
            <a:ext cx="5444385" cy="1204274"/>
          </a:xfrm>
          <a:prstGeom prst="rect">
            <a:avLst/>
          </a:prstGeom>
        </p:spPr>
        <p:txBody>
          <a:bodyPr anchor="t" rtlCol="false" tIns="0" lIns="0" bIns="0" rIns="0">
            <a:spAutoFit/>
          </a:bodyPr>
          <a:lstStyle/>
          <a:p>
            <a:pPr algn="l">
              <a:lnSpc>
                <a:spcPts val="9799"/>
              </a:lnSpc>
            </a:pPr>
            <a:r>
              <a:rPr lang="en-US" sz="6999">
                <a:solidFill>
                  <a:srgbClr val="331C2C"/>
                </a:solidFill>
                <a:latin typeface="Cooper BT Bold"/>
              </a:rPr>
              <a:t>VENTAJAS </a:t>
            </a:r>
          </a:p>
        </p:txBody>
      </p:sp>
      <p:sp>
        <p:nvSpPr>
          <p:cNvPr name="TextBox 22" id="22"/>
          <p:cNvSpPr txBox="true"/>
          <p:nvPr/>
        </p:nvSpPr>
        <p:spPr>
          <a:xfrm rot="0">
            <a:off x="2043253" y="1519828"/>
            <a:ext cx="15571432" cy="5087436"/>
          </a:xfrm>
          <a:prstGeom prst="rect">
            <a:avLst/>
          </a:prstGeom>
        </p:spPr>
        <p:txBody>
          <a:bodyPr anchor="t" rtlCol="false" tIns="0" lIns="0" bIns="0" rIns="0">
            <a:spAutoFit/>
          </a:bodyPr>
          <a:lstStyle/>
          <a:p>
            <a:pPr algn="l">
              <a:lnSpc>
                <a:spcPts val="5024"/>
              </a:lnSpc>
            </a:pPr>
            <a:r>
              <a:rPr lang="en-US" sz="3555">
                <a:solidFill>
                  <a:srgbClr val="331C2C"/>
                </a:solidFill>
                <a:latin typeface="Cooper BT Bold"/>
              </a:rPr>
              <a:t>Aseguran la integridad de los datos (puesto que están diseñadas con propiedades ACID). Permiten modificar la información sin poner en riesgo dicha integridad. Tienen baja latencia, lo que las hace increíblemente rápidas. Son útiles para el monitoreo de sistemas operativos, ya que pueden replicar la base de datos de producción de forma casi instantánea en tiempo real.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64362" y="6870754"/>
            <a:ext cx="3981012" cy="5383320"/>
            <a:chOff x="0" y="0"/>
            <a:chExt cx="3981005" cy="5383327"/>
          </a:xfrm>
        </p:grpSpPr>
        <p:sp>
          <p:nvSpPr>
            <p:cNvPr name="Freeform 3" id="3"/>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4" id="4"/>
          <p:cNvGrpSpPr>
            <a:grpSpLocks noChangeAspect="true"/>
          </p:cNvGrpSpPr>
          <p:nvPr/>
        </p:nvGrpSpPr>
        <p:grpSpPr>
          <a:xfrm rot="0">
            <a:off x="-63503" y="-63503"/>
            <a:ext cx="1334910" cy="2444115"/>
            <a:chOff x="0" y="0"/>
            <a:chExt cx="1334910" cy="2444115"/>
          </a:xfrm>
        </p:grpSpPr>
        <p:sp>
          <p:nvSpPr>
            <p:cNvPr name="Freeform 5" id="5"/>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6" id="6"/>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7" id="7"/>
          <p:cNvGrpSpPr>
            <a:grpSpLocks noChangeAspect="true"/>
          </p:cNvGrpSpPr>
          <p:nvPr/>
        </p:nvGrpSpPr>
        <p:grpSpPr>
          <a:xfrm rot="0">
            <a:off x="14597701" y="-1380134"/>
            <a:ext cx="4000195" cy="4955115"/>
            <a:chOff x="0" y="0"/>
            <a:chExt cx="4000195" cy="4955108"/>
          </a:xfrm>
        </p:grpSpPr>
        <p:sp>
          <p:nvSpPr>
            <p:cNvPr name="Freeform 8" id="8"/>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9" id="9"/>
          <p:cNvGrpSpPr>
            <a:grpSpLocks noChangeAspect="true"/>
          </p:cNvGrpSpPr>
          <p:nvPr/>
        </p:nvGrpSpPr>
        <p:grpSpPr>
          <a:xfrm rot="0">
            <a:off x="16875604" y="7797841"/>
            <a:ext cx="3453374" cy="4444736"/>
            <a:chOff x="0" y="0"/>
            <a:chExt cx="3453384" cy="4444733"/>
          </a:xfrm>
        </p:grpSpPr>
        <p:sp>
          <p:nvSpPr>
            <p:cNvPr name="Freeform 10" id="10"/>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1" id="11"/>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Freeform 12" id="12"/>
          <p:cNvSpPr/>
          <p:nvPr/>
        </p:nvSpPr>
        <p:spPr>
          <a:xfrm flipH="false" flipV="false" rot="0">
            <a:off x="5080368" y="5988901"/>
            <a:ext cx="9020175" cy="4095750"/>
          </a:xfrm>
          <a:custGeom>
            <a:avLst/>
            <a:gdLst/>
            <a:ahLst/>
            <a:cxnLst/>
            <a:rect r="r" b="b" t="t" l="l"/>
            <a:pathLst>
              <a:path h="4095750" w="9020175">
                <a:moveTo>
                  <a:pt x="0" y="0"/>
                </a:moveTo>
                <a:lnTo>
                  <a:pt x="9020175" y="0"/>
                </a:lnTo>
                <a:lnTo>
                  <a:pt x="9020175" y="4095750"/>
                </a:lnTo>
                <a:lnTo>
                  <a:pt x="0" y="4095750"/>
                </a:lnTo>
                <a:lnTo>
                  <a:pt x="0" y="0"/>
                </a:lnTo>
                <a:close/>
              </a:path>
            </a:pathLst>
          </a:custGeom>
          <a:blipFill>
            <a:blip r:embed="rId2"/>
            <a:stretch>
              <a:fillRect l="-23321" t="-33964" r="-22929" b="-47198"/>
            </a:stretch>
          </a:blipFill>
        </p:spPr>
      </p:sp>
      <p:sp>
        <p:nvSpPr>
          <p:cNvPr name="TextBox 13" id="13"/>
          <p:cNvSpPr txBox="true"/>
          <p:nvPr/>
        </p:nvSpPr>
        <p:spPr>
          <a:xfrm rot="0">
            <a:off x="1713147" y="542430"/>
            <a:ext cx="5744613" cy="860146"/>
          </a:xfrm>
          <a:prstGeom prst="rect">
            <a:avLst/>
          </a:prstGeom>
        </p:spPr>
        <p:txBody>
          <a:bodyPr anchor="t" rtlCol="false" tIns="0" lIns="0" bIns="0" rIns="0">
            <a:spAutoFit/>
          </a:bodyPr>
          <a:lstStyle/>
          <a:p>
            <a:pPr algn="l">
              <a:lnSpc>
                <a:spcPts val="6999"/>
              </a:lnSpc>
            </a:pPr>
            <a:r>
              <a:rPr lang="en-US" sz="4999">
                <a:solidFill>
                  <a:srgbClr val="331C2C"/>
                </a:solidFill>
                <a:latin typeface="Cooper BT Bold"/>
              </a:rPr>
              <a:t>3.2.3 Relacionales</a:t>
            </a:r>
          </a:p>
        </p:txBody>
      </p:sp>
      <p:sp>
        <p:nvSpPr>
          <p:cNvPr name="TextBox 14" id="14"/>
          <p:cNvSpPr txBox="true"/>
          <p:nvPr/>
        </p:nvSpPr>
        <p:spPr>
          <a:xfrm rot="0">
            <a:off x="1028700" y="1567196"/>
            <a:ext cx="17018375" cy="4190486"/>
          </a:xfrm>
          <a:prstGeom prst="rect">
            <a:avLst/>
          </a:prstGeom>
        </p:spPr>
        <p:txBody>
          <a:bodyPr anchor="t" rtlCol="false" tIns="0" lIns="0" bIns="0" rIns="0">
            <a:spAutoFit/>
          </a:bodyPr>
          <a:lstStyle/>
          <a:p>
            <a:pPr algn="just">
              <a:lnSpc>
                <a:spcPts val="4724"/>
              </a:lnSpc>
            </a:pPr>
            <a:r>
              <a:rPr lang="en-US" sz="3420" spc="6">
                <a:solidFill>
                  <a:srgbClr val="331C2C"/>
                </a:solidFill>
                <a:latin typeface="Cooper BT Bold"/>
              </a:rPr>
              <a:t>Es un tipo de base de datos que emplea el modelo relacional para representar y crear uniones entre los distintos datos. La información se almacena en diferentes tablas, distribuida en filas y columnas. Las relaciones en una base de datos son el vinculo que se establece entre distintos elementos de las tablas que la conforman. Son fundamentales para mantener la logica y consistencia de los datos almacendos. Ademas la relaciones evitan que se dupliquen los registros dentro de una base de datos.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334910" cy="2444115"/>
            <a:chOff x="0" y="0"/>
            <a:chExt cx="1334910" cy="2444115"/>
          </a:xfrm>
        </p:grpSpPr>
        <p:sp>
          <p:nvSpPr>
            <p:cNvPr name="Freeform 3" id="3"/>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4" id="4"/>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sp>
        <p:nvSpPr>
          <p:cNvPr name="Freeform 5" id="5"/>
          <p:cNvSpPr/>
          <p:nvPr/>
        </p:nvSpPr>
        <p:spPr>
          <a:xfrm flipH="false" flipV="false" rot="0">
            <a:off x="1564424" y="3381737"/>
            <a:ext cx="1147534" cy="1105357"/>
          </a:xfrm>
          <a:custGeom>
            <a:avLst/>
            <a:gdLst/>
            <a:ahLst/>
            <a:cxnLst/>
            <a:rect r="r" b="b" t="t" l="l"/>
            <a:pathLst>
              <a:path h="1105357" w="1147534">
                <a:moveTo>
                  <a:pt x="0" y="0"/>
                </a:moveTo>
                <a:lnTo>
                  <a:pt x="1147534" y="0"/>
                </a:lnTo>
                <a:lnTo>
                  <a:pt x="1147534" y="1105357"/>
                </a:lnTo>
                <a:lnTo>
                  <a:pt x="0" y="11053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64424" y="5438270"/>
            <a:ext cx="1147534" cy="1105357"/>
          </a:xfrm>
          <a:custGeom>
            <a:avLst/>
            <a:gdLst/>
            <a:ahLst/>
            <a:cxnLst/>
            <a:rect r="r" b="b" t="t" l="l"/>
            <a:pathLst>
              <a:path h="1105357" w="1147534">
                <a:moveTo>
                  <a:pt x="0" y="0"/>
                </a:moveTo>
                <a:lnTo>
                  <a:pt x="1147534" y="0"/>
                </a:lnTo>
                <a:lnTo>
                  <a:pt x="1147534" y="1105357"/>
                </a:lnTo>
                <a:lnTo>
                  <a:pt x="0" y="1105357"/>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27865" y="6807251"/>
            <a:ext cx="4108009" cy="5510327"/>
          </a:xfrm>
          <a:custGeom>
            <a:avLst/>
            <a:gdLst/>
            <a:ahLst/>
            <a:cxnLst/>
            <a:rect r="r" b="b" t="t" l="l"/>
            <a:pathLst>
              <a:path h="5510327" w="4108009">
                <a:moveTo>
                  <a:pt x="0" y="0"/>
                </a:moveTo>
                <a:lnTo>
                  <a:pt x="4108008" y="0"/>
                </a:lnTo>
                <a:lnTo>
                  <a:pt x="4108008" y="5510327"/>
                </a:lnTo>
                <a:lnTo>
                  <a:pt x="0" y="55103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a:grpSpLocks noChangeAspect="true"/>
          </p:cNvGrpSpPr>
          <p:nvPr/>
        </p:nvGrpSpPr>
        <p:grpSpPr>
          <a:xfrm rot="0">
            <a:off x="14597701" y="-1380134"/>
            <a:ext cx="4000195" cy="4955115"/>
            <a:chOff x="0" y="0"/>
            <a:chExt cx="4000195" cy="4955108"/>
          </a:xfrm>
        </p:grpSpPr>
        <p:sp>
          <p:nvSpPr>
            <p:cNvPr name="Freeform 9" id="9"/>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10" id="10"/>
          <p:cNvGrpSpPr>
            <a:grpSpLocks noChangeAspect="true"/>
          </p:cNvGrpSpPr>
          <p:nvPr/>
        </p:nvGrpSpPr>
        <p:grpSpPr>
          <a:xfrm rot="0">
            <a:off x="16875604" y="7797841"/>
            <a:ext cx="3453374" cy="4444736"/>
            <a:chOff x="0" y="0"/>
            <a:chExt cx="3453384" cy="4444733"/>
          </a:xfrm>
        </p:grpSpPr>
        <p:sp>
          <p:nvSpPr>
            <p:cNvPr name="Freeform 11" id="11"/>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2" id="12"/>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13" id="13"/>
          <p:cNvSpPr txBox="true"/>
          <p:nvPr/>
        </p:nvSpPr>
        <p:spPr>
          <a:xfrm rot="0">
            <a:off x="2267693" y="896350"/>
            <a:ext cx="14027506" cy="1927288"/>
          </a:xfrm>
          <a:prstGeom prst="rect">
            <a:avLst/>
          </a:prstGeom>
        </p:spPr>
        <p:txBody>
          <a:bodyPr anchor="t" rtlCol="false" tIns="0" lIns="0" bIns="0" rIns="0">
            <a:spAutoFit/>
          </a:bodyPr>
          <a:lstStyle/>
          <a:p>
            <a:pPr algn="ctr">
              <a:lnSpc>
                <a:spcPts val="7650"/>
              </a:lnSpc>
            </a:pPr>
            <a:r>
              <a:rPr lang="en-US" sz="5499">
                <a:solidFill>
                  <a:srgbClr val="331C2C"/>
                </a:solidFill>
                <a:latin typeface="Cooper BT Bold"/>
              </a:rPr>
              <a:t>TIPOS DE RELACIONES QUE SE ESTABLECEN EN LA BASE DE DATOS:</a:t>
            </a:r>
          </a:p>
        </p:txBody>
      </p:sp>
      <p:sp>
        <p:nvSpPr>
          <p:cNvPr name="TextBox 14" id="14"/>
          <p:cNvSpPr txBox="true"/>
          <p:nvPr/>
        </p:nvSpPr>
        <p:spPr>
          <a:xfrm rot="0">
            <a:off x="1948558" y="3431667"/>
            <a:ext cx="386553" cy="874967"/>
          </a:xfrm>
          <a:prstGeom prst="rect">
            <a:avLst/>
          </a:prstGeom>
        </p:spPr>
        <p:txBody>
          <a:bodyPr anchor="t" rtlCol="false" tIns="0" lIns="0" bIns="0" rIns="0">
            <a:spAutoFit/>
          </a:bodyPr>
          <a:lstStyle/>
          <a:p>
            <a:pPr algn="l">
              <a:lnSpc>
                <a:spcPts val="7047"/>
              </a:lnSpc>
            </a:pPr>
            <a:r>
              <a:rPr lang="en-US" sz="5034">
                <a:solidFill>
                  <a:srgbClr val="EDE0D1"/>
                </a:solidFill>
                <a:latin typeface="Cooper BT Bold"/>
              </a:rPr>
              <a:t>1</a:t>
            </a:r>
          </a:p>
        </p:txBody>
      </p:sp>
      <p:sp>
        <p:nvSpPr>
          <p:cNvPr name="TextBox 15" id="15"/>
          <p:cNvSpPr txBox="true"/>
          <p:nvPr/>
        </p:nvSpPr>
        <p:spPr>
          <a:xfrm rot="0">
            <a:off x="1948558" y="5488191"/>
            <a:ext cx="386553" cy="874967"/>
          </a:xfrm>
          <a:prstGeom prst="rect">
            <a:avLst/>
          </a:prstGeom>
        </p:spPr>
        <p:txBody>
          <a:bodyPr anchor="t" rtlCol="false" tIns="0" lIns="0" bIns="0" rIns="0">
            <a:spAutoFit/>
          </a:bodyPr>
          <a:lstStyle/>
          <a:p>
            <a:pPr algn="l">
              <a:lnSpc>
                <a:spcPts val="7047"/>
              </a:lnSpc>
            </a:pPr>
            <a:r>
              <a:rPr lang="en-US" sz="5034">
                <a:solidFill>
                  <a:srgbClr val="EDE0D1"/>
                </a:solidFill>
                <a:latin typeface="Cooper BT Bold"/>
              </a:rPr>
              <a:t>2</a:t>
            </a:r>
          </a:p>
        </p:txBody>
      </p:sp>
      <p:sp>
        <p:nvSpPr>
          <p:cNvPr name="TextBox 16" id="16"/>
          <p:cNvSpPr txBox="true"/>
          <p:nvPr/>
        </p:nvSpPr>
        <p:spPr>
          <a:xfrm rot="0">
            <a:off x="1948558" y="7544724"/>
            <a:ext cx="386553" cy="874967"/>
          </a:xfrm>
          <a:prstGeom prst="rect">
            <a:avLst/>
          </a:prstGeom>
        </p:spPr>
        <p:txBody>
          <a:bodyPr anchor="t" rtlCol="false" tIns="0" lIns="0" bIns="0" rIns="0">
            <a:spAutoFit/>
          </a:bodyPr>
          <a:lstStyle/>
          <a:p>
            <a:pPr algn="l">
              <a:lnSpc>
                <a:spcPts val="7047"/>
              </a:lnSpc>
            </a:pPr>
            <a:r>
              <a:rPr lang="en-US" sz="5034">
                <a:solidFill>
                  <a:srgbClr val="EDE0D1"/>
                </a:solidFill>
                <a:latin typeface="Cooper BT Bold"/>
              </a:rPr>
              <a:t>3</a:t>
            </a:r>
          </a:p>
        </p:txBody>
      </p:sp>
      <p:sp>
        <p:nvSpPr>
          <p:cNvPr name="TextBox 17" id="17"/>
          <p:cNvSpPr txBox="true"/>
          <p:nvPr/>
        </p:nvSpPr>
        <p:spPr>
          <a:xfrm rot="0">
            <a:off x="2897181" y="5371071"/>
            <a:ext cx="13340934" cy="1074887"/>
          </a:xfrm>
          <a:prstGeom prst="rect">
            <a:avLst/>
          </a:prstGeom>
        </p:spPr>
        <p:txBody>
          <a:bodyPr anchor="t" rtlCol="false" tIns="0" lIns="0" bIns="0" rIns="0">
            <a:spAutoFit/>
          </a:bodyPr>
          <a:lstStyle/>
          <a:p>
            <a:pPr algn="l">
              <a:lnSpc>
                <a:spcPts val="4295"/>
              </a:lnSpc>
            </a:pPr>
            <a:r>
              <a:rPr lang="en-US" sz="3087">
                <a:solidFill>
                  <a:srgbClr val="331C2C"/>
                </a:solidFill>
                <a:latin typeface="Cooper BT Bold"/>
              </a:rPr>
              <a:t>Relación uno a muchos (1:N) Un regiustro de una tabla puede estar relacionado con varios registros de otra tabla.</a:t>
            </a:r>
          </a:p>
        </p:txBody>
      </p:sp>
      <p:sp>
        <p:nvSpPr>
          <p:cNvPr name="TextBox 18" id="18"/>
          <p:cNvSpPr txBox="true"/>
          <p:nvPr/>
        </p:nvSpPr>
        <p:spPr>
          <a:xfrm rot="0">
            <a:off x="2897181" y="7426271"/>
            <a:ext cx="14045594" cy="1074887"/>
          </a:xfrm>
          <a:prstGeom prst="rect">
            <a:avLst/>
          </a:prstGeom>
        </p:spPr>
        <p:txBody>
          <a:bodyPr anchor="t" rtlCol="false" tIns="0" lIns="0" bIns="0" rIns="0">
            <a:spAutoFit/>
          </a:bodyPr>
          <a:lstStyle/>
          <a:p>
            <a:pPr algn="l">
              <a:lnSpc>
                <a:spcPts val="4295"/>
              </a:lnSpc>
            </a:pPr>
            <a:r>
              <a:rPr lang="en-US" sz="3087">
                <a:solidFill>
                  <a:srgbClr val="331C2C"/>
                </a:solidFill>
                <a:latin typeface="Cooper BT Bold"/>
              </a:rPr>
              <a:t>Relación muchos a muchos (N:M) Varios registros de una tabla pueden estar relacionados con varios registros de otra tabla.</a:t>
            </a:r>
          </a:p>
        </p:txBody>
      </p:sp>
      <p:sp>
        <p:nvSpPr>
          <p:cNvPr name="TextBox 19" id="19"/>
          <p:cNvSpPr txBox="true"/>
          <p:nvPr/>
        </p:nvSpPr>
        <p:spPr>
          <a:xfrm rot="0">
            <a:off x="2897181" y="3315881"/>
            <a:ext cx="14868220" cy="1620212"/>
          </a:xfrm>
          <a:prstGeom prst="rect">
            <a:avLst/>
          </a:prstGeom>
        </p:spPr>
        <p:txBody>
          <a:bodyPr anchor="t" rtlCol="false" tIns="0" lIns="0" bIns="0" rIns="0">
            <a:spAutoFit/>
          </a:bodyPr>
          <a:lstStyle/>
          <a:p>
            <a:pPr algn="l">
              <a:lnSpc>
                <a:spcPts val="4295"/>
              </a:lnSpc>
            </a:pPr>
            <a:r>
              <a:rPr lang="en-US" sz="3087">
                <a:solidFill>
                  <a:srgbClr val="331C2C"/>
                </a:solidFill>
                <a:latin typeface="Cooper BT Bold"/>
              </a:rPr>
              <a:t>Relación uno a uno (1:1) Se producecuando la relación se realiza solo entre un registro de una tabla con un registro de otra. Es una de las relaciones más utilizadas, ya que permiten una relación de tipo exclusivo.</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334910" cy="2444115"/>
            <a:chOff x="0" y="0"/>
            <a:chExt cx="1334910" cy="2444115"/>
          </a:xfrm>
        </p:grpSpPr>
        <p:sp>
          <p:nvSpPr>
            <p:cNvPr name="Freeform 3" id="3"/>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4" id="4"/>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5" id="5"/>
          <p:cNvGrpSpPr>
            <a:grpSpLocks noChangeAspect="true"/>
          </p:cNvGrpSpPr>
          <p:nvPr/>
        </p:nvGrpSpPr>
        <p:grpSpPr>
          <a:xfrm rot="0">
            <a:off x="1201645" y="5847074"/>
            <a:ext cx="142875" cy="142875"/>
            <a:chOff x="0" y="0"/>
            <a:chExt cx="142875" cy="142875"/>
          </a:xfrm>
        </p:grpSpPr>
        <p:sp>
          <p:nvSpPr>
            <p:cNvPr name="Freeform 6" id="6"/>
            <p:cNvSpPr/>
            <p:nvPr/>
          </p:nvSpPr>
          <p:spPr>
            <a:xfrm flipH="false" flipV="false" rot="0">
              <a:off x="0" y="0"/>
              <a:ext cx="143002" cy="143002"/>
            </a:xfrm>
            <a:custGeom>
              <a:avLst/>
              <a:gdLst/>
              <a:ahLst/>
              <a:cxnLst/>
              <a:rect r="r" b="b" t="t" l="l"/>
              <a:pathLst>
                <a:path h="143002" w="143002">
                  <a:moveTo>
                    <a:pt x="142875" y="71374"/>
                  </a:moveTo>
                  <a:lnTo>
                    <a:pt x="142367" y="80772"/>
                  </a:lnTo>
                  <a:cubicBezTo>
                    <a:pt x="140589" y="89916"/>
                    <a:pt x="139192" y="94488"/>
                    <a:pt x="137414" y="98806"/>
                  </a:cubicBezTo>
                  <a:lnTo>
                    <a:pt x="133477" y="107315"/>
                  </a:lnTo>
                  <a:cubicBezTo>
                    <a:pt x="128270" y="115062"/>
                    <a:pt x="125349" y="118745"/>
                    <a:pt x="122047" y="122047"/>
                  </a:cubicBezTo>
                  <a:lnTo>
                    <a:pt x="115062" y="128270"/>
                  </a:lnTo>
                  <a:cubicBezTo>
                    <a:pt x="107315" y="133477"/>
                    <a:pt x="103124" y="135636"/>
                    <a:pt x="98806" y="137541"/>
                  </a:cubicBezTo>
                  <a:lnTo>
                    <a:pt x="90043" y="140716"/>
                  </a:lnTo>
                  <a:cubicBezTo>
                    <a:pt x="80899" y="142494"/>
                    <a:pt x="76200" y="143002"/>
                    <a:pt x="71501" y="143002"/>
                  </a:cubicBezTo>
                  <a:lnTo>
                    <a:pt x="62103" y="142494"/>
                  </a:lnTo>
                  <a:cubicBezTo>
                    <a:pt x="52959" y="140716"/>
                    <a:pt x="48387" y="139319"/>
                    <a:pt x="44069" y="137541"/>
                  </a:cubicBezTo>
                  <a:lnTo>
                    <a:pt x="35560" y="133604"/>
                  </a:lnTo>
                  <a:cubicBezTo>
                    <a:pt x="27813" y="128397"/>
                    <a:pt x="24130" y="125476"/>
                    <a:pt x="20828" y="122174"/>
                  </a:cubicBezTo>
                  <a:lnTo>
                    <a:pt x="14605" y="115189"/>
                  </a:lnTo>
                  <a:cubicBezTo>
                    <a:pt x="9398" y="107188"/>
                    <a:pt x="7239" y="103124"/>
                    <a:pt x="5461" y="98806"/>
                  </a:cubicBezTo>
                  <a:lnTo>
                    <a:pt x="2286" y="89916"/>
                  </a:lnTo>
                  <a:cubicBezTo>
                    <a:pt x="508" y="80772"/>
                    <a:pt x="0" y="76073"/>
                    <a:pt x="0" y="71374"/>
                  </a:cubicBezTo>
                  <a:lnTo>
                    <a:pt x="508" y="61976"/>
                  </a:lnTo>
                  <a:cubicBezTo>
                    <a:pt x="2286" y="52832"/>
                    <a:pt x="3683" y="48260"/>
                    <a:pt x="5461" y="43942"/>
                  </a:cubicBezTo>
                  <a:lnTo>
                    <a:pt x="9398" y="35433"/>
                  </a:lnTo>
                  <a:cubicBezTo>
                    <a:pt x="14605" y="27686"/>
                    <a:pt x="17526" y="24003"/>
                    <a:pt x="20828" y="20701"/>
                  </a:cubicBezTo>
                  <a:lnTo>
                    <a:pt x="27813" y="14478"/>
                  </a:lnTo>
                  <a:cubicBezTo>
                    <a:pt x="35687" y="9398"/>
                    <a:pt x="39751" y="7239"/>
                    <a:pt x="44069" y="5461"/>
                  </a:cubicBezTo>
                  <a:lnTo>
                    <a:pt x="52959" y="2286"/>
                  </a:lnTo>
                  <a:cubicBezTo>
                    <a:pt x="62103" y="508"/>
                    <a:pt x="66802" y="0"/>
                    <a:pt x="71501" y="0"/>
                  </a:cubicBezTo>
                  <a:lnTo>
                    <a:pt x="80899" y="508"/>
                  </a:lnTo>
                  <a:cubicBezTo>
                    <a:pt x="90043" y="2286"/>
                    <a:pt x="94615" y="3683"/>
                    <a:pt x="98933" y="5461"/>
                  </a:cubicBezTo>
                  <a:lnTo>
                    <a:pt x="107442" y="9398"/>
                  </a:lnTo>
                  <a:cubicBezTo>
                    <a:pt x="115189" y="14605"/>
                    <a:pt x="118872" y="17526"/>
                    <a:pt x="122174" y="20828"/>
                  </a:cubicBezTo>
                  <a:lnTo>
                    <a:pt x="128397" y="27813"/>
                  </a:lnTo>
                  <a:cubicBezTo>
                    <a:pt x="133604" y="35560"/>
                    <a:pt x="135763" y="39751"/>
                    <a:pt x="137541" y="44069"/>
                  </a:cubicBezTo>
                  <a:lnTo>
                    <a:pt x="140716" y="52832"/>
                  </a:lnTo>
                  <a:cubicBezTo>
                    <a:pt x="142494" y="61976"/>
                    <a:pt x="143002" y="66675"/>
                    <a:pt x="143002" y="71374"/>
                  </a:cubicBezTo>
                  <a:close/>
                </a:path>
              </a:pathLst>
            </a:custGeom>
            <a:solidFill>
              <a:srgbClr val="331C2C"/>
            </a:solidFill>
          </p:spPr>
        </p:sp>
      </p:grpSp>
      <p:grpSp>
        <p:nvGrpSpPr>
          <p:cNvPr name="Group 7" id="7"/>
          <p:cNvGrpSpPr>
            <a:grpSpLocks noChangeAspect="true"/>
          </p:cNvGrpSpPr>
          <p:nvPr/>
        </p:nvGrpSpPr>
        <p:grpSpPr>
          <a:xfrm rot="0">
            <a:off x="-827865" y="6807251"/>
            <a:ext cx="4108009" cy="5510327"/>
            <a:chOff x="0" y="0"/>
            <a:chExt cx="4108005" cy="5510327"/>
          </a:xfrm>
        </p:grpSpPr>
        <p:sp>
          <p:nvSpPr>
            <p:cNvPr name="Freeform 8" id="8"/>
            <p:cNvSpPr/>
            <p:nvPr/>
          </p:nvSpPr>
          <p:spPr>
            <a:xfrm flipH="false" flipV="false" rot="0">
              <a:off x="827786" y="6350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sp>
          <p:nvSpPr>
            <p:cNvPr name="Freeform 9" id="9"/>
            <p:cNvSpPr/>
            <p:nvPr/>
          </p:nvSpPr>
          <p:spPr>
            <a:xfrm flipH="false" flipV="false" rot="0">
              <a:off x="2029460" y="240030"/>
              <a:ext cx="142875" cy="143002"/>
            </a:xfrm>
            <a:custGeom>
              <a:avLst/>
              <a:gdLst/>
              <a:ahLst/>
              <a:cxnLst/>
              <a:rect r="r" b="b" t="t" l="l"/>
              <a:pathLst>
                <a:path h="143002" w="142875">
                  <a:moveTo>
                    <a:pt x="142875" y="71374"/>
                  </a:moveTo>
                  <a:lnTo>
                    <a:pt x="142367" y="80772"/>
                  </a:lnTo>
                  <a:cubicBezTo>
                    <a:pt x="140589" y="89916"/>
                    <a:pt x="139192" y="94488"/>
                    <a:pt x="137414" y="98806"/>
                  </a:cubicBezTo>
                  <a:lnTo>
                    <a:pt x="133477" y="107315"/>
                  </a:lnTo>
                  <a:cubicBezTo>
                    <a:pt x="128270" y="115062"/>
                    <a:pt x="125349" y="118745"/>
                    <a:pt x="122047" y="122047"/>
                  </a:cubicBezTo>
                  <a:lnTo>
                    <a:pt x="115062" y="128270"/>
                  </a:lnTo>
                  <a:cubicBezTo>
                    <a:pt x="107315" y="133477"/>
                    <a:pt x="103124" y="135636"/>
                    <a:pt x="98806" y="137541"/>
                  </a:cubicBezTo>
                  <a:lnTo>
                    <a:pt x="90043" y="140716"/>
                  </a:lnTo>
                  <a:cubicBezTo>
                    <a:pt x="80899" y="142494"/>
                    <a:pt x="76200" y="143002"/>
                    <a:pt x="71501" y="143002"/>
                  </a:cubicBezTo>
                  <a:lnTo>
                    <a:pt x="62103" y="142494"/>
                  </a:lnTo>
                  <a:cubicBezTo>
                    <a:pt x="52959" y="140716"/>
                    <a:pt x="48387" y="139319"/>
                    <a:pt x="44069" y="137541"/>
                  </a:cubicBezTo>
                  <a:lnTo>
                    <a:pt x="35560" y="133604"/>
                  </a:lnTo>
                  <a:cubicBezTo>
                    <a:pt x="27813" y="128397"/>
                    <a:pt x="24130" y="125476"/>
                    <a:pt x="20828" y="122174"/>
                  </a:cubicBezTo>
                  <a:lnTo>
                    <a:pt x="14605" y="115189"/>
                  </a:lnTo>
                  <a:cubicBezTo>
                    <a:pt x="9398" y="107442"/>
                    <a:pt x="7239" y="103251"/>
                    <a:pt x="5461" y="98933"/>
                  </a:cubicBezTo>
                  <a:lnTo>
                    <a:pt x="2286" y="90170"/>
                  </a:lnTo>
                  <a:cubicBezTo>
                    <a:pt x="508" y="81026"/>
                    <a:pt x="0" y="76327"/>
                    <a:pt x="0" y="71628"/>
                  </a:cubicBezTo>
                  <a:lnTo>
                    <a:pt x="508" y="62230"/>
                  </a:lnTo>
                  <a:cubicBezTo>
                    <a:pt x="2286" y="53086"/>
                    <a:pt x="3683" y="48514"/>
                    <a:pt x="5461" y="44196"/>
                  </a:cubicBezTo>
                  <a:lnTo>
                    <a:pt x="9398" y="35687"/>
                  </a:lnTo>
                  <a:cubicBezTo>
                    <a:pt x="14605" y="27940"/>
                    <a:pt x="17526" y="24257"/>
                    <a:pt x="20828" y="20955"/>
                  </a:cubicBezTo>
                  <a:lnTo>
                    <a:pt x="27813" y="14732"/>
                  </a:lnTo>
                  <a:cubicBezTo>
                    <a:pt x="35560" y="9525"/>
                    <a:pt x="39751" y="7366"/>
                    <a:pt x="44069" y="5461"/>
                  </a:cubicBezTo>
                  <a:lnTo>
                    <a:pt x="52832" y="2286"/>
                  </a:lnTo>
                  <a:cubicBezTo>
                    <a:pt x="61976" y="508"/>
                    <a:pt x="66675" y="0"/>
                    <a:pt x="71374" y="0"/>
                  </a:cubicBezTo>
                  <a:lnTo>
                    <a:pt x="80772" y="508"/>
                  </a:lnTo>
                  <a:cubicBezTo>
                    <a:pt x="89916" y="2286"/>
                    <a:pt x="94488" y="3683"/>
                    <a:pt x="98806" y="5461"/>
                  </a:cubicBezTo>
                  <a:lnTo>
                    <a:pt x="107315" y="9398"/>
                  </a:lnTo>
                  <a:cubicBezTo>
                    <a:pt x="115062" y="14605"/>
                    <a:pt x="118745" y="17526"/>
                    <a:pt x="122047" y="20828"/>
                  </a:cubicBezTo>
                  <a:lnTo>
                    <a:pt x="128270" y="27813"/>
                  </a:lnTo>
                  <a:cubicBezTo>
                    <a:pt x="133477" y="35560"/>
                    <a:pt x="135636" y="39751"/>
                    <a:pt x="137414" y="44069"/>
                  </a:cubicBezTo>
                  <a:lnTo>
                    <a:pt x="140589" y="52832"/>
                  </a:lnTo>
                  <a:cubicBezTo>
                    <a:pt x="142367" y="61976"/>
                    <a:pt x="142875" y="66675"/>
                    <a:pt x="142875" y="71374"/>
                  </a:cubicBezTo>
                  <a:close/>
                </a:path>
              </a:pathLst>
            </a:custGeom>
            <a:solidFill>
              <a:srgbClr val="331C2C"/>
            </a:solidFill>
          </p:spPr>
        </p:sp>
      </p:grpSp>
      <p:grpSp>
        <p:nvGrpSpPr>
          <p:cNvPr name="Group 10" id="10"/>
          <p:cNvGrpSpPr>
            <a:grpSpLocks noChangeAspect="true"/>
          </p:cNvGrpSpPr>
          <p:nvPr/>
        </p:nvGrpSpPr>
        <p:grpSpPr>
          <a:xfrm rot="0">
            <a:off x="14597701" y="-1380134"/>
            <a:ext cx="4000195" cy="4955115"/>
            <a:chOff x="0" y="0"/>
            <a:chExt cx="4000195" cy="4955108"/>
          </a:xfrm>
        </p:grpSpPr>
        <p:sp>
          <p:nvSpPr>
            <p:cNvPr name="Freeform 11" id="11"/>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12" id="12"/>
          <p:cNvGrpSpPr>
            <a:grpSpLocks noChangeAspect="true"/>
          </p:cNvGrpSpPr>
          <p:nvPr/>
        </p:nvGrpSpPr>
        <p:grpSpPr>
          <a:xfrm rot="0">
            <a:off x="16875604" y="7797841"/>
            <a:ext cx="3453374" cy="4444736"/>
            <a:chOff x="0" y="0"/>
            <a:chExt cx="3453384" cy="4444733"/>
          </a:xfrm>
        </p:grpSpPr>
        <p:sp>
          <p:nvSpPr>
            <p:cNvPr name="Freeform 13" id="13"/>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4" id="14"/>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15" id="15"/>
          <p:cNvSpPr txBox="true"/>
          <p:nvPr/>
        </p:nvSpPr>
        <p:spPr>
          <a:xfrm rot="0">
            <a:off x="1713147" y="542430"/>
            <a:ext cx="8261423" cy="860146"/>
          </a:xfrm>
          <a:prstGeom prst="rect">
            <a:avLst/>
          </a:prstGeom>
        </p:spPr>
        <p:txBody>
          <a:bodyPr anchor="t" rtlCol="false" tIns="0" lIns="0" bIns="0" rIns="0">
            <a:spAutoFit/>
          </a:bodyPr>
          <a:lstStyle/>
          <a:p>
            <a:pPr algn="l">
              <a:lnSpc>
                <a:spcPts val="6999"/>
              </a:lnSpc>
            </a:pPr>
            <a:r>
              <a:rPr lang="en-US" sz="4999">
                <a:solidFill>
                  <a:srgbClr val="331C2C"/>
                </a:solidFill>
                <a:latin typeface="Cooper BT Bold"/>
              </a:rPr>
              <a:t>3.2.4 Multidimensionales </a:t>
            </a:r>
          </a:p>
        </p:txBody>
      </p:sp>
      <p:sp>
        <p:nvSpPr>
          <p:cNvPr name="TextBox 16" id="16"/>
          <p:cNvSpPr txBox="true"/>
          <p:nvPr/>
        </p:nvSpPr>
        <p:spPr>
          <a:xfrm rot="0">
            <a:off x="801595" y="4965916"/>
            <a:ext cx="3408197" cy="590036"/>
          </a:xfrm>
          <a:prstGeom prst="rect">
            <a:avLst/>
          </a:prstGeom>
        </p:spPr>
        <p:txBody>
          <a:bodyPr anchor="t" rtlCol="false" tIns="0" lIns="0" bIns="0" rIns="0">
            <a:spAutoFit/>
          </a:bodyPr>
          <a:lstStyle/>
          <a:p>
            <a:pPr algn="l">
              <a:lnSpc>
                <a:spcPts val="4724"/>
              </a:lnSpc>
            </a:pPr>
            <a:r>
              <a:rPr lang="en-US" sz="3420">
                <a:solidFill>
                  <a:srgbClr val="331C2C"/>
                </a:solidFill>
                <a:latin typeface="Cooper BT Bold"/>
              </a:rPr>
              <a:t>Sen dividen en:</a:t>
            </a:r>
          </a:p>
        </p:txBody>
      </p:sp>
      <p:sp>
        <p:nvSpPr>
          <p:cNvPr name="TextBox 17" id="17"/>
          <p:cNvSpPr txBox="true"/>
          <p:nvPr/>
        </p:nvSpPr>
        <p:spPr>
          <a:xfrm rot="0">
            <a:off x="1540231" y="5565991"/>
            <a:ext cx="16264947" cy="2990336"/>
          </a:xfrm>
          <a:prstGeom prst="rect">
            <a:avLst/>
          </a:prstGeom>
        </p:spPr>
        <p:txBody>
          <a:bodyPr anchor="t" rtlCol="false" tIns="0" lIns="0" bIns="0" rIns="0">
            <a:spAutoFit/>
          </a:bodyPr>
          <a:lstStyle/>
          <a:p>
            <a:pPr algn="just">
              <a:lnSpc>
                <a:spcPts val="4724"/>
              </a:lnSpc>
            </a:pPr>
            <a:r>
              <a:rPr lang="en-US" sz="3420">
                <a:solidFill>
                  <a:srgbClr val="331C2C"/>
                </a:solidFill>
                <a:latin typeface="Cooper BT Bold"/>
              </a:rPr>
              <a:t>Tabla de dimensiones: Se almacenan datos como ítems (nombre del producto, marca, etc) o fechas. Tabla de hechos: Almacena las medidas y las claves, que la relacionan con las tablas de dimensiones. Por ejemplo, tamaño en centimetros o valor en euros. </a:t>
            </a:r>
          </a:p>
        </p:txBody>
      </p:sp>
      <p:sp>
        <p:nvSpPr>
          <p:cNvPr name="TextBox 18" id="18"/>
          <p:cNvSpPr txBox="true"/>
          <p:nvPr/>
        </p:nvSpPr>
        <p:spPr>
          <a:xfrm rot="0">
            <a:off x="1028700" y="1567196"/>
            <a:ext cx="17018356" cy="2990336"/>
          </a:xfrm>
          <a:prstGeom prst="rect">
            <a:avLst/>
          </a:prstGeom>
        </p:spPr>
        <p:txBody>
          <a:bodyPr anchor="t" rtlCol="false" tIns="0" lIns="0" bIns="0" rIns="0">
            <a:spAutoFit/>
          </a:bodyPr>
          <a:lstStyle/>
          <a:p>
            <a:pPr algn="just">
              <a:lnSpc>
                <a:spcPts val="4724"/>
              </a:lnSpc>
            </a:pPr>
            <a:r>
              <a:rPr lang="en-US" sz="3420">
                <a:solidFill>
                  <a:srgbClr val="331C2C"/>
                </a:solidFill>
                <a:latin typeface="Cooper BT Bold"/>
              </a:rPr>
              <a:t>es un tipo de base de datos diseñada para manejar y analizar datos que tienen múltiples dimensiones. En contraste con las bases de datos relacionales tradicionales, que están organizadas en tablas bidimensionales, las bases de datos multidimensionales permiten representar datos con múltiples niveles de granularidad.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334910" cy="2444115"/>
            <a:chOff x="0" y="0"/>
            <a:chExt cx="1334910" cy="2444115"/>
          </a:xfrm>
        </p:grpSpPr>
        <p:sp>
          <p:nvSpPr>
            <p:cNvPr name="Freeform 3" id="3"/>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4" id="4"/>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sp>
        <p:nvSpPr>
          <p:cNvPr name="Freeform 5" id="5"/>
          <p:cNvSpPr/>
          <p:nvPr/>
        </p:nvSpPr>
        <p:spPr>
          <a:xfrm flipH="false" flipV="false" rot="0">
            <a:off x="2157412" y="4085539"/>
            <a:ext cx="152400" cy="152400"/>
          </a:xfrm>
          <a:custGeom>
            <a:avLst/>
            <a:gdLst/>
            <a:ahLst/>
            <a:cxnLst/>
            <a:rect r="r" b="b" t="t" l="l"/>
            <a:pathLst>
              <a:path h="152400" w="152400">
                <a:moveTo>
                  <a:pt x="0" y="0"/>
                </a:moveTo>
                <a:lnTo>
                  <a:pt x="152400" y="0"/>
                </a:lnTo>
                <a:lnTo>
                  <a:pt x="152400" y="152400"/>
                </a:lnTo>
                <a:lnTo>
                  <a:pt x="0" y="152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157412" y="5285689"/>
            <a:ext cx="152400" cy="152400"/>
          </a:xfrm>
          <a:custGeom>
            <a:avLst/>
            <a:gdLst/>
            <a:ahLst/>
            <a:cxnLst/>
            <a:rect r="r" b="b" t="t" l="l"/>
            <a:pathLst>
              <a:path h="152400" w="152400">
                <a:moveTo>
                  <a:pt x="0" y="0"/>
                </a:moveTo>
                <a:lnTo>
                  <a:pt x="152400" y="0"/>
                </a:lnTo>
                <a:lnTo>
                  <a:pt x="152400" y="152400"/>
                </a:lnTo>
                <a:lnTo>
                  <a:pt x="0" y="152400"/>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27865" y="6807251"/>
            <a:ext cx="4108009" cy="5510327"/>
          </a:xfrm>
          <a:custGeom>
            <a:avLst/>
            <a:gdLst/>
            <a:ahLst/>
            <a:cxnLst/>
            <a:rect r="r" b="b" t="t" l="l"/>
            <a:pathLst>
              <a:path h="5510327" w="4108009">
                <a:moveTo>
                  <a:pt x="0" y="0"/>
                </a:moveTo>
                <a:lnTo>
                  <a:pt x="4108008" y="0"/>
                </a:lnTo>
                <a:lnTo>
                  <a:pt x="4108008" y="5510327"/>
                </a:lnTo>
                <a:lnTo>
                  <a:pt x="0" y="55103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a:grpSpLocks noChangeAspect="true"/>
          </p:cNvGrpSpPr>
          <p:nvPr/>
        </p:nvGrpSpPr>
        <p:grpSpPr>
          <a:xfrm rot="0">
            <a:off x="14597701" y="-1380134"/>
            <a:ext cx="4000195" cy="4955115"/>
            <a:chOff x="0" y="0"/>
            <a:chExt cx="4000195" cy="4955108"/>
          </a:xfrm>
        </p:grpSpPr>
        <p:sp>
          <p:nvSpPr>
            <p:cNvPr name="Freeform 9" id="9"/>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10" id="10"/>
          <p:cNvGrpSpPr>
            <a:grpSpLocks noChangeAspect="true"/>
          </p:cNvGrpSpPr>
          <p:nvPr/>
        </p:nvGrpSpPr>
        <p:grpSpPr>
          <a:xfrm rot="0">
            <a:off x="16875604" y="7797841"/>
            <a:ext cx="3453374" cy="4444736"/>
            <a:chOff x="0" y="0"/>
            <a:chExt cx="3453384" cy="4444733"/>
          </a:xfrm>
        </p:grpSpPr>
        <p:sp>
          <p:nvSpPr>
            <p:cNvPr name="Freeform 11" id="11"/>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2" id="12"/>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13" id="13"/>
          <p:cNvSpPr txBox="true"/>
          <p:nvPr/>
        </p:nvSpPr>
        <p:spPr>
          <a:xfrm rot="0">
            <a:off x="1713147" y="542430"/>
            <a:ext cx="11507962" cy="860146"/>
          </a:xfrm>
          <a:prstGeom prst="rect">
            <a:avLst/>
          </a:prstGeom>
        </p:spPr>
        <p:txBody>
          <a:bodyPr anchor="t" rtlCol="false" tIns="0" lIns="0" bIns="0" rIns="0">
            <a:spAutoFit/>
          </a:bodyPr>
          <a:lstStyle/>
          <a:p>
            <a:pPr algn="l">
              <a:lnSpc>
                <a:spcPts val="6999"/>
              </a:lnSpc>
            </a:pPr>
            <a:r>
              <a:rPr lang="en-US" sz="4999">
                <a:solidFill>
                  <a:srgbClr val="331C2C"/>
                </a:solidFill>
                <a:latin typeface="Cooper BT Bold"/>
              </a:rPr>
              <a:t> 3.2.5 De red y Orientadas a Objetos</a:t>
            </a:r>
          </a:p>
        </p:txBody>
      </p:sp>
      <p:sp>
        <p:nvSpPr>
          <p:cNvPr name="TextBox 14" id="14"/>
          <p:cNvSpPr txBox="true"/>
          <p:nvPr/>
        </p:nvSpPr>
        <p:spPr>
          <a:xfrm rot="0">
            <a:off x="1028700" y="1567196"/>
            <a:ext cx="17018232" cy="1190111"/>
          </a:xfrm>
          <a:prstGeom prst="rect">
            <a:avLst/>
          </a:prstGeom>
        </p:spPr>
        <p:txBody>
          <a:bodyPr anchor="t" rtlCol="false" tIns="0" lIns="0" bIns="0" rIns="0">
            <a:spAutoFit/>
          </a:bodyPr>
          <a:lstStyle/>
          <a:p>
            <a:pPr algn="l">
              <a:lnSpc>
                <a:spcPts val="4724"/>
              </a:lnSpc>
            </a:pPr>
            <a:r>
              <a:rPr lang="en-US" sz="3420" spc="27">
                <a:solidFill>
                  <a:srgbClr val="331C2C"/>
                </a:solidFill>
                <a:latin typeface="Cooper BT Bold"/>
              </a:rPr>
              <a:t>Las bases de datos de red y orientadas a objetos son dos modelos de bases de datos que surgieron como alternativas al modelo relacional tradicional.</a:t>
            </a:r>
          </a:p>
        </p:txBody>
      </p:sp>
      <p:sp>
        <p:nvSpPr>
          <p:cNvPr name="TextBox 15" id="15"/>
          <p:cNvSpPr txBox="true"/>
          <p:nvPr/>
        </p:nvSpPr>
        <p:spPr>
          <a:xfrm rot="0">
            <a:off x="1373686" y="3206039"/>
            <a:ext cx="5012503" cy="596236"/>
          </a:xfrm>
          <a:prstGeom prst="rect">
            <a:avLst/>
          </a:prstGeom>
        </p:spPr>
        <p:txBody>
          <a:bodyPr anchor="t" rtlCol="false" tIns="0" lIns="0" bIns="0" rIns="0">
            <a:spAutoFit/>
          </a:bodyPr>
          <a:lstStyle/>
          <a:p>
            <a:pPr algn="l">
              <a:lnSpc>
                <a:spcPts val="4724"/>
              </a:lnSpc>
            </a:pPr>
            <a:r>
              <a:rPr lang="en-US" sz="3420" spc="17">
                <a:solidFill>
                  <a:srgbClr val="331C2C"/>
                </a:solidFill>
                <a:latin typeface="Cooper BT Light"/>
              </a:rPr>
              <a:t>1.</a:t>
            </a:r>
            <a:r>
              <a:rPr lang="en-US" sz="3420" spc="17">
                <a:solidFill>
                  <a:srgbClr val="331C2C"/>
                </a:solidFill>
                <a:latin typeface="Cooper BT Bold"/>
              </a:rPr>
              <a:t>Base de datos de red:</a:t>
            </a:r>
          </a:p>
        </p:txBody>
      </p:sp>
      <p:sp>
        <p:nvSpPr>
          <p:cNvPr name="TextBox 16" id="16"/>
          <p:cNvSpPr txBox="true"/>
          <p:nvPr/>
        </p:nvSpPr>
        <p:spPr>
          <a:xfrm rot="0">
            <a:off x="2505970" y="3809219"/>
            <a:ext cx="15511567" cy="5990711"/>
          </a:xfrm>
          <a:prstGeom prst="rect">
            <a:avLst/>
          </a:prstGeom>
        </p:spPr>
        <p:txBody>
          <a:bodyPr anchor="t" rtlCol="false" tIns="0" lIns="0" bIns="0" rIns="0">
            <a:spAutoFit/>
          </a:bodyPr>
          <a:lstStyle/>
          <a:p>
            <a:pPr algn="just">
              <a:lnSpc>
                <a:spcPts val="4724"/>
              </a:lnSpc>
            </a:pPr>
            <a:r>
              <a:rPr lang="en-US" sz="3420">
                <a:solidFill>
                  <a:srgbClr val="331C2C"/>
                </a:solidFill>
                <a:latin typeface="Cooper BT Bold"/>
              </a:rPr>
              <a:t>En este modelo, los datos se organizan como una colección de registros y relaciones entre ellos. La estructura principal en una base de datos de red es el grafo, donde los nodos representan entidades (registros) y las aristas representan las relaciones entre ellas. Cada registro puede tener múltiples enlaces a otros registros, lo que permite modelar relaciones complejas. Una de las implementaciones más conocidas de este modelo es la red de bases de datos CODASYL (Conference on Data Systems Languages), que fue popular en las décadas de 1960 y 1970.</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334910" cy="2444115"/>
            <a:chOff x="0" y="0"/>
            <a:chExt cx="1334910" cy="2444115"/>
          </a:xfrm>
        </p:grpSpPr>
        <p:sp>
          <p:nvSpPr>
            <p:cNvPr name="Freeform 3" id="3"/>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4" id="4"/>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5" id="5"/>
          <p:cNvGrpSpPr>
            <a:grpSpLocks noChangeAspect="true"/>
          </p:cNvGrpSpPr>
          <p:nvPr/>
        </p:nvGrpSpPr>
        <p:grpSpPr>
          <a:xfrm rot="0">
            <a:off x="1553966" y="3620719"/>
            <a:ext cx="152400" cy="152400"/>
            <a:chOff x="0" y="0"/>
            <a:chExt cx="152400" cy="152400"/>
          </a:xfrm>
        </p:grpSpPr>
        <p:sp>
          <p:nvSpPr>
            <p:cNvPr name="Freeform 6" id="6"/>
            <p:cNvSpPr/>
            <p:nvPr/>
          </p:nvSpPr>
          <p:spPr>
            <a:xfrm flipH="false" flipV="false" rot="0">
              <a:off x="0" y="0"/>
              <a:ext cx="152400" cy="152400"/>
            </a:xfrm>
            <a:custGeom>
              <a:avLst/>
              <a:gdLst/>
              <a:ahLst/>
              <a:cxnLst/>
              <a:rect r="r" b="b" t="t" l="l"/>
              <a:pathLst>
                <a:path h="152400" w="152400">
                  <a:moveTo>
                    <a:pt x="152400" y="76200"/>
                  </a:moveTo>
                  <a:lnTo>
                    <a:pt x="151892" y="86106"/>
                  </a:lnTo>
                  <a:cubicBezTo>
                    <a:pt x="149987" y="95885"/>
                    <a:pt x="148463" y="100711"/>
                    <a:pt x="146558" y="105283"/>
                  </a:cubicBezTo>
                  <a:lnTo>
                    <a:pt x="142240" y="114300"/>
                  </a:lnTo>
                  <a:cubicBezTo>
                    <a:pt x="136652" y="122682"/>
                    <a:pt x="133477" y="126492"/>
                    <a:pt x="129921" y="130048"/>
                  </a:cubicBezTo>
                  <a:lnTo>
                    <a:pt x="122555" y="136779"/>
                  </a:lnTo>
                  <a:cubicBezTo>
                    <a:pt x="114173" y="142367"/>
                    <a:pt x="109855" y="144653"/>
                    <a:pt x="105283" y="146558"/>
                  </a:cubicBezTo>
                  <a:lnTo>
                    <a:pt x="95885" y="149860"/>
                  </a:lnTo>
                  <a:cubicBezTo>
                    <a:pt x="86106" y="151892"/>
                    <a:pt x="81153" y="152400"/>
                    <a:pt x="76200" y="152400"/>
                  </a:cubicBezTo>
                  <a:lnTo>
                    <a:pt x="66294" y="151892"/>
                  </a:lnTo>
                  <a:cubicBezTo>
                    <a:pt x="56515" y="149987"/>
                    <a:pt x="51689" y="148463"/>
                    <a:pt x="47117" y="146558"/>
                  </a:cubicBezTo>
                  <a:lnTo>
                    <a:pt x="38100" y="142240"/>
                  </a:lnTo>
                  <a:cubicBezTo>
                    <a:pt x="29718" y="136652"/>
                    <a:pt x="25908" y="133477"/>
                    <a:pt x="22352" y="129921"/>
                  </a:cubicBezTo>
                  <a:lnTo>
                    <a:pt x="15621" y="122555"/>
                  </a:lnTo>
                  <a:cubicBezTo>
                    <a:pt x="10033" y="114427"/>
                    <a:pt x="7747" y="109982"/>
                    <a:pt x="5842" y="105410"/>
                  </a:cubicBezTo>
                  <a:lnTo>
                    <a:pt x="2413" y="96012"/>
                  </a:lnTo>
                  <a:cubicBezTo>
                    <a:pt x="508" y="86106"/>
                    <a:pt x="0" y="81153"/>
                    <a:pt x="0" y="76200"/>
                  </a:cubicBezTo>
                  <a:lnTo>
                    <a:pt x="508" y="66294"/>
                  </a:lnTo>
                  <a:cubicBezTo>
                    <a:pt x="2413" y="56388"/>
                    <a:pt x="3937" y="51689"/>
                    <a:pt x="5842" y="46990"/>
                  </a:cubicBezTo>
                  <a:lnTo>
                    <a:pt x="10160" y="37973"/>
                  </a:lnTo>
                  <a:cubicBezTo>
                    <a:pt x="15748" y="29591"/>
                    <a:pt x="18923" y="25781"/>
                    <a:pt x="22479" y="22225"/>
                  </a:cubicBezTo>
                  <a:lnTo>
                    <a:pt x="29845" y="15494"/>
                  </a:lnTo>
                  <a:cubicBezTo>
                    <a:pt x="37973" y="10033"/>
                    <a:pt x="42418" y="7747"/>
                    <a:pt x="46990" y="5842"/>
                  </a:cubicBezTo>
                  <a:lnTo>
                    <a:pt x="56388" y="2413"/>
                  </a:lnTo>
                  <a:cubicBezTo>
                    <a:pt x="66294" y="508"/>
                    <a:pt x="71247" y="0"/>
                    <a:pt x="76200" y="0"/>
                  </a:cubicBezTo>
                  <a:lnTo>
                    <a:pt x="86106" y="508"/>
                  </a:lnTo>
                  <a:cubicBezTo>
                    <a:pt x="96012" y="2413"/>
                    <a:pt x="100711" y="3937"/>
                    <a:pt x="105410" y="5842"/>
                  </a:cubicBezTo>
                  <a:lnTo>
                    <a:pt x="114427" y="10160"/>
                  </a:lnTo>
                  <a:cubicBezTo>
                    <a:pt x="122809" y="15748"/>
                    <a:pt x="126619" y="18923"/>
                    <a:pt x="130175" y="22479"/>
                  </a:cubicBezTo>
                  <a:lnTo>
                    <a:pt x="136906" y="29845"/>
                  </a:lnTo>
                  <a:cubicBezTo>
                    <a:pt x="142494" y="38227"/>
                    <a:pt x="144780" y="42545"/>
                    <a:pt x="146685" y="47117"/>
                  </a:cubicBezTo>
                  <a:lnTo>
                    <a:pt x="149987" y="56515"/>
                  </a:lnTo>
                  <a:cubicBezTo>
                    <a:pt x="151892" y="66294"/>
                    <a:pt x="152400" y="71247"/>
                    <a:pt x="152400" y="76327"/>
                  </a:cubicBezTo>
                  <a:close/>
                </a:path>
              </a:pathLst>
            </a:custGeom>
            <a:solidFill>
              <a:srgbClr val="331C2C"/>
            </a:solidFill>
          </p:spPr>
        </p:sp>
      </p:grpSp>
      <p:grpSp>
        <p:nvGrpSpPr>
          <p:cNvPr name="Group 7" id="7"/>
          <p:cNvGrpSpPr>
            <a:grpSpLocks noChangeAspect="true"/>
          </p:cNvGrpSpPr>
          <p:nvPr/>
        </p:nvGrpSpPr>
        <p:grpSpPr>
          <a:xfrm rot="0">
            <a:off x="1553966" y="4591460"/>
            <a:ext cx="152400" cy="152400"/>
            <a:chOff x="0" y="0"/>
            <a:chExt cx="152400" cy="152400"/>
          </a:xfrm>
        </p:grpSpPr>
        <p:sp>
          <p:nvSpPr>
            <p:cNvPr name="Freeform 8" id="8"/>
            <p:cNvSpPr/>
            <p:nvPr/>
          </p:nvSpPr>
          <p:spPr>
            <a:xfrm flipH="false" flipV="false" rot="0">
              <a:off x="0" y="0"/>
              <a:ext cx="152400" cy="152400"/>
            </a:xfrm>
            <a:custGeom>
              <a:avLst/>
              <a:gdLst/>
              <a:ahLst/>
              <a:cxnLst/>
              <a:rect r="r" b="b" t="t" l="l"/>
              <a:pathLst>
                <a:path h="152400" w="152400">
                  <a:moveTo>
                    <a:pt x="152400" y="76200"/>
                  </a:moveTo>
                  <a:lnTo>
                    <a:pt x="151892" y="86106"/>
                  </a:lnTo>
                  <a:cubicBezTo>
                    <a:pt x="149987" y="95885"/>
                    <a:pt x="148463" y="100711"/>
                    <a:pt x="146558" y="105283"/>
                  </a:cubicBezTo>
                  <a:lnTo>
                    <a:pt x="142240" y="114300"/>
                  </a:lnTo>
                  <a:cubicBezTo>
                    <a:pt x="136652" y="122682"/>
                    <a:pt x="133477" y="126492"/>
                    <a:pt x="129921" y="130048"/>
                  </a:cubicBezTo>
                  <a:lnTo>
                    <a:pt x="122555" y="136779"/>
                  </a:lnTo>
                  <a:cubicBezTo>
                    <a:pt x="114173" y="142367"/>
                    <a:pt x="109855" y="144653"/>
                    <a:pt x="105283" y="146558"/>
                  </a:cubicBezTo>
                  <a:lnTo>
                    <a:pt x="95885" y="149860"/>
                  </a:lnTo>
                  <a:cubicBezTo>
                    <a:pt x="86106" y="151892"/>
                    <a:pt x="81153" y="152400"/>
                    <a:pt x="76200" y="152400"/>
                  </a:cubicBezTo>
                  <a:lnTo>
                    <a:pt x="66294" y="151892"/>
                  </a:lnTo>
                  <a:cubicBezTo>
                    <a:pt x="56515" y="149987"/>
                    <a:pt x="51689" y="148463"/>
                    <a:pt x="47117" y="146558"/>
                  </a:cubicBezTo>
                  <a:lnTo>
                    <a:pt x="38100" y="142240"/>
                  </a:lnTo>
                  <a:cubicBezTo>
                    <a:pt x="29718" y="136652"/>
                    <a:pt x="25908" y="133477"/>
                    <a:pt x="22352" y="129921"/>
                  </a:cubicBezTo>
                  <a:lnTo>
                    <a:pt x="15621" y="122555"/>
                  </a:lnTo>
                  <a:cubicBezTo>
                    <a:pt x="10033" y="114427"/>
                    <a:pt x="7747" y="109982"/>
                    <a:pt x="5842" y="105410"/>
                  </a:cubicBezTo>
                  <a:lnTo>
                    <a:pt x="2413" y="96012"/>
                  </a:lnTo>
                  <a:cubicBezTo>
                    <a:pt x="508" y="86106"/>
                    <a:pt x="0" y="81153"/>
                    <a:pt x="0" y="76200"/>
                  </a:cubicBezTo>
                  <a:lnTo>
                    <a:pt x="508" y="66294"/>
                  </a:lnTo>
                  <a:cubicBezTo>
                    <a:pt x="2413" y="56388"/>
                    <a:pt x="3937" y="51689"/>
                    <a:pt x="5842" y="46990"/>
                  </a:cubicBezTo>
                  <a:lnTo>
                    <a:pt x="10160" y="37973"/>
                  </a:lnTo>
                  <a:cubicBezTo>
                    <a:pt x="15748" y="29591"/>
                    <a:pt x="18923" y="25781"/>
                    <a:pt x="22479" y="22225"/>
                  </a:cubicBezTo>
                  <a:lnTo>
                    <a:pt x="29845" y="15494"/>
                  </a:lnTo>
                  <a:cubicBezTo>
                    <a:pt x="37973" y="10033"/>
                    <a:pt x="42418" y="7747"/>
                    <a:pt x="46990" y="5842"/>
                  </a:cubicBezTo>
                  <a:lnTo>
                    <a:pt x="56388" y="2413"/>
                  </a:lnTo>
                  <a:cubicBezTo>
                    <a:pt x="66294" y="508"/>
                    <a:pt x="71247" y="0"/>
                    <a:pt x="76200" y="0"/>
                  </a:cubicBezTo>
                  <a:lnTo>
                    <a:pt x="86106" y="508"/>
                  </a:lnTo>
                  <a:cubicBezTo>
                    <a:pt x="96012" y="2413"/>
                    <a:pt x="100711" y="3937"/>
                    <a:pt x="105410" y="5842"/>
                  </a:cubicBezTo>
                  <a:lnTo>
                    <a:pt x="114427" y="10160"/>
                  </a:lnTo>
                  <a:cubicBezTo>
                    <a:pt x="122809" y="15748"/>
                    <a:pt x="126619" y="18923"/>
                    <a:pt x="130175" y="22479"/>
                  </a:cubicBezTo>
                  <a:lnTo>
                    <a:pt x="136906" y="29845"/>
                  </a:lnTo>
                  <a:cubicBezTo>
                    <a:pt x="142494" y="38227"/>
                    <a:pt x="144780" y="42545"/>
                    <a:pt x="146685" y="47117"/>
                  </a:cubicBezTo>
                  <a:lnTo>
                    <a:pt x="149987" y="56515"/>
                  </a:lnTo>
                  <a:cubicBezTo>
                    <a:pt x="151892" y="66294"/>
                    <a:pt x="152400" y="71247"/>
                    <a:pt x="152400" y="76327"/>
                  </a:cubicBezTo>
                  <a:close/>
                </a:path>
              </a:pathLst>
            </a:custGeom>
            <a:solidFill>
              <a:srgbClr val="331C2C"/>
            </a:solidFill>
          </p:spPr>
        </p:sp>
      </p:grpSp>
      <p:grpSp>
        <p:nvGrpSpPr>
          <p:cNvPr name="Group 9" id="9"/>
          <p:cNvGrpSpPr>
            <a:grpSpLocks noChangeAspect="true"/>
          </p:cNvGrpSpPr>
          <p:nvPr/>
        </p:nvGrpSpPr>
        <p:grpSpPr>
          <a:xfrm rot="0">
            <a:off x="1553966" y="5694797"/>
            <a:ext cx="152400" cy="152400"/>
            <a:chOff x="0" y="0"/>
            <a:chExt cx="152400" cy="152400"/>
          </a:xfrm>
        </p:grpSpPr>
        <p:sp>
          <p:nvSpPr>
            <p:cNvPr name="Freeform 10" id="10"/>
            <p:cNvSpPr/>
            <p:nvPr/>
          </p:nvSpPr>
          <p:spPr>
            <a:xfrm flipH="false" flipV="false" rot="0">
              <a:off x="0" y="0"/>
              <a:ext cx="152400" cy="152400"/>
            </a:xfrm>
            <a:custGeom>
              <a:avLst/>
              <a:gdLst/>
              <a:ahLst/>
              <a:cxnLst/>
              <a:rect r="r" b="b" t="t" l="l"/>
              <a:pathLst>
                <a:path h="152400" w="152400">
                  <a:moveTo>
                    <a:pt x="152400" y="76200"/>
                  </a:moveTo>
                  <a:lnTo>
                    <a:pt x="151892" y="86106"/>
                  </a:lnTo>
                  <a:cubicBezTo>
                    <a:pt x="149987" y="95885"/>
                    <a:pt x="148463" y="100711"/>
                    <a:pt x="146558" y="105283"/>
                  </a:cubicBezTo>
                  <a:lnTo>
                    <a:pt x="142240" y="114300"/>
                  </a:lnTo>
                  <a:cubicBezTo>
                    <a:pt x="136652" y="122682"/>
                    <a:pt x="133477" y="126492"/>
                    <a:pt x="129921" y="130048"/>
                  </a:cubicBezTo>
                  <a:lnTo>
                    <a:pt x="122555" y="136779"/>
                  </a:lnTo>
                  <a:cubicBezTo>
                    <a:pt x="114173" y="142367"/>
                    <a:pt x="109855" y="144653"/>
                    <a:pt x="105283" y="146558"/>
                  </a:cubicBezTo>
                  <a:lnTo>
                    <a:pt x="95885" y="149860"/>
                  </a:lnTo>
                  <a:cubicBezTo>
                    <a:pt x="86106" y="151892"/>
                    <a:pt x="81153" y="152400"/>
                    <a:pt x="76200" y="152400"/>
                  </a:cubicBezTo>
                  <a:lnTo>
                    <a:pt x="66294" y="151892"/>
                  </a:lnTo>
                  <a:cubicBezTo>
                    <a:pt x="56515" y="149987"/>
                    <a:pt x="51689" y="148463"/>
                    <a:pt x="47117" y="146558"/>
                  </a:cubicBezTo>
                  <a:lnTo>
                    <a:pt x="38100" y="142240"/>
                  </a:lnTo>
                  <a:cubicBezTo>
                    <a:pt x="29718" y="136652"/>
                    <a:pt x="25908" y="133477"/>
                    <a:pt x="22352" y="129921"/>
                  </a:cubicBezTo>
                  <a:lnTo>
                    <a:pt x="15621" y="122555"/>
                  </a:lnTo>
                  <a:cubicBezTo>
                    <a:pt x="10033" y="114427"/>
                    <a:pt x="7747" y="109982"/>
                    <a:pt x="5842" y="105410"/>
                  </a:cubicBezTo>
                  <a:lnTo>
                    <a:pt x="2413" y="96012"/>
                  </a:lnTo>
                  <a:cubicBezTo>
                    <a:pt x="508" y="86106"/>
                    <a:pt x="0" y="81153"/>
                    <a:pt x="0" y="76200"/>
                  </a:cubicBezTo>
                  <a:lnTo>
                    <a:pt x="508" y="66294"/>
                  </a:lnTo>
                  <a:cubicBezTo>
                    <a:pt x="2413" y="56388"/>
                    <a:pt x="3937" y="51689"/>
                    <a:pt x="5842" y="46990"/>
                  </a:cubicBezTo>
                  <a:lnTo>
                    <a:pt x="10160" y="37973"/>
                  </a:lnTo>
                  <a:cubicBezTo>
                    <a:pt x="15748" y="29591"/>
                    <a:pt x="18923" y="25781"/>
                    <a:pt x="22479" y="22225"/>
                  </a:cubicBezTo>
                  <a:lnTo>
                    <a:pt x="29845" y="15494"/>
                  </a:lnTo>
                  <a:cubicBezTo>
                    <a:pt x="37973" y="10033"/>
                    <a:pt x="42418" y="7747"/>
                    <a:pt x="46990" y="5842"/>
                  </a:cubicBezTo>
                  <a:lnTo>
                    <a:pt x="56388" y="2413"/>
                  </a:lnTo>
                  <a:cubicBezTo>
                    <a:pt x="66294" y="508"/>
                    <a:pt x="71247" y="0"/>
                    <a:pt x="76200" y="0"/>
                  </a:cubicBezTo>
                  <a:lnTo>
                    <a:pt x="86106" y="508"/>
                  </a:lnTo>
                  <a:cubicBezTo>
                    <a:pt x="96012" y="2413"/>
                    <a:pt x="100711" y="3937"/>
                    <a:pt x="105410" y="5842"/>
                  </a:cubicBezTo>
                  <a:lnTo>
                    <a:pt x="114427" y="10160"/>
                  </a:lnTo>
                  <a:cubicBezTo>
                    <a:pt x="122809" y="15748"/>
                    <a:pt x="126619" y="18923"/>
                    <a:pt x="130175" y="22479"/>
                  </a:cubicBezTo>
                  <a:lnTo>
                    <a:pt x="136906" y="29845"/>
                  </a:lnTo>
                  <a:cubicBezTo>
                    <a:pt x="142494" y="38227"/>
                    <a:pt x="144780" y="42545"/>
                    <a:pt x="146685" y="47117"/>
                  </a:cubicBezTo>
                  <a:lnTo>
                    <a:pt x="149987" y="56515"/>
                  </a:lnTo>
                  <a:cubicBezTo>
                    <a:pt x="151892" y="66294"/>
                    <a:pt x="152400" y="71247"/>
                    <a:pt x="152400" y="76327"/>
                  </a:cubicBezTo>
                  <a:close/>
                </a:path>
              </a:pathLst>
            </a:custGeom>
            <a:solidFill>
              <a:srgbClr val="331C2C"/>
            </a:solidFill>
          </p:spPr>
        </p:sp>
      </p:grpSp>
      <p:grpSp>
        <p:nvGrpSpPr>
          <p:cNvPr name="Group 11" id="11"/>
          <p:cNvGrpSpPr>
            <a:grpSpLocks noChangeAspect="true"/>
          </p:cNvGrpSpPr>
          <p:nvPr/>
        </p:nvGrpSpPr>
        <p:grpSpPr>
          <a:xfrm rot="0">
            <a:off x="-827865" y="6734632"/>
            <a:ext cx="4108009" cy="5582945"/>
            <a:chOff x="0" y="0"/>
            <a:chExt cx="4108005" cy="5582945"/>
          </a:xfrm>
        </p:grpSpPr>
        <p:sp>
          <p:nvSpPr>
            <p:cNvPr name="Freeform 12" id="12"/>
            <p:cNvSpPr/>
            <p:nvPr/>
          </p:nvSpPr>
          <p:spPr>
            <a:xfrm flipH="false" flipV="false" rot="0">
              <a:off x="2381885" y="63373"/>
              <a:ext cx="152400" cy="152400"/>
            </a:xfrm>
            <a:custGeom>
              <a:avLst/>
              <a:gdLst/>
              <a:ahLst/>
              <a:cxnLst/>
              <a:rect r="r" b="b" t="t" l="l"/>
              <a:pathLst>
                <a:path h="152400" w="152400">
                  <a:moveTo>
                    <a:pt x="152400" y="76327"/>
                  </a:moveTo>
                  <a:lnTo>
                    <a:pt x="151892" y="86233"/>
                  </a:lnTo>
                  <a:cubicBezTo>
                    <a:pt x="149987" y="96012"/>
                    <a:pt x="148463" y="100838"/>
                    <a:pt x="146558" y="105410"/>
                  </a:cubicBezTo>
                  <a:lnTo>
                    <a:pt x="142240" y="114427"/>
                  </a:lnTo>
                  <a:cubicBezTo>
                    <a:pt x="136652" y="122809"/>
                    <a:pt x="133477" y="126619"/>
                    <a:pt x="129921" y="130175"/>
                  </a:cubicBezTo>
                  <a:lnTo>
                    <a:pt x="122555" y="136906"/>
                  </a:lnTo>
                  <a:cubicBezTo>
                    <a:pt x="114173" y="142494"/>
                    <a:pt x="109855" y="144780"/>
                    <a:pt x="105283" y="146685"/>
                  </a:cubicBezTo>
                  <a:lnTo>
                    <a:pt x="95885" y="149987"/>
                  </a:lnTo>
                  <a:cubicBezTo>
                    <a:pt x="86106" y="151892"/>
                    <a:pt x="81153" y="152400"/>
                    <a:pt x="76073" y="152400"/>
                  </a:cubicBezTo>
                  <a:lnTo>
                    <a:pt x="66167" y="151892"/>
                  </a:lnTo>
                  <a:cubicBezTo>
                    <a:pt x="56388" y="149987"/>
                    <a:pt x="51562" y="148463"/>
                    <a:pt x="46990" y="146558"/>
                  </a:cubicBezTo>
                  <a:lnTo>
                    <a:pt x="37973" y="142240"/>
                  </a:lnTo>
                  <a:cubicBezTo>
                    <a:pt x="29591" y="136652"/>
                    <a:pt x="25781" y="133477"/>
                    <a:pt x="22225" y="129921"/>
                  </a:cubicBezTo>
                  <a:lnTo>
                    <a:pt x="15494" y="122555"/>
                  </a:lnTo>
                  <a:cubicBezTo>
                    <a:pt x="9906" y="114173"/>
                    <a:pt x="7620" y="109855"/>
                    <a:pt x="5715" y="105283"/>
                  </a:cubicBezTo>
                  <a:lnTo>
                    <a:pt x="2413" y="95885"/>
                  </a:lnTo>
                  <a:cubicBezTo>
                    <a:pt x="508" y="86106"/>
                    <a:pt x="0" y="81153"/>
                    <a:pt x="0" y="76073"/>
                  </a:cubicBezTo>
                  <a:lnTo>
                    <a:pt x="508" y="66167"/>
                  </a:lnTo>
                  <a:cubicBezTo>
                    <a:pt x="2413" y="56388"/>
                    <a:pt x="3937" y="51562"/>
                    <a:pt x="5842" y="46990"/>
                  </a:cubicBezTo>
                  <a:lnTo>
                    <a:pt x="10160" y="37973"/>
                  </a:lnTo>
                  <a:cubicBezTo>
                    <a:pt x="15748" y="29591"/>
                    <a:pt x="18923" y="25781"/>
                    <a:pt x="22479" y="22225"/>
                  </a:cubicBezTo>
                  <a:lnTo>
                    <a:pt x="29845" y="15494"/>
                  </a:lnTo>
                  <a:cubicBezTo>
                    <a:pt x="38227" y="9906"/>
                    <a:pt x="42545" y="7620"/>
                    <a:pt x="47117" y="5715"/>
                  </a:cubicBezTo>
                  <a:lnTo>
                    <a:pt x="56515" y="2413"/>
                  </a:lnTo>
                  <a:cubicBezTo>
                    <a:pt x="66294" y="508"/>
                    <a:pt x="71247" y="0"/>
                    <a:pt x="76327" y="0"/>
                  </a:cubicBezTo>
                  <a:lnTo>
                    <a:pt x="86233" y="508"/>
                  </a:lnTo>
                  <a:cubicBezTo>
                    <a:pt x="96012" y="2413"/>
                    <a:pt x="100838" y="3937"/>
                    <a:pt x="105410" y="5842"/>
                  </a:cubicBezTo>
                  <a:lnTo>
                    <a:pt x="114427" y="10160"/>
                  </a:lnTo>
                  <a:cubicBezTo>
                    <a:pt x="122809" y="15748"/>
                    <a:pt x="126619" y="18923"/>
                    <a:pt x="130175" y="22479"/>
                  </a:cubicBezTo>
                  <a:lnTo>
                    <a:pt x="136906" y="29845"/>
                  </a:lnTo>
                  <a:cubicBezTo>
                    <a:pt x="142494" y="38227"/>
                    <a:pt x="144780" y="42545"/>
                    <a:pt x="146685" y="47117"/>
                  </a:cubicBezTo>
                  <a:lnTo>
                    <a:pt x="149987" y="56515"/>
                  </a:lnTo>
                  <a:cubicBezTo>
                    <a:pt x="151892" y="66294"/>
                    <a:pt x="152400" y="71247"/>
                    <a:pt x="152400" y="76327"/>
                  </a:cubicBezTo>
                  <a:close/>
                </a:path>
              </a:pathLst>
            </a:custGeom>
            <a:solidFill>
              <a:srgbClr val="331C2C"/>
            </a:solidFill>
          </p:spPr>
        </p:sp>
        <p:sp>
          <p:nvSpPr>
            <p:cNvPr name="Freeform 13" id="13"/>
            <p:cNvSpPr/>
            <p:nvPr/>
          </p:nvSpPr>
          <p:spPr>
            <a:xfrm flipH="false" flipV="false" rot="0">
              <a:off x="827786" y="136144"/>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399" y="1651"/>
                    <a:pt x="118745" y="0"/>
                  </a:cubicBezTo>
                  <a:cubicBezTo>
                    <a:pt x="118237" y="0"/>
                    <a:pt x="117729" y="0"/>
                    <a:pt x="117221" y="0"/>
                  </a:cubicBezTo>
                  <a:close/>
                </a:path>
              </a:pathLst>
            </a:custGeom>
            <a:solidFill>
              <a:srgbClr val="CEB3C0"/>
            </a:solidFill>
          </p:spPr>
        </p:sp>
      </p:grpSp>
      <p:grpSp>
        <p:nvGrpSpPr>
          <p:cNvPr name="Group 14" id="14"/>
          <p:cNvGrpSpPr>
            <a:grpSpLocks noChangeAspect="true"/>
          </p:cNvGrpSpPr>
          <p:nvPr/>
        </p:nvGrpSpPr>
        <p:grpSpPr>
          <a:xfrm rot="0">
            <a:off x="14597701" y="-1380134"/>
            <a:ext cx="4000195" cy="4955115"/>
            <a:chOff x="0" y="0"/>
            <a:chExt cx="4000195" cy="4955108"/>
          </a:xfrm>
        </p:grpSpPr>
        <p:sp>
          <p:nvSpPr>
            <p:cNvPr name="Freeform 15" id="15"/>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16" id="16"/>
          <p:cNvGrpSpPr>
            <a:grpSpLocks noChangeAspect="true"/>
          </p:cNvGrpSpPr>
          <p:nvPr/>
        </p:nvGrpSpPr>
        <p:grpSpPr>
          <a:xfrm rot="0">
            <a:off x="16875604" y="7797841"/>
            <a:ext cx="3453374" cy="4444736"/>
            <a:chOff x="0" y="0"/>
            <a:chExt cx="3453384" cy="4444733"/>
          </a:xfrm>
        </p:grpSpPr>
        <p:sp>
          <p:nvSpPr>
            <p:cNvPr name="Freeform 17" id="17"/>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8" id="18"/>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19" id="19"/>
          <p:cNvSpPr txBox="true"/>
          <p:nvPr/>
        </p:nvSpPr>
        <p:spPr>
          <a:xfrm rot="0">
            <a:off x="6928485" y="881901"/>
            <a:ext cx="4519489" cy="1204274"/>
          </a:xfrm>
          <a:prstGeom prst="rect">
            <a:avLst/>
          </a:prstGeom>
        </p:spPr>
        <p:txBody>
          <a:bodyPr anchor="t" rtlCol="false" tIns="0" lIns="0" bIns="0" rIns="0">
            <a:spAutoFit/>
          </a:bodyPr>
          <a:lstStyle/>
          <a:p>
            <a:pPr algn="l">
              <a:lnSpc>
                <a:spcPts val="9799"/>
              </a:lnSpc>
            </a:pPr>
            <a:r>
              <a:rPr lang="en-US" sz="6999">
                <a:solidFill>
                  <a:srgbClr val="331C2C"/>
                </a:solidFill>
                <a:latin typeface="Cooper BT Bold"/>
              </a:rPr>
              <a:t>EQUIPO 7</a:t>
            </a:r>
          </a:p>
        </p:txBody>
      </p:sp>
      <p:sp>
        <p:nvSpPr>
          <p:cNvPr name="TextBox 20" id="20"/>
          <p:cNvSpPr txBox="true"/>
          <p:nvPr/>
        </p:nvSpPr>
        <p:spPr>
          <a:xfrm rot="0">
            <a:off x="1924107" y="3314586"/>
            <a:ext cx="5354336" cy="642242"/>
          </a:xfrm>
          <a:prstGeom prst="rect">
            <a:avLst/>
          </a:prstGeom>
        </p:spPr>
        <p:txBody>
          <a:bodyPr anchor="t" rtlCol="false" tIns="0" lIns="0" bIns="0" rIns="0">
            <a:spAutoFit/>
          </a:bodyPr>
          <a:lstStyle/>
          <a:p>
            <a:pPr algn="l">
              <a:lnSpc>
                <a:spcPts val="5179"/>
              </a:lnSpc>
            </a:pPr>
            <a:r>
              <a:rPr lang="en-US" sz="3699">
                <a:solidFill>
                  <a:srgbClr val="331C2C"/>
                </a:solidFill>
                <a:latin typeface="Cooper BT Bold"/>
              </a:rPr>
              <a:t>Osorio Herrera Rebeca</a:t>
            </a:r>
          </a:p>
        </p:txBody>
      </p:sp>
      <p:sp>
        <p:nvSpPr>
          <p:cNvPr name="TextBox 21" id="21"/>
          <p:cNvSpPr txBox="true"/>
          <p:nvPr/>
        </p:nvSpPr>
        <p:spPr>
          <a:xfrm rot="0">
            <a:off x="1924107" y="4285326"/>
            <a:ext cx="5338239" cy="642242"/>
          </a:xfrm>
          <a:prstGeom prst="rect">
            <a:avLst/>
          </a:prstGeom>
        </p:spPr>
        <p:txBody>
          <a:bodyPr anchor="t" rtlCol="false" tIns="0" lIns="0" bIns="0" rIns="0">
            <a:spAutoFit/>
          </a:bodyPr>
          <a:lstStyle/>
          <a:p>
            <a:pPr algn="l">
              <a:lnSpc>
                <a:spcPts val="5179"/>
              </a:lnSpc>
            </a:pPr>
            <a:r>
              <a:rPr lang="en-US" sz="3699">
                <a:solidFill>
                  <a:srgbClr val="331C2C"/>
                </a:solidFill>
                <a:latin typeface="Cooper BT Bold"/>
              </a:rPr>
              <a:t>Pérez Gómez Jennifer </a:t>
            </a:r>
          </a:p>
        </p:txBody>
      </p:sp>
      <p:sp>
        <p:nvSpPr>
          <p:cNvPr name="TextBox 22" id="22"/>
          <p:cNvSpPr txBox="true"/>
          <p:nvPr/>
        </p:nvSpPr>
        <p:spPr>
          <a:xfrm rot="0">
            <a:off x="1924107" y="6492002"/>
            <a:ext cx="7189889" cy="642242"/>
          </a:xfrm>
          <a:prstGeom prst="rect">
            <a:avLst/>
          </a:prstGeom>
        </p:spPr>
        <p:txBody>
          <a:bodyPr anchor="t" rtlCol="false" tIns="0" lIns="0" bIns="0" rIns="0">
            <a:spAutoFit/>
          </a:bodyPr>
          <a:lstStyle/>
          <a:p>
            <a:pPr algn="l">
              <a:lnSpc>
                <a:spcPts val="5179"/>
              </a:lnSpc>
            </a:pPr>
            <a:r>
              <a:rPr lang="en-US" sz="3699">
                <a:solidFill>
                  <a:srgbClr val="331C2C"/>
                </a:solidFill>
                <a:latin typeface="Cooper BT Bold"/>
              </a:rPr>
              <a:t>Rivero Valencia Vidal Enrique</a:t>
            </a:r>
          </a:p>
        </p:txBody>
      </p:sp>
      <p:sp>
        <p:nvSpPr>
          <p:cNvPr name="TextBox 23" id="23"/>
          <p:cNvSpPr txBox="true"/>
          <p:nvPr/>
        </p:nvSpPr>
        <p:spPr>
          <a:xfrm rot="0">
            <a:off x="1924107" y="5388664"/>
            <a:ext cx="7358377" cy="642242"/>
          </a:xfrm>
          <a:prstGeom prst="rect">
            <a:avLst/>
          </a:prstGeom>
        </p:spPr>
        <p:txBody>
          <a:bodyPr anchor="t" rtlCol="false" tIns="0" lIns="0" bIns="0" rIns="0">
            <a:spAutoFit/>
          </a:bodyPr>
          <a:lstStyle/>
          <a:p>
            <a:pPr algn="l">
              <a:lnSpc>
                <a:spcPts val="5179"/>
              </a:lnSpc>
            </a:pPr>
            <a:r>
              <a:rPr lang="en-US" sz="3699">
                <a:solidFill>
                  <a:srgbClr val="331C2C"/>
                </a:solidFill>
                <a:latin typeface="Cooper BT Bold"/>
              </a:rPr>
              <a:t>Quintero Laguna Eduardo Said</a:t>
            </a:r>
          </a:p>
        </p:txBody>
      </p:sp>
      <p:sp>
        <p:nvSpPr>
          <p:cNvPr name="TextBox 24" id="24"/>
          <p:cNvSpPr txBox="true"/>
          <p:nvPr/>
        </p:nvSpPr>
        <p:spPr>
          <a:xfrm rot="0">
            <a:off x="1216057" y="2501294"/>
            <a:ext cx="13176037" cy="642242"/>
          </a:xfrm>
          <a:prstGeom prst="rect">
            <a:avLst/>
          </a:prstGeom>
        </p:spPr>
        <p:txBody>
          <a:bodyPr anchor="t" rtlCol="false" tIns="0" lIns="0" bIns="0" rIns="0">
            <a:spAutoFit/>
          </a:bodyPr>
          <a:lstStyle/>
          <a:p>
            <a:pPr algn="l">
              <a:lnSpc>
                <a:spcPts val="5179"/>
              </a:lnSpc>
            </a:pPr>
            <a:r>
              <a:rPr lang="en-US" sz="3699">
                <a:solidFill>
                  <a:srgbClr val="331C2C"/>
                </a:solidFill>
                <a:latin typeface="Cooper BT Bold"/>
              </a:rPr>
              <a:t>LICENCIATURA EN ADMINISTRACIÓN INSDUSTRIAL</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334910" cy="2444115"/>
            <a:chOff x="0" y="0"/>
            <a:chExt cx="1334910" cy="2444115"/>
          </a:xfrm>
        </p:grpSpPr>
        <p:sp>
          <p:nvSpPr>
            <p:cNvPr name="Freeform 3" id="3"/>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4" id="4"/>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5" id="5"/>
          <p:cNvGrpSpPr>
            <a:grpSpLocks noChangeAspect="true"/>
          </p:cNvGrpSpPr>
          <p:nvPr/>
        </p:nvGrpSpPr>
        <p:grpSpPr>
          <a:xfrm rot="0">
            <a:off x="1616107" y="3590925"/>
            <a:ext cx="142875" cy="142875"/>
            <a:chOff x="0" y="0"/>
            <a:chExt cx="142875" cy="142875"/>
          </a:xfrm>
        </p:grpSpPr>
        <p:sp>
          <p:nvSpPr>
            <p:cNvPr name="Freeform 6" id="6"/>
            <p:cNvSpPr/>
            <p:nvPr/>
          </p:nvSpPr>
          <p:spPr>
            <a:xfrm flipH="false" flipV="false" rot="0">
              <a:off x="0" y="0"/>
              <a:ext cx="143129" cy="143002"/>
            </a:xfrm>
            <a:custGeom>
              <a:avLst/>
              <a:gdLst/>
              <a:ahLst/>
              <a:cxnLst/>
              <a:rect r="r" b="b" t="t" l="l"/>
              <a:pathLst>
                <a:path h="143002" w="143129">
                  <a:moveTo>
                    <a:pt x="142875" y="71501"/>
                  </a:moveTo>
                  <a:lnTo>
                    <a:pt x="142367" y="80899"/>
                  </a:lnTo>
                  <a:cubicBezTo>
                    <a:pt x="140589" y="90043"/>
                    <a:pt x="139192" y="94615"/>
                    <a:pt x="137414" y="98933"/>
                  </a:cubicBezTo>
                  <a:lnTo>
                    <a:pt x="133477" y="107442"/>
                  </a:lnTo>
                  <a:cubicBezTo>
                    <a:pt x="128270" y="115189"/>
                    <a:pt x="125349" y="118872"/>
                    <a:pt x="122047" y="122174"/>
                  </a:cubicBezTo>
                  <a:lnTo>
                    <a:pt x="115062" y="128397"/>
                  </a:lnTo>
                  <a:cubicBezTo>
                    <a:pt x="107315" y="133604"/>
                    <a:pt x="103124" y="135763"/>
                    <a:pt x="98806" y="137541"/>
                  </a:cubicBezTo>
                  <a:lnTo>
                    <a:pt x="90043" y="140716"/>
                  </a:lnTo>
                  <a:cubicBezTo>
                    <a:pt x="80899" y="142494"/>
                    <a:pt x="76200" y="143002"/>
                    <a:pt x="71501" y="143002"/>
                  </a:cubicBezTo>
                  <a:lnTo>
                    <a:pt x="62103" y="142494"/>
                  </a:lnTo>
                  <a:cubicBezTo>
                    <a:pt x="52959" y="140716"/>
                    <a:pt x="48387" y="139319"/>
                    <a:pt x="44069" y="137541"/>
                  </a:cubicBezTo>
                  <a:lnTo>
                    <a:pt x="35560" y="133604"/>
                  </a:lnTo>
                  <a:cubicBezTo>
                    <a:pt x="27813" y="128397"/>
                    <a:pt x="24130" y="125476"/>
                    <a:pt x="20828" y="122174"/>
                  </a:cubicBezTo>
                  <a:lnTo>
                    <a:pt x="14605" y="115189"/>
                  </a:lnTo>
                  <a:cubicBezTo>
                    <a:pt x="9398" y="107188"/>
                    <a:pt x="7239" y="103124"/>
                    <a:pt x="5461" y="98806"/>
                  </a:cubicBezTo>
                  <a:lnTo>
                    <a:pt x="2286" y="89916"/>
                  </a:lnTo>
                  <a:cubicBezTo>
                    <a:pt x="508" y="80772"/>
                    <a:pt x="0" y="76073"/>
                    <a:pt x="0" y="71501"/>
                  </a:cubicBezTo>
                  <a:lnTo>
                    <a:pt x="508" y="62103"/>
                  </a:lnTo>
                  <a:cubicBezTo>
                    <a:pt x="2286" y="52959"/>
                    <a:pt x="3683" y="48387"/>
                    <a:pt x="5461" y="44069"/>
                  </a:cubicBezTo>
                  <a:lnTo>
                    <a:pt x="9398" y="35560"/>
                  </a:lnTo>
                  <a:cubicBezTo>
                    <a:pt x="14605" y="27813"/>
                    <a:pt x="17526" y="24130"/>
                    <a:pt x="20828" y="20828"/>
                  </a:cubicBezTo>
                  <a:lnTo>
                    <a:pt x="27813" y="14605"/>
                  </a:lnTo>
                  <a:cubicBezTo>
                    <a:pt x="35687" y="9398"/>
                    <a:pt x="39751" y="7239"/>
                    <a:pt x="44069" y="5461"/>
                  </a:cubicBezTo>
                  <a:lnTo>
                    <a:pt x="52959" y="2286"/>
                  </a:lnTo>
                  <a:cubicBezTo>
                    <a:pt x="62103" y="508"/>
                    <a:pt x="66802" y="0"/>
                    <a:pt x="71501" y="0"/>
                  </a:cubicBezTo>
                  <a:lnTo>
                    <a:pt x="80899" y="508"/>
                  </a:lnTo>
                  <a:cubicBezTo>
                    <a:pt x="90043" y="2286"/>
                    <a:pt x="94615" y="3683"/>
                    <a:pt x="98933" y="5461"/>
                  </a:cubicBezTo>
                  <a:lnTo>
                    <a:pt x="107442" y="9398"/>
                  </a:lnTo>
                  <a:cubicBezTo>
                    <a:pt x="115189" y="14605"/>
                    <a:pt x="118872" y="17526"/>
                    <a:pt x="122174" y="20828"/>
                  </a:cubicBezTo>
                  <a:lnTo>
                    <a:pt x="128397" y="27813"/>
                  </a:lnTo>
                  <a:cubicBezTo>
                    <a:pt x="133604" y="35560"/>
                    <a:pt x="135763" y="39751"/>
                    <a:pt x="137668" y="44069"/>
                  </a:cubicBezTo>
                  <a:lnTo>
                    <a:pt x="140843" y="52832"/>
                  </a:lnTo>
                  <a:cubicBezTo>
                    <a:pt x="142621" y="61976"/>
                    <a:pt x="143129" y="66675"/>
                    <a:pt x="143129" y="71374"/>
                  </a:cubicBezTo>
                  <a:close/>
                </a:path>
              </a:pathLst>
            </a:custGeom>
            <a:solidFill>
              <a:srgbClr val="331C2C"/>
            </a:solidFill>
          </p:spPr>
        </p:sp>
      </p:grpSp>
      <p:grpSp>
        <p:nvGrpSpPr>
          <p:cNvPr name="Group 7" id="7"/>
          <p:cNvGrpSpPr>
            <a:grpSpLocks noChangeAspect="true"/>
          </p:cNvGrpSpPr>
          <p:nvPr/>
        </p:nvGrpSpPr>
        <p:grpSpPr>
          <a:xfrm rot="0">
            <a:off x="1616107" y="5391150"/>
            <a:ext cx="142875" cy="142875"/>
            <a:chOff x="0" y="0"/>
            <a:chExt cx="142875" cy="142875"/>
          </a:xfrm>
        </p:grpSpPr>
        <p:sp>
          <p:nvSpPr>
            <p:cNvPr name="Freeform 8" id="8"/>
            <p:cNvSpPr/>
            <p:nvPr/>
          </p:nvSpPr>
          <p:spPr>
            <a:xfrm flipH="false" flipV="false" rot="0">
              <a:off x="0" y="0"/>
              <a:ext cx="143129" cy="143129"/>
            </a:xfrm>
            <a:custGeom>
              <a:avLst/>
              <a:gdLst/>
              <a:ahLst/>
              <a:cxnLst/>
              <a:rect r="r" b="b" t="t" l="l"/>
              <a:pathLst>
                <a:path h="143129" w="143129">
                  <a:moveTo>
                    <a:pt x="142875" y="71501"/>
                  </a:moveTo>
                  <a:lnTo>
                    <a:pt x="142367" y="80899"/>
                  </a:lnTo>
                  <a:cubicBezTo>
                    <a:pt x="140589" y="90043"/>
                    <a:pt x="139192" y="94615"/>
                    <a:pt x="137414" y="98933"/>
                  </a:cubicBezTo>
                  <a:lnTo>
                    <a:pt x="133477" y="107442"/>
                  </a:lnTo>
                  <a:cubicBezTo>
                    <a:pt x="128270" y="115189"/>
                    <a:pt x="125349" y="118872"/>
                    <a:pt x="122047" y="122174"/>
                  </a:cubicBezTo>
                  <a:lnTo>
                    <a:pt x="115062" y="128397"/>
                  </a:lnTo>
                  <a:cubicBezTo>
                    <a:pt x="107315" y="133604"/>
                    <a:pt x="103124" y="135763"/>
                    <a:pt x="98806" y="137668"/>
                  </a:cubicBezTo>
                  <a:lnTo>
                    <a:pt x="90043" y="140843"/>
                  </a:lnTo>
                  <a:cubicBezTo>
                    <a:pt x="80899" y="142621"/>
                    <a:pt x="76200" y="143129"/>
                    <a:pt x="71501" y="143129"/>
                  </a:cubicBezTo>
                  <a:lnTo>
                    <a:pt x="62103" y="142621"/>
                  </a:lnTo>
                  <a:cubicBezTo>
                    <a:pt x="52959" y="140843"/>
                    <a:pt x="48387" y="139446"/>
                    <a:pt x="44069" y="137668"/>
                  </a:cubicBezTo>
                  <a:lnTo>
                    <a:pt x="35560" y="133731"/>
                  </a:lnTo>
                  <a:cubicBezTo>
                    <a:pt x="27813" y="128524"/>
                    <a:pt x="24130" y="125603"/>
                    <a:pt x="20828" y="122301"/>
                  </a:cubicBezTo>
                  <a:lnTo>
                    <a:pt x="14605" y="115316"/>
                  </a:lnTo>
                  <a:cubicBezTo>
                    <a:pt x="9398" y="107188"/>
                    <a:pt x="7239" y="103124"/>
                    <a:pt x="5461" y="98806"/>
                  </a:cubicBezTo>
                  <a:lnTo>
                    <a:pt x="2286" y="89916"/>
                  </a:lnTo>
                  <a:cubicBezTo>
                    <a:pt x="508" y="80772"/>
                    <a:pt x="0" y="76073"/>
                    <a:pt x="0" y="71501"/>
                  </a:cubicBezTo>
                  <a:lnTo>
                    <a:pt x="508" y="62103"/>
                  </a:lnTo>
                  <a:cubicBezTo>
                    <a:pt x="2286" y="52959"/>
                    <a:pt x="3683" y="48387"/>
                    <a:pt x="5461" y="44069"/>
                  </a:cubicBezTo>
                  <a:lnTo>
                    <a:pt x="9398" y="35560"/>
                  </a:lnTo>
                  <a:cubicBezTo>
                    <a:pt x="14605" y="27813"/>
                    <a:pt x="17526" y="24130"/>
                    <a:pt x="20828" y="20828"/>
                  </a:cubicBezTo>
                  <a:lnTo>
                    <a:pt x="27813" y="14605"/>
                  </a:lnTo>
                  <a:cubicBezTo>
                    <a:pt x="35687" y="9398"/>
                    <a:pt x="39751" y="7239"/>
                    <a:pt x="44069" y="5461"/>
                  </a:cubicBezTo>
                  <a:lnTo>
                    <a:pt x="52959" y="2286"/>
                  </a:lnTo>
                  <a:cubicBezTo>
                    <a:pt x="62103" y="508"/>
                    <a:pt x="66802" y="0"/>
                    <a:pt x="71501" y="0"/>
                  </a:cubicBezTo>
                  <a:lnTo>
                    <a:pt x="80899" y="508"/>
                  </a:lnTo>
                  <a:cubicBezTo>
                    <a:pt x="90043" y="2286"/>
                    <a:pt x="94615" y="3683"/>
                    <a:pt x="98933" y="5461"/>
                  </a:cubicBezTo>
                  <a:lnTo>
                    <a:pt x="107442" y="9398"/>
                  </a:lnTo>
                  <a:cubicBezTo>
                    <a:pt x="115189" y="14605"/>
                    <a:pt x="118872" y="17526"/>
                    <a:pt x="122174" y="20828"/>
                  </a:cubicBezTo>
                  <a:lnTo>
                    <a:pt x="128397" y="27813"/>
                  </a:lnTo>
                  <a:cubicBezTo>
                    <a:pt x="133604" y="35560"/>
                    <a:pt x="135763" y="39751"/>
                    <a:pt x="137668" y="44069"/>
                  </a:cubicBezTo>
                  <a:lnTo>
                    <a:pt x="140843" y="52832"/>
                  </a:lnTo>
                  <a:cubicBezTo>
                    <a:pt x="142621" y="61976"/>
                    <a:pt x="143129" y="66675"/>
                    <a:pt x="143129" y="71374"/>
                  </a:cubicBezTo>
                  <a:close/>
                </a:path>
              </a:pathLst>
            </a:custGeom>
            <a:solidFill>
              <a:srgbClr val="331C2C"/>
            </a:solidFill>
          </p:spPr>
        </p:sp>
      </p:grpSp>
      <p:grpSp>
        <p:nvGrpSpPr>
          <p:cNvPr name="Group 9" id="9"/>
          <p:cNvGrpSpPr>
            <a:grpSpLocks noChangeAspect="true"/>
          </p:cNvGrpSpPr>
          <p:nvPr/>
        </p:nvGrpSpPr>
        <p:grpSpPr>
          <a:xfrm rot="0">
            <a:off x="-827865" y="6807251"/>
            <a:ext cx="4108009" cy="5510327"/>
            <a:chOff x="0" y="0"/>
            <a:chExt cx="4108005" cy="5510327"/>
          </a:xfrm>
        </p:grpSpPr>
        <p:sp>
          <p:nvSpPr>
            <p:cNvPr name="Freeform 10" id="10"/>
            <p:cNvSpPr/>
            <p:nvPr/>
          </p:nvSpPr>
          <p:spPr>
            <a:xfrm flipH="false" flipV="false" rot="0">
              <a:off x="827786" y="6350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sp>
          <p:nvSpPr>
            <p:cNvPr name="Freeform 11" id="11"/>
            <p:cNvSpPr/>
            <p:nvPr/>
          </p:nvSpPr>
          <p:spPr>
            <a:xfrm flipH="false" flipV="false" rot="0">
              <a:off x="2443861" y="984250"/>
              <a:ext cx="143002" cy="143002"/>
            </a:xfrm>
            <a:custGeom>
              <a:avLst/>
              <a:gdLst/>
              <a:ahLst/>
              <a:cxnLst/>
              <a:rect r="r" b="b" t="t" l="l"/>
              <a:pathLst>
                <a:path h="143002" w="143002">
                  <a:moveTo>
                    <a:pt x="143002" y="71374"/>
                  </a:moveTo>
                  <a:lnTo>
                    <a:pt x="142494" y="80772"/>
                  </a:lnTo>
                  <a:cubicBezTo>
                    <a:pt x="140716" y="89916"/>
                    <a:pt x="139319" y="94488"/>
                    <a:pt x="137541" y="98806"/>
                  </a:cubicBezTo>
                  <a:lnTo>
                    <a:pt x="133604" y="107315"/>
                  </a:lnTo>
                  <a:cubicBezTo>
                    <a:pt x="128397" y="115062"/>
                    <a:pt x="125476" y="118745"/>
                    <a:pt x="122174" y="122047"/>
                  </a:cubicBezTo>
                  <a:lnTo>
                    <a:pt x="115189" y="128270"/>
                  </a:lnTo>
                  <a:cubicBezTo>
                    <a:pt x="107442" y="133477"/>
                    <a:pt x="103251" y="135636"/>
                    <a:pt x="98933" y="137541"/>
                  </a:cubicBezTo>
                  <a:lnTo>
                    <a:pt x="90170" y="140716"/>
                  </a:lnTo>
                  <a:cubicBezTo>
                    <a:pt x="81026" y="142494"/>
                    <a:pt x="76327" y="143002"/>
                    <a:pt x="71628" y="143002"/>
                  </a:cubicBezTo>
                  <a:lnTo>
                    <a:pt x="62230" y="142494"/>
                  </a:lnTo>
                  <a:cubicBezTo>
                    <a:pt x="53086" y="140716"/>
                    <a:pt x="48514" y="139319"/>
                    <a:pt x="44196" y="137541"/>
                  </a:cubicBezTo>
                  <a:lnTo>
                    <a:pt x="35687" y="133604"/>
                  </a:lnTo>
                  <a:cubicBezTo>
                    <a:pt x="27940" y="128397"/>
                    <a:pt x="24257" y="125476"/>
                    <a:pt x="20955" y="122174"/>
                  </a:cubicBezTo>
                  <a:lnTo>
                    <a:pt x="14732" y="115189"/>
                  </a:lnTo>
                  <a:cubicBezTo>
                    <a:pt x="9525" y="107442"/>
                    <a:pt x="7366" y="103251"/>
                    <a:pt x="5461" y="98933"/>
                  </a:cubicBezTo>
                  <a:lnTo>
                    <a:pt x="2286" y="90170"/>
                  </a:lnTo>
                  <a:cubicBezTo>
                    <a:pt x="508" y="81026"/>
                    <a:pt x="0" y="76327"/>
                    <a:pt x="0" y="71628"/>
                  </a:cubicBezTo>
                  <a:lnTo>
                    <a:pt x="508" y="62230"/>
                  </a:lnTo>
                  <a:cubicBezTo>
                    <a:pt x="2286" y="53086"/>
                    <a:pt x="3683" y="48514"/>
                    <a:pt x="5461" y="44196"/>
                  </a:cubicBezTo>
                  <a:lnTo>
                    <a:pt x="9398" y="35687"/>
                  </a:lnTo>
                  <a:cubicBezTo>
                    <a:pt x="14605" y="27940"/>
                    <a:pt x="17526" y="24257"/>
                    <a:pt x="20828" y="20955"/>
                  </a:cubicBezTo>
                  <a:lnTo>
                    <a:pt x="27813" y="14732"/>
                  </a:lnTo>
                  <a:cubicBezTo>
                    <a:pt x="35560" y="9525"/>
                    <a:pt x="39751" y="7366"/>
                    <a:pt x="44069" y="5461"/>
                  </a:cubicBezTo>
                  <a:lnTo>
                    <a:pt x="52832" y="2286"/>
                  </a:lnTo>
                  <a:cubicBezTo>
                    <a:pt x="61976" y="508"/>
                    <a:pt x="66675" y="0"/>
                    <a:pt x="71374" y="0"/>
                  </a:cubicBezTo>
                  <a:lnTo>
                    <a:pt x="80772" y="508"/>
                  </a:lnTo>
                  <a:cubicBezTo>
                    <a:pt x="89916" y="2286"/>
                    <a:pt x="94488" y="3683"/>
                    <a:pt x="98806" y="5461"/>
                  </a:cubicBezTo>
                  <a:lnTo>
                    <a:pt x="107315" y="9398"/>
                  </a:lnTo>
                  <a:cubicBezTo>
                    <a:pt x="115062" y="14605"/>
                    <a:pt x="118745" y="17526"/>
                    <a:pt x="122047" y="20828"/>
                  </a:cubicBezTo>
                  <a:lnTo>
                    <a:pt x="128270" y="27813"/>
                  </a:lnTo>
                  <a:cubicBezTo>
                    <a:pt x="133477" y="35560"/>
                    <a:pt x="135636" y="39751"/>
                    <a:pt x="137541" y="44069"/>
                  </a:cubicBezTo>
                  <a:lnTo>
                    <a:pt x="140716" y="52832"/>
                  </a:lnTo>
                  <a:cubicBezTo>
                    <a:pt x="142494" y="61976"/>
                    <a:pt x="143002" y="66675"/>
                    <a:pt x="143002" y="71374"/>
                  </a:cubicBezTo>
                  <a:close/>
                </a:path>
              </a:pathLst>
            </a:custGeom>
            <a:solidFill>
              <a:srgbClr val="331C2C"/>
            </a:solidFill>
          </p:spPr>
        </p:sp>
        <p:sp>
          <p:nvSpPr>
            <p:cNvPr name="Freeform 12" id="12"/>
            <p:cNvSpPr/>
            <p:nvPr/>
          </p:nvSpPr>
          <p:spPr>
            <a:xfrm flipH="false" flipV="false" rot="0">
              <a:off x="3172841" y="2179574"/>
              <a:ext cx="152400" cy="152273"/>
            </a:xfrm>
            <a:custGeom>
              <a:avLst/>
              <a:gdLst/>
              <a:ahLst/>
              <a:cxnLst/>
              <a:rect r="r" b="b" t="t" l="l"/>
              <a:pathLst>
                <a:path h="152273" w="152400">
                  <a:moveTo>
                    <a:pt x="152146" y="76200"/>
                  </a:moveTo>
                  <a:lnTo>
                    <a:pt x="151638" y="86106"/>
                  </a:lnTo>
                  <a:lnTo>
                    <a:pt x="146050" y="90043"/>
                  </a:lnTo>
                  <a:lnTo>
                    <a:pt x="150749" y="90932"/>
                  </a:lnTo>
                  <a:lnTo>
                    <a:pt x="148336" y="100584"/>
                  </a:lnTo>
                  <a:lnTo>
                    <a:pt x="141986" y="103378"/>
                  </a:lnTo>
                  <a:lnTo>
                    <a:pt x="146431" y="105156"/>
                  </a:lnTo>
                  <a:lnTo>
                    <a:pt x="142113" y="114173"/>
                  </a:lnTo>
                  <a:lnTo>
                    <a:pt x="135382" y="115697"/>
                  </a:lnTo>
                  <a:lnTo>
                    <a:pt x="139319" y="118364"/>
                  </a:lnTo>
                  <a:lnTo>
                    <a:pt x="133350" y="126365"/>
                  </a:lnTo>
                  <a:lnTo>
                    <a:pt x="126492" y="126492"/>
                  </a:lnTo>
                  <a:lnTo>
                    <a:pt x="129921" y="129921"/>
                  </a:lnTo>
                  <a:lnTo>
                    <a:pt x="122555" y="136652"/>
                  </a:lnTo>
                  <a:lnTo>
                    <a:pt x="118364" y="139446"/>
                  </a:lnTo>
                  <a:lnTo>
                    <a:pt x="109855" y="144526"/>
                  </a:lnTo>
                  <a:lnTo>
                    <a:pt x="105283" y="146431"/>
                  </a:lnTo>
                  <a:lnTo>
                    <a:pt x="95885" y="149733"/>
                  </a:lnTo>
                  <a:lnTo>
                    <a:pt x="90043" y="146050"/>
                  </a:lnTo>
                  <a:lnTo>
                    <a:pt x="90932" y="150749"/>
                  </a:lnTo>
                  <a:lnTo>
                    <a:pt x="81026" y="152273"/>
                  </a:lnTo>
                  <a:lnTo>
                    <a:pt x="76073" y="147447"/>
                  </a:lnTo>
                  <a:lnTo>
                    <a:pt x="76073" y="152273"/>
                  </a:lnTo>
                  <a:lnTo>
                    <a:pt x="66167" y="151765"/>
                  </a:lnTo>
                  <a:lnTo>
                    <a:pt x="62230" y="146177"/>
                  </a:lnTo>
                  <a:lnTo>
                    <a:pt x="61341" y="150876"/>
                  </a:lnTo>
                  <a:lnTo>
                    <a:pt x="51689" y="148463"/>
                  </a:lnTo>
                  <a:lnTo>
                    <a:pt x="47117" y="146558"/>
                  </a:lnTo>
                  <a:lnTo>
                    <a:pt x="38100" y="142240"/>
                  </a:lnTo>
                  <a:lnTo>
                    <a:pt x="33909" y="139446"/>
                  </a:lnTo>
                  <a:lnTo>
                    <a:pt x="25908" y="133477"/>
                  </a:lnTo>
                  <a:lnTo>
                    <a:pt x="25781" y="126619"/>
                  </a:lnTo>
                  <a:lnTo>
                    <a:pt x="22352" y="130048"/>
                  </a:lnTo>
                  <a:lnTo>
                    <a:pt x="15621" y="122682"/>
                  </a:lnTo>
                  <a:lnTo>
                    <a:pt x="16764" y="115824"/>
                  </a:lnTo>
                  <a:lnTo>
                    <a:pt x="12827" y="118491"/>
                  </a:lnTo>
                  <a:lnTo>
                    <a:pt x="7747" y="109982"/>
                  </a:lnTo>
                  <a:lnTo>
                    <a:pt x="10287" y="103505"/>
                  </a:lnTo>
                  <a:lnTo>
                    <a:pt x="5842" y="105283"/>
                  </a:lnTo>
                  <a:lnTo>
                    <a:pt x="2540" y="95885"/>
                  </a:lnTo>
                  <a:lnTo>
                    <a:pt x="6223" y="90043"/>
                  </a:lnTo>
                  <a:lnTo>
                    <a:pt x="1524" y="90932"/>
                  </a:lnTo>
                  <a:lnTo>
                    <a:pt x="0" y="81026"/>
                  </a:lnTo>
                  <a:lnTo>
                    <a:pt x="4826" y="76073"/>
                  </a:lnTo>
                  <a:lnTo>
                    <a:pt x="0" y="76073"/>
                  </a:lnTo>
                  <a:lnTo>
                    <a:pt x="508" y="66167"/>
                  </a:lnTo>
                  <a:lnTo>
                    <a:pt x="6096" y="62230"/>
                  </a:lnTo>
                  <a:lnTo>
                    <a:pt x="1397" y="61341"/>
                  </a:lnTo>
                  <a:lnTo>
                    <a:pt x="3810" y="51689"/>
                  </a:lnTo>
                  <a:lnTo>
                    <a:pt x="5715" y="47117"/>
                  </a:lnTo>
                  <a:lnTo>
                    <a:pt x="10033" y="38100"/>
                  </a:lnTo>
                  <a:lnTo>
                    <a:pt x="16764" y="36576"/>
                  </a:lnTo>
                  <a:lnTo>
                    <a:pt x="12827" y="33909"/>
                  </a:lnTo>
                  <a:lnTo>
                    <a:pt x="18796" y="25908"/>
                  </a:lnTo>
                  <a:lnTo>
                    <a:pt x="25654" y="25781"/>
                  </a:lnTo>
                  <a:lnTo>
                    <a:pt x="22225" y="22352"/>
                  </a:lnTo>
                  <a:lnTo>
                    <a:pt x="29591" y="15621"/>
                  </a:lnTo>
                  <a:lnTo>
                    <a:pt x="36449" y="16764"/>
                  </a:lnTo>
                  <a:lnTo>
                    <a:pt x="33782" y="12827"/>
                  </a:lnTo>
                  <a:lnTo>
                    <a:pt x="42291" y="7747"/>
                  </a:lnTo>
                  <a:lnTo>
                    <a:pt x="48768" y="10287"/>
                  </a:lnTo>
                  <a:lnTo>
                    <a:pt x="46990" y="5842"/>
                  </a:lnTo>
                  <a:lnTo>
                    <a:pt x="56388" y="2540"/>
                  </a:lnTo>
                  <a:lnTo>
                    <a:pt x="61341" y="1524"/>
                  </a:lnTo>
                  <a:lnTo>
                    <a:pt x="71247" y="0"/>
                  </a:lnTo>
                  <a:lnTo>
                    <a:pt x="76200" y="0"/>
                  </a:lnTo>
                  <a:lnTo>
                    <a:pt x="86106" y="508"/>
                  </a:lnTo>
                  <a:lnTo>
                    <a:pt x="91059" y="1524"/>
                  </a:lnTo>
                  <a:lnTo>
                    <a:pt x="100711" y="3937"/>
                  </a:lnTo>
                  <a:lnTo>
                    <a:pt x="103505" y="10287"/>
                  </a:lnTo>
                  <a:lnTo>
                    <a:pt x="105283" y="5842"/>
                  </a:lnTo>
                  <a:lnTo>
                    <a:pt x="114300" y="10160"/>
                  </a:lnTo>
                  <a:lnTo>
                    <a:pt x="115824" y="16891"/>
                  </a:lnTo>
                  <a:lnTo>
                    <a:pt x="118491" y="12954"/>
                  </a:lnTo>
                  <a:lnTo>
                    <a:pt x="126492" y="18923"/>
                  </a:lnTo>
                  <a:lnTo>
                    <a:pt x="126619" y="25781"/>
                  </a:lnTo>
                  <a:lnTo>
                    <a:pt x="130048" y="22352"/>
                  </a:lnTo>
                  <a:lnTo>
                    <a:pt x="136779" y="29718"/>
                  </a:lnTo>
                  <a:lnTo>
                    <a:pt x="135636" y="36576"/>
                  </a:lnTo>
                  <a:lnTo>
                    <a:pt x="139573" y="33909"/>
                  </a:lnTo>
                  <a:lnTo>
                    <a:pt x="144653" y="42418"/>
                  </a:lnTo>
                  <a:lnTo>
                    <a:pt x="142113" y="48895"/>
                  </a:lnTo>
                  <a:lnTo>
                    <a:pt x="146558" y="47117"/>
                  </a:lnTo>
                  <a:lnTo>
                    <a:pt x="149860" y="56515"/>
                  </a:lnTo>
                  <a:lnTo>
                    <a:pt x="146177" y="62357"/>
                  </a:lnTo>
                  <a:lnTo>
                    <a:pt x="150876" y="61468"/>
                  </a:lnTo>
                  <a:lnTo>
                    <a:pt x="152400" y="71374"/>
                  </a:lnTo>
                  <a:lnTo>
                    <a:pt x="147574" y="76327"/>
                  </a:lnTo>
                  <a:lnTo>
                    <a:pt x="152400" y="76327"/>
                  </a:lnTo>
                  <a:moveTo>
                    <a:pt x="142875" y="76327"/>
                  </a:moveTo>
                  <a:lnTo>
                    <a:pt x="142494" y="67564"/>
                  </a:lnTo>
                  <a:lnTo>
                    <a:pt x="141605" y="63246"/>
                  </a:lnTo>
                  <a:lnTo>
                    <a:pt x="139446" y="54737"/>
                  </a:lnTo>
                  <a:lnTo>
                    <a:pt x="137795" y="50673"/>
                  </a:lnTo>
                  <a:lnTo>
                    <a:pt x="134111" y="42799"/>
                  </a:lnTo>
                  <a:lnTo>
                    <a:pt x="131698" y="39116"/>
                  </a:lnTo>
                  <a:lnTo>
                    <a:pt x="126491" y="32131"/>
                  </a:lnTo>
                  <a:lnTo>
                    <a:pt x="123443" y="29083"/>
                  </a:lnTo>
                  <a:lnTo>
                    <a:pt x="116966" y="23241"/>
                  </a:lnTo>
                  <a:lnTo>
                    <a:pt x="113283" y="20828"/>
                  </a:lnTo>
                  <a:lnTo>
                    <a:pt x="105790" y="16382"/>
                  </a:lnTo>
                  <a:lnTo>
                    <a:pt x="101726" y="14731"/>
                  </a:lnTo>
                  <a:lnTo>
                    <a:pt x="93471" y="11810"/>
                  </a:lnTo>
                  <a:lnTo>
                    <a:pt x="90169" y="6222"/>
                  </a:lnTo>
                  <a:lnTo>
                    <a:pt x="89280" y="10921"/>
                  </a:lnTo>
                  <a:lnTo>
                    <a:pt x="80644" y="9651"/>
                  </a:lnTo>
                  <a:lnTo>
                    <a:pt x="76326" y="4825"/>
                  </a:lnTo>
                  <a:lnTo>
                    <a:pt x="76326" y="9524"/>
                  </a:lnTo>
                  <a:lnTo>
                    <a:pt x="67563" y="9905"/>
                  </a:lnTo>
                  <a:lnTo>
                    <a:pt x="62356" y="6095"/>
                  </a:lnTo>
                  <a:lnTo>
                    <a:pt x="63245" y="10794"/>
                  </a:lnTo>
                  <a:lnTo>
                    <a:pt x="54736" y="12953"/>
                  </a:lnTo>
                  <a:lnTo>
                    <a:pt x="50672" y="14604"/>
                  </a:lnTo>
                  <a:lnTo>
                    <a:pt x="42798" y="18287"/>
                  </a:lnTo>
                  <a:lnTo>
                    <a:pt x="39115" y="20700"/>
                  </a:lnTo>
                  <a:lnTo>
                    <a:pt x="32130" y="25907"/>
                  </a:lnTo>
                  <a:lnTo>
                    <a:pt x="29082" y="28955"/>
                  </a:lnTo>
                  <a:lnTo>
                    <a:pt x="23240" y="35432"/>
                  </a:lnTo>
                  <a:lnTo>
                    <a:pt x="20827" y="39115"/>
                  </a:lnTo>
                  <a:lnTo>
                    <a:pt x="16382" y="46608"/>
                  </a:lnTo>
                  <a:lnTo>
                    <a:pt x="10286" y="48894"/>
                  </a:lnTo>
                  <a:lnTo>
                    <a:pt x="14731" y="50672"/>
                  </a:lnTo>
                  <a:lnTo>
                    <a:pt x="11810" y="58927"/>
                  </a:lnTo>
                  <a:lnTo>
                    <a:pt x="10921" y="63245"/>
                  </a:lnTo>
                  <a:lnTo>
                    <a:pt x="9651" y="71881"/>
                  </a:lnTo>
                  <a:lnTo>
                    <a:pt x="9651" y="76199"/>
                  </a:lnTo>
                  <a:lnTo>
                    <a:pt x="10032" y="84962"/>
                  </a:lnTo>
                  <a:lnTo>
                    <a:pt x="10921" y="89280"/>
                  </a:lnTo>
                  <a:lnTo>
                    <a:pt x="13080" y="97789"/>
                  </a:lnTo>
                  <a:lnTo>
                    <a:pt x="14731" y="101853"/>
                  </a:lnTo>
                  <a:lnTo>
                    <a:pt x="18414" y="109727"/>
                  </a:lnTo>
                  <a:lnTo>
                    <a:pt x="20827" y="113409"/>
                  </a:lnTo>
                  <a:lnTo>
                    <a:pt x="26034" y="120395"/>
                  </a:lnTo>
                  <a:lnTo>
                    <a:pt x="29082" y="123443"/>
                  </a:lnTo>
                  <a:lnTo>
                    <a:pt x="35559" y="129285"/>
                  </a:lnTo>
                  <a:lnTo>
                    <a:pt x="36575" y="135635"/>
                  </a:lnTo>
                  <a:lnTo>
                    <a:pt x="39242" y="131698"/>
                  </a:lnTo>
                  <a:lnTo>
                    <a:pt x="46735" y="136143"/>
                  </a:lnTo>
                  <a:lnTo>
                    <a:pt x="49021" y="142239"/>
                  </a:lnTo>
                  <a:lnTo>
                    <a:pt x="50799" y="137794"/>
                  </a:lnTo>
                  <a:lnTo>
                    <a:pt x="59054" y="140715"/>
                  </a:lnTo>
                  <a:lnTo>
                    <a:pt x="63372" y="141604"/>
                  </a:lnTo>
                  <a:lnTo>
                    <a:pt x="72008" y="142874"/>
                  </a:lnTo>
                  <a:lnTo>
                    <a:pt x="76326" y="142874"/>
                  </a:lnTo>
                  <a:lnTo>
                    <a:pt x="85089" y="142493"/>
                  </a:lnTo>
                  <a:lnTo>
                    <a:pt x="89407" y="141604"/>
                  </a:lnTo>
                  <a:lnTo>
                    <a:pt x="97916" y="139445"/>
                  </a:lnTo>
                  <a:lnTo>
                    <a:pt x="103758" y="142112"/>
                  </a:lnTo>
                  <a:lnTo>
                    <a:pt x="101980" y="137667"/>
                  </a:lnTo>
                  <a:lnTo>
                    <a:pt x="109854" y="133984"/>
                  </a:lnTo>
                  <a:lnTo>
                    <a:pt x="116204" y="135508"/>
                  </a:lnTo>
                  <a:lnTo>
                    <a:pt x="113537" y="131571"/>
                  </a:lnTo>
                  <a:lnTo>
                    <a:pt x="120522" y="126364"/>
                  </a:lnTo>
                  <a:lnTo>
                    <a:pt x="123569" y="123316"/>
                  </a:lnTo>
                  <a:lnTo>
                    <a:pt x="129411" y="116839"/>
                  </a:lnTo>
                  <a:lnTo>
                    <a:pt x="131824" y="113156"/>
                  </a:lnTo>
                  <a:lnTo>
                    <a:pt x="136269" y="105663"/>
                  </a:lnTo>
                  <a:lnTo>
                    <a:pt x="137920" y="101599"/>
                  </a:lnTo>
                  <a:lnTo>
                    <a:pt x="140842" y="93344"/>
                  </a:lnTo>
                  <a:lnTo>
                    <a:pt x="141731" y="89026"/>
                  </a:lnTo>
                  <a:lnTo>
                    <a:pt x="143001" y="80390"/>
                  </a:lnTo>
                  <a:close/>
                </a:path>
              </a:pathLst>
            </a:custGeom>
            <a:solidFill>
              <a:srgbClr val="331C2C"/>
            </a:solidFill>
          </p:spPr>
        </p:sp>
      </p:grpSp>
      <p:grpSp>
        <p:nvGrpSpPr>
          <p:cNvPr name="Group 13" id="13"/>
          <p:cNvGrpSpPr>
            <a:grpSpLocks noChangeAspect="true"/>
          </p:cNvGrpSpPr>
          <p:nvPr/>
        </p:nvGrpSpPr>
        <p:grpSpPr>
          <a:xfrm rot="0">
            <a:off x="14597701" y="-1380134"/>
            <a:ext cx="4000195" cy="4955115"/>
            <a:chOff x="0" y="0"/>
            <a:chExt cx="4000195" cy="4955108"/>
          </a:xfrm>
        </p:grpSpPr>
        <p:sp>
          <p:nvSpPr>
            <p:cNvPr name="Freeform 14" id="14"/>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15" id="15"/>
          <p:cNvGrpSpPr>
            <a:grpSpLocks noChangeAspect="true"/>
          </p:cNvGrpSpPr>
          <p:nvPr/>
        </p:nvGrpSpPr>
        <p:grpSpPr>
          <a:xfrm rot="0">
            <a:off x="16875604" y="7797841"/>
            <a:ext cx="3453374" cy="4444736"/>
            <a:chOff x="0" y="0"/>
            <a:chExt cx="3453384" cy="4444733"/>
          </a:xfrm>
        </p:grpSpPr>
        <p:sp>
          <p:nvSpPr>
            <p:cNvPr name="Freeform 16" id="16"/>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7" id="17"/>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18" id="18"/>
          <p:cNvSpPr txBox="true"/>
          <p:nvPr/>
        </p:nvSpPr>
        <p:spPr>
          <a:xfrm rot="0">
            <a:off x="1216057" y="1506512"/>
            <a:ext cx="17018441" cy="1796386"/>
          </a:xfrm>
          <a:prstGeom prst="rect">
            <a:avLst/>
          </a:prstGeom>
        </p:spPr>
        <p:txBody>
          <a:bodyPr anchor="t" rtlCol="false" tIns="0" lIns="0" bIns="0" rIns="0">
            <a:spAutoFit/>
          </a:bodyPr>
          <a:lstStyle/>
          <a:p>
            <a:pPr algn="just">
              <a:lnSpc>
                <a:spcPts val="4724"/>
              </a:lnSpc>
            </a:pPr>
            <a:r>
              <a:rPr lang="en-US" sz="3420">
                <a:solidFill>
                  <a:srgbClr val="331C2C"/>
                </a:solidFill>
                <a:latin typeface="Cooper BT Light"/>
              </a:rPr>
              <a:t>2. </a:t>
            </a:r>
            <a:r>
              <a:rPr lang="en-US" sz="3420">
                <a:solidFill>
                  <a:srgbClr val="331C2C"/>
                </a:solidFill>
                <a:latin typeface="Cooper BT Bold"/>
              </a:rPr>
              <a:t>En este modelo, los datos se organizan y representan como objetos, que son instancias de clases definidas en un sistema de programación orientada a objetos.</a:t>
            </a:r>
          </a:p>
        </p:txBody>
      </p:sp>
      <p:sp>
        <p:nvSpPr>
          <p:cNvPr name="TextBox 19" id="19"/>
          <p:cNvSpPr txBox="true"/>
          <p:nvPr/>
        </p:nvSpPr>
        <p:spPr>
          <a:xfrm rot="0">
            <a:off x="1954692" y="3309842"/>
            <a:ext cx="16264957" cy="5390636"/>
          </a:xfrm>
          <a:prstGeom prst="rect">
            <a:avLst/>
          </a:prstGeom>
        </p:spPr>
        <p:txBody>
          <a:bodyPr anchor="t" rtlCol="false" tIns="0" lIns="0" bIns="0" rIns="0">
            <a:spAutoFit/>
          </a:bodyPr>
          <a:lstStyle/>
          <a:p>
            <a:pPr algn="just">
              <a:lnSpc>
                <a:spcPts val="4724"/>
              </a:lnSpc>
            </a:pPr>
            <a:r>
              <a:rPr lang="en-US" sz="3420">
                <a:solidFill>
                  <a:srgbClr val="331C2C"/>
                </a:solidFill>
                <a:latin typeface="Cooper BT Bold"/>
              </a:rPr>
              <a:t>Los objetos pueden contener datos (atributos) y comportamiento (métodos), lo que permite modelar entidades del mundo real de manera más natural. Las bases de datos orientadas a objetos pueden ser utilizadas en aplicaciones donde se requiere una representación más fiel del dominio del problema, como sistemas de gestión de contenido multimedia, sistemas CAD (diseño asistido por computadora), etc. Ejemplos de bases de datos orientadas a objetos incluyen GemStone/S, db4o y Zope Object Database (ZODB).</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597701" y="-1380134"/>
            <a:ext cx="4000195" cy="4955115"/>
            <a:chOff x="0" y="0"/>
            <a:chExt cx="4000195" cy="4955108"/>
          </a:xfrm>
        </p:grpSpPr>
        <p:sp>
          <p:nvSpPr>
            <p:cNvPr name="Freeform 3" id="3"/>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4" id="4"/>
          <p:cNvGrpSpPr>
            <a:grpSpLocks noChangeAspect="true"/>
          </p:cNvGrpSpPr>
          <p:nvPr/>
        </p:nvGrpSpPr>
        <p:grpSpPr>
          <a:xfrm rot="0">
            <a:off x="13288766" y="3938969"/>
            <a:ext cx="4999234" cy="5220052"/>
            <a:chOff x="0" y="0"/>
            <a:chExt cx="6665646" cy="6960070"/>
          </a:xfrm>
        </p:grpSpPr>
        <p:sp>
          <p:nvSpPr>
            <p:cNvPr name="Freeform 5" id="5"/>
            <p:cNvSpPr/>
            <p:nvPr/>
          </p:nvSpPr>
          <p:spPr>
            <a:xfrm flipH="false" flipV="false" rot="0">
              <a:off x="0" y="0"/>
              <a:ext cx="6665975" cy="6959981"/>
            </a:xfrm>
            <a:custGeom>
              <a:avLst/>
              <a:gdLst/>
              <a:ahLst/>
              <a:cxnLst/>
              <a:rect r="r" b="b" t="t" l="l"/>
              <a:pathLst>
                <a:path h="6959981" w="6665975">
                  <a:moveTo>
                    <a:pt x="3477768" y="0"/>
                  </a:moveTo>
                  <a:cubicBezTo>
                    <a:pt x="3364865" y="127"/>
                    <a:pt x="3252343" y="5588"/>
                    <a:pt x="3140075" y="16637"/>
                  </a:cubicBezTo>
                  <a:cubicBezTo>
                    <a:pt x="3026664" y="27813"/>
                    <a:pt x="2914015" y="44450"/>
                    <a:pt x="2802128" y="66675"/>
                  </a:cubicBezTo>
                  <a:cubicBezTo>
                    <a:pt x="2690241" y="88900"/>
                    <a:pt x="2579878" y="116459"/>
                    <a:pt x="2470785" y="149606"/>
                  </a:cubicBezTo>
                  <a:cubicBezTo>
                    <a:pt x="2361692" y="182753"/>
                    <a:pt x="2254504" y="220980"/>
                    <a:pt x="2149094" y="264541"/>
                  </a:cubicBezTo>
                  <a:cubicBezTo>
                    <a:pt x="2043684" y="308102"/>
                    <a:pt x="1940814" y="356743"/>
                    <a:pt x="1840230" y="410464"/>
                  </a:cubicBezTo>
                  <a:cubicBezTo>
                    <a:pt x="1739646" y="464185"/>
                    <a:pt x="1641983" y="522732"/>
                    <a:pt x="1547241" y="585978"/>
                  </a:cubicBezTo>
                  <a:cubicBezTo>
                    <a:pt x="1452499" y="649224"/>
                    <a:pt x="1360932" y="717042"/>
                    <a:pt x="1272794" y="789432"/>
                  </a:cubicBezTo>
                  <a:cubicBezTo>
                    <a:pt x="1184656" y="861822"/>
                    <a:pt x="1100328" y="938276"/>
                    <a:pt x="1019683" y="1018794"/>
                  </a:cubicBezTo>
                  <a:cubicBezTo>
                    <a:pt x="939038" y="1099312"/>
                    <a:pt x="862584" y="1183767"/>
                    <a:pt x="790321" y="1271905"/>
                  </a:cubicBezTo>
                  <a:cubicBezTo>
                    <a:pt x="718058" y="1360043"/>
                    <a:pt x="650113" y="1451483"/>
                    <a:pt x="586740" y="1546225"/>
                  </a:cubicBezTo>
                  <a:cubicBezTo>
                    <a:pt x="523367" y="1640967"/>
                    <a:pt x="464820" y="1738630"/>
                    <a:pt x="411099" y="1839214"/>
                  </a:cubicBezTo>
                  <a:cubicBezTo>
                    <a:pt x="357378" y="1939798"/>
                    <a:pt x="308610" y="2042668"/>
                    <a:pt x="265049" y="2147951"/>
                  </a:cubicBezTo>
                  <a:cubicBezTo>
                    <a:pt x="221488" y="2253234"/>
                    <a:pt x="183007" y="2360422"/>
                    <a:pt x="149987" y="2469515"/>
                  </a:cubicBezTo>
                  <a:cubicBezTo>
                    <a:pt x="116967" y="2578608"/>
                    <a:pt x="89154" y="2689098"/>
                    <a:pt x="66929" y="2800858"/>
                  </a:cubicBezTo>
                  <a:cubicBezTo>
                    <a:pt x="44704" y="2912618"/>
                    <a:pt x="27940" y="3025267"/>
                    <a:pt x="16764" y="3138805"/>
                  </a:cubicBezTo>
                  <a:cubicBezTo>
                    <a:pt x="5588" y="3252343"/>
                    <a:pt x="0" y="3366008"/>
                    <a:pt x="0" y="3480054"/>
                  </a:cubicBezTo>
                  <a:cubicBezTo>
                    <a:pt x="0" y="3594100"/>
                    <a:pt x="5588" y="3707765"/>
                    <a:pt x="16764" y="3821176"/>
                  </a:cubicBezTo>
                  <a:cubicBezTo>
                    <a:pt x="27940" y="3934587"/>
                    <a:pt x="44704" y="4047236"/>
                    <a:pt x="66929" y="4159123"/>
                  </a:cubicBezTo>
                  <a:cubicBezTo>
                    <a:pt x="89154" y="4271010"/>
                    <a:pt x="116840" y="4381373"/>
                    <a:pt x="149987" y="4490466"/>
                  </a:cubicBezTo>
                  <a:cubicBezTo>
                    <a:pt x="183134" y="4599559"/>
                    <a:pt x="221488" y="4706747"/>
                    <a:pt x="265049" y="4812030"/>
                  </a:cubicBezTo>
                  <a:cubicBezTo>
                    <a:pt x="308610" y="4917313"/>
                    <a:pt x="357378" y="5020310"/>
                    <a:pt x="411099" y="5120767"/>
                  </a:cubicBezTo>
                  <a:cubicBezTo>
                    <a:pt x="464820" y="5221224"/>
                    <a:pt x="523367" y="5319014"/>
                    <a:pt x="586740" y="5413756"/>
                  </a:cubicBezTo>
                  <a:cubicBezTo>
                    <a:pt x="650113" y="5508498"/>
                    <a:pt x="717931" y="5599938"/>
                    <a:pt x="790321" y="5688076"/>
                  </a:cubicBezTo>
                  <a:cubicBezTo>
                    <a:pt x="862711" y="5776214"/>
                    <a:pt x="939165" y="5860542"/>
                    <a:pt x="1019810" y="5941187"/>
                  </a:cubicBezTo>
                  <a:cubicBezTo>
                    <a:pt x="1100455" y="6021832"/>
                    <a:pt x="1184783" y="6098286"/>
                    <a:pt x="1272921" y="6170549"/>
                  </a:cubicBezTo>
                  <a:cubicBezTo>
                    <a:pt x="1361059" y="6242812"/>
                    <a:pt x="1452499" y="6310630"/>
                    <a:pt x="1547368" y="6374003"/>
                  </a:cubicBezTo>
                  <a:cubicBezTo>
                    <a:pt x="1642237" y="6437376"/>
                    <a:pt x="1739900" y="6495796"/>
                    <a:pt x="1840357" y="6549517"/>
                  </a:cubicBezTo>
                  <a:cubicBezTo>
                    <a:pt x="1940814" y="6603237"/>
                    <a:pt x="2043811" y="6651878"/>
                    <a:pt x="2149221" y="6695439"/>
                  </a:cubicBezTo>
                  <a:cubicBezTo>
                    <a:pt x="2254631" y="6739000"/>
                    <a:pt x="2361819" y="6777355"/>
                    <a:pt x="2470912" y="6810374"/>
                  </a:cubicBezTo>
                  <a:cubicBezTo>
                    <a:pt x="2580005" y="6843394"/>
                    <a:pt x="2690495" y="6871081"/>
                    <a:pt x="2802255" y="6893306"/>
                  </a:cubicBezTo>
                  <a:cubicBezTo>
                    <a:pt x="2914015" y="6915531"/>
                    <a:pt x="3026664" y="6932168"/>
                    <a:pt x="3140202" y="6943344"/>
                  </a:cubicBezTo>
                  <a:cubicBezTo>
                    <a:pt x="3253232" y="6954393"/>
                    <a:pt x="3366516" y="6959981"/>
                    <a:pt x="3480562" y="6959981"/>
                  </a:cubicBezTo>
                  <a:lnTo>
                    <a:pt x="3482594" y="6959981"/>
                  </a:lnTo>
                  <a:cubicBezTo>
                    <a:pt x="3596132" y="6959981"/>
                    <a:pt x="3709543" y="6954393"/>
                    <a:pt x="3822573" y="6943344"/>
                  </a:cubicBezTo>
                  <a:cubicBezTo>
                    <a:pt x="3935984" y="6932168"/>
                    <a:pt x="4048633" y="6915531"/>
                    <a:pt x="4160520" y="6893306"/>
                  </a:cubicBezTo>
                  <a:cubicBezTo>
                    <a:pt x="4272407" y="6871081"/>
                    <a:pt x="4382770" y="6843522"/>
                    <a:pt x="4491863" y="6810374"/>
                  </a:cubicBezTo>
                  <a:cubicBezTo>
                    <a:pt x="4600956" y="6777227"/>
                    <a:pt x="4708144" y="6739000"/>
                    <a:pt x="4813553" y="6695439"/>
                  </a:cubicBezTo>
                  <a:cubicBezTo>
                    <a:pt x="4918963" y="6651878"/>
                    <a:pt x="5021833" y="6603237"/>
                    <a:pt x="5122418" y="6549517"/>
                  </a:cubicBezTo>
                  <a:cubicBezTo>
                    <a:pt x="5223002" y="6495796"/>
                    <a:pt x="5320664" y="6437249"/>
                    <a:pt x="5415407" y="6374002"/>
                  </a:cubicBezTo>
                  <a:cubicBezTo>
                    <a:pt x="5510149" y="6310756"/>
                    <a:pt x="5601716" y="6242938"/>
                    <a:pt x="5689853" y="6170549"/>
                  </a:cubicBezTo>
                  <a:cubicBezTo>
                    <a:pt x="5777991" y="6098159"/>
                    <a:pt x="5862319" y="6021832"/>
                    <a:pt x="5942964" y="5941187"/>
                  </a:cubicBezTo>
                  <a:cubicBezTo>
                    <a:pt x="6023609" y="5860542"/>
                    <a:pt x="6100063" y="5776214"/>
                    <a:pt x="6172453" y="5688076"/>
                  </a:cubicBezTo>
                  <a:cubicBezTo>
                    <a:pt x="6244844" y="5599938"/>
                    <a:pt x="6312662" y="5508497"/>
                    <a:pt x="6376034" y="5413756"/>
                  </a:cubicBezTo>
                  <a:cubicBezTo>
                    <a:pt x="6439407" y="5319014"/>
                    <a:pt x="6497955" y="5221351"/>
                    <a:pt x="6551675" y="5120767"/>
                  </a:cubicBezTo>
                  <a:cubicBezTo>
                    <a:pt x="6592696" y="5044058"/>
                    <a:pt x="6630796" y="4965826"/>
                    <a:pt x="6665975" y="4886325"/>
                  </a:cubicBezTo>
                  <a:lnTo>
                    <a:pt x="6665975" y="4886325"/>
                  </a:lnTo>
                  <a:lnTo>
                    <a:pt x="6665975" y="2073656"/>
                  </a:lnTo>
                  <a:lnTo>
                    <a:pt x="6665975" y="2073656"/>
                  </a:lnTo>
                  <a:cubicBezTo>
                    <a:pt x="6630796" y="1994154"/>
                    <a:pt x="6592696" y="1915922"/>
                    <a:pt x="6551675" y="1839214"/>
                  </a:cubicBezTo>
                  <a:cubicBezTo>
                    <a:pt x="6497954" y="1738630"/>
                    <a:pt x="6439407" y="1640967"/>
                    <a:pt x="6376034" y="1546225"/>
                  </a:cubicBezTo>
                  <a:cubicBezTo>
                    <a:pt x="6312662" y="1451483"/>
                    <a:pt x="6244590" y="1360043"/>
                    <a:pt x="6172200" y="1271905"/>
                  </a:cubicBezTo>
                  <a:cubicBezTo>
                    <a:pt x="6099810" y="1183767"/>
                    <a:pt x="6023356" y="1099439"/>
                    <a:pt x="5942711" y="1018794"/>
                  </a:cubicBezTo>
                  <a:cubicBezTo>
                    <a:pt x="5862066" y="938149"/>
                    <a:pt x="5777738" y="861822"/>
                    <a:pt x="5689600" y="789559"/>
                  </a:cubicBezTo>
                  <a:cubicBezTo>
                    <a:pt x="5601462" y="717296"/>
                    <a:pt x="5510022" y="649351"/>
                    <a:pt x="5415280" y="586105"/>
                  </a:cubicBezTo>
                  <a:cubicBezTo>
                    <a:pt x="5320538" y="522859"/>
                    <a:pt x="5222748" y="464312"/>
                    <a:pt x="5122291" y="410591"/>
                  </a:cubicBezTo>
                  <a:cubicBezTo>
                    <a:pt x="5021834" y="356870"/>
                    <a:pt x="4918710" y="308102"/>
                    <a:pt x="4813300" y="264541"/>
                  </a:cubicBezTo>
                  <a:cubicBezTo>
                    <a:pt x="4707890" y="220980"/>
                    <a:pt x="4600702" y="182626"/>
                    <a:pt x="4491609" y="149606"/>
                  </a:cubicBezTo>
                  <a:cubicBezTo>
                    <a:pt x="4382516" y="116586"/>
                    <a:pt x="4272153" y="88900"/>
                    <a:pt x="4160393" y="66675"/>
                  </a:cubicBezTo>
                  <a:cubicBezTo>
                    <a:pt x="4048633" y="44450"/>
                    <a:pt x="3935984" y="27813"/>
                    <a:pt x="3822446" y="16637"/>
                  </a:cubicBezTo>
                  <a:cubicBezTo>
                    <a:pt x="3710051" y="5588"/>
                    <a:pt x="3597529" y="127"/>
                    <a:pt x="3484245" y="0"/>
                  </a:cubicBezTo>
                  <a:close/>
                </a:path>
              </a:pathLst>
            </a:custGeom>
            <a:blipFill>
              <a:blip r:embed="rId2"/>
              <a:stretch>
                <a:fillRect l="-36167" t="0" r="-40587" b="-24"/>
              </a:stretch>
            </a:blipFill>
          </p:spPr>
        </p:sp>
      </p:grpSp>
      <p:grpSp>
        <p:nvGrpSpPr>
          <p:cNvPr name="Group 6" id="6"/>
          <p:cNvGrpSpPr>
            <a:grpSpLocks noChangeAspect="true"/>
          </p:cNvGrpSpPr>
          <p:nvPr/>
        </p:nvGrpSpPr>
        <p:grpSpPr>
          <a:xfrm rot="0">
            <a:off x="-764362" y="6870754"/>
            <a:ext cx="3981012" cy="5383320"/>
            <a:chOff x="0" y="0"/>
            <a:chExt cx="3981005" cy="5383327"/>
          </a:xfrm>
        </p:grpSpPr>
        <p:sp>
          <p:nvSpPr>
            <p:cNvPr name="Freeform 7" id="7"/>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8" id="8"/>
          <p:cNvGrpSpPr>
            <a:grpSpLocks noChangeAspect="true"/>
          </p:cNvGrpSpPr>
          <p:nvPr/>
        </p:nvGrpSpPr>
        <p:grpSpPr>
          <a:xfrm rot="0">
            <a:off x="-63503" y="-63503"/>
            <a:ext cx="1334910" cy="2444115"/>
            <a:chOff x="0" y="0"/>
            <a:chExt cx="1334910" cy="2444115"/>
          </a:xfrm>
        </p:grpSpPr>
        <p:sp>
          <p:nvSpPr>
            <p:cNvPr name="Freeform 9" id="9"/>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10" id="10"/>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sp>
        <p:nvSpPr>
          <p:cNvPr name="Freeform 11" id="11"/>
          <p:cNvSpPr/>
          <p:nvPr/>
        </p:nvSpPr>
        <p:spPr>
          <a:xfrm flipH="false" flipV="false" rot="0">
            <a:off x="13177704" y="3826974"/>
            <a:ext cx="7151275" cy="8415604"/>
          </a:xfrm>
          <a:custGeom>
            <a:avLst/>
            <a:gdLst/>
            <a:ahLst/>
            <a:cxnLst/>
            <a:rect r="r" b="b" t="t" l="l"/>
            <a:pathLst>
              <a:path h="8415604" w="7151275">
                <a:moveTo>
                  <a:pt x="0" y="0"/>
                </a:moveTo>
                <a:lnTo>
                  <a:pt x="7151275" y="0"/>
                </a:lnTo>
                <a:lnTo>
                  <a:pt x="7151275" y="8415604"/>
                </a:lnTo>
                <a:lnTo>
                  <a:pt x="0" y="84156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0" y="2796302"/>
            <a:ext cx="13596080" cy="1956692"/>
          </a:xfrm>
          <a:prstGeom prst="rect">
            <a:avLst/>
          </a:prstGeom>
        </p:spPr>
        <p:txBody>
          <a:bodyPr anchor="t" rtlCol="false" tIns="0" lIns="0" bIns="0" rIns="0">
            <a:spAutoFit/>
          </a:bodyPr>
          <a:lstStyle/>
          <a:p>
            <a:pPr algn="l">
              <a:lnSpc>
                <a:spcPts val="5175"/>
              </a:lnSpc>
            </a:pPr>
            <a:r>
              <a:rPr lang="en-US" sz="3699">
                <a:solidFill>
                  <a:srgbClr val="331C2C"/>
                </a:solidFill>
                <a:latin typeface="Cooper BT Bold"/>
              </a:rPr>
              <a:t>Se refiere a como se organizan y almacenan los datos. Se estructuran principalmente en torno a tres elementos. </a:t>
            </a:r>
            <a:r>
              <a:rPr lang="en-US" sz="3699">
                <a:solidFill>
                  <a:srgbClr val="331C2C"/>
                </a:solidFill>
                <a:latin typeface="Cooper BT Light"/>
              </a:rPr>
              <a:t>1.</a:t>
            </a:r>
            <a:r>
              <a:rPr lang="en-US" sz="3699">
                <a:solidFill>
                  <a:srgbClr val="331C2C"/>
                </a:solidFill>
                <a:latin typeface="Cooper BT Bold"/>
              </a:rPr>
              <a:t>Campo: Representa una pieza única de información.</a:t>
            </a:r>
          </a:p>
        </p:txBody>
      </p:sp>
      <p:sp>
        <p:nvSpPr>
          <p:cNvPr name="TextBox 13" id="13"/>
          <p:cNvSpPr txBox="true"/>
          <p:nvPr/>
        </p:nvSpPr>
        <p:spPr>
          <a:xfrm rot="0">
            <a:off x="798757" y="4767977"/>
            <a:ext cx="12593126" cy="1299467"/>
          </a:xfrm>
          <a:prstGeom prst="rect">
            <a:avLst/>
          </a:prstGeom>
        </p:spPr>
        <p:txBody>
          <a:bodyPr anchor="t" rtlCol="false" tIns="0" lIns="0" bIns="0" rIns="0">
            <a:spAutoFit/>
          </a:bodyPr>
          <a:lstStyle/>
          <a:p>
            <a:pPr algn="l">
              <a:lnSpc>
                <a:spcPts val="5175"/>
              </a:lnSpc>
            </a:pPr>
            <a:r>
              <a:rPr lang="en-US" sz="3699">
                <a:solidFill>
                  <a:srgbClr val="331C2C"/>
                </a:solidFill>
                <a:latin typeface="Cooper BT Bold"/>
              </a:rPr>
              <a:t>por ejmplo, el nombre de un cliente o el precio de un producto. </a:t>
            </a:r>
          </a:p>
        </p:txBody>
      </p:sp>
      <p:sp>
        <p:nvSpPr>
          <p:cNvPr name="TextBox 14" id="14"/>
          <p:cNvSpPr txBox="true"/>
          <p:nvPr/>
        </p:nvSpPr>
        <p:spPr>
          <a:xfrm rot="0">
            <a:off x="372961" y="6079065"/>
            <a:ext cx="12990233" cy="648957"/>
          </a:xfrm>
          <a:prstGeom prst="rect">
            <a:avLst/>
          </a:prstGeom>
        </p:spPr>
        <p:txBody>
          <a:bodyPr anchor="t" rtlCol="false" tIns="0" lIns="0" bIns="0" rIns="0">
            <a:spAutoFit/>
          </a:bodyPr>
          <a:lstStyle/>
          <a:p>
            <a:pPr algn="l">
              <a:lnSpc>
                <a:spcPts val="5175"/>
              </a:lnSpc>
            </a:pPr>
            <a:r>
              <a:rPr lang="en-US" sz="3699" spc="7">
                <a:solidFill>
                  <a:srgbClr val="331C2C"/>
                </a:solidFill>
                <a:latin typeface="Cooper BT Light"/>
              </a:rPr>
              <a:t>2.</a:t>
            </a:r>
            <a:r>
              <a:rPr lang="en-US" sz="3699" spc="7">
                <a:solidFill>
                  <a:srgbClr val="331C2C"/>
                </a:solidFill>
                <a:latin typeface="Cooper BT Bold"/>
              </a:rPr>
              <a:t>Registro: Representa un siste,a completo de capos de</a:t>
            </a:r>
          </a:p>
        </p:txBody>
      </p:sp>
      <p:sp>
        <p:nvSpPr>
          <p:cNvPr name="TextBox 15" id="15"/>
          <p:cNvSpPr txBox="true"/>
          <p:nvPr/>
        </p:nvSpPr>
        <p:spPr>
          <a:xfrm rot="0">
            <a:off x="798757" y="6739652"/>
            <a:ext cx="11853901" cy="1299467"/>
          </a:xfrm>
          <a:prstGeom prst="rect">
            <a:avLst/>
          </a:prstGeom>
        </p:spPr>
        <p:txBody>
          <a:bodyPr anchor="t" rtlCol="false" tIns="0" lIns="0" bIns="0" rIns="0">
            <a:spAutoFit/>
          </a:bodyPr>
          <a:lstStyle/>
          <a:p>
            <a:pPr algn="l">
              <a:lnSpc>
                <a:spcPts val="5175"/>
              </a:lnSpc>
            </a:pPr>
            <a:r>
              <a:rPr lang="en-US" sz="3699">
                <a:solidFill>
                  <a:srgbClr val="331C2C"/>
                </a:solidFill>
                <a:latin typeface="Cooper BT Bold"/>
              </a:rPr>
              <a:t>información. Por ejemplo, todos los detalles de un cliente o un producto. </a:t>
            </a:r>
          </a:p>
        </p:txBody>
      </p:sp>
      <p:sp>
        <p:nvSpPr>
          <p:cNvPr name="TextBox 16" id="16"/>
          <p:cNvSpPr txBox="true"/>
          <p:nvPr/>
        </p:nvSpPr>
        <p:spPr>
          <a:xfrm rot="0">
            <a:off x="372961" y="8050740"/>
            <a:ext cx="13016674" cy="648957"/>
          </a:xfrm>
          <a:prstGeom prst="rect">
            <a:avLst/>
          </a:prstGeom>
        </p:spPr>
        <p:txBody>
          <a:bodyPr anchor="t" rtlCol="false" tIns="0" lIns="0" bIns="0" rIns="0">
            <a:spAutoFit/>
          </a:bodyPr>
          <a:lstStyle/>
          <a:p>
            <a:pPr algn="l">
              <a:lnSpc>
                <a:spcPts val="5175"/>
              </a:lnSpc>
            </a:pPr>
            <a:r>
              <a:rPr lang="en-US" sz="3699" spc="7">
                <a:solidFill>
                  <a:srgbClr val="331C2C"/>
                </a:solidFill>
                <a:latin typeface="Cooper BT Light"/>
              </a:rPr>
              <a:t>3.</a:t>
            </a:r>
            <a:r>
              <a:rPr lang="en-US" sz="3699" spc="7">
                <a:solidFill>
                  <a:srgbClr val="331C2C"/>
                </a:solidFill>
                <a:latin typeface="Cooper BT Bold"/>
              </a:rPr>
              <a:t>Archivo: El el conjunto de regiustros que compone la</a:t>
            </a:r>
          </a:p>
        </p:txBody>
      </p:sp>
      <p:sp>
        <p:nvSpPr>
          <p:cNvPr name="TextBox 17" id="17"/>
          <p:cNvSpPr txBox="true"/>
          <p:nvPr/>
        </p:nvSpPr>
        <p:spPr>
          <a:xfrm rot="0">
            <a:off x="798757" y="8711327"/>
            <a:ext cx="3455708" cy="642242"/>
          </a:xfrm>
          <a:prstGeom prst="rect">
            <a:avLst/>
          </a:prstGeom>
        </p:spPr>
        <p:txBody>
          <a:bodyPr anchor="t" rtlCol="false" tIns="0" lIns="0" bIns="0" rIns="0">
            <a:spAutoFit/>
          </a:bodyPr>
          <a:lstStyle/>
          <a:p>
            <a:pPr algn="l">
              <a:lnSpc>
                <a:spcPts val="5175"/>
              </a:lnSpc>
            </a:pPr>
            <a:r>
              <a:rPr lang="en-US" sz="3699">
                <a:solidFill>
                  <a:srgbClr val="331C2C"/>
                </a:solidFill>
                <a:latin typeface="Cooper BT Bold"/>
              </a:rPr>
              <a:t>base de datos. </a:t>
            </a:r>
          </a:p>
        </p:txBody>
      </p:sp>
      <p:sp>
        <p:nvSpPr>
          <p:cNvPr name="TextBox 18" id="18"/>
          <p:cNvSpPr txBox="true"/>
          <p:nvPr/>
        </p:nvSpPr>
        <p:spPr>
          <a:xfrm rot="0">
            <a:off x="1642129" y="118739"/>
            <a:ext cx="15303732" cy="2461574"/>
          </a:xfrm>
          <a:prstGeom prst="rect">
            <a:avLst/>
          </a:prstGeom>
        </p:spPr>
        <p:txBody>
          <a:bodyPr anchor="t" rtlCol="false" tIns="0" lIns="0" bIns="0" rIns="0">
            <a:spAutoFit/>
          </a:bodyPr>
          <a:lstStyle/>
          <a:p>
            <a:pPr algn="ctr">
              <a:lnSpc>
                <a:spcPts val="9827"/>
              </a:lnSpc>
            </a:pPr>
            <a:r>
              <a:rPr lang="en-US" sz="6999">
                <a:solidFill>
                  <a:srgbClr val="331C2C"/>
                </a:solidFill>
                <a:latin typeface="Cooper BT Bold"/>
              </a:rPr>
              <a:t>3.3 ESTRUCTURA DE LAS BASES DE DATOS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334910" cy="2444115"/>
            <a:chOff x="0" y="0"/>
            <a:chExt cx="1334910" cy="2444115"/>
          </a:xfrm>
        </p:grpSpPr>
        <p:sp>
          <p:nvSpPr>
            <p:cNvPr name="Freeform 3" id="3"/>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4" id="4"/>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sp>
        <p:nvSpPr>
          <p:cNvPr name="Freeform 5" id="5"/>
          <p:cNvSpPr/>
          <p:nvPr/>
        </p:nvSpPr>
        <p:spPr>
          <a:xfrm flipH="false" flipV="false" rot="0">
            <a:off x="776783" y="6157522"/>
            <a:ext cx="503825" cy="503825"/>
          </a:xfrm>
          <a:custGeom>
            <a:avLst/>
            <a:gdLst/>
            <a:ahLst/>
            <a:cxnLst/>
            <a:rect r="r" b="b" t="t" l="l"/>
            <a:pathLst>
              <a:path h="503825" w="503825">
                <a:moveTo>
                  <a:pt x="0" y="0"/>
                </a:moveTo>
                <a:lnTo>
                  <a:pt x="503825" y="0"/>
                </a:lnTo>
                <a:lnTo>
                  <a:pt x="503825" y="503825"/>
                </a:lnTo>
                <a:lnTo>
                  <a:pt x="0" y="5038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764362" y="6870754"/>
            <a:ext cx="3981012" cy="5383320"/>
            <a:chOff x="0" y="0"/>
            <a:chExt cx="3981005" cy="5383327"/>
          </a:xfrm>
        </p:grpSpPr>
        <p:sp>
          <p:nvSpPr>
            <p:cNvPr name="Freeform 7" id="7"/>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sp>
        <p:nvSpPr>
          <p:cNvPr name="Freeform 8" id="8"/>
          <p:cNvSpPr/>
          <p:nvPr/>
        </p:nvSpPr>
        <p:spPr>
          <a:xfrm flipH="false" flipV="false" rot="0">
            <a:off x="2392051" y="2623699"/>
            <a:ext cx="503825" cy="503825"/>
          </a:xfrm>
          <a:custGeom>
            <a:avLst/>
            <a:gdLst/>
            <a:ahLst/>
            <a:cxnLst/>
            <a:rect r="r" b="b" t="t" l="l"/>
            <a:pathLst>
              <a:path h="503825" w="503825">
                <a:moveTo>
                  <a:pt x="0" y="0"/>
                </a:moveTo>
                <a:lnTo>
                  <a:pt x="503825" y="0"/>
                </a:lnTo>
                <a:lnTo>
                  <a:pt x="503825" y="503825"/>
                </a:lnTo>
                <a:lnTo>
                  <a:pt x="0" y="503825"/>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9542021" y="2623699"/>
            <a:ext cx="503825" cy="503825"/>
          </a:xfrm>
          <a:custGeom>
            <a:avLst/>
            <a:gdLst/>
            <a:ahLst/>
            <a:cxnLst/>
            <a:rect r="r" b="b" t="t" l="l"/>
            <a:pathLst>
              <a:path h="503825" w="503825">
                <a:moveTo>
                  <a:pt x="0" y="0"/>
                </a:moveTo>
                <a:lnTo>
                  <a:pt x="503825" y="0"/>
                </a:lnTo>
                <a:lnTo>
                  <a:pt x="503825" y="503825"/>
                </a:lnTo>
                <a:lnTo>
                  <a:pt x="0" y="503825"/>
                </a:lnTo>
                <a:lnTo>
                  <a:pt x="0" y="0"/>
                </a:lnTo>
                <a:close/>
              </a:path>
            </a:pathLst>
          </a:custGeom>
          <a:blipFill>
            <a:blip r:embed="rId2">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9738160" y="6157522"/>
            <a:ext cx="503825" cy="503825"/>
          </a:xfrm>
          <a:custGeom>
            <a:avLst/>
            <a:gdLst/>
            <a:ahLst/>
            <a:cxnLst/>
            <a:rect r="r" b="b" t="t" l="l"/>
            <a:pathLst>
              <a:path h="503825" w="503825">
                <a:moveTo>
                  <a:pt x="0" y="0"/>
                </a:moveTo>
                <a:lnTo>
                  <a:pt x="503825" y="0"/>
                </a:lnTo>
                <a:lnTo>
                  <a:pt x="503825" y="503825"/>
                </a:lnTo>
                <a:lnTo>
                  <a:pt x="0" y="503825"/>
                </a:lnTo>
                <a:lnTo>
                  <a:pt x="0" y="0"/>
                </a:lnTo>
                <a:close/>
              </a:path>
            </a:pathLst>
          </a:custGeom>
          <a:blipFill>
            <a:blip r:embed="rId2">
              <a:extLst>
                <a:ext uri="{96DAC541-7B7A-43D3-8B79-37D633B846F1}">
                  <asvg:svgBlip xmlns:asvg="http://schemas.microsoft.com/office/drawing/2016/SVG/main" r:embed="rId6"/>
                </a:ext>
              </a:extLst>
            </a:blip>
            <a:stretch>
              <a:fillRect l="0" t="0" r="0" b="0"/>
            </a:stretch>
          </a:blipFill>
        </p:spPr>
      </p:sp>
      <p:grpSp>
        <p:nvGrpSpPr>
          <p:cNvPr name="Group 11" id="11"/>
          <p:cNvGrpSpPr>
            <a:grpSpLocks noChangeAspect="true"/>
          </p:cNvGrpSpPr>
          <p:nvPr/>
        </p:nvGrpSpPr>
        <p:grpSpPr>
          <a:xfrm rot="0">
            <a:off x="14597701" y="-1380134"/>
            <a:ext cx="4000195" cy="4955115"/>
            <a:chOff x="0" y="0"/>
            <a:chExt cx="4000195" cy="4955108"/>
          </a:xfrm>
        </p:grpSpPr>
        <p:sp>
          <p:nvSpPr>
            <p:cNvPr name="Freeform 12" id="12"/>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13" id="13"/>
          <p:cNvGrpSpPr>
            <a:grpSpLocks noChangeAspect="true"/>
          </p:cNvGrpSpPr>
          <p:nvPr/>
        </p:nvGrpSpPr>
        <p:grpSpPr>
          <a:xfrm rot="0">
            <a:off x="16875604" y="7797841"/>
            <a:ext cx="3453374" cy="4444736"/>
            <a:chOff x="0" y="0"/>
            <a:chExt cx="3453384" cy="4444733"/>
          </a:xfrm>
        </p:grpSpPr>
        <p:sp>
          <p:nvSpPr>
            <p:cNvPr name="Freeform 14" id="14"/>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5" id="15"/>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16" id="16"/>
          <p:cNvSpPr txBox="true"/>
          <p:nvPr/>
        </p:nvSpPr>
        <p:spPr>
          <a:xfrm rot="0">
            <a:off x="3371345" y="881901"/>
            <a:ext cx="14060214" cy="1204274"/>
          </a:xfrm>
          <a:prstGeom prst="rect">
            <a:avLst/>
          </a:prstGeom>
        </p:spPr>
        <p:txBody>
          <a:bodyPr anchor="t" rtlCol="false" tIns="0" lIns="0" bIns="0" rIns="0">
            <a:spAutoFit/>
          </a:bodyPr>
          <a:lstStyle/>
          <a:p>
            <a:pPr algn="l">
              <a:lnSpc>
                <a:spcPts val="9799"/>
              </a:lnSpc>
            </a:pPr>
            <a:r>
              <a:rPr lang="en-US" sz="6999">
                <a:solidFill>
                  <a:srgbClr val="331C2C"/>
                </a:solidFill>
                <a:latin typeface="Cooper BT Bold"/>
              </a:rPr>
              <a:t>3.3.1 TIPOS DE ESTRUCTURA </a:t>
            </a:r>
          </a:p>
        </p:txBody>
      </p:sp>
      <p:sp>
        <p:nvSpPr>
          <p:cNvPr name="TextBox 17" id="17"/>
          <p:cNvSpPr txBox="true"/>
          <p:nvPr/>
        </p:nvSpPr>
        <p:spPr>
          <a:xfrm rot="0">
            <a:off x="3099054" y="2431285"/>
            <a:ext cx="6648021" cy="3115304"/>
          </a:xfrm>
          <a:prstGeom prst="rect">
            <a:avLst/>
          </a:prstGeom>
        </p:spPr>
        <p:txBody>
          <a:bodyPr anchor="t" rtlCol="false" tIns="0" lIns="0" bIns="0" rIns="0">
            <a:spAutoFit/>
          </a:bodyPr>
          <a:lstStyle/>
          <a:p>
            <a:pPr algn="l">
              <a:lnSpc>
                <a:spcPts val="6579"/>
              </a:lnSpc>
            </a:pPr>
            <a:r>
              <a:rPr lang="en-US" sz="4699">
                <a:solidFill>
                  <a:srgbClr val="331C2C"/>
                </a:solidFill>
                <a:latin typeface="Cooper BT Bold"/>
              </a:rPr>
              <a:t>tablas</a:t>
            </a:r>
          </a:p>
          <a:p>
            <a:pPr algn="l">
              <a:lnSpc>
                <a:spcPts val="4404"/>
              </a:lnSpc>
            </a:pPr>
            <a:r>
              <a:rPr lang="en-US" sz="3121">
                <a:solidFill>
                  <a:srgbClr val="331C2C"/>
                </a:solidFill>
                <a:latin typeface="Cooper BT Bold"/>
              </a:rPr>
              <a:t>En la base de datos relacionales, los datos se almacenan en tablas. Cada tabla consta de filas (regiustros) y columnas (campos)</a:t>
            </a:r>
          </a:p>
        </p:txBody>
      </p:sp>
      <p:sp>
        <p:nvSpPr>
          <p:cNvPr name="TextBox 18" id="18"/>
          <p:cNvSpPr txBox="true"/>
          <p:nvPr/>
        </p:nvSpPr>
        <p:spPr>
          <a:xfrm rot="0">
            <a:off x="1710376" y="5959050"/>
            <a:ext cx="7671064" cy="804729"/>
          </a:xfrm>
          <a:prstGeom prst="rect">
            <a:avLst/>
          </a:prstGeom>
        </p:spPr>
        <p:txBody>
          <a:bodyPr anchor="t" rtlCol="false" tIns="0" lIns="0" bIns="0" rIns="0">
            <a:spAutoFit/>
          </a:bodyPr>
          <a:lstStyle/>
          <a:p>
            <a:pPr algn="l">
              <a:lnSpc>
                <a:spcPts val="6579"/>
              </a:lnSpc>
            </a:pPr>
            <a:r>
              <a:rPr lang="en-US" sz="4699">
                <a:solidFill>
                  <a:srgbClr val="331C2C"/>
                </a:solidFill>
                <a:latin typeface="Cooper BT Bold"/>
              </a:rPr>
              <a:t>Modelo Entidad-Ralación</a:t>
            </a:r>
          </a:p>
        </p:txBody>
      </p:sp>
      <p:sp>
        <p:nvSpPr>
          <p:cNvPr name="TextBox 19" id="19"/>
          <p:cNvSpPr txBox="true"/>
          <p:nvPr/>
        </p:nvSpPr>
        <p:spPr>
          <a:xfrm rot="0">
            <a:off x="10249014" y="2431285"/>
            <a:ext cx="6646831" cy="3674497"/>
          </a:xfrm>
          <a:prstGeom prst="rect">
            <a:avLst/>
          </a:prstGeom>
        </p:spPr>
        <p:txBody>
          <a:bodyPr anchor="t" rtlCol="false" tIns="0" lIns="0" bIns="0" rIns="0">
            <a:spAutoFit/>
          </a:bodyPr>
          <a:lstStyle/>
          <a:p>
            <a:pPr algn="l">
              <a:lnSpc>
                <a:spcPts val="6579"/>
              </a:lnSpc>
            </a:pPr>
            <a:r>
              <a:rPr lang="en-US" sz="4699">
                <a:solidFill>
                  <a:srgbClr val="331C2C"/>
                </a:solidFill>
                <a:latin typeface="Cooper BT Bold"/>
              </a:rPr>
              <a:t>Indexado</a:t>
            </a:r>
          </a:p>
          <a:p>
            <a:pPr algn="l">
              <a:lnSpc>
                <a:spcPts val="4404"/>
              </a:lnSpc>
            </a:pPr>
            <a:r>
              <a:rPr lang="en-US" sz="3121">
                <a:solidFill>
                  <a:srgbClr val="331C2C"/>
                </a:solidFill>
                <a:latin typeface="Cooper BT Bold"/>
              </a:rPr>
              <a:t>Es una estructura de dartos que mejora la veloicidad de las operaciones, permitiendo un acceso rápido a los registros de la base de datos. </a:t>
            </a:r>
          </a:p>
        </p:txBody>
      </p:sp>
      <p:sp>
        <p:nvSpPr>
          <p:cNvPr name="TextBox 20" id="20"/>
          <p:cNvSpPr txBox="true"/>
          <p:nvPr/>
        </p:nvSpPr>
        <p:spPr>
          <a:xfrm rot="0">
            <a:off x="10445153" y="5965107"/>
            <a:ext cx="6983835" cy="3115304"/>
          </a:xfrm>
          <a:prstGeom prst="rect">
            <a:avLst/>
          </a:prstGeom>
        </p:spPr>
        <p:txBody>
          <a:bodyPr anchor="t" rtlCol="false" tIns="0" lIns="0" bIns="0" rIns="0">
            <a:spAutoFit/>
          </a:bodyPr>
          <a:lstStyle/>
          <a:p>
            <a:pPr algn="l">
              <a:lnSpc>
                <a:spcPts val="6579"/>
              </a:lnSpc>
            </a:pPr>
            <a:r>
              <a:rPr lang="en-US" sz="4699">
                <a:solidFill>
                  <a:srgbClr val="331C2C"/>
                </a:solidFill>
                <a:latin typeface="Cooper BT Bold"/>
              </a:rPr>
              <a:t>Normalización</a:t>
            </a:r>
          </a:p>
          <a:p>
            <a:pPr algn="l">
              <a:lnSpc>
                <a:spcPts val="4404"/>
              </a:lnSpc>
            </a:pPr>
            <a:r>
              <a:rPr lang="en-US" sz="3121">
                <a:solidFill>
                  <a:srgbClr val="331C2C"/>
                </a:solidFill>
                <a:latin typeface="Cooper BT Bold"/>
              </a:rPr>
              <a:t>Es un proceso que se utiliza para minimizar la redundancia de datos y evitar ciertos tipos de problemas al modificar los datos.</a:t>
            </a:r>
          </a:p>
        </p:txBody>
      </p:sp>
      <p:sp>
        <p:nvSpPr>
          <p:cNvPr name="TextBox 21" id="21"/>
          <p:cNvSpPr txBox="true"/>
          <p:nvPr/>
        </p:nvSpPr>
        <p:spPr>
          <a:xfrm rot="0">
            <a:off x="3099054" y="6860019"/>
            <a:ext cx="6919865" cy="2781005"/>
          </a:xfrm>
          <a:prstGeom prst="rect">
            <a:avLst/>
          </a:prstGeom>
        </p:spPr>
        <p:txBody>
          <a:bodyPr anchor="t" rtlCol="false" tIns="0" lIns="0" bIns="0" rIns="0">
            <a:spAutoFit/>
          </a:bodyPr>
          <a:lstStyle/>
          <a:p>
            <a:pPr algn="l">
              <a:lnSpc>
                <a:spcPts val="4404"/>
              </a:lnSpc>
            </a:pPr>
            <a:r>
              <a:rPr lang="en-US" sz="3121">
                <a:solidFill>
                  <a:srgbClr val="331C2C"/>
                </a:solidFill>
                <a:latin typeface="Cooper BT Bold"/>
              </a:rPr>
              <a:t>Es el modelo de datos basado en la percepción del mundo real que consite en un conjunto de entidades y las relacviones entre ellas.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64362" y="6870754"/>
            <a:ext cx="3981012" cy="5383320"/>
            <a:chOff x="0" y="0"/>
            <a:chExt cx="3981005" cy="5383327"/>
          </a:xfrm>
        </p:grpSpPr>
        <p:sp>
          <p:nvSpPr>
            <p:cNvPr name="Freeform 3" id="3"/>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4" id="4"/>
          <p:cNvGrpSpPr>
            <a:grpSpLocks noChangeAspect="true"/>
          </p:cNvGrpSpPr>
          <p:nvPr/>
        </p:nvGrpSpPr>
        <p:grpSpPr>
          <a:xfrm rot="0">
            <a:off x="-63503" y="-63503"/>
            <a:ext cx="1334910" cy="2444115"/>
            <a:chOff x="0" y="0"/>
            <a:chExt cx="1334910" cy="2444115"/>
          </a:xfrm>
        </p:grpSpPr>
        <p:sp>
          <p:nvSpPr>
            <p:cNvPr name="Freeform 5" id="5"/>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6" id="6"/>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7" id="7"/>
          <p:cNvGrpSpPr>
            <a:grpSpLocks noChangeAspect="true"/>
          </p:cNvGrpSpPr>
          <p:nvPr/>
        </p:nvGrpSpPr>
        <p:grpSpPr>
          <a:xfrm rot="0">
            <a:off x="14597701" y="-1380134"/>
            <a:ext cx="4000195" cy="4955115"/>
            <a:chOff x="0" y="0"/>
            <a:chExt cx="4000195" cy="4955108"/>
          </a:xfrm>
        </p:grpSpPr>
        <p:sp>
          <p:nvSpPr>
            <p:cNvPr name="Freeform 8" id="8"/>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9" id="9"/>
          <p:cNvGrpSpPr>
            <a:grpSpLocks noChangeAspect="true"/>
          </p:cNvGrpSpPr>
          <p:nvPr/>
        </p:nvGrpSpPr>
        <p:grpSpPr>
          <a:xfrm rot="0">
            <a:off x="16875604" y="7797841"/>
            <a:ext cx="3453374" cy="4444736"/>
            <a:chOff x="0" y="0"/>
            <a:chExt cx="3453384" cy="4444733"/>
          </a:xfrm>
        </p:grpSpPr>
        <p:sp>
          <p:nvSpPr>
            <p:cNvPr name="Freeform 10" id="10"/>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1" id="11"/>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12" id="12"/>
          <p:cNvSpPr txBox="true"/>
          <p:nvPr/>
        </p:nvSpPr>
        <p:spPr>
          <a:xfrm rot="0">
            <a:off x="1223572" y="88525"/>
            <a:ext cx="16705440" cy="2461574"/>
          </a:xfrm>
          <a:prstGeom prst="rect">
            <a:avLst/>
          </a:prstGeom>
        </p:spPr>
        <p:txBody>
          <a:bodyPr anchor="t" rtlCol="false" tIns="0" lIns="0" bIns="0" rIns="0">
            <a:spAutoFit/>
          </a:bodyPr>
          <a:lstStyle/>
          <a:p>
            <a:pPr algn="ctr">
              <a:lnSpc>
                <a:spcPts val="9827"/>
              </a:lnSpc>
            </a:pPr>
            <a:r>
              <a:rPr lang="en-US" sz="6999">
                <a:solidFill>
                  <a:srgbClr val="331C2C"/>
                </a:solidFill>
                <a:latin typeface="Cooper BT Bold"/>
              </a:rPr>
              <a:t>3.4 PROCESAMIENTO DE BASES DE DATOS EN LINEA</a:t>
            </a:r>
          </a:p>
        </p:txBody>
      </p:sp>
      <p:sp>
        <p:nvSpPr>
          <p:cNvPr name="TextBox 13" id="13"/>
          <p:cNvSpPr txBox="true"/>
          <p:nvPr/>
        </p:nvSpPr>
        <p:spPr>
          <a:xfrm rot="0">
            <a:off x="1791338" y="2880579"/>
            <a:ext cx="15775686" cy="1463602"/>
          </a:xfrm>
          <a:prstGeom prst="rect">
            <a:avLst/>
          </a:prstGeom>
        </p:spPr>
        <p:txBody>
          <a:bodyPr anchor="t" rtlCol="false" tIns="0" lIns="0" bIns="0" rIns="0">
            <a:spAutoFit/>
          </a:bodyPr>
          <a:lstStyle/>
          <a:p>
            <a:pPr algn="l">
              <a:lnSpc>
                <a:spcPts val="5814"/>
              </a:lnSpc>
            </a:pPr>
            <a:r>
              <a:rPr lang="en-US" sz="4180">
                <a:solidFill>
                  <a:srgbClr val="331C2C"/>
                </a:solidFill>
                <a:latin typeface="Cooper BT Bold"/>
              </a:rPr>
              <a:t>Es una tecnología de análisis de bases de datos que implica consultar, extraer y estudiar datos resumidos.</a:t>
            </a:r>
          </a:p>
        </p:txBody>
      </p:sp>
      <p:sp>
        <p:nvSpPr>
          <p:cNvPr name="TextBox 14" id="14"/>
          <p:cNvSpPr txBox="true"/>
          <p:nvPr/>
        </p:nvSpPr>
        <p:spPr>
          <a:xfrm rot="0">
            <a:off x="807387" y="4974079"/>
            <a:ext cx="11285601" cy="874957"/>
          </a:xfrm>
          <a:prstGeom prst="rect">
            <a:avLst/>
          </a:prstGeom>
        </p:spPr>
        <p:txBody>
          <a:bodyPr anchor="t" rtlCol="false" tIns="0" lIns="0" bIns="0" rIns="0">
            <a:spAutoFit/>
          </a:bodyPr>
          <a:lstStyle/>
          <a:p>
            <a:pPr algn="l">
              <a:lnSpc>
                <a:spcPts val="7047"/>
              </a:lnSpc>
            </a:pPr>
            <a:r>
              <a:rPr lang="en-US" sz="5034">
                <a:solidFill>
                  <a:srgbClr val="331C2C"/>
                </a:solidFill>
                <a:latin typeface="Cooper BT Bold"/>
              </a:rPr>
              <a:t>3.4.1 On-Line Analitical Processing</a:t>
            </a:r>
          </a:p>
        </p:txBody>
      </p:sp>
      <p:sp>
        <p:nvSpPr>
          <p:cNvPr name="TextBox 15" id="15"/>
          <p:cNvSpPr txBox="true"/>
          <p:nvPr/>
        </p:nvSpPr>
        <p:spPr>
          <a:xfrm rot="0">
            <a:off x="1028700" y="6122032"/>
            <a:ext cx="17157097" cy="2657294"/>
          </a:xfrm>
          <a:prstGeom prst="rect">
            <a:avLst/>
          </a:prstGeom>
        </p:spPr>
        <p:txBody>
          <a:bodyPr anchor="t" rtlCol="false" tIns="0" lIns="0" bIns="0" rIns="0">
            <a:spAutoFit/>
          </a:bodyPr>
          <a:lstStyle/>
          <a:p>
            <a:pPr algn="l">
              <a:lnSpc>
                <a:spcPts val="5250"/>
              </a:lnSpc>
            </a:pPr>
            <a:r>
              <a:rPr lang="en-US" sz="3734">
                <a:solidFill>
                  <a:srgbClr val="331C2C"/>
                </a:solidFill>
                <a:latin typeface="Cooper BT Bold"/>
              </a:rPr>
              <a:t>Esta diseñado para manejar automaticamente transaccipnes cortas de forma continua y en tiempo real. Se utilizan normalmente para el procesamineto de pedidos de comercio electronico y en sectores como la banca. </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528288" y="2453545"/>
            <a:ext cx="5818565" cy="5817556"/>
            <a:chOff x="0" y="0"/>
            <a:chExt cx="7758087" cy="7756741"/>
          </a:xfrm>
        </p:grpSpPr>
        <p:sp>
          <p:nvSpPr>
            <p:cNvPr name="Freeform 3" id="3"/>
            <p:cNvSpPr/>
            <p:nvPr/>
          </p:nvSpPr>
          <p:spPr>
            <a:xfrm flipH="false" flipV="false" rot="0">
              <a:off x="0" y="0"/>
              <a:ext cx="7757794" cy="7756780"/>
            </a:xfrm>
            <a:custGeom>
              <a:avLst/>
              <a:gdLst/>
              <a:ahLst/>
              <a:cxnLst/>
              <a:rect r="r" b="b" t="t" l="l"/>
              <a:pathLst>
                <a:path h="7756780" w="7757794">
                  <a:moveTo>
                    <a:pt x="3877056" y="0"/>
                  </a:moveTo>
                  <a:cubicBezTo>
                    <a:pt x="3750437" y="0"/>
                    <a:pt x="3624199" y="6223"/>
                    <a:pt x="3498088" y="18542"/>
                  </a:cubicBezTo>
                  <a:cubicBezTo>
                    <a:pt x="3371596" y="30988"/>
                    <a:pt x="3246120" y="49530"/>
                    <a:pt x="3121533" y="74295"/>
                  </a:cubicBezTo>
                  <a:cubicBezTo>
                    <a:pt x="2996946" y="99060"/>
                    <a:pt x="2873756" y="129794"/>
                    <a:pt x="2752217" y="166624"/>
                  </a:cubicBezTo>
                  <a:cubicBezTo>
                    <a:pt x="2630678" y="203454"/>
                    <a:pt x="2511171" y="246126"/>
                    <a:pt x="2393696" y="294767"/>
                  </a:cubicBezTo>
                  <a:cubicBezTo>
                    <a:pt x="2276221" y="343408"/>
                    <a:pt x="2161540" y="397637"/>
                    <a:pt x="2049526" y="457454"/>
                  </a:cubicBezTo>
                  <a:cubicBezTo>
                    <a:pt x="1937512" y="517271"/>
                    <a:pt x="1828546" y="582549"/>
                    <a:pt x="1723009" y="653034"/>
                  </a:cubicBezTo>
                  <a:cubicBezTo>
                    <a:pt x="1617472" y="723519"/>
                    <a:pt x="1515364" y="799211"/>
                    <a:pt x="1417193" y="879729"/>
                  </a:cubicBezTo>
                  <a:cubicBezTo>
                    <a:pt x="1319022" y="960247"/>
                    <a:pt x="1224915" y="1045591"/>
                    <a:pt x="1135126" y="1135507"/>
                  </a:cubicBezTo>
                  <a:cubicBezTo>
                    <a:pt x="1045337" y="1225423"/>
                    <a:pt x="959993" y="1319403"/>
                    <a:pt x="879475" y="1417574"/>
                  </a:cubicBezTo>
                  <a:cubicBezTo>
                    <a:pt x="798957" y="1515745"/>
                    <a:pt x="723265" y="1617726"/>
                    <a:pt x="652653" y="1723263"/>
                  </a:cubicBezTo>
                  <a:cubicBezTo>
                    <a:pt x="582041" y="1828800"/>
                    <a:pt x="516763" y="1937766"/>
                    <a:pt x="456946" y="2049780"/>
                  </a:cubicBezTo>
                  <a:cubicBezTo>
                    <a:pt x="397129" y="2161794"/>
                    <a:pt x="342773" y="2276475"/>
                    <a:pt x="294132" y="2393950"/>
                  </a:cubicBezTo>
                  <a:cubicBezTo>
                    <a:pt x="245491" y="2511425"/>
                    <a:pt x="202692" y="2630805"/>
                    <a:pt x="165862" y="2752344"/>
                  </a:cubicBezTo>
                  <a:cubicBezTo>
                    <a:pt x="129032" y="2873883"/>
                    <a:pt x="98171" y="2997073"/>
                    <a:pt x="73279" y="3121660"/>
                  </a:cubicBezTo>
                  <a:cubicBezTo>
                    <a:pt x="48387" y="3246247"/>
                    <a:pt x="29845" y="3371850"/>
                    <a:pt x="17399" y="3498215"/>
                  </a:cubicBezTo>
                  <a:cubicBezTo>
                    <a:pt x="8255" y="3590671"/>
                    <a:pt x="2413" y="3683508"/>
                    <a:pt x="0" y="3776472"/>
                  </a:cubicBezTo>
                  <a:lnTo>
                    <a:pt x="0" y="3776472"/>
                  </a:lnTo>
                  <a:lnTo>
                    <a:pt x="0" y="3980434"/>
                  </a:lnTo>
                  <a:lnTo>
                    <a:pt x="0" y="3980434"/>
                  </a:lnTo>
                  <a:cubicBezTo>
                    <a:pt x="2413" y="4073398"/>
                    <a:pt x="8255" y="4166108"/>
                    <a:pt x="17399" y="4258691"/>
                  </a:cubicBezTo>
                  <a:cubicBezTo>
                    <a:pt x="29845" y="4385183"/>
                    <a:pt x="48514" y="4510659"/>
                    <a:pt x="73279" y="4635246"/>
                  </a:cubicBezTo>
                  <a:cubicBezTo>
                    <a:pt x="98044" y="4759833"/>
                    <a:pt x="128905" y="4882896"/>
                    <a:pt x="165862" y="5004562"/>
                  </a:cubicBezTo>
                  <a:cubicBezTo>
                    <a:pt x="202819" y="5126227"/>
                    <a:pt x="245491" y="5245608"/>
                    <a:pt x="294132" y="5362956"/>
                  </a:cubicBezTo>
                  <a:cubicBezTo>
                    <a:pt x="342773" y="5480303"/>
                    <a:pt x="397002" y="5594984"/>
                    <a:pt x="456946" y="5707126"/>
                  </a:cubicBezTo>
                  <a:cubicBezTo>
                    <a:pt x="516890" y="5819267"/>
                    <a:pt x="582041" y="5927978"/>
                    <a:pt x="652653" y="6033643"/>
                  </a:cubicBezTo>
                  <a:cubicBezTo>
                    <a:pt x="723265" y="6139307"/>
                    <a:pt x="798830" y="6241161"/>
                    <a:pt x="879475" y="6339332"/>
                  </a:cubicBezTo>
                  <a:cubicBezTo>
                    <a:pt x="960120" y="6437503"/>
                    <a:pt x="1045337" y="6531483"/>
                    <a:pt x="1135126" y="6621399"/>
                  </a:cubicBezTo>
                  <a:cubicBezTo>
                    <a:pt x="1224915" y="6711315"/>
                    <a:pt x="1319022" y="6796405"/>
                    <a:pt x="1417193" y="6877050"/>
                  </a:cubicBezTo>
                  <a:cubicBezTo>
                    <a:pt x="1515364" y="6957695"/>
                    <a:pt x="1617345" y="7033260"/>
                    <a:pt x="1723009" y="7103745"/>
                  </a:cubicBezTo>
                  <a:cubicBezTo>
                    <a:pt x="1828673" y="7174230"/>
                    <a:pt x="1937512" y="7239508"/>
                    <a:pt x="2049526" y="7299325"/>
                  </a:cubicBezTo>
                  <a:cubicBezTo>
                    <a:pt x="2161540" y="7359142"/>
                    <a:pt x="2276348" y="7413371"/>
                    <a:pt x="2393696" y="7462012"/>
                  </a:cubicBezTo>
                  <a:cubicBezTo>
                    <a:pt x="2511044" y="7510653"/>
                    <a:pt x="2630551" y="7553325"/>
                    <a:pt x="2752217" y="7590155"/>
                  </a:cubicBezTo>
                  <a:cubicBezTo>
                    <a:pt x="2873883" y="7626986"/>
                    <a:pt x="2996946" y="7657847"/>
                    <a:pt x="3121533" y="7682485"/>
                  </a:cubicBezTo>
                  <a:cubicBezTo>
                    <a:pt x="3246120" y="7707123"/>
                    <a:pt x="3371723" y="7725791"/>
                    <a:pt x="3498088" y="7738238"/>
                  </a:cubicBezTo>
                  <a:cubicBezTo>
                    <a:pt x="3624072" y="7750556"/>
                    <a:pt x="3750310" y="7756780"/>
                    <a:pt x="3876929" y="7756780"/>
                  </a:cubicBezTo>
                  <a:lnTo>
                    <a:pt x="3879723" y="7756780"/>
                  </a:lnTo>
                  <a:cubicBezTo>
                    <a:pt x="4006342" y="7756780"/>
                    <a:pt x="4132580" y="7750557"/>
                    <a:pt x="4258564" y="7738238"/>
                  </a:cubicBezTo>
                  <a:cubicBezTo>
                    <a:pt x="4385056" y="7725792"/>
                    <a:pt x="4510532" y="7707250"/>
                    <a:pt x="4635119" y="7682485"/>
                  </a:cubicBezTo>
                  <a:cubicBezTo>
                    <a:pt x="4759706" y="7657719"/>
                    <a:pt x="4882896" y="7626986"/>
                    <a:pt x="5004434" y="7590155"/>
                  </a:cubicBezTo>
                  <a:cubicBezTo>
                    <a:pt x="5125973" y="7553325"/>
                    <a:pt x="5245481" y="7510653"/>
                    <a:pt x="5362956" y="7462012"/>
                  </a:cubicBezTo>
                  <a:cubicBezTo>
                    <a:pt x="5480431" y="7413371"/>
                    <a:pt x="5595112" y="7359142"/>
                    <a:pt x="5707126" y="7299325"/>
                  </a:cubicBezTo>
                  <a:cubicBezTo>
                    <a:pt x="5819140" y="7239508"/>
                    <a:pt x="5928106" y="7174230"/>
                    <a:pt x="6033643" y="7103745"/>
                  </a:cubicBezTo>
                  <a:cubicBezTo>
                    <a:pt x="6139180" y="7033259"/>
                    <a:pt x="6241288" y="6957568"/>
                    <a:pt x="6339458" y="6877050"/>
                  </a:cubicBezTo>
                  <a:cubicBezTo>
                    <a:pt x="6437629" y="6796532"/>
                    <a:pt x="6531736" y="6711315"/>
                    <a:pt x="6621525" y="6621399"/>
                  </a:cubicBezTo>
                  <a:cubicBezTo>
                    <a:pt x="6711314" y="6531483"/>
                    <a:pt x="6796658" y="6437630"/>
                    <a:pt x="6877176" y="6339332"/>
                  </a:cubicBezTo>
                  <a:cubicBezTo>
                    <a:pt x="6957695" y="6241034"/>
                    <a:pt x="7033386" y="6139180"/>
                    <a:pt x="7103998" y="6033643"/>
                  </a:cubicBezTo>
                  <a:cubicBezTo>
                    <a:pt x="7174610" y="5928106"/>
                    <a:pt x="7239888" y="5819140"/>
                    <a:pt x="7299705" y="5707126"/>
                  </a:cubicBezTo>
                  <a:cubicBezTo>
                    <a:pt x="7359521" y="5595112"/>
                    <a:pt x="7413878" y="5480431"/>
                    <a:pt x="7462519" y="5362956"/>
                  </a:cubicBezTo>
                  <a:cubicBezTo>
                    <a:pt x="7511160" y="5245481"/>
                    <a:pt x="7553959" y="5126101"/>
                    <a:pt x="7590789" y="5004562"/>
                  </a:cubicBezTo>
                  <a:cubicBezTo>
                    <a:pt x="7627618" y="4883023"/>
                    <a:pt x="7658480" y="4759833"/>
                    <a:pt x="7683245" y="4635246"/>
                  </a:cubicBezTo>
                  <a:cubicBezTo>
                    <a:pt x="7708010" y="4510659"/>
                    <a:pt x="7726679" y="4385056"/>
                    <a:pt x="7739125" y="4258691"/>
                  </a:cubicBezTo>
                  <a:cubicBezTo>
                    <a:pt x="7751572" y="4132326"/>
                    <a:pt x="7757794" y="4005453"/>
                    <a:pt x="7757794" y="3878453"/>
                  </a:cubicBezTo>
                  <a:cubicBezTo>
                    <a:pt x="7757794" y="3751453"/>
                    <a:pt x="7751571" y="3624707"/>
                    <a:pt x="7739125" y="3498215"/>
                  </a:cubicBezTo>
                  <a:cubicBezTo>
                    <a:pt x="7726680" y="3371723"/>
                    <a:pt x="7708010" y="3246247"/>
                    <a:pt x="7683245" y="3121660"/>
                  </a:cubicBezTo>
                  <a:cubicBezTo>
                    <a:pt x="7658480" y="2997073"/>
                    <a:pt x="7627619" y="2874010"/>
                    <a:pt x="7590662" y="2752344"/>
                  </a:cubicBezTo>
                  <a:cubicBezTo>
                    <a:pt x="7553706" y="2630678"/>
                    <a:pt x="7511033" y="2511298"/>
                    <a:pt x="7462393" y="2393950"/>
                  </a:cubicBezTo>
                  <a:cubicBezTo>
                    <a:pt x="7413752" y="2276602"/>
                    <a:pt x="7359523" y="2161921"/>
                    <a:pt x="7299578" y="2049780"/>
                  </a:cubicBezTo>
                  <a:cubicBezTo>
                    <a:pt x="7239634" y="1937639"/>
                    <a:pt x="7174484" y="1828927"/>
                    <a:pt x="7103872" y="1723263"/>
                  </a:cubicBezTo>
                  <a:cubicBezTo>
                    <a:pt x="7033260" y="1617599"/>
                    <a:pt x="6957695" y="1515745"/>
                    <a:pt x="6877050" y="1417574"/>
                  </a:cubicBezTo>
                  <a:cubicBezTo>
                    <a:pt x="6796405" y="1319403"/>
                    <a:pt x="6711188" y="1225423"/>
                    <a:pt x="6621399" y="1135507"/>
                  </a:cubicBezTo>
                  <a:cubicBezTo>
                    <a:pt x="6531610" y="1045591"/>
                    <a:pt x="6437503" y="960501"/>
                    <a:pt x="6339332" y="879856"/>
                  </a:cubicBezTo>
                  <a:cubicBezTo>
                    <a:pt x="6241161" y="799211"/>
                    <a:pt x="6139180" y="723646"/>
                    <a:pt x="6033516" y="653161"/>
                  </a:cubicBezTo>
                  <a:cubicBezTo>
                    <a:pt x="5927853" y="582676"/>
                    <a:pt x="5819013" y="517398"/>
                    <a:pt x="5706999" y="457581"/>
                  </a:cubicBezTo>
                  <a:cubicBezTo>
                    <a:pt x="5594986" y="397764"/>
                    <a:pt x="5480177" y="343535"/>
                    <a:pt x="5362829" y="294894"/>
                  </a:cubicBezTo>
                  <a:cubicBezTo>
                    <a:pt x="5245481" y="246253"/>
                    <a:pt x="5125974" y="203581"/>
                    <a:pt x="5004308" y="166751"/>
                  </a:cubicBezTo>
                  <a:cubicBezTo>
                    <a:pt x="4882642" y="129921"/>
                    <a:pt x="4759579" y="99060"/>
                    <a:pt x="4634992" y="74422"/>
                  </a:cubicBezTo>
                  <a:cubicBezTo>
                    <a:pt x="4510405" y="49784"/>
                    <a:pt x="4384802" y="31115"/>
                    <a:pt x="4258437" y="18669"/>
                  </a:cubicBezTo>
                  <a:cubicBezTo>
                    <a:pt x="4132580" y="6223"/>
                    <a:pt x="4006342" y="0"/>
                    <a:pt x="3879215" y="0"/>
                  </a:cubicBezTo>
                  <a:close/>
                </a:path>
              </a:pathLst>
            </a:custGeom>
            <a:blipFill>
              <a:blip r:embed="rId2"/>
              <a:stretch>
                <a:fillRect l="0" t="0" r="-9" b="-22"/>
              </a:stretch>
            </a:blipFill>
          </p:spPr>
        </p:sp>
      </p:grpSp>
      <p:grpSp>
        <p:nvGrpSpPr>
          <p:cNvPr name="Group 4" id="4"/>
          <p:cNvGrpSpPr>
            <a:grpSpLocks noChangeAspect="true"/>
          </p:cNvGrpSpPr>
          <p:nvPr/>
        </p:nvGrpSpPr>
        <p:grpSpPr>
          <a:xfrm rot="0">
            <a:off x="-764362" y="6870754"/>
            <a:ext cx="3981012" cy="5383320"/>
            <a:chOff x="0" y="0"/>
            <a:chExt cx="3981005" cy="5383327"/>
          </a:xfrm>
        </p:grpSpPr>
        <p:sp>
          <p:nvSpPr>
            <p:cNvPr name="Freeform 5" id="5"/>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6" id="6"/>
          <p:cNvGrpSpPr>
            <a:grpSpLocks noChangeAspect="true"/>
          </p:cNvGrpSpPr>
          <p:nvPr/>
        </p:nvGrpSpPr>
        <p:grpSpPr>
          <a:xfrm rot="0">
            <a:off x="-63503" y="-63503"/>
            <a:ext cx="1334910" cy="2444115"/>
            <a:chOff x="0" y="0"/>
            <a:chExt cx="1334910" cy="2444115"/>
          </a:xfrm>
        </p:grpSpPr>
        <p:sp>
          <p:nvSpPr>
            <p:cNvPr name="Freeform 7" id="7"/>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8" id="8"/>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sp>
        <p:nvSpPr>
          <p:cNvPr name="Freeform 9" id="9"/>
          <p:cNvSpPr/>
          <p:nvPr/>
        </p:nvSpPr>
        <p:spPr>
          <a:xfrm flipH="false" flipV="false" rot="0">
            <a:off x="11410788" y="-1443638"/>
            <a:ext cx="8918200" cy="13686215"/>
          </a:xfrm>
          <a:custGeom>
            <a:avLst/>
            <a:gdLst/>
            <a:ahLst/>
            <a:cxnLst/>
            <a:rect r="r" b="b" t="t" l="l"/>
            <a:pathLst>
              <a:path h="13686215" w="8918200">
                <a:moveTo>
                  <a:pt x="0" y="0"/>
                </a:moveTo>
                <a:lnTo>
                  <a:pt x="8918200" y="0"/>
                </a:lnTo>
                <a:lnTo>
                  <a:pt x="8918200" y="13686216"/>
                </a:lnTo>
                <a:lnTo>
                  <a:pt x="0" y="136862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92438" y="2015919"/>
            <a:ext cx="9945329" cy="7214492"/>
          </a:xfrm>
          <a:prstGeom prst="rect">
            <a:avLst/>
          </a:prstGeom>
        </p:spPr>
        <p:txBody>
          <a:bodyPr anchor="t" rtlCol="false" tIns="0" lIns="0" bIns="0" rIns="0">
            <a:spAutoFit/>
          </a:bodyPr>
          <a:lstStyle/>
          <a:p>
            <a:pPr algn="l">
              <a:lnSpc>
                <a:spcPts val="5175"/>
              </a:lnSpc>
            </a:pPr>
            <a:r>
              <a:rPr lang="en-US" sz="3699">
                <a:solidFill>
                  <a:srgbClr val="331C2C"/>
                </a:solidFill>
                <a:latin typeface="Cooper BT Bold"/>
              </a:rPr>
              <a:t>Es tipo de procesamiento se utiliza para analizar datos empresariales desde diferentes puntos de vista. Las organizaciones recopilan y almacenan datos de multiples fuentes de datos, como sitios wed, aplicaciones, medidores ineligentes y sistemas internos. Los sistemas OLAP calculan previamente e integran los datos para que los analistas empresariales puedan generar informes más rápidp y cuando sean necesarios</a:t>
            </a:r>
          </a:p>
        </p:txBody>
      </p:sp>
      <p:sp>
        <p:nvSpPr>
          <p:cNvPr name="TextBox 11" id="11"/>
          <p:cNvSpPr txBox="true"/>
          <p:nvPr/>
        </p:nvSpPr>
        <p:spPr>
          <a:xfrm rot="0">
            <a:off x="16711155" y="8586016"/>
            <a:ext cx="744684" cy="837190"/>
          </a:xfrm>
          <a:prstGeom prst="rect">
            <a:avLst/>
          </a:prstGeom>
        </p:spPr>
        <p:txBody>
          <a:bodyPr anchor="t" rtlCol="false" tIns="0" lIns="0" bIns="0" rIns="0">
            <a:spAutoFit/>
          </a:bodyPr>
          <a:lstStyle/>
          <a:p>
            <a:pPr algn="l">
              <a:lnSpc>
                <a:spcPts val="6789"/>
              </a:lnSpc>
            </a:pPr>
            <a:r>
              <a:rPr lang="en-US" sz="4849">
                <a:solidFill>
                  <a:srgbClr val="331C2C"/>
                </a:solidFill>
                <a:latin typeface="Cooper BT Bold"/>
              </a:rPr>
              <a:t>12</a:t>
            </a:r>
          </a:p>
        </p:txBody>
      </p:sp>
      <p:sp>
        <p:nvSpPr>
          <p:cNvPr name="TextBox 12" id="12"/>
          <p:cNvSpPr txBox="true"/>
          <p:nvPr/>
        </p:nvSpPr>
        <p:spPr>
          <a:xfrm rot="0">
            <a:off x="1881654" y="603018"/>
            <a:ext cx="12208297" cy="874957"/>
          </a:xfrm>
          <a:prstGeom prst="rect">
            <a:avLst/>
          </a:prstGeom>
        </p:spPr>
        <p:txBody>
          <a:bodyPr anchor="t" rtlCol="false" tIns="0" lIns="0" bIns="0" rIns="0">
            <a:spAutoFit/>
          </a:bodyPr>
          <a:lstStyle/>
          <a:p>
            <a:pPr algn="l">
              <a:lnSpc>
                <a:spcPts val="7047"/>
              </a:lnSpc>
            </a:pPr>
            <a:r>
              <a:rPr lang="en-US" sz="5034">
                <a:solidFill>
                  <a:srgbClr val="331C2C"/>
                </a:solidFill>
                <a:latin typeface="Cooper BT Bold"/>
              </a:rPr>
              <a:t>3.4.1 On-Line Transaction Processing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0">
            <a:off x="7349995" y="1551041"/>
            <a:ext cx="10934700" cy="8077200"/>
          </a:xfrm>
          <a:custGeom>
            <a:avLst/>
            <a:gdLst/>
            <a:ahLst/>
            <a:cxnLst/>
            <a:rect r="r" b="b" t="t" l="l"/>
            <a:pathLst>
              <a:path h="8077200" w="10934700">
                <a:moveTo>
                  <a:pt x="0" y="0"/>
                </a:moveTo>
                <a:lnTo>
                  <a:pt x="10934700" y="0"/>
                </a:lnTo>
                <a:lnTo>
                  <a:pt x="10934700" y="8077200"/>
                </a:lnTo>
                <a:lnTo>
                  <a:pt x="0" y="8077200"/>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764362" y="6870754"/>
            <a:ext cx="3981012" cy="5383320"/>
            <a:chOff x="0" y="0"/>
            <a:chExt cx="3981005" cy="5383327"/>
          </a:xfrm>
        </p:grpSpPr>
        <p:sp>
          <p:nvSpPr>
            <p:cNvPr name="Freeform 4" id="4"/>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5" id="5"/>
          <p:cNvGrpSpPr>
            <a:grpSpLocks noChangeAspect="true"/>
          </p:cNvGrpSpPr>
          <p:nvPr/>
        </p:nvGrpSpPr>
        <p:grpSpPr>
          <a:xfrm rot="0">
            <a:off x="-63503" y="-63503"/>
            <a:ext cx="1334910" cy="2444115"/>
            <a:chOff x="0" y="0"/>
            <a:chExt cx="1334910" cy="2444115"/>
          </a:xfrm>
        </p:grpSpPr>
        <p:sp>
          <p:nvSpPr>
            <p:cNvPr name="Freeform 6" id="6"/>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7" id="7"/>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8" id="8"/>
          <p:cNvGrpSpPr>
            <a:grpSpLocks noChangeAspect="true"/>
          </p:cNvGrpSpPr>
          <p:nvPr/>
        </p:nvGrpSpPr>
        <p:grpSpPr>
          <a:xfrm rot="0">
            <a:off x="14597701" y="-1380134"/>
            <a:ext cx="4000195" cy="4955115"/>
            <a:chOff x="0" y="0"/>
            <a:chExt cx="4000195" cy="4955108"/>
          </a:xfrm>
        </p:grpSpPr>
        <p:sp>
          <p:nvSpPr>
            <p:cNvPr name="Freeform 9" id="9"/>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10" id="10"/>
          <p:cNvGrpSpPr>
            <a:grpSpLocks noChangeAspect="true"/>
          </p:cNvGrpSpPr>
          <p:nvPr/>
        </p:nvGrpSpPr>
        <p:grpSpPr>
          <a:xfrm rot="0">
            <a:off x="16875604" y="7797841"/>
            <a:ext cx="3453374" cy="4444736"/>
            <a:chOff x="0" y="0"/>
            <a:chExt cx="3453384" cy="4444733"/>
          </a:xfrm>
        </p:grpSpPr>
        <p:sp>
          <p:nvSpPr>
            <p:cNvPr name="Freeform 11" id="11"/>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2" id="12"/>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13" id="13"/>
          <p:cNvSpPr txBox="true"/>
          <p:nvPr/>
        </p:nvSpPr>
        <p:spPr>
          <a:xfrm rot="0">
            <a:off x="333004" y="2251243"/>
            <a:ext cx="11175273" cy="5900042"/>
          </a:xfrm>
          <a:prstGeom prst="rect">
            <a:avLst/>
          </a:prstGeom>
        </p:spPr>
        <p:txBody>
          <a:bodyPr anchor="t" rtlCol="false" tIns="0" lIns="0" bIns="0" rIns="0">
            <a:spAutoFit/>
          </a:bodyPr>
          <a:lstStyle/>
          <a:p>
            <a:pPr algn="ctr">
              <a:lnSpc>
                <a:spcPts val="5175"/>
              </a:lnSpc>
            </a:pPr>
            <a:r>
              <a:rPr lang="en-US" sz="3699">
                <a:solidFill>
                  <a:srgbClr val="331C2C"/>
                </a:solidFill>
                <a:latin typeface="Cooper BT Bold"/>
              </a:rPr>
              <a:t>Una base de datos en la nube es una base de datos creada para ejecutarse en un entorno de nube pública o híbrida a fin de ayudar a organizar, almacenar y administrar datos dentro de una organización. Las bases de datos en la nube se pueden ofrecer como una base de datos como servicio administrada (DBaaS) o implementada en una máquina virtual (VM) basada en la nube, y autoadministrada por un</a:t>
            </a:r>
          </a:p>
        </p:txBody>
      </p:sp>
      <p:sp>
        <p:nvSpPr>
          <p:cNvPr name="TextBox 14" id="14"/>
          <p:cNvSpPr txBox="true"/>
          <p:nvPr/>
        </p:nvSpPr>
        <p:spPr>
          <a:xfrm rot="0">
            <a:off x="3302117" y="8166268"/>
            <a:ext cx="4976489" cy="642242"/>
          </a:xfrm>
          <a:prstGeom prst="rect">
            <a:avLst/>
          </a:prstGeom>
        </p:spPr>
        <p:txBody>
          <a:bodyPr anchor="t" rtlCol="false" tIns="0" lIns="0" bIns="0" rIns="0">
            <a:spAutoFit/>
          </a:bodyPr>
          <a:lstStyle/>
          <a:p>
            <a:pPr algn="l">
              <a:lnSpc>
                <a:spcPts val="5175"/>
              </a:lnSpc>
            </a:pPr>
            <a:r>
              <a:rPr lang="en-US" sz="3699">
                <a:solidFill>
                  <a:srgbClr val="331C2C"/>
                </a:solidFill>
                <a:latin typeface="Cooper BT Bold"/>
              </a:rPr>
              <a:t>equipo de TI propio. </a:t>
            </a:r>
          </a:p>
        </p:txBody>
      </p:sp>
      <p:sp>
        <p:nvSpPr>
          <p:cNvPr name="TextBox 15" id="15"/>
          <p:cNvSpPr txBox="true"/>
          <p:nvPr/>
        </p:nvSpPr>
        <p:spPr>
          <a:xfrm rot="0">
            <a:off x="1663408" y="334261"/>
            <a:ext cx="14981977" cy="1204274"/>
          </a:xfrm>
          <a:prstGeom prst="rect">
            <a:avLst/>
          </a:prstGeom>
        </p:spPr>
        <p:txBody>
          <a:bodyPr anchor="t" rtlCol="false" tIns="0" lIns="0" bIns="0" rIns="0">
            <a:spAutoFit/>
          </a:bodyPr>
          <a:lstStyle/>
          <a:p>
            <a:pPr algn="l">
              <a:lnSpc>
                <a:spcPts val="9799"/>
              </a:lnSpc>
            </a:pPr>
            <a:r>
              <a:rPr lang="en-US" sz="6999">
                <a:solidFill>
                  <a:srgbClr val="331C2C"/>
                </a:solidFill>
                <a:latin typeface="Cooper BT Bold"/>
              </a:rPr>
              <a:t>3.5 BASE DE DATOS EN CLOUD </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0">
            <a:off x="6374511" y="3512134"/>
            <a:ext cx="11715750" cy="6086475"/>
          </a:xfrm>
          <a:custGeom>
            <a:avLst/>
            <a:gdLst/>
            <a:ahLst/>
            <a:cxnLst/>
            <a:rect r="r" b="b" t="t" l="l"/>
            <a:pathLst>
              <a:path h="6086475" w="11715750">
                <a:moveTo>
                  <a:pt x="0" y="0"/>
                </a:moveTo>
                <a:lnTo>
                  <a:pt x="11715750" y="0"/>
                </a:lnTo>
                <a:lnTo>
                  <a:pt x="11715750" y="6086475"/>
                </a:lnTo>
                <a:lnTo>
                  <a:pt x="0" y="6086475"/>
                </a:lnTo>
                <a:lnTo>
                  <a:pt x="0" y="0"/>
                </a:lnTo>
                <a:close/>
              </a:path>
            </a:pathLst>
          </a:custGeom>
          <a:blipFill>
            <a:blip r:embed="rId2"/>
            <a:stretch>
              <a:fillRect l="0" t="0" r="0" b="0"/>
            </a:stretch>
          </a:blipFill>
        </p:spPr>
      </p:sp>
      <p:grpSp>
        <p:nvGrpSpPr>
          <p:cNvPr name="Group 3" id="3"/>
          <p:cNvGrpSpPr>
            <a:grpSpLocks noChangeAspect="true"/>
          </p:cNvGrpSpPr>
          <p:nvPr/>
        </p:nvGrpSpPr>
        <p:grpSpPr>
          <a:xfrm rot="0">
            <a:off x="-63503" y="-63503"/>
            <a:ext cx="1334910" cy="2444115"/>
            <a:chOff x="0" y="0"/>
            <a:chExt cx="1334910" cy="2444115"/>
          </a:xfrm>
        </p:grpSpPr>
        <p:sp>
          <p:nvSpPr>
            <p:cNvPr name="Freeform 4" id="4"/>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5" id="5"/>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6" id="6"/>
          <p:cNvGrpSpPr>
            <a:grpSpLocks noChangeAspect="true"/>
          </p:cNvGrpSpPr>
          <p:nvPr/>
        </p:nvGrpSpPr>
        <p:grpSpPr>
          <a:xfrm rot="0">
            <a:off x="-764362" y="6870754"/>
            <a:ext cx="3981012" cy="5383320"/>
            <a:chOff x="0" y="0"/>
            <a:chExt cx="3981005" cy="5383327"/>
          </a:xfrm>
        </p:grpSpPr>
        <p:sp>
          <p:nvSpPr>
            <p:cNvPr name="Freeform 7" id="7"/>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8" id="8"/>
          <p:cNvGrpSpPr>
            <a:grpSpLocks noChangeAspect="true"/>
          </p:cNvGrpSpPr>
          <p:nvPr/>
        </p:nvGrpSpPr>
        <p:grpSpPr>
          <a:xfrm rot="0">
            <a:off x="1390650" y="4023350"/>
            <a:ext cx="133350" cy="133350"/>
            <a:chOff x="0" y="0"/>
            <a:chExt cx="133350" cy="133350"/>
          </a:xfrm>
        </p:grpSpPr>
        <p:sp>
          <p:nvSpPr>
            <p:cNvPr name="Freeform 9" id="9"/>
            <p:cNvSpPr/>
            <p:nvPr/>
          </p:nvSpPr>
          <p:spPr>
            <a:xfrm flipH="false" flipV="false" rot="0">
              <a:off x="0" y="0"/>
              <a:ext cx="133350" cy="133350"/>
            </a:xfrm>
            <a:custGeom>
              <a:avLst/>
              <a:gdLst/>
              <a:ahLst/>
              <a:cxnLst/>
              <a:rect r="r" b="b" t="t" l="l"/>
              <a:pathLst>
                <a:path h="133350" w="133350">
                  <a:moveTo>
                    <a:pt x="133350" y="66675"/>
                  </a:moveTo>
                  <a:lnTo>
                    <a:pt x="132969" y="75438"/>
                  </a:lnTo>
                  <a:cubicBezTo>
                    <a:pt x="131318" y="84074"/>
                    <a:pt x="130048" y="88138"/>
                    <a:pt x="128270" y="92202"/>
                  </a:cubicBezTo>
                  <a:lnTo>
                    <a:pt x="124587" y="100076"/>
                  </a:lnTo>
                  <a:cubicBezTo>
                    <a:pt x="119761" y="107315"/>
                    <a:pt x="116967" y="110744"/>
                    <a:pt x="113919" y="113792"/>
                  </a:cubicBezTo>
                  <a:lnTo>
                    <a:pt x="107442" y="119634"/>
                  </a:lnTo>
                  <a:cubicBezTo>
                    <a:pt x="100203" y="124460"/>
                    <a:pt x="96266" y="126492"/>
                    <a:pt x="92329" y="128270"/>
                  </a:cubicBezTo>
                  <a:lnTo>
                    <a:pt x="84074" y="131191"/>
                  </a:lnTo>
                  <a:cubicBezTo>
                    <a:pt x="75438" y="132842"/>
                    <a:pt x="71120" y="133350"/>
                    <a:pt x="66802" y="133350"/>
                  </a:cubicBezTo>
                  <a:lnTo>
                    <a:pt x="58039" y="132969"/>
                  </a:lnTo>
                  <a:cubicBezTo>
                    <a:pt x="49403" y="131318"/>
                    <a:pt x="45339" y="130048"/>
                    <a:pt x="41275" y="128270"/>
                  </a:cubicBezTo>
                  <a:lnTo>
                    <a:pt x="33401" y="124587"/>
                  </a:lnTo>
                  <a:cubicBezTo>
                    <a:pt x="26162" y="119761"/>
                    <a:pt x="22733" y="116967"/>
                    <a:pt x="19685" y="113919"/>
                  </a:cubicBezTo>
                  <a:lnTo>
                    <a:pt x="13843" y="107442"/>
                  </a:lnTo>
                  <a:cubicBezTo>
                    <a:pt x="8763" y="100076"/>
                    <a:pt x="6731" y="96266"/>
                    <a:pt x="5080" y="92202"/>
                  </a:cubicBezTo>
                  <a:lnTo>
                    <a:pt x="2159" y="83947"/>
                  </a:lnTo>
                  <a:cubicBezTo>
                    <a:pt x="381" y="75438"/>
                    <a:pt x="0" y="70993"/>
                    <a:pt x="0" y="66675"/>
                  </a:cubicBezTo>
                  <a:lnTo>
                    <a:pt x="381" y="57912"/>
                  </a:lnTo>
                  <a:cubicBezTo>
                    <a:pt x="2032" y="49276"/>
                    <a:pt x="3302" y="45212"/>
                    <a:pt x="5080" y="41148"/>
                  </a:cubicBezTo>
                  <a:lnTo>
                    <a:pt x="8763" y="33274"/>
                  </a:lnTo>
                  <a:cubicBezTo>
                    <a:pt x="13589" y="26035"/>
                    <a:pt x="16383" y="22606"/>
                    <a:pt x="19431" y="19558"/>
                  </a:cubicBezTo>
                  <a:lnTo>
                    <a:pt x="25908" y="13716"/>
                  </a:lnTo>
                  <a:cubicBezTo>
                    <a:pt x="33274" y="8763"/>
                    <a:pt x="37084" y="6731"/>
                    <a:pt x="41148" y="5080"/>
                  </a:cubicBezTo>
                  <a:lnTo>
                    <a:pt x="49403" y="2159"/>
                  </a:lnTo>
                  <a:cubicBezTo>
                    <a:pt x="57912" y="381"/>
                    <a:pt x="62357" y="0"/>
                    <a:pt x="66675" y="0"/>
                  </a:cubicBezTo>
                  <a:lnTo>
                    <a:pt x="75438" y="381"/>
                  </a:lnTo>
                  <a:cubicBezTo>
                    <a:pt x="84074" y="2032"/>
                    <a:pt x="88138" y="3302"/>
                    <a:pt x="92202" y="5080"/>
                  </a:cubicBezTo>
                  <a:lnTo>
                    <a:pt x="100076" y="8763"/>
                  </a:lnTo>
                  <a:cubicBezTo>
                    <a:pt x="107315" y="13589"/>
                    <a:pt x="110744" y="16383"/>
                    <a:pt x="113792" y="19431"/>
                  </a:cubicBezTo>
                  <a:lnTo>
                    <a:pt x="119634" y="25908"/>
                  </a:lnTo>
                  <a:cubicBezTo>
                    <a:pt x="124460" y="33147"/>
                    <a:pt x="126492" y="37084"/>
                    <a:pt x="128270" y="41021"/>
                  </a:cubicBezTo>
                  <a:lnTo>
                    <a:pt x="131191" y="49276"/>
                  </a:lnTo>
                  <a:cubicBezTo>
                    <a:pt x="132842" y="57912"/>
                    <a:pt x="133350" y="62230"/>
                    <a:pt x="133350" y="66548"/>
                  </a:cubicBezTo>
                  <a:close/>
                </a:path>
              </a:pathLst>
            </a:custGeom>
            <a:solidFill>
              <a:srgbClr val="331C2C"/>
            </a:solidFill>
          </p:spPr>
        </p:sp>
      </p:grpSp>
      <p:grpSp>
        <p:nvGrpSpPr>
          <p:cNvPr name="Group 10" id="10"/>
          <p:cNvGrpSpPr>
            <a:grpSpLocks noChangeAspect="true"/>
          </p:cNvGrpSpPr>
          <p:nvPr/>
        </p:nvGrpSpPr>
        <p:grpSpPr>
          <a:xfrm rot="0">
            <a:off x="1390650" y="4585325"/>
            <a:ext cx="133350" cy="133350"/>
            <a:chOff x="0" y="0"/>
            <a:chExt cx="133350" cy="133350"/>
          </a:xfrm>
        </p:grpSpPr>
        <p:sp>
          <p:nvSpPr>
            <p:cNvPr name="Freeform 11" id="11"/>
            <p:cNvSpPr/>
            <p:nvPr/>
          </p:nvSpPr>
          <p:spPr>
            <a:xfrm flipH="false" flipV="false" rot="0">
              <a:off x="0" y="0"/>
              <a:ext cx="133350" cy="133350"/>
            </a:xfrm>
            <a:custGeom>
              <a:avLst/>
              <a:gdLst/>
              <a:ahLst/>
              <a:cxnLst/>
              <a:rect r="r" b="b" t="t" l="l"/>
              <a:pathLst>
                <a:path h="133350" w="133350">
                  <a:moveTo>
                    <a:pt x="133350" y="66675"/>
                  </a:moveTo>
                  <a:lnTo>
                    <a:pt x="132969" y="75438"/>
                  </a:lnTo>
                  <a:cubicBezTo>
                    <a:pt x="131318" y="84074"/>
                    <a:pt x="130048" y="88138"/>
                    <a:pt x="128270" y="92202"/>
                  </a:cubicBezTo>
                  <a:lnTo>
                    <a:pt x="124587" y="100076"/>
                  </a:lnTo>
                  <a:cubicBezTo>
                    <a:pt x="119761" y="107315"/>
                    <a:pt x="116967" y="110744"/>
                    <a:pt x="113919" y="113792"/>
                  </a:cubicBezTo>
                  <a:lnTo>
                    <a:pt x="107442" y="119634"/>
                  </a:lnTo>
                  <a:cubicBezTo>
                    <a:pt x="100203" y="124460"/>
                    <a:pt x="96266" y="126492"/>
                    <a:pt x="92329" y="128270"/>
                  </a:cubicBezTo>
                  <a:lnTo>
                    <a:pt x="84074" y="131191"/>
                  </a:lnTo>
                  <a:cubicBezTo>
                    <a:pt x="75438" y="132842"/>
                    <a:pt x="71120" y="133350"/>
                    <a:pt x="66802" y="133350"/>
                  </a:cubicBezTo>
                  <a:lnTo>
                    <a:pt x="58039" y="132969"/>
                  </a:lnTo>
                  <a:cubicBezTo>
                    <a:pt x="49403" y="131318"/>
                    <a:pt x="45339" y="130048"/>
                    <a:pt x="41275" y="128270"/>
                  </a:cubicBezTo>
                  <a:lnTo>
                    <a:pt x="33401" y="124587"/>
                  </a:lnTo>
                  <a:cubicBezTo>
                    <a:pt x="26162" y="119761"/>
                    <a:pt x="22733" y="116967"/>
                    <a:pt x="19685" y="113919"/>
                  </a:cubicBezTo>
                  <a:lnTo>
                    <a:pt x="13843" y="107442"/>
                  </a:lnTo>
                  <a:cubicBezTo>
                    <a:pt x="8763" y="100076"/>
                    <a:pt x="6731" y="96266"/>
                    <a:pt x="5080" y="92202"/>
                  </a:cubicBezTo>
                  <a:lnTo>
                    <a:pt x="2159" y="83947"/>
                  </a:lnTo>
                  <a:cubicBezTo>
                    <a:pt x="381" y="75438"/>
                    <a:pt x="0" y="70993"/>
                    <a:pt x="0" y="66675"/>
                  </a:cubicBezTo>
                  <a:lnTo>
                    <a:pt x="381" y="57912"/>
                  </a:lnTo>
                  <a:cubicBezTo>
                    <a:pt x="2032" y="49276"/>
                    <a:pt x="3302" y="45212"/>
                    <a:pt x="5080" y="41148"/>
                  </a:cubicBezTo>
                  <a:lnTo>
                    <a:pt x="8763" y="33274"/>
                  </a:lnTo>
                  <a:cubicBezTo>
                    <a:pt x="13589" y="26035"/>
                    <a:pt x="16383" y="22606"/>
                    <a:pt x="19431" y="19558"/>
                  </a:cubicBezTo>
                  <a:lnTo>
                    <a:pt x="25908" y="13716"/>
                  </a:lnTo>
                  <a:cubicBezTo>
                    <a:pt x="33274" y="8763"/>
                    <a:pt x="37084" y="6731"/>
                    <a:pt x="41148" y="5080"/>
                  </a:cubicBezTo>
                  <a:lnTo>
                    <a:pt x="49403" y="2159"/>
                  </a:lnTo>
                  <a:cubicBezTo>
                    <a:pt x="57912" y="381"/>
                    <a:pt x="62357" y="0"/>
                    <a:pt x="66675" y="0"/>
                  </a:cubicBezTo>
                  <a:lnTo>
                    <a:pt x="75438" y="381"/>
                  </a:lnTo>
                  <a:cubicBezTo>
                    <a:pt x="84074" y="2032"/>
                    <a:pt x="88138" y="3302"/>
                    <a:pt x="92202" y="5080"/>
                  </a:cubicBezTo>
                  <a:lnTo>
                    <a:pt x="100076" y="8763"/>
                  </a:lnTo>
                  <a:cubicBezTo>
                    <a:pt x="107315" y="13589"/>
                    <a:pt x="110744" y="16383"/>
                    <a:pt x="113792" y="19431"/>
                  </a:cubicBezTo>
                  <a:lnTo>
                    <a:pt x="119634" y="25908"/>
                  </a:lnTo>
                  <a:cubicBezTo>
                    <a:pt x="124460" y="33147"/>
                    <a:pt x="126492" y="37084"/>
                    <a:pt x="128270" y="41021"/>
                  </a:cubicBezTo>
                  <a:lnTo>
                    <a:pt x="131191" y="49276"/>
                  </a:lnTo>
                  <a:cubicBezTo>
                    <a:pt x="132842" y="57912"/>
                    <a:pt x="133350" y="62230"/>
                    <a:pt x="133350" y="66548"/>
                  </a:cubicBezTo>
                  <a:close/>
                </a:path>
              </a:pathLst>
            </a:custGeom>
            <a:solidFill>
              <a:srgbClr val="331C2C"/>
            </a:solidFill>
          </p:spPr>
        </p:sp>
      </p:grpSp>
      <p:grpSp>
        <p:nvGrpSpPr>
          <p:cNvPr name="Group 12" id="12"/>
          <p:cNvGrpSpPr>
            <a:grpSpLocks noChangeAspect="true"/>
          </p:cNvGrpSpPr>
          <p:nvPr/>
        </p:nvGrpSpPr>
        <p:grpSpPr>
          <a:xfrm rot="0">
            <a:off x="1390650" y="5147300"/>
            <a:ext cx="133350" cy="133350"/>
            <a:chOff x="0" y="0"/>
            <a:chExt cx="133350" cy="133350"/>
          </a:xfrm>
        </p:grpSpPr>
        <p:sp>
          <p:nvSpPr>
            <p:cNvPr name="Freeform 13" id="13"/>
            <p:cNvSpPr/>
            <p:nvPr/>
          </p:nvSpPr>
          <p:spPr>
            <a:xfrm flipH="false" flipV="false" rot="0">
              <a:off x="0" y="0"/>
              <a:ext cx="133350" cy="133350"/>
            </a:xfrm>
            <a:custGeom>
              <a:avLst/>
              <a:gdLst/>
              <a:ahLst/>
              <a:cxnLst/>
              <a:rect r="r" b="b" t="t" l="l"/>
              <a:pathLst>
                <a:path h="133350" w="133350">
                  <a:moveTo>
                    <a:pt x="133350" y="66675"/>
                  </a:moveTo>
                  <a:lnTo>
                    <a:pt x="132969" y="75438"/>
                  </a:lnTo>
                  <a:cubicBezTo>
                    <a:pt x="131318" y="84074"/>
                    <a:pt x="130048" y="88138"/>
                    <a:pt x="128270" y="92202"/>
                  </a:cubicBezTo>
                  <a:lnTo>
                    <a:pt x="124587" y="100076"/>
                  </a:lnTo>
                  <a:cubicBezTo>
                    <a:pt x="119761" y="107315"/>
                    <a:pt x="116967" y="110744"/>
                    <a:pt x="113919" y="113792"/>
                  </a:cubicBezTo>
                  <a:lnTo>
                    <a:pt x="107442" y="119634"/>
                  </a:lnTo>
                  <a:cubicBezTo>
                    <a:pt x="100203" y="124460"/>
                    <a:pt x="96266" y="126492"/>
                    <a:pt x="92329" y="128270"/>
                  </a:cubicBezTo>
                  <a:lnTo>
                    <a:pt x="84074" y="131191"/>
                  </a:lnTo>
                  <a:cubicBezTo>
                    <a:pt x="75438" y="132842"/>
                    <a:pt x="71120" y="133350"/>
                    <a:pt x="66802" y="133350"/>
                  </a:cubicBezTo>
                  <a:lnTo>
                    <a:pt x="58039" y="132969"/>
                  </a:lnTo>
                  <a:cubicBezTo>
                    <a:pt x="49403" y="131318"/>
                    <a:pt x="45339" y="130048"/>
                    <a:pt x="41275" y="128270"/>
                  </a:cubicBezTo>
                  <a:lnTo>
                    <a:pt x="33401" y="124587"/>
                  </a:lnTo>
                  <a:cubicBezTo>
                    <a:pt x="26162" y="119761"/>
                    <a:pt x="22733" y="116967"/>
                    <a:pt x="19685" y="113919"/>
                  </a:cubicBezTo>
                  <a:lnTo>
                    <a:pt x="13843" y="107442"/>
                  </a:lnTo>
                  <a:cubicBezTo>
                    <a:pt x="8763" y="100076"/>
                    <a:pt x="6731" y="96266"/>
                    <a:pt x="5080" y="92202"/>
                  </a:cubicBezTo>
                  <a:lnTo>
                    <a:pt x="2159" y="83947"/>
                  </a:lnTo>
                  <a:cubicBezTo>
                    <a:pt x="381" y="75438"/>
                    <a:pt x="0" y="70993"/>
                    <a:pt x="0" y="66675"/>
                  </a:cubicBezTo>
                  <a:lnTo>
                    <a:pt x="381" y="57912"/>
                  </a:lnTo>
                  <a:cubicBezTo>
                    <a:pt x="2032" y="49276"/>
                    <a:pt x="3302" y="45212"/>
                    <a:pt x="5080" y="41148"/>
                  </a:cubicBezTo>
                  <a:lnTo>
                    <a:pt x="8763" y="33274"/>
                  </a:lnTo>
                  <a:cubicBezTo>
                    <a:pt x="13589" y="26035"/>
                    <a:pt x="16383" y="22606"/>
                    <a:pt x="19431" y="19558"/>
                  </a:cubicBezTo>
                  <a:lnTo>
                    <a:pt x="25908" y="13716"/>
                  </a:lnTo>
                  <a:cubicBezTo>
                    <a:pt x="33274" y="8763"/>
                    <a:pt x="37084" y="6731"/>
                    <a:pt x="41148" y="5080"/>
                  </a:cubicBezTo>
                  <a:lnTo>
                    <a:pt x="49403" y="2159"/>
                  </a:lnTo>
                  <a:cubicBezTo>
                    <a:pt x="57912" y="381"/>
                    <a:pt x="62357" y="0"/>
                    <a:pt x="66675" y="0"/>
                  </a:cubicBezTo>
                  <a:lnTo>
                    <a:pt x="75438" y="381"/>
                  </a:lnTo>
                  <a:cubicBezTo>
                    <a:pt x="84074" y="2032"/>
                    <a:pt x="88138" y="3302"/>
                    <a:pt x="92202" y="5080"/>
                  </a:cubicBezTo>
                  <a:lnTo>
                    <a:pt x="100076" y="8763"/>
                  </a:lnTo>
                  <a:cubicBezTo>
                    <a:pt x="107315" y="13589"/>
                    <a:pt x="110744" y="16383"/>
                    <a:pt x="113792" y="19431"/>
                  </a:cubicBezTo>
                  <a:lnTo>
                    <a:pt x="119634" y="25908"/>
                  </a:lnTo>
                  <a:cubicBezTo>
                    <a:pt x="124460" y="33147"/>
                    <a:pt x="126492" y="37084"/>
                    <a:pt x="128270" y="41021"/>
                  </a:cubicBezTo>
                  <a:lnTo>
                    <a:pt x="131191" y="49276"/>
                  </a:lnTo>
                  <a:cubicBezTo>
                    <a:pt x="132842" y="57912"/>
                    <a:pt x="133350" y="62230"/>
                    <a:pt x="133350" y="66548"/>
                  </a:cubicBezTo>
                  <a:close/>
                </a:path>
              </a:pathLst>
            </a:custGeom>
            <a:solidFill>
              <a:srgbClr val="331C2C"/>
            </a:solidFill>
          </p:spPr>
        </p:sp>
      </p:grpSp>
      <p:grpSp>
        <p:nvGrpSpPr>
          <p:cNvPr name="Group 14" id="14"/>
          <p:cNvGrpSpPr>
            <a:grpSpLocks noChangeAspect="true"/>
          </p:cNvGrpSpPr>
          <p:nvPr/>
        </p:nvGrpSpPr>
        <p:grpSpPr>
          <a:xfrm rot="0">
            <a:off x="1390650" y="5709275"/>
            <a:ext cx="133350" cy="133350"/>
            <a:chOff x="0" y="0"/>
            <a:chExt cx="133350" cy="133350"/>
          </a:xfrm>
        </p:grpSpPr>
        <p:sp>
          <p:nvSpPr>
            <p:cNvPr name="Freeform 15" id="15"/>
            <p:cNvSpPr/>
            <p:nvPr/>
          </p:nvSpPr>
          <p:spPr>
            <a:xfrm flipH="false" flipV="false" rot="0">
              <a:off x="0" y="0"/>
              <a:ext cx="133350" cy="133350"/>
            </a:xfrm>
            <a:custGeom>
              <a:avLst/>
              <a:gdLst/>
              <a:ahLst/>
              <a:cxnLst/>
              <a:rect r="r" b="b" t="t" l="l"/>
              <a:pathLst>
                <a:path h="133350" w="133350">
                  <a:moveTo>
                    <a:pt x="133350" y="66675"/>
                  </a:moveTo>
                  <a:lnTo>
                    <a:pt x="132969" y="75438"/>
                  </a:lnTo>
                  <a:cubicBezTo>
                    <a:pt x="131318" y="84074"/>
                    <a:pt x="130048" y="88138"/>
                    <a:pt x="128270" y="92202"/>
                  </a:cubicBezTo>
                  <a:lnTo>
                    <a:pt x="124587" y="100076"/>
                  </a:lnTo>
                  <a:cubicBezTo>
                    <a:pt x="119761" y="107315"/>
                    <a:pt x="116967" y="110744"/>
                    <a:pt x="113919" y="113792"/>
                  </a:cubicBezTo>
                  <a:lnTo>
                    <a:pt x="107442" y="119634"/>
                  </a:lnTo>
                  <a:cubicBezTo>
                    <a:pt x="100203" y="124460"/>
                    <a:pt x="96266" y="126492"/>
                    <a:pt x="92329" y="128270"/>
                  </a:cubicBezTo>
                  <a:lnTo>
                    <a:pt x="84074" y="131191"/>
                  </a:lnTo>
                  <a:cubicBezTo>
                    <a:pt x="75438" y="132842"/>
                    <a:pt x="71120" y="133350"/>
                    <a:pt x="66802" y="133350"/>
                  </a:cubicBezTo>
                  <a:lnTo>
                    <a:pt x="58039" y="132969"/>
                  </a:lnTo>
                  <a:cubicBezTo>
                    <a:pt x="49403" y="131318"/>
                    <a:pt x="45339" y="130048"/>
                    <a:pt x="41275" y="128270"/>
                  </a:cubicBezTo>
                  <a:lnTo>
                    <a:pt x="33401" y="124587"/>
                  </a:lnTo>
                  <a:cubicBezTo>
                    <a:pt x="26162" y="119761"/>
                    <a:pt x="22733" y="116967"/>
                    <a:pt x="19685" y="113919"/>
                  </a:cubicBezTo>
                  <a:lnTo>
                    <a:pt x="13843" y="107442"/>
                  </a:lnTo>
                  <a:cubicBezTo>
                    <a:pt x="8763" y="100076"/>
                    <a:pt x="6731" y="96266"/>
                    <a:pt x="5080" y="92202"/>
                  </a:cubicBezTo>
                  <a:lnTo>
                    <a:pt x="2159" y="83947"/>
                  </a:lnTo>
                  <a:cubicBezTo>
                    <a:pt x="381" y="75438"/>
                    <a:pt x="0" y="70993"/>
                    <a:pt x="0" y="66675"/>
                  </a:cubicBezTo>
                  <a:lnTo>
                    <a:pt x="381" y="57912"/>
                  </a:lnTo>
                  <a:cubicBezTo>
                    <a:pt x="2032" y="49276"/>
                    <a:pt x="3302" y="45212"/>
                    <a:pt x="5080" y="41148"/>
                  </a:cubicBezTo>
                  <a:lnTo>
                    <a:pt x="8763" y="33274"/>
                  </a:lnTo>
                  <a:cubicBezTo>
                    <a:pt x="13589" y="26035"/>
                    <a:pt x="16383" y="22606"/>
                    <a:pt x="19431" y="19558"/>
                  </a:cubicBezTo>
                  <a:lnTo>
                    <a:pt x="25908" y="13716"/>
                  </a:lnTo>
                  <a:cubicBezTo>
                    <a:pt x="33274" y="8763"/>
                    <a:pt x="37084" y="6731"/>
                    <a:pt x="41148" y="5080"/>
                  </a:cubicBezTo>
                  <a:lnTo>
                    <a:pt x="49403" y="2159"/>
                  </a:lnTo>
                  <a:cubicBezTo>
                    <a:pt x="57912" y="381"/>
                    <a:pt x="62357" y="0"/>
                    <a:pt x="66675" y="0"/>
                  </a:cubicBezTo>
                  <a:lnTo>
                    <a:pt x="75438" y="381"/>
                  </a:lnTo>
                  <a:cubicBezTo>
                    <a:pt x="84074" y="2032"/>
                    <a:pt x="88138" y="3302"/>
                    <a:pt x="92202" y="5080"/>
                  </a:cubicBezTo>
                  <a:lnTo>
                    <a:pt x="100076" y="8763"/>
                  </a:lnTo>
                  <a:cubicBezTo>
                    <a:pt x="107315" y="13589"/>
                    <a:pt x="110744" y="16383"/>
                    <a:pt x="113792" y="19431"/>
                  </a:cubicBezTo>
                  <a:lnTo>
                    <a:pt x="119634" y="25908"/>
                  </a:lnTo>
                  <a:cubicBezTo>
                    <a:pt x="124460" y="33147"/>
                    <a:pt x="126492" y="37084"/>
                    <a:pt x="128270" y="41021"/>
                  </a:cubicBezTo>
                  <a:lnTo>
                    <a:pt x="131191" y="49276"/>
                  </a:lnTo>
                  <a:cubicBezTo>
                    <a:pt x="132842" y="57912"/>
                    <a:pt x="133350" y="62230"/>
                    <a:pt x="133350" y="66548"/>
                  </a:cubicBezTo>
                  <a:close/>
                </a:path>
              </a:pathLst>
            </a:custGeom>
            <a:solidFill>
              <a:srgbClr val="331C2C"/>
            </a:solidFill>
          </p:spPr>
        </p:sp>
      </p:grpSp>
      <p:grpSp>
        <p:nvGrpSpPr>
          <p:cNvPr name="Group 16" id="16"/>
          <p:cNvGrpSpPr>
            <a:grpSpLocks noChangeAspect="true"/>
          </p:cNvGrpSpPr>
          <p:nvPr/>
        </p:nvGrpSpPr>
        <p:grpSpPr>
          <a:xfrm rot="0">
            <a:off x="1390650" y="6271250"/>
            <a:ext cx="133350" cy="133350"/>
            <a:chOff x="0" y="0"/>
            <a:chExt cx="133350" cy="133350"/>
          </a:xfrm>
        </p:grpSpPr>
        <p:sp>
          <p:nvSpPr>
            <p:cNvPr name="Freeform 17" id="17"/>
            <p:cNvSpPr/>
            <p:nvPr/>
          </p:nvSpPr>
          <p:spPr>
            <a:xfrm flipH="false" flipV="false" rot="0">
              <a:off x="0" y="0"/>
              <a:ext cx="133350" cy="133350"/>
            </a:xfrm>
            <a:custGeom>
              <a:avLst/>
              <a:gdLst/>
              <a:ahLst/>
              <a:cxnLst/>
              <a:rect r="r" b="b" t="t" l="l"/>
              <a:pathLst>
                <a:path h="133350" w="133350">
                  <a:moveTo>
                    <a:pt x="133350" y="66675"/>
                  </a:moveTo>
                  <a:lnTo>
                    <a:pt x="132969" y="75438"/>
                  </a:lnTo>
                  <a:cubicBezTo>
                    <a:pt x="131318" y="84074"/>
                    <a:pt x="130048" y="88138"/>
                    <a:pt x="128270" y="92202"/>
                  </a:cubicBezTo>
                  <a:lnTo>
                    <a:pt x="124587" y="100076"/>
                  </a:lnTo>
                  <a:cubicBezTo>
                    <a:pt x="119761" y="107315"/>
                    <a:pt x="116967" y="110744"/>
                    <a:pt x="113919" y="113792"/>
                  </a:cubicBezTo>
                  <a:lnTo>
                    <a:pt x="107442" y="119634"/>
                  </a:lnTo>
                  <a:cubicBezTo>
                    <a:pt x="100203" y="124460"/>
                    <a:pt x="96266" y="126492"/>
                    <a:pt x="92329" y="128270"/>
                  </a:cubicBezTo>
                  <a:lnTo>
                    <a:pt x="84074" y="131191"/>
                  </a:lnTo>
                  <a:cubicBezTo>
                    <a:pt x="75438" y="132842"/>
                    <a:pt x="71120" y="133350"/>
                    <a:pt x="66802" y="133350"/>
                  </a:cubicBezTo>
                  <a:lnTo>
                    <a:pt x="58039" y="132969"/>
                  </a:lnTo>
                  <a:cubicBezTo>
                    <a:pt x="49403" y="131318"/>
                    <a:pt x="45339" y="130048"/>
                    <a:pt x="41275" y="128270"/>
                  </a:cubicBezTo>
                  <a:lnTo>
                    <a:pt x="33401" y="124587"/>
                  </a:lnTo>
                  <a:cubicBezTo>
                    <a:pt x="26162" y="119761"/>
                    <a:pt x="22733" y="116967"/>
                    <a:pt x="19685" y="113919"/>
                  </a:cubicBezTo>
                  <a:lnTo>
                    <a:pt x="13843" y="107442"/>
                  </a:lnTo>
                  <a:cubicBezTo>
                    <a:pt x="8763" y="100076"/>
                    <a:pt x="6731" y="96266"/>
                    <a:pt x="5080" y="92202"/>
                  </a:cubicBezTo>
                  <a:lnTo>
                    <a:pt x="2159" y="83947"/>
                  </a:lnTo>
                  <a:cubicBezTo>
                    <a:pt x="381" y="75438"/>
                    <a:pt x="0" y="70993"/>
                    <a:pt x="0" y="66675"/>
                  </a:cubicBezTo>
                  <a:lnTo>
                    <a:pt x="381" y="57912"/>
                  </a:lnTo>
                  <a:cubicBezTo>
                    <a:pt x="2032" y="49276"/>
                    <a:pt x="3302" y="45212"/>
                    <a:pt x="5080" y="41148"/>
                  </a:cubicBezTo>
                  <a:lnTo>
                    <a:pt x="8763" y="33274"/>
                  </a:lnTo>
                  <a:cubicBezTo>
                    <a:pt x="13589" y="26035"/>
                    <a:pt x="16383" y="22606"/>
                    <a:pt x="19431" y="19558"/>
                  </a:cubicBezTo>
                  <a:lnTo>
                    <a:pt x="25908" y="13716"/>
                  </a:lnTo>
                  <a:cubicBezTo>
                    <a:pt x="33274" y="8763"/>
                    <a:pt x="37084" y="6731"/>
                    <a:pt x="41148" y="5080"/>
                  </a:cubicBezTo>
                  <a:lnTo>
                    <a:pt x="49403" y="2159"/>
                  </a:lnTo>
                  <a:cubicBezTo>
                    <a:pt x="57912" y="381"/>
                    <a:pt x="62357" y="0"/>
                    <a:pt x="66675" y="0"/>
                  </a:cubicBezTo>
                  <a:lnTo>
                    <a:pt x="75438" y="381"/>
                  </a:lnTo>
                  <a:cubicBezTo>
                    <a:pt x="84074" y="2032"/>
                    <a:pt x="88138" y="3302"/>
                    <a:pt x="92202" y="5080"/>
                  </a:cubicBezTo>
                  <a:lnTo>
                    <a:pt x="100076" y="8763"/>
                  </a:lnTo>
                  <a:cubicBezTo>
                    <a:pt x="107315" y="13589"/>
                    <a:pt x="110744" y="16383"/>
                    <a:pt x="113792" y="19431"/>
                  </a:cubicBezTo>
                  <a:lnTo>
                    <a:pt x="119634" y="25908"/>
                  </a:lnTo>
                  <a:cubicBezTo>
                    <a:pt x="124460" y="33147"/>
                    <a:pt x="126492" y="37084"/>
                    <a:pt x="128270" y="41021"/>
                  </a:cubicBezTo>
                  <a:lnTo>
                    <a:pt x="131191" y="49276"/>
                  </a:lnTo>
                  <a:cubicBezTo>
                    <a:pt x="132842" y="57912"/>
                    <a:pt x="133350" y="62230"/>
                    <a:pt x="133350" y="66548"/>
                  </a:cubicBezTo>
                  <a:close/>
                </a:path>
              </a:pathLst>
            </a:custGeom>
            <a:solidFill>
              <a:srgbClr val="331C2C"/>
            </a:solidFill>
          </p:spPr>
        </p:sp>
      </p:grpSp>
      <p:grpSp>
        <p:nvGrpSpPr>
          <p:cNvPr name="Group 18" id="18"/>
          <p:cNvGrpSpPr>
            <a:grpSpLocks noChangeAspect="true"/>
          </p:cNvGrpSpPr>
          <p:nvPr/>
        </p:nvGrpSpPr>
        <p:grpSpPr>
          <a:xfrm rot="0">
            <a:off x="14597701" y="-1380134"/>
            <a:ext cx="4000195" cy="4955115"/>
            <a:chOff x="0" y="0"/>
            <a:chExt cx="4000195" cy="4955108"/>
          </a:xfrm>
        </p:grpSpPr>
        <p:sp>
          <p:nvSpPr>
            <p:cNvPr name="Freeform 19" id="19"/>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20" id="20"/>
          <p:cNvGrpSpPr>
            <a:grpSpLocks noChangeAspect="true"/>
          </p:cNvGrpSpPr>
          <p:nvPr/>
        </p:nvGrpSpPr>
        <p:grpSpPr>
          <a:xfrm rot="0">
            <a:off x="17349254" y="8702897"/>
            <a:ext cx="3326378" cy="3786340"/>
            <a:chOff x="0" y="0"/>
            <a:chExt cx="3326384" cy="3786340"/>
          </a:xfrm>
        </p:grpSpPr>
        <p:sp>
          <p:nvSpPr>
            <p:cNvPr name="Freeform 21" id="21"/>
            <p:cNvSpPr/>
            <p:nvPr/>
          </p:nvSpPr>
          <p:spPr>
            <a:xfrm flipH="false" flipV="false" rot="0">
              <a:off x="-14351" y="0"/>
              <a:ext cx="953135" cy="1584198"/>
            </a:xfrm>
            <a:custGeom>
              <a:avLst/>
              <a:gdLst/>
              <a:ahLst/>
              <a:cxnLst/>
              <a:rect r="r" b="b" t="t" l="l"/>
              <a:pathLst>
                <a:path h="1584198" w="953135">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32537" y="1426083"/>
                    <a:pt x="273177" y="1513332"/>
                    <a:pt x="331978" y="1584198"/>
                  </a:cubicBezTo>
                  <a:lnTo>
                    <a:pt x="953135" y="1584198"/>
                  </a:lnTo>
                  <a:lnTo>
                    <a:pt x="953135" y="16764"/>
                  </a:lnTo>
                  <a:lnTo>
                    <a:pt x="953135" y="16764"/>
                  </a:lnTo>
                  <a:cubicBezTo>
                    <a:pt x="909828" y="4826"/>
                    <a:pt x="865632" y="0"/>
                    <a:pt x="820928" y="0"/>
                  </a:cubicBezTo>
                  <a:close/>
                </a:path>
              </a:pathLst>
            </a:custGeom>
            <a:solidFill>
              <a:srgbClr val="3F2E3E"/>
            </a:solidFill>
          </p:spPr>
        </p:sp>
      </p:grpSp>
      <p:sp>
        <p:nvSpPr>
          <p:cNvPr name="TextBox 22" id="22"/>
          <p:cNvSpPr txBox="true"/>
          <p:nvPr/>
        </p:nvSpPr>
        <p:spPr>
          <a:xfrm rot="0">
            <a:off x="1028700" y="2068992"/>
            <a:ext cx="16877519" cy="1674857"/>
          </a:xfrm>
          <a:prstGeom prst="rect">
            <a:avLst/>
          </a:prstGeom>
        </p:spPr>
        <p:txBody>
          <a:bodyPr anchor="t" rtlCol="false" tIns="0" lIns="0" bIns="0" rIns="0">
            <a:spAutoFit/>
          </a:bodyPr>
          <a:lstStyle/>
          <a:p>
            <a:pPr algn="l">
              <a:lnSpc>
                <a:spcPts val="4424"/>
              </a:lnSpc>
            </a:pPr>
            <a:r>
              <a:rPr lang="en-US" sz="3165">
                <a:solidFill>
                  <a:srgbClr val="331C2C"/>
                </a:solidFill>
                <a:latin typeface="Cooper BT Bold"/>
              </a:rPr>
              <a:t>Son sistemas de gestión de bases de datos que utilizan tecnoligías de aprenizaje automatitico para automatizar una serie de tareas operativas y de mantenimiento. Estas tareas pueden incluir:</a:t>
            </a:r>
          </a:p>
        </p:txBody>
      </p:sp>
      <p:sp>
        <p:nvSpPr>
          <p:cNvPr name="TextBox 23" id="23"/>
          <p:cNvSpPr txBox="true"/>
          <p:nvPr/>
        </p:nvSpPr>
        <p:spPr>
          <a:xfrm rot="0">
            <a:off x="1711966" y="3754917"/>
            <a:ext cx="6752749" cy="2798807"/>
          </a:xfrm>
          <a:prstGeom prst="rect">
            <a:avLst/>
          </a:prstGeom>
        </p:spPr>
        <p:txBody>
          <a:bodyPr anchor="t" rtlCol="false" tIns="0" lIns="0" bIns="0" rIns="0">
            <a:spAutoFit/>
          </a:bodyPr>
          <a:lstStyle/>
          <a:p>
            <a:pPr algn="l">
              <a:lnSpc>
                <a:spcPts val="4424"/>
              </a:lnSpc>
            </a:pPr>
            <a:r>
              <a:rPr lang="en-US" sz="3165">
                <a:solidFill>
                  <a:srgbClr val="331C2C"/>
                </a:solidFill>
                <a:latin typeface="Cooper BT Bold"/>
              </a:rPr>
              <a:t>Ajuste del rendimiento Seguridad Copias de seguridad Actualizaciones Otras tareas de gestíon rutinarias</a:t>
            </a:r>
          </a:p>
        </p:txBody>
      </p:sp>
      <p:sp>
        <p:nvSpPr>
          <p:cNvPr name="TextBox 24" id="24"/>
          <p:cNvSpPr txBox="true"/>
          <p:nvPr/>
        </p:nvSpPr>
        <p:spPr>
          <a:xfrm rot="0">
            <a:off x="2512104" y="346910"/>
            <a:ext cx="11297069" cy="1204274"/>
          </a:xfrm>
          <a:prstGeom prst="rect">
            <a:avLst/>
          </a:prstGeom>
        </p:spPr>
        <p:txBody>
          <a:bodyPr anchor="t" rtlCol="false" tIns="0" lIns="0" bIns="0" rIns="0">
            <a:spAutoFit/>
          </a:bodyPr>
          <a:lstStyle/>
          <a:p>
            <a:pPr algn="l">
              <a:lnSpc>
                <a:spcPts val="9799"/>
              </a:lnSpc>
            </a:pPr>
            <a:r>
              <a:rPr lang="en-US" sz="6999">
                <a:solidFill>
                  <a:srgbClr val="331C2C"/>
                </a:solidFill>
                <a:latin typeface="Cooper BT Bold"/>
              </a:rPr>
              <a:t>3.5.1 AUTOMATIZADAS </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334910" cy="2444115"/>
            <a:chOff x="0" y="0"/>
            <a:chExt cx="1334910" cy="2444115"/>
          </a:xfrm>
        </p:grpSpPr>
        <p:sp>
          <p:nvSpPr>
            <p:cNvPr name="Freeform 3" id="3"/>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4" id="4"/>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sp>
        <p:nvSpPr>
          <p:cNvPr name="Freeform 5" id="5"/>
          <p:cNvSpPr/>
          <p:nvPr/>
        </p:nvSpPr>
        <p:spPr>
          <a:xfrm flipH="false" flipV="false" rot="0">
            <a:off x="-827865" y="-1443638"/>
            <a:ext cx="21156844" cy="13761215"/>
          </a:xfrm>
          <a:custGeom>
            <a:avLst/>
            <a:gdLst/>
            <a:ahLst/>
            <a:cxnLst/>
            <a:rect r="r" b="b" t="t" l="l"/>
            <a:pathLst>
              <a:path h="13761215" w="21156844">
                <a:moveTo>
                  <a:pt x="0" y="0"/>
                </a:moveTo>
                <a:lnTo>
                  <a:pt x="21156844" y="0"/>
                </a:lnTo>
                <a:lnTo>
                  <a:pt x="21156844" y="13761216"/>
                </a:lnTo>
                <a:lnTo>
                  <a:pt x="0" y="137612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219306" y="5645887"/>
            <a:ext cx="12475845" cy="3712664"/>
          </a:xfrm>
          <a:prstGeom prst="rect">
            <a:avLst/>
          </a:prstGeom>
        </p:spPr>
        <p:txBody>
          <a:bodyPr anchor="t" rtlCol="false" tIns="0" lIns="0" bIns="0" rIns="0">
            <a:spAutoFit/>
          </a:bodyPr>
          <a:lstStyle/>
          <a:p>
            <a:pPr algn="l">
              <a:lnSpc>
                <a:spcPts val="4188"/>
              </a:lnSpc>
            </a:pPr>
            <a:r>
              <a:rPr lang="en-US" sz="2964">
                <a:solidFill>
                  <a:srgbClr val="331C2C"/>
                </a:solidFill>
                <a:latin typeface="Cooper BT Bold"/>
              </a:rPr>
              <a:t>Este tipo de servicio es Oracle Autonomous Database. Este servicio facilita el desarrollo e implementación de cargas de ytrabajo de aplicaciones para todas las organizaciones, independientemente de su complejidad, escala o importancia . Con el ajuste, la escala y la actualización automatizados basados en machine learning, Autonomus Database ofrece un mayor nivel de rendimiento, disponibilidad y seguridad.</a:t>
            </a:r>
          </a:p>
        </p:txBody>
      </p:sp>
      <p:sp>
        <p:nvSpPr>
          <p:cNvPr name="TextBox 7" id="7"/>
          <p:cNvSpPr txBox="true"/>
          <p:nvPr/>
        </p:nvSpPr>
        <p:spPr>
          <a:xfrm rot="0">
            <a:off x="1028700" y="4157891"/>
            <a:ext cx="3507486" cy="1148896"/>
          </a:xfrm>
          <a:prstGeom prst="rect">
            <a:avLst/>
          </a:prstGeom>
        </p:spPr>
        <p:txBody>
          <a:bodyPr anchor="t" rtlCol="false" tIns="0" lIns="0" bIns="0" rIns="0">
            <a:spAutoFit/>
          </a:bodyPr>
          <a:lstStyle/>
          <a:p>
            <a:pPr algn="l">
              <a:lnSpc>
                <a:spcPts val="9292"/>
              </a:lnSpc>
            </a:pPr>
            <a:r>
              <a:rPr lang="en-US" sz="6637">
                <a:solidFill>
                  <a:srgbClr val="EDE0D1"/>
                </a:solidFill>
                <a:latin typeface="Cooper BT Bold"/>
              </a:rPr>
              <a:t>Ejemplo</a:t>
            </a:r>
          </a:p>
        </p:txBody>
      </p:sp>
      <p:sp>
        <p:nvSpPr>
          <p:cNvPr name="TextBox 8" id="8"/>
          <p:cNvSpPr txBox="true"/>
          <p:nvPr/>
        </p:nvSpPr>
        <p:spPr>
          <a:xfrm rot="0">
            <a:off x="8424682" y="1429188"/>
            <a:ext cx="9222915" cy="3078137"/>
          </a:xfrm>
          <a:prstGeom prst="rect">
            <a:avLst/>
          </a:prstGeom>
        </p:spPr>
        <p:txBody>
          <a:bodyPr anchor="t" rtlCol="false" tIns="0" lIns="0" bIns="0" rIns="0">
            <a:spAutoFit/>
          </a:bodyPr>
          <a:lstStyle/>
          <a:p>
            <a:pPr algn="l">
              <a:lnSpc>
                <a:spcPts val="4049"/>
              </a:lnSpc>
            </a:pPr>
            <a:r>
              <a:rPr lang="en-US" sz="2936">
                <a:solidFill>
                  <a:srgbClr val="331C2C"/>
                </a:solidFill>
                <a:latin typeface="Cooper BT Bold"/>
              </a:rPr>
              <a:t>En la infraestructura del proveedor del servicio y suelen ofrecerse como u servicio de suscripción. La automatización de estas tareas permite a las organizaciones subcontratar la gestión de la base de datos , lo que puede resultar en una mayor eficiencia y reducción de costos. </a:t>
            </a:r>
          </a:p>
        </p:txBody>
      </p:sp>
      <p:sp>
        <p:nvSpPr>
          <p:cNvPr name="TextBox 9" id="9"/>
          <p:cNvSpPr txBox="true"/>
          <p:nvPr/>
        </p:nvSpPr>
        <p:spPr>
          <a:xfrm rot="0">
            <a:off x="7538361" y="60874"/>
            <a:ext cx="3516506" cy="1084878"/>
          </a:xfrm>
          <a:prstGeom prst="rect">
            <a:avLst/>
          </a:prstGeom>
        </p:spPr>
        <p:txBody>
          <a:bodyPr anchor="t" rtlCol="false" tIns="0" lIns="0" bIns="0" rIns="0">
            <a:spAutoFit/>
          </a:bodyPr>
          <a:lstStyle/>
          <a:p>
            <a:pPr algn="l">
              <a:lnSpc>
                <a:spcPts val="8707"/>
              </a:lnSpc>
            </a:pPr>
            <a:r>
              <a:rPr lang="en-US" sz="6219">
                <a:solidFill>
                  <a:srgbClr val="EDE0D1"/>
                </a:solidFill>
                <a:latin typeface="Cooper BT Bold"/>
              </a:rPr>
              <a:t>Ejecutan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538728" y="2436066"/>
            <a:ext cx="5221853" cy="5220052"/>
            <a:chOff x="0" y="0"/>
            <a:chExt cx="6962470" cy="6960070"/>
          </a:xfrm>
        </p:grpSpPr>
        <p:sp>
          <p:nvSpPr>
            <p:cNvPr name="Freeform 3" id="3"/>
            <p:cNvSpPr/>
            <p:nvPr/>
          </p:nvSpPr>
          <p:spPr>
            <a:xfrm flipH="false" flipV="false" rot="0">
              <a:off x="0" y="0"/>
              <a:ext cx="6962774" cy="6959981"/>
            </a:xfrm>
            <a:custGeom>
              <a:avLst/>
              <a:gdLst/>
              <a:ahLst/>
              <a:cxnLst/>
              <a:rect r="r" b="b" t="t" l="l"/>
              <a:pathLst>
                <a:path h="6959981" w="6962774">
                  <a:moveTo>
                    <a:pt x="3477768" y="0"/>
                  </a:moveTo>
                  <a:cubicBezTo>
                    <a:pt x="3364865" y="127"/>
                    <a:pt x="3252343" y="5588"/>
                    <a:pt x="3140075" y="16637"/>
                  </a:cubicBezTo>
                  <a:cubicBezTo>
                    <a:pt x="3026664" y="27813"/>
                    <a:pt x="2914015" y="44450"/>
                    <a:pt x="2802128" y="66675"/>
                  </a:cubicBezTo>
                  <a:cubicBezTo>
                    <a:pt x="2690241" y="88900"/>
                    <a:pt x="2579878" y="116459"/>
                    <a:pt x="2470785" y="149606"/>
                  </a:cubicBezTo>
                  <a:cubicBezTo>
                    <a:pt x="2361692" y="182753"/>
                    <a:pt x="2254504" y="220980"/>
                    <a:pt x="2149094" y="264541"/>
                  </a:cubicBezTo>
                  <a:cubicBezTo>
                    <a:pt x="2043684" y="308102"/>
                    <a:pt x="1940814" y="356743"/>
                    <a:pt x="1840230" y="410464"/>
                  </a:cubicBezTo>
                  <a:cubicBezTo>
                    <a:pt x="1739646" y="464185"/>
                    <a:pt x="1641983" y="522732"/>
                    <a:pt x="1547241" y="585978"/>
                  </a:cubicBezTo>
                  <a:cubicBezTo>
                    <a:pt x="1452499" y="649224"/>
                    <a:pt x="1360932" y="717042"/>
                    <a:pt x="1272794" y="789432"/>
                  </a:cubicBezTo>
                  <a:cubicBezTo>
                    <a:pt x="1184656" y="861822"/>
                    <a:pt x="1100328" y="938276"/>
                    <a:pt x="1019683" y="1018794"/>
                  </a:cubicBezTo>
                  <a:cubicBezTo>
                    <a:pt x="939038" y="1099312"/>
                    <a:pt x="862584" y="1183767"/>
                    <a:pt x="790321" y="1271905"/>
                  </a:cubicBezTo>
                  <a:cubicBezTo>
                    <a:pt x="718058" y="1360043"/>
                    <a:pt x="650113" y="1451483"/>
                    <a:pt x="586740" y="1546225"/>
                  </a:cubicBezTo>
                  <a:cubicBezTo>
                    <a:pt x="523367" y="1640967"/>
                    <a:pt x="464820" y="1738630"/>
                    <a:pt x="411099" y="1839214"/>
                  </a:cubicBezTo>
                  <a:cubicBezTo>
                    <a:pt x="357378" y="1939798"/>
                    <a:pt x="308610" y="2042668"/>
                    <a:pt x="265049" y="2147951"/>
                  </a:cubicBezTo>
                  <a:cubicBezTo>
                    <a:pt x="221488" y="2253234"/>
                    <a:pt x="183007" y="2360422"/>
                    <a:pt x="149987" y="2469515"/>
                  </a:cubicBezTo>
                  <a:cubicBezTo>
                    <a:pt x="116967" y="2578608"/>
                    <a:pt x="89154" y="2689098"/>
                    <a:pt x="66929" y="2800858"/>
                  </a:cubicBezTo>
                  <a:cubicBezTo>
                    <a:pt x="44704" y="2912618"/>
                    <a:pt x="27940" y="3025267"/>
                    <a:pt x="16764" y="3138805"/>
                  </a:cubicBezTo>
                  <a:cubicBezTo>
                    <a:pt x="5588" y="3252343"/>
                    <a:pt x="0" y="3366008"/>
                    <a:pt x="0" y="3480054"/>
                  </a:cubicBezTo>
                  <a:cubicBezTo>
                    <a:pt x="0" y="3594100"/>
                    <a:pt x="5588" y="3707765"/>
                    <a:pt x="16764" y="3821176"/>
                  </a:cubicBezTo>
                  <a:cubicBezTo>
                    <a:pt x="27940" y="3934587"/>
                    <a:pt x="44704" y="4047236"/>
                    <a:pt x="66929" y="4159123"/>
                  </a:cubicBezTo>
                  <a:cubicBezTo>
                    <a:pt x="89154" y="4271010"/>
                    <a:pt x="116840" y="4381373"/>
                    <a:pt x="149987" y="4490466"/>
                  </a:cubicBezTo>
                  <a:cubicBezTo>
                    <a:pt x="183134" y="4599559"/>
                    <a:pt x="221488" y="4706747"/>
                    <a:pt x="265049" y="4812030"/>
                  </a:cubicBezTo>
                  <a:cubicBezTo>
                    <a:pt x="308610" y="4917313"/>
                    <a:pt x="357378" y="5020310"/>
                    <a:pt x="411099" y="5120767"/>
                  </a:cubicBezTo>
                  <a:cubicBezTo>
                    <a:pt x="464820" y="5221224"/>
                    <a:pt x="523367" y="5319014"/>
                    <a:pt x="586740" y="5413756"/>
                  </a:cubicBezTo>
                  <a:cubicBezTo>
                    <a:pt x="650113" y="5508498"/>
                    <a:pt x="717931" y="5599938"/>
                    <a:pt x="790321" y="5688076"/>
                  </a:cubicBezTo>
                  <a:cubicBezTo>
                    <a:pt x="862711" y="5776214"/>
                    <a:pt x="939165" y="5860542"/>
                    <a:pt x="1019810" y="5941187"/>
                  </a:cubicBezTo>
                  <a:cubicBezTo>
                    <a:pt x="1100455" y="6021832"/>
                    <a:pt x="1184783" y="6098286"/>
                    <a:pt x="1272921" y="6170549"/>
                  </a:cubicBezTo>
                  <a:cubicBezTo>
                    <a:pt x="1361059" y="6242812"/>
                    <a:pt x="1452499" y="6310630"/>
                    <a:pt x="1547368" y="6374003"/>
                  </a:cubicBezTo>
                  <a:cubicBezTo>
                    <a:pt x="1642237" y="6437376"/>
                    <a:pt x="1739900" y="6495796"/>
                    <a:pt x="1840357" y="6549517"/>
                  </a:cubicBezTo>
                  <a:cubicBezTo>
                    <a:pt x="1940814" y="6603237"/>
                    <a:pt x="2043811" y="6651878"/>
                    <a:pt x="2149221" y="6695439"/>
                  </a:cubicBezTo>
                  <a:cubicBezTo>
                    <a:pt x="2254631" y="6739000"/>
                    <a:pt x="2361819" y="6777355"/>
                    <a:pt x="2470912" y="6810374"/>
                  </a:cubicBezTo>
                  <a:cubicBezTo>
                    <a:pt x="2580005" y="6843394"/>
                    <a:pt x="2690495" y="6871081"/>
                    <a:pt x="2802255" y="6893306"/>
                  </a:cubicBezTo>
                  <a:cubicBezTo>
                    <a:pt x="2914015" y="6915531"/>
                    <a:pt x="3026664" y="6932168"/>
                    <a:pt x="3140202" y="6943344"/>
                  </a:cubicBezTo>
                  <a:cubicBezTo>
                    <a:pt x="3253232" y="6954393"/>
                    <a:pt x="3366516" y="6959981"/>
                    <a:pt x="3480562" y="6959981"/>
                  </a:cubicBezTo>
                  <a:lnTo>
                    <a:pt x="3482594" y="6959981"/>
                  </a:lnTo>
                  <a:cubicBezTo>
                    <a:pt x="3596132" y="6959981"/>
                    <a:pt x="3709543" y="6954393"/>
                    <a:pt x="3822573" y="6943344"/>
                  </a:cubicBezTo>
                  <a:cubicBezTo>
                    <a:pt x="3935984" y="6932168"/>
                    <a:pt x="4048633" y="6915531"/>
                    <a:pt x="4160520" y="6893306"/>
                  </a:cubicBezTo>
                  <a:cubicBezTo>
                    <a:pt x="4272407" y="6871081"/>
                    <a:pt x="4382770" y="6843522"/>
                    <a:pt x="4491863" y="6810374"/>
                  </a:cubicBezTo>
                  <a:cubicBezTo>
                    <a:pt x="4600956" y="6777227"/>
                    <a:pt x="4708144" y="6739000"/>
                    <a:pt x="4813553" y="6695439"/>
                  </a:cubicBezTo>
                  <a:cubicBezTo>
                    <a:pt x="4918963" y="6651878"/>
                    <a:pt x="5021833" y="6603237"/>
                    <a:pt x="5122418" y="6549517"/>
                  </a:cubicBezTo>
                  <a:cubicBezTo>
                    <a:pt x="5223002" y="6495796"/>
                    <a:pt x="5320664" y="6437249"/>
                    <a:pt x="5415407" y="6374002"/>
                  </a:cubicBezTo>
                  <a:cubicBezTo>
                    <a:pt x="5510149" y="6310756"/>
                    <a:pt x="5601716" y="6242938"/>
                    <a:pt x="5689853" y="6170549"/>
                  </a:cubicBezTo>
                  <a:cubicBezTo>
                    <a:pt x="5777991" y="6098159"/>
                    <a:pt x="5862319" y="6021832"/>
                    <a:pt x="5942964" y="5941187"/>
                  </a:cubicBezTo>
                  <a:cubicBezTo>
                    <a:pt x="6023609" y="5860542"/>
                    <a:pt x="6100063" y="5776214"/>
                    <a:pt x="6172453" y="5688076"/>
                  </a:cubicBezTo>
                  <a:cubicBezTo>
                    <a:pt x="6244844" y="5599938"/>
                    <a:pt x="6312662" y="5508497"/>
                    <a:pt x="6376034" y="5413756"/>
                  </a:cubicBezTo>
                  <a:cubicBezTo>
                    <a:pt x="6439407" y="5319014"/>
                    <a:pt x="6497955" y="5221351"/>
                    <a:pt x="6551675" y="5120767"/>
                  </a:cubicBezTo>
                  <a:cubicBezTo>
                    <a:pt x="6605396" y="5020182"/>
                    <a:pt x="6654164" y="4917313"/>
                    <a:pt x="6697725" y="4812030"/>
                  </a:cubicBezTo>
                  <a:cubicBezTo>
                    <a:pt x="6741286" y="4706746"/>
                    <a:pt x="6779768" y="4599558"/>
                    <a:pt x="6812787" y="4490465"/>
                  </a:cubicBezTo>
                  <a:cubicBezTo>
                    <a:pt x="6845807" y="4381372"/>
                    <a:pt x="6873620" y="4270882"/>
                    <a:pt x="6895845" y="4159122"/>
                  </a:cubicBezTo>
                  <a:cubicBezTo>
                    <a:pt x="6918070" y="4047363"/>
                    <a:pt x="6934834" y="3934713"/>
                    <a:pt x="6946010" y="3821175"/>
                  </a:cubicBezTo>
                  <a:cubicBezTo>
                    <a:pt x="6957186" y="3707637"/>
                    <a:pt x="6962774" y="3593972"/>
                    <a:pt x="6962774" y="3480053"/>
                  </a:cubicBezTo>
                  <a:cubicBezTo>
                    <a:pt x="6962774" y="3366135"/>
                    <a:pt x="6957186" y="3252343"/>
                    <a:pt x="6946010" y="3138931"/>
                  </a:cubicBezTo>
                  <a:cubicBezTo>
                    <a:pt x="6934834" y="3025520"/>
                    <a:pt x="6918070" y="2912871"/>
                    <a:pt x="6895845" y="2800984"/>
                  </a:cubicBezTo>
                  <a:cubicBezTo>
                    <a:pt x="6873620" y="2689097"/>
                    <a:pt x="6845934" y="2578734"/>
                    <a:pt x="6812787" y="2469642"/>
                  </a:cubicBezTo>
                  <a:cubicBezTo>
                    <a:pt x="6779640" y="2360549"/>
                    <a:pt x="6741286" y="2253361"/>
                    <a:pt x="6697725" y="2148077"/>
                  </a:cubicBezTo>
                  <a:cubicBezTo>
                    <a:pt x="6654164" y="2042794"/>
                    <a:pt x="6605396" y="1939797"/>
                    <a:pt x="6551675" y="1839340"/>
                  </a:cubicBezTo>
                  <a:cubicBezTo>
                    <a:pt x="6497955" y="1738883"/>
                    <a:pt x="6439407" y="1641093"/>
                    <a:pt x="6376034" y="1546351"/>
                  </a:cubicBezTo>
                  <a:cubicBezTo>
                    <a:pt x="6312662" y="1451609"/>
                    <a:pt x="6244844" y="1360169"/>
                    <a:pt x="6172453" y="1272031"/>
                  </a:cubicBezTo>
                  <a:cubicBezTo>
                    <a:pt x="6100063" y="1183893"/>
                    <a:pt x="6023609" y="1099565"/>
                    <a:pt x="5942964" y="1018920"/>
                  </a:cubicBezTo>
                  <a:cubicBezTo>
                    <a:pt x="5862319" y="938275"/>
                    <a:pt x="5777738" y="861822"/>
                    <a:pt x="5689600" y="789559"/>
                  </a:cubicBezTo>
                  <a:cubicBezTo>
                    <a:pt x="5601462" y="717296"/>
                    <a:pt x="5510022" y="649478"/>
                    <a:pt x="5415153" y="586105"/>
                  </a:cubicBezTo>
                  <a:cubicBezTo>
                    <a:pt x="5320285" y="522732"/>
                    <a:pt x="5222621" y="464312"/>
                    <a:pt x="5122164" y="410591"/>
                  </a:cubicBezTo>
                  <a:cubicBezTo>
                    <a:pt x="5021707" y="356870"/>
                    <a:pt x="4918710" y="308102"/>
                    <a:pt x="4813300" y="264541"/>
                  </a:cubicBezTo>
                  <a:cubicBezTo>
                    <a:pt x="4707890" y="220980"/>
                    <a:pt x="4600702" y="182626"/>
                    <a:pt x="4491609" y="149606"/>
                  </a:cubicBezTo>
                  <a:cubicBezTo>
                    <a:pt x="4382516" y="116586"/>
                    <a:pt x="4272153" y="88900"/>
                    <a:pt x="4160266" y="66675"/>
                  </a:cubicBezTo>
                  <a:cubicBezTo>
                    <a:pt x="4048378" y="44450"/>
                    <a:pt x="3935857" y="27813"/>
                    <a:pt x="3822319" y="16637"/>
                  </a:cubicBezTo>
                  <a:cubicBezTo>
                    <a:pt x="3710051" y="5588"/>
                    <a:pt x="3597529" y="127"/>
                    <a:pt x="3484245" y="0"/>
                  </a:cubicBezTo>
                  <a:close/>
                </a:path>
              </a:pathLst>
            </a:custGeom>
            <a:blipFill>
              <a:blip r:embed="rId2"/>
              <a:stretch>
                <a:fillRect l="-31767" t="0" r="-31750" b="-24"/>
              </a:stretch>
            </a:blipFill>
          </p:spPr>
        </p:sp>
      </p:grpSp>
      <p:grpSp>
        <p:nvGrpSpPr>
          <p:cNvPr name="Group 4" id="4"/>
          <p:cNvGrpSpPr>
            <a:grpSpLocks noChangeAspect="true"/>
          </p:cNvGrpSpPr>
          <p:nvPr/>
        </p:nvGrpSpPr>
        <p:grpSpPr>
          <a:xfrm rot="0">
            <a:off x="-764362" y="6870754"/>
            <a:ext cx="3981012" cy="5383320"/>
            <a:chOff x="0" y="0"/>
            <a:chExt cx="3981005" cy="5383327"/>
          </a:xfrm>
        </p:grpSpPr>
        <p:sp>
          <p:nvSpPr>
            <p:cNvPr name="Freeform 5" id="5"/>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6" id="6"/>
          <p:cNvGrpSpPr>
            <a:grpSpLocks noChangeAspect="true"/>
          </p:cNvGrpSpPr>
          <p:nvPr/>
        </p:nvGrpSpPr>
        <p:grpSpPr>
          <a:xfrm rot="0">
            <a:off x="-63503" y="-63503"/>
            <a:ext cx="1334910" cy="2444115"/>
            <a:chOff x="0" y="0"/>
            <a:chExt cx="1334910" cy="2444115"/>
          </a:xfrm>
        </p:grpSpPr>
        <p:sp>
          <p:nvSpPr>
            <p:cNvPr name="Freeform 7" id="7"/>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8" id="8"/>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sp>
        <p:nvSpPr>
          <p:cNvPr name="Freeform 9" id="9"/>
          <p:cNvSpPr/>
          <p:nvPr/>
        </p:nvSpPr>
        <p:spPr>
          <a:xfrm flipH="false" flipV="false" rot="0">
            <a:off x="11427666" y="-1443638"/>
            <a:ext cx="7233723" cy="9211675"/>
          </a:xfrm>
          <a:custGeom>
            <a:avLst/>
            <a:gdLst/>
            <a:ahLst/>
            <a:cxnLst/>
            <a:rect r="r" b="b" t="t" l="l"/>
            <a:pathLst>
              <a:path h="9211675" w="7233723">
                <a:moveTo>
                  <a:pt x="0" y="0"/>
                </a:moveTo>
                <a:lnTo>
                  <a:pt x="7233724" y="0"/>
                </a:lnTo>
                <a:lnTo>
                  <a:pt x="7233724" y="9211676"/>
                </a:lnTo>
                <a:lnTo>
                  <a:pt x="0" y="92116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16433159" y="7797841"/>
            <a:ext cx="3895820" cy="4444736"/>
          </a:xfrm>
          <a:custGeom>
            <a:avLst/>
            <a:gdLst/>
            <a:ahLst/>
            <a:cxnLst/>
            <a:rect r="r" b="b" t="t" l="l"/>
            <a:pathLst>
              <a:path h="4444736" w="3895820">
                <a:moveTo>
                  <a:pt x="0" y="0"/>
                </a:moveTo>
                <a:lnTo>
                  <a:pt x="3895820" y="0"/>
                </a:lnTo>
                <a:lnTo>
                  <a:pt x="3895820" y="4444737"/>
                </a:lnTo>
                <a:lnTo>
                  <a:pt x="0" y="44447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16893673" y="8586016"/>
            <a:ext cx="372380" cy="837190"/>
          </a:xfrm>
          <a:prstGeom prst="rect">
            <a:avLst/>
          </a:prstGeom>
        </p:spPr>
        <p:txBody>
          <a:bodyPr anchor="t" rtlCol="false" tIns="0" lIns="0" bIns="0" rIns="0">
            <a:spAutoFit/>
          </a:bodyPr>
          <a:lstStyle/>
          <a:p>
            <a:pPr algn="l">
              <a:lnSpc>
                <a:spcPts val="6789"/>
              </a:lnSpc>
            </a:pPr>
            <a:r>
              <a:rPr lang="en-US" sz="4849">
                <a:solidFill>
                  <a:srgbClr val="331C2C"/>
                </a:solidFill>
                <a:latin typeface="Cooper BT Bold"/>
              </a:rPr>
              <a:t>3</a:t>
            </a:r>
          </a:p>
        </p:txBody>
      </p:sp>
      <p:sp>
        <p:nvSpPr>
          <p:cNvPr name="TextBox 12" id="12"/>
          <p:cNvSpPr txBox="true"/>
          <p:nvPr/>
        </p:nvSpPr>
        <p:spPr>
          <a:xfrm rot="0">
            <a:off x="4352420" y="881901"/>
            <a:ext cx="9774469" cy="1204274"/>
          </a:xfrm>
          <a:prstGeom prst="rect">
            <a:avLst/>
          </a:prstGeom>
        </p:spPr>
        <p:txBody>
          <a:bodyPr anchor="t" rtlCol="false" tIns="0" lIns="0" bIns="0" rIns="0">
            <a:spAutoFit/>
          </a:bodyPr>
          <a:lstStyle/>
          <a:p>
            <a:pPr algn="l">
              <a:lnSpc>
                <a:spcPts val="9799"/>
              </a:lnSpc>
            </a:pPr>
            <a:r>
              <a:rPr lang="en-US" sz="6999">
                <a:solidFill>
                  <a:srgbClr val="331C2C"/>
                </a:solidFill>
                <a:latin typeface="Cooper BT Bold"/>
              </a:rPr>
              <a:t>3.5.2 GESTIONADAS </a:t>
            </a:r>
          </a:p>
        </p:txBody>
      </p:sp>
      <p:sp>
        <p:nvSpPr>
          <p:cNvPr name="TextBox 13" id="13"/>
          <p:cNvSpPr txBox="true"/>
          <p:nvPr/>
        </p:nvSpPr>
        <p:spPr>
          <a:xfrm rot="0">
            <a:off x="1216057" y="2796302"/>
            <a:ext cx="9773803" cy="6557267"/>
          </a:xfrm>
          <a:prstGeom prst="rect">
            <a:avLst/>
          </a:prstGeom>
        </p:spPr>
        <p:txBody>
          <a:bodyPr anchor="t" rtlCol="false" tIns="0" lIns="0" bIns="0" rIns="0">
            <a:spAutoFit/>
          </a:bodyPr>
          <a:lstStyle/>
          <a:p>
            <a:pPr algn="l">
              <a:lnSpc>
                <a:spcPts val="5175"/>
              </a:lnSpc>
            </a:pPr>
            <a:r>
              <a:rPr lang="en-US" sz="3699">
                <a:solidFill>
                  <a:srgbClr val="331C2C"/>
                </a:solidFill>
                <a:latin typeface="Cooper BT Bold"/>
              </a:rPr>
              <a:t> es una base de datos con servicios de almacenamiento, datos y recursos informáticos que gestiona y mantiene un proveedor de terceros en lugar del personal de TI de una organización. Permiten a las oirganizaciones aprovechar las ventajas de una base de datos en la nube sin necesidad de adquirir, instalas, configurar, mantener y actualizar hardware o sotfware</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64362" y="6870754"/>
            <a:ext cx="3981012" cy="5383320"/>
            <a:chOff x="0" y="0"/>
            <a:chExt cx="3981005" cy="5383327"/>
          </a:xfrm>
        </p:grpSpPr>
        <p:sp>
          <p:nvSpPr>
            <p:cNvPr name="Freeform 3" id="3"/>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4" id="4"/>
          <p:cNvGrpSpPr>
            <a:grpSpLocks noChangeAspect="true"/>
          </p:cNvGrpSpPr>
          <p:nvPr/>
        </p:nvGrpSpPr>
        <p:grpSpPr>
          <a:xfrm rot="0">
            <a:off x="0" y="0"/>
            <a:ext cx="1218200" cy="1438827"/>
            <a:chOff x="0" y="0"/>
            <a:chExt cx="1218197" cy="1438834"/>
          </a:xfrm>
        </p:grpSpPr>
        <p:sp>
          <p:nvSpPr>
            <p:cNvPr name="Freeform 5" id="5"/>
            <p:cNvSpPr/>
            <p:nvPr/>
          </p:nvSpPr>
          <p:spPr>
            <a:xfrm flipH="false" flipV="false" rot="0">
              <a:off x="0" y="0"/>
              <a:ext cx="1225931" cy="1438910"/>
            </a:xfrm>
            <a:custGeom>
              <a:avLst/>
              <a:gdLst/>
              <a:ahLst/>
              <a:cxnLst/>
              <a:rect r="r" b="b" t="t" l="l"/>
              <a:pathLst>
                <a:path h="1438910" w="1225931">
                  <a:moveTo>
                    <a:pt x="0" y="0"/>
                  </a:moveTo>
                  <a:lnTo>
                    <a:pt x="0" y="1114933"/>
                  </a:lnTo>
                  <a:cubicBezTo>
                    <a:pt x="11049" y="1130935"/>
                    <a:pt x="22225" y="1146937"/>
                    <a:pt x="33655" y="1162685"/>
                  </a:cubicBezTo>
                  <a:cubicBezTo>
                    <a:pt x="109093" y="1267079"/>
                    <a:pt x="199009" y="1369441"/>
                    <a:pt x="320167" y="1413383"/>
                  </a:cubicBezTo>
                  <a:cubicBezTo>
                    <a:pt x="371602" y="1431925"/>
                    <a:pt x="425196" y="1438910"/>
                    <a:pt x="479552" y="1438910"/>
                  </a:cubicBezTo>
                  <a:cubicBezTo>
                    <a:pt x="558800" y="1438910"/>
                    <a:pt x="639826" y="1424051"/>
                    <a:pt x="718185" y="1409065"/>
                  </a:cubicBezTo>
                  <a:cubicBezTo>
                    <a:pt x="879221" y="1378077"/>
                    <a:pt x="1056767" y="1336929"/>
                    <a:pt x="1149985" y="1201801"/>
                  </a:cubicBezTo>
                  <a:cubicBezTo>
                    <a:pt x="1225931" y="1091819"/>
                    <a:pt x="1224915" y="947293"/>
                    <a:pt x="1210691" y="814451"/>
                  </a:cubicBezTo>
                  <a:cubicBezTo>
                    <a:pt x="1189355" y="615061"/>
                    <a:pt x="1144905" y="418211"/>
                    <a:pt x="1078357" y="228981"/>
                  </a:cubicBezTo>
                  <a:cubicBezTo>
                    <a:pt x="1050290" y="148463"/>
                    <a:pt x="1016254" y="67183"/>
                    <a:pt x="965327" y="0"/>
                  </a:cubicBezTo>
                  <a:close/>
                </a:path>
              </a:pathLst>
            </a:custGeom>
            <a:solidFill>
              <a:srgbClr val="3F2E3E"/>
            </a:solidFill>
          </p:spPr>
        </p:sp>
      </p:grpSp>
      <p:sp>
        <p:nvSpPr>
          <p:cNvPr name="Freeform 6" id="6"/>
          <p:cNvSpPr/>
          <p:nvPr/>
        </p:nvSpPr>
        <p:spPr>
          <a:xfrm flipH="false" flipV="false" rot="0">
            <a:off x="21050" y="1862014"/>
            <a:ext cx="503825" cy="503825"/>
          </a:xfrm>
          <a:custGeom>
            <a:avLst/>
            <a:gdLst/>
            <a:ahLst/>
            <a:cxnLst/>
            <a:rect r="r" b="b" t="t" l="l"/>
            <a:pathLst>
              <a:path h="503825" w="503825">
                <a:moveTo>
                  <a:pt x="0" y="0"/>
                </a:moveTo>
                <a:lnTo>
                  <a:pt x="503825" y="0"/>
                </a:lnTo>
                <a:lnTo>
                  <a:pt x="503825" y="503825"/>
                </a:lnTo>
                <a:lnTo>
                  <a:pt x="0" y="5038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524875" y="5810621"/>
            <a:ext cx="503825" cy="503825"/>
          </a:xfrm>
          <a:custGeom>
            <a:avLst/>
            <a:gdLst/>
            <a:ahLst/>
            <a:cxnLst/>
            <a:rect r="r" b="b" t="t" l="l"/>
            <a:pathLst>
              <a:path h="503825" w="503825">
                <a:moveTo>
                  <a:pt x="0" y="0"/>
                </a:moveTo>
                <a:lnTo>
                  <a:pt x="503825" y="0"/>
                </a:lnTo>
                <a:lnTo>
                  <a:pt x="503825" y="503825"/>
                </a:lnTo>
                <a:lnTo>
                  <a:pt x="0" y="503825"/>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9144000" y="1403233"/>
            <a:ext cx="503825" cy="503825"/>
          </a:xfrm>
          <a:custGeom>
            <a:avLst/>
            <a:gdLst/>
            <a:ahLst/>
            <a:cxnLst/>
            <a:rect r="r" b="b" t="t" l="l"/>
            <a:pathLst>
              <a:path h="503825" w="503825">
                <a:moveTo>
                  <a:pt x="0" y="0"/>
                </a:moveTo>
                <a:lnTo>
                  <a:pt x="503825" y="0"/>
                </a:lnTo>
                <a:lnTo>
                  <a:pt x="503825" y="503824"/>
                </a:lnTo>
                <a:lnTo>
                  <a:pt x="0" y="503824"/>
                </a:lnTo>
                <a:lnTo>
                  <a:pt x="0" y="0"/>
                </a:lnTo>
                <a:close/>
              </a:path>
            </a:pathLst>
          </a:custGeom>
          <a:blipFill>
            <a:blip r:embed="rId2">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9185586" y="4234558"/>
            <a:ext cx="503825" cy="503825"/>
          </a:xfrm>
          <a:custGeom>
            <a:avLst/>
            <a:gdLst/>
            <a:ahLst/>
            <a:cxnLst/>
            <a:rect r="r" b="b" t="t" l="l"/>
            <a:pathLst>
              <a:path h="503825" w="503825">
                <a:moveTo>
                  <a:pt x="0" y="0"/>
                </a:moveTo>
                <a:lnTo>
                  <a:pt x="503825" y="0"/>
                </a:lnTo>
                <a:lnTo>
                  <a:pt x="503825" y="503825"/>
                </a:lnTo>
                <a:lnTo>
                  <a:pt x="0" y="503825"/>
                </a:lnTo>
                <a:lnTo>
                  <a:pt x="0" y="0"/>
                </a:lnTo>
                <a:close/>
              </a:path>
            </a:pathLst>
          </a:custGeom>
          <a:blipFill>
            <a:blip r:embed="rId2">
              <a:extLst>
                <a:ext uri="{96DAC541-7B7A-43D3-8B79-37D633B846F1}">
                  <asvg:svgBlip xmlns:asvg="http://schemas.microsoft.com/office/drawing/2016/SVG/main" r:embed="rId6"/>
                </a:ext>
              </a:extLst>
            </a:blip>
            <a:stretch>
              <a:fillRect l="0" t="0" r="0" b="0"/>
            </a:stretch>
          </a:blipFill>
        </p:spPr>
      </p:sp>
      <p:grpSp>
        <p:nvGrpSpPr>
          <p:cNvPr name="Group 10" id="10"/>
          <p:cNvGrpSpPr>
            <a:grpSpLocks noChangeAspect="true"/>
          </p:cNvGrpSpPr>
          <p:nvPr/>
        </p:nvGrpSpPr>
        <p:grpSpPr>
          <a:xfrm rot="0">
            <a:off x="14493926" y="-1449762"/>
            <a:ext cx="4000195" cy="4955115"/>
            <a:chOff x="0" y="0"/>
            <a:chExt cx="4000195" cy="4955108"/>
          </a:xfrm>
        </p:grpSpPr>
        <p:sp>
          <p:nvSpPr>
            <p:cNvPr name="Freeform 11" id="11"/>
            <p:cNvSpPr/>
            <p:nvPr/>
          </p:nvSpPr>
          <p:spPr>
            <a:xfrm flipH="false" flipV="false" rot="0">
              <a:off x="39370" y="1449705"/>
              <a:ext cx="3754755" cy="3505454"/>
            </a:xfrm>
            <a:custGeom>
              <a:avLst/>
              <a:gdLst/>
              <a:ahLst/>
              <a:cxnLst/>
              <a:rect r="r" b="b" t="t" l="l"/>
              <a:pathLst>
                <a:path h="3505454" w="3754755">
                  <a:moveTo>
                    <a:pt x="0" y="0"/>
                  </a:moveTo>
                  <a:cubicBezTo>
                    <a:pt x="14097" y="91694"/>
                    <a:pt x="34671" y="181864"/>
                    <a:pt x="66802" y="268859"/>
                  </a:cubicBezTo>
                  <a:cubicBezTo>
                    <a:pt x="141224" y="470789"/>
                    <a:pt x="287655" y="657098"/>
                    <a:pt x="491490" y="725932"/>
                  </a:cubicBezTo>
                  <a:cubicBezTo>
                    <a:pt x="623062" y="770509"/>
                    <a:pt x="766191" y="763016"/>
                    <a:pt x="901700" y="792607"/>
                  </a:cubicBezTo>
                  <a:cubicBezTo>
                    <a:pt x="1164082" y="849503"/>
                    <a:pt x="1388491" y="1054608"/>
                    <a:pt x="1469263" y="1310640"/>
                  </a:cubicBezTo>
                  <a:cubicBezTo>
                    <a:pt x="1540637" y="1536700"/>
                    <a:pt x="1514856" y="1809242"/>
                    <a:pt x="1680083" y="1979041"/>
                  </a:cubicBezTo>
                  <a:cubicBezTo>
                    <a:pt x="1791081" y="2092960"/>
                    <a:pt x="1960753" y="2125853"/>
                    <a:pt x="2120900" y="2125853"/>
                  </a:cubicBezTo>
                  <a:cubicBezTo>
                    <a:pt x="2127758" y="2125853"/>
                    <a:pt x="2134616" y="2125853"/>
                    <a:pt x="2141347" y="2125726"/>
                  </a:cubicBezTo>
                  <a:cubicBezTo>
                    <a:pt x="2260473" y="2123694"/>
                    <a:pt x="2380107" y="2107565"/>
                    <a:pt x="2498979" y="2107565"/>
                  </a:cubicBezTo>
                  <a:cubicBezTo>
                    <a:pt x="2545588" y="2107565"/>
                    <a:pt x="2592197" y="2110105"/>
                    <a:pt x="2638552" y="2116836"/>
                  </a:cubicBezTo>
                  <a:cubicBezTo>
                    <a:pt x="2972943" y="2165731"/>
                    <a:pt x="3242310" y="2435352"/>
                    <a:pt x="3383534" y="2742438"/>
                  </a:cubicBezTo>
                  <a:cubicBezTo>
                    <a:pt x="3459099" y="2907411"/>
                    <a:pt x="3504565" y="3083942"/>
                    <a:pt x="3535426" y="3262122"/>
                  </a:cubicBezTo>
                  <a:cubicBezTo>
                    <a:pt x="3552063" y="3358642"/>
                    <a:pt x="3557905" y="3505454"/>
                    <a:pt x="3681857" y="3505454"/>
                  </a:cubicBezTo>
                  <a:cubicBezTo>
                    <a:pt x="3690493" y="3505454"/>
                    <a:pt x="3699764" y="3504692"/>
                    <a:pt x="3709670" y="3503295"/>
                  </a:cubicBezTo>
                  <a:cubicBezTo>
                    <a:pt x="3726561" y="3500755"/>
                    <a:pt x="3741547" y="3494913"/>
                    <a:pt x="3754755" y="3486531"/>
                  </a:cubicBezTo>
                  <a:lnTo>
                    <a:pt x="3754755" y="3486531"/>
                  </a:lnTo>
                  <a:lnTo>
                    <a:pt x="3754755" y="0"/>
                  </a:lnTo>
                  <a:close/>
                </a:path>
              </a:pathLst>
            </a:custGeom>
            <a:solidFill>
              <a:srgbClr val="CEB3C0"/>
            </a:solidFill>
          </p:spPr>
        </p:sp>
      </p:grpSp>
      <p:grpSp>
        <p:nvGrpSpPr>
          <p:cNvPr name="Group 12" id="12"/>
          <p:cNvGrpSpPr>
            <a:grpSpLocks noChangeAspect="true"/>
          </p:cNvGrpSpPr>
          <p:nvPr/>
        </p:nvGrpSpPr>
        <p:grpSpPr>
          <a:xfrm rot="0">
            <a:off x="16855707" y="8355387"/>
            <a:ext cx="4240349" cy="3708425"/>
            <a:chOff x="0" y="0"/>
            <a:chExt cx="4240352" cy="3708425"/>
          </a:xfrm>
        </p:grpSpPr>
        <p:sp>
          <p:nvSpPr>
            <p:cNvPr name="Freeform 13" id="13"/>
            <p:cNvSpPr/>
            <p:nvPr/>
          </p:nvSpPr>
          <p:spPr>
            <a:xfrm flipH="false" flipV="false" rot="0">
              <a:off x="125857" y="587248"/>
              <a:ext cx="1306449" cy="1344295"/>
            </a:xfrm>
            <a:custGeom>
              <a:avLst/>
              <a:gdLst/>
              <a:ahLst/>
              <a:cxnLst/>
              <a:rect r="r" b="b" t="t" l="l"/>
              <a:pathLst>
                <a:path h="1344295" w="1306449">
                  <a:moveTo>
                    <a:pt x="1306449" y="0"/>
                  </a:moveTo>
                  <a:cubicBezTo>
                    <a:pt x="1229995" y="96520"/>
                    <a:pt x="1175131" y="207899"/>
                    <a:pt x="1123569" y="319786"/>
                  </a:cubicBezTo>
                  <a:cubicBezTo>
                    <a:pt x="1065911" y="444881"/>
                    <a:pt x="1009650" y="575310"/>
                    <a:pt x="909828" y="670306"/>
                  </a:cubicBezTo>
                  <a:cubicBezTo>
                    <a:pt x="742823" y="829056"/>
                    <a:pt x="490601" y="856234"/>
                    <a:pt x="296418" y="980186"/>
                  </a:cubicBezTo>
                  <a:cubicBezTo>
                    <a:pt x="162052" y="1065911"/>
                    <a:pt x="61341" y="1196594"/>
                    <a:pt x="0" y="1344295"/>
                  </a:cubicBezTo>
                  <a:lnTo>
                    <a:pt x="924941" y="1344295"/>
                  </a:lnTo>
                  <a:cubicBezTo>
                    <a:pt x="1052576" y="1307465"/>
                    <a:pt x="1182751" y="1277366"/>
                    <a:pt x="1306449" y="1230630"/>
                  </a:cubicBezTo>
                  <a:lnTo>
                    <a:pt x="1306449" y="1230630"/>
                  </a:lnTo>
                  <a:lnTo>
                    <a:pt x="1306449" y="0"/>
                  </a:lnTo>
                  <a:close/>
                </a:path>
              </a:pathLst>
            </a:custGeom>
            <a:solidFill>
              <a:srgbClr val="A78294"/>
            </a:solidFill>
          </p:spPr>
        </p:sp>
      </p:grpSp>
      <p:sp>
        <p:nvSpPr>
          <p:cNvPr name="TextBox 14" id="14"/>
          <p:cNvSpPr txBox="true"/>
          <p:nvPr/>
        </p:nvSpPr>
        <p:spPr>
          <a:xfrm rot="0">
            <a:off x="5734174" y="-37567"/>
            <a:ext cx="5832653" cy="1204274"/>
          </a:xfrm>
          <a:prstGeom prst="rect">
            <a:avLst/>
          </a:prstGeom>
        </p:spPr>
        <p:txBody>
          <a:bodyPr anchor="t" rtlCol="false" tIns="0" lIns="0" bIns="0" rIns="0">
            <a:spAutoFit/>
          </a:bodyPr>
          <a:lstStyle/>
          <a:p>
            <a:pPr algn="l">
              <a:lnSpc>
                <a:spcPts val="9799"/>
              </a:lnSpc>
            </a:pPr>
            <a:r>
              <a:rPr lang="en-US" sz="6999">
                <a:solidFill>
                  <a:srgbClr val="331C2C"/>
                </a:solidFill>
                <a:latin typeface="Cooper BT Bold"/>
              </a:rPr>
              <a:t>BENEFICIOS</a:t>
            </a:r>
          </a:p>
        </p:txBody>
      </p:sp>
      <p:sp>
        <p:nvSpPr>
          <p:cNvPr name="TextBox 15" id="15"/>
          <p:cNvSpPr txBox="true"/>
          <p:nvPr/>
        </p:nvSpPr>
        <p:spPr>
          <a:xfrm rot="0">
            <a:off x="776783" y="1669180"/>
            <a:ext cx="7832712" cy="1299467"/>
          </a:xfrm>
          <a:prstGeom prst="rect">
            <a:avLst/>
          </a:prstGeom>
        </p:spPr>
        <p:txBody>
          <a:bodyPr anchor="t" rtlCol="false" tIns="0" lIns="0" bIns="0" rIns="0">
            <a:spAutoFit/>
          </a:bodyPr>
          <a:lstStyle/>
          <a:p>
            <a:pPr algn="l">
              <a:lnSpc>
                <a:spcPts val="5175"/>
              </a:lnSpc>
            </a:pPr>
            <a:r>
              <a:rPr lang="en-US" sz="3699">
                <a:solidFill>
                  <a:srgbClr val="331C2C"/>
                </a:solidFill>
                <a:latin typeface="Cooper BT Bold"/>
              </a:rPr>
              <a:t>Mantenimiento y administración reducidos</a:t>
            </a:r>
          </a:p>
        </p:txBody>
      </p:sp>
      <p:sp>
        <p:nvSpPr>
          <p:cNvPr name="TextBox 16" id="16"/>
          <p:cNvSpPr txBox="true"/>
          <p:nvPr/>
        </p:nvSpPr>
        <p:spPr>
          <a:xfrm rot="0">
            <a:off x="1460040" y="5724201"/>
            <a:ext cx="7228037" cy="642242"/>
          </a:xfrm>
          <a:prstGeom prst="rect">
            <a:avLst/>
          </a:prstGeom>
        </p:spPr>
        <p:txBody>
          <a:bodyPr anchor="t" rtlCol="false" tIns="0" lIns="0" bIns="0" rIns="0">
            <a:spAutoFit/>
          </a:bodyPr>
          <a:lstStyle/>
          <a:p>
            <a:pPr algn="l">
              <a:lnSpc>
                <a:spcPts val="5179"/>
              </a:lnSpc>
            </a:pPr>
            <a:r>
              <a:rPr lang="en-US" sz="3699">
                <a:solidFill>
                  <a:srgbClr val="331C2C"/>
                </a:solidFill>
                <a:latin typeface="Cooper BT Bold"/>
              </a:rPr>
              <a:t>Facilidad de accseso y agilidad</a:t>
            </a:r>
          </a:p>
        </p:txBody>
      </p:sp>
      <p:sp>
        <p:nvSpPr>
          <p:cNvPr name="TextBox 17" id="17"/>
          <p:cNvSpPr txBox="true"/>
          <p:nvPr/>
        </p:nvSpPr>
        <p:spPr>
          <a:xfrm rot="0">
            <a:off x="10213848" y="4088721"/>
            <a:ext cx="3958952" cy="642242"/>
          </a:xfrm>
          <a:prstGeom prst="rect">
            <a:avLst/>
          </a:prstGeom>
        </p:spPr>
        <p:txBody>
          <a:bodyPr anchor="t" rtlCol="false" tIns="0" lIns="0" bIns="0" rIns="0">
            <a:spAutoFit/>
          </a:bodyPr>
          <a:lstStyle/>
          <a:p>
            <a:pPr algn="l">
              <a:lnSpc>
                <a:spcPts val="5179"/>
              </a:lnSpc>
            </a:pPr>
            <a:r>
              <a:rPr lang="en-US" sz="3699">
                <a:solidFill>
                  <a:srgbClr val="331C2C"/>
                </a:solidFill>
                <a:latin typeface="Cooper BT Bold"/>
              </a:rPr>
              <a:t>Mayor seguridad</a:t>
            </a:r>
          </a:p>
        </p:txBody>
      </p:sp>
      <p:sp>
        <p:nvSpPr>
          <p:cNvPr name="TextBox 18" id="18"/>
          <p:cNvSpPr txBox="true"/>
          <p:nvPr/>
        </p:nvSpPr>
        <p:spPr>
          <a:xfrm rot="0">
            <a:off x="9951282" y="1287104"/>
            <a:ext cx="6863220" cy="642242"/>
          </a:xfrm>
          <a:prstGeom prst="rect">
            <a:avLst/>
          </a:prstGeom>
        </p:spPr>
        <p:txBody>
          <a:bodyPr anchor="t" rtlCol="false" tIns="0" lIns="0" bIns="0" rIns="0">
            <a:spAutoFit/>
          </a:bodyPr>
          <a:lstStyle/>
          <a:p>
            <a:pPr algn="l">
              <a:lnSpc>
                <a:spcPts val="5179"/>
              </a:lnSpc>
            </a:pPr>
            <a:r>
              <a:rPr lang="en-US" sz="3699">
                <a:solidFill>
                  <a:srgbClr val="331C2C"/>
                </a:solidFill>
                <a:latin typeface="Cooper BT Bold"/>
              </a:rPr>
              <a:t>Escalabilidad y rendimientos</a:t>
            </a:r>
          </a:p>
        </p:txBody>
      </p:sp>
      <p:sp>
        <p:nvSpPr>
          <p:cNvPr name="TextBox 19" id="19"/>
          <p:cNvSpPr txBox="true"/>
          <p:nvPr/>
        </p:nvSpPr>
        <p:spPr>
          <a:xfrm rot="0">
            <a:off x="422358" y="3230890"/>
            <a:ext cx="7708182" cy="2047027"/>
          </a:xfrm>
          <a:prstGeom prst="rect">
            <a:avLst/>
          </a:prstGeom>
        </p:spPr>
        <p:txBody>
          <a:bodyPr anchor="t" rtlCol="false" tIns="0" lIns="0" bIns="0" rIns="0">
            <a:spAutoFit/>
          </a:bodyPr>
          <a:lstStyle/>
          <a:p>
            <a:pPr algn="ctr">
              <a:lnSpc>
                <a:spcPts val="4050"/>
              </a:lnSpc>
            </a:pPr>
            <a:r>
              <a:rPr lang="en-US" sz="2920">
                <a:solidFill>
                  <a:srgbClr val="331C2C"/>
                </a:solidFill>
                <a:latin typeface="Cooper BT Bold"/>
              </a:rPr>
              <a:t>Esto permite que el personal de TI dedique más tiempo a agregar valor en el diseño de productos y el desarrollo de aplicaciones. </a:t>
            </a:r>
          </a:p>
        </p:txBody>
      </p:sp>
      <p:sp>
        <p:nvSpPr>
          <p:cNvPr name="TextBox 20" id="20"/>
          <p:cNvSpPr txBox="true"/>
          <p:nvPr/>
        </p:nvSpPr>
        <p:spPr>
          <a:xfrm rot="0">
            <a:off x="858793" y="6761188"/>
            <a:ext cx="6818014" cy="2110026"/>
          </a:xfrm>
          <a:prstGeom prst="rect">
            <a:avLst/>
          </a:prstGeom>
        </p:spPr>
        <p:txBody>
          <a:bodyPr anchor="t" rtlCol="false" tIns="0" lIns="0" bIns="0" rIns="0">
            <a:spAutoFit/>
          </a:bodyPr>
          <a:lstStyle/>
          <a:p>
            <a:pPr algn="ctr">
              <a:lnSpc>
                <a:spcPts val="4199"/>
              </a:lnSpc>
            </a:pPr>
            <a:r>
              <a:rPr lang="en-US" sz="3020">
                <a:solidFill>
                  <a:srgbClr val="331C2C"/>
                </a:solidFill>
                <a:latin typeface="Cooper BT Bold"/>
              </a:rPr>
              <a:t>Permiten acceder a ellas desde cualquier lugar, lo que facilita el desarrollo de nuevas aplicaciones y la innovación.</a:t>
            </a:r>
          </a:p>
        </p:txBody>
      </p:sp>
      <p:sp>
        <p:nvSpPr>
          <p:cNvPr name="TextBox 21" id="21"/>
          <p:cNvSpPr txBox="true"/>
          <p:nvPr/>
        </p:nvSpPr>
        <p:spPr>
          <a:xfrm rot="0">
            <a:off x="9622526" y="1887283"/>
            <a:ext cx="7242086" cy="2110026"/>
          </a:xfrm>
          <a:prstGeom prst="rect">
            <a:avLst/>
          </a:prstGeom>
        </p:spPr>
        <p:txBody>
          <a:bodyPr anchor="t" rtlCol="false" tIns="0" lIns="0" bIns="0" rIns="0">
            <a:spAutoFit/>
          </a:bodyPr>
          <a:lstStyle/>
          <a:p>
            <a:pPr algn="ctr">
              <a:lnSpc>
                <a:spcPts val="4199"/>
              </a:lnSpc>
            </a:pPr>
            <a:r>
              <a:rPr lang="en-US" sz="3020">
                <a:solidFill>
                  <a:srgbClr val="331C2C"/>
                </a:solidFill>
                <a:latin typeface="Cooper BT Bold"/>
              </a:rPr>
              <a:t>Las bases de datos en la nuve son escalables desde el primer día y estan diseñadas para ofrecer fiabilidad y rendimiento</a:t>
            </a:r>
          </a:p>
        </p:txBody>
      </p:sp>
      <p:sp>
        <p:nvSpPr>
          <p:cNvPr name="TextBox 22" id="22"/>
          <p:cNvSpPr txBox="true"/>
          <p:nvPr/>
        </p:nvSpPr>
        <p:spPr>
          <a:xfrm rot="0">
            <a:off x="9176261" y="5135232"/>
            <a:ext cx="8695296" cy="4777026"/>
          </a:xfrm>
          <a:prstGeom prst="rect">
            <a:avLst/>
          </a:prstGeom>
        </p:spPr>
        <p:txBody>
          <a:bodyPr anchor="t" rtlCol="false" tIns="0" lIns="0" bIns="0" rIns="0">
            <a:spAutoFit/>
          </a:bodyPr>
          <a:lstStyle/>
          <a:p>
            <a:pPr algn="ctr">
              <a:lnSpc>
                <a:spcPts val="4199"/>
              </a:lnSpc>
            </a:pPr>
            <a:r>
              <a:rPr lang="en-US" sz="3020">
                <a:solidFill>
                  <a:srgbClr val="331C2C"/>
                </a:solidFill>
                <a:latin typeface="Cooper BT Bold"/>
              </a:rPr>
              <a:t>Los mejores proveedores de servicio de bases de datos gestionadas ofrecen un enfoque de seguridad multicapa e integral, además de recurrir a expertos en ciberseguridad in situ que configuran gestionan y pueden proporcionar supervición para sistemas de control de accceso, seguridad de las aplicaciones, supervición continua ante amenazas, validación continua, entre otros.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0714282" y="1892465"/>
            <a:ext cx="7026335" cy="7023916"/>
            <a:chOff x="0" y="0"/>
            <a:chExt cx="9368447" cy="9365221"/>
          </a:xfrm>
        </p:grpSpPr>
        <p:sp>
          <p:nvSpPr>
            <p:cNvPr name="Freeform 3" id="3"/>
            <p:cNvSpPr/>
            <p:nvPr/>
          </p:nvSpPr>
          <p:spPr>
            <a:xfrm flipH="false" flipV="false" rot="0">
              <a:off x="0" y="0"/>
              <a:ext cx="9368536" cy="9365234"/>
            </a:xfrm>
            <a:custGeom>
              <a:avLst/>
              <a:gdLst/>
              <a:ahLst/>
              <a:cxnLst/>
              <a:rect r="r" b="b" t="t" l="l"/>
              <a:pathLst>
                <a:path h="9365234" w="9368536">
                  <a:moveTo>
                    <a:pt x="4685919" y="0"/>
                  </a:moveTo>
                  <a:cubicBezTo>
                    <a:pt x="4685411" y="0"/>
                    <a:pt x="4684776" y="0"/>
                    <a:pt x="4684268" y="0"/>
                  </a:cubicBezTo>
                  <a:lnTo>
                    <a:pt x="4454398" y="5588"/>
                  </a:lnTo>
                  <a:cubicBezTo>
                    <a:pt x="4377817" y="9271"/>
                    <a:pt x="4301363" y="14986"/>
                    <a:pt x="4225163" y="22479"/>
                  </a:cubicBezTo>
                  <a:lnTo>
                    <a:pt x="3996944" y="50419"/>
                  </a:lnTo>
                  <a:cubicBezTo>
                    <a:pt x="3921125" y="61595"/>
                    <a:pt x="3845560" y="74676"/>
                    <a:pt x="3770376" y="89662"/>
                  </a:cubicBezTo>
                  <a:lnTo>
                    <a:pt x="3546094" y="139954"/>
                  </a:lnTo>
                  <a:cubicBezTo>
                    <a:pt x="3471799" y="158496"/>
                    <a:pt x="3397885" y="178943"/>
                    <a:pt x="3324479" y="201168"/>
                  </a:cubicBezTo>
                  <a:lnTo>
                    <a:pt x="3106166" y="273177"/>
                  </a:lnTo>
                  <a:cubicBezTo>
                    <a:pt x="3034030" y="298958"/>
                    <a:pt x="2962529" y="326517"/>
                    <a:pt x="2891663" y="355854"/>
                  </a:cubicBezTo>
                  <a:lnTo>
                    <a:pt x="2681478" y="448945"/>
                  </a:lnTo>
                  <a:cubicBezTo>
                    <a:pt x="2612136" y="481711"/>
                    <a:pt x="2543683" y="516128"/>
                    <a:pt x="2476119" y="552196"/>
                  </a:cubicBezTo>
                  <a:lnTo>
                    <a:pt x="2276094" y="665480"/>
                  </a:lnTo>
                  <a:cubicBezTo>
                    <a:pt x="2210308" y="704850"/>
                    <a:pt x="2145538" y="745871"/>
                    <a:pt x="2081784" y="788416"/>
                  </a:cubicBezTo>
                  <a:lnTo>
                    <a:pt x="1893824" y="920750"/>
                  </a:lnTo>
                  <a:cubicBezTo>
                    <a:pt x="1832229" y="966343"/>
                    <a:pt x="1771777" y="1013587"/>
                    <a:pt x="1712595" y="1062101"/>
                  </a:cubicBezTo>
                  <a:lnTo>
                    <a:pt x="1538605" y="1212469"/>
                  </a:lnTo>
                  <a:cubicBezTo>
                    <a:pt x="1481836" y="1263904"/>
                    <a:pt x="1426337" y="1316736"/>
                    <a:pt x="1372108" y="1370965"/>
                  </a:cubicBezTo>
                  <a:lnTo>
                    <a:pt x="1213485" y="1537462"/>
                  </a:lnTo>
                  <a:cubicBezTo>
                    <a:pt x="1162050" y="1594231"/>
                    <a:pt x="1111885" y="1652270"/>
                    <a:pt x="1063244" y="1711452"/>
                  </a:cubicBezTo>
                  <a:lnTo>
                    <a:pt x="921893" y="1892681"/>
                  </a:lnTo>
                  <a:cubicBezTo>
                    <a:pt x="876173" y="1954276"/>
                    <a:pt x="832104" y="2016887"/>
                    <a:pt x="789559" y="2080641"/>
                  </a:cubicBezTo>
                  <a:lnTo>
                    <a:pt x="666496" y="2274824"/>
                  </a:lnTo>
                  <a:cubicBezTo>
                    <a:pt x="627126" y="2340610"/>
                    <a:pt x="589280" y="2407285"/>
                    <a:pt x="553212" y="2474849"/>
                  </a:cubicBezTo>
                  <a:lnTo>
                    <a:pt x="449834" y="2680208"/>
                  </a:lnTo>
                  <a:cubicBezTo>
                    <a:pt x="417068" y="2749550"/>
                    <a:pt x="385953" y="2819527"/>
                    <a:pt x="356616" y="2890393"/>
                  </a:cubicBezTo>
                  <a:lnTo>
                    <a:pt x="273812" y="3104896"/>
                  </a:lnTo>
                  <a:cubicBezTo>
                    <a:pt x="248031" y="3177032"/>
                    <a:pt x="223901" y="3249803"/>
                    <a:pt x="201676" y="3323209"/>
                  </a:cubicBezTo>
                  <a:lnTo>
                    <a:pt x="140335" y="3544570"/>
                  </a:lnTo>
                  <a:cubicBezTo>
                    <a:pt x="121666" y="3618865"/>
                    <a:pt x="104902" y="3693668"/>
                    <a:pt x="89916" y="3768852"/>
                  </a:cubicBezTo>
                  <a:lnTo>
                    <a:pt x="50673" y="3995420"/>
                  </a:lnTo>
                  <a:cubicBezTo>
                    <a:pt x="39370" y="4071239"/>
                    <a:pt x="30099" y="4147312"/>
                    <a:pt x="22479" y="4223512"/>
                  </a:cubicBezTo>
                  <a:lnTo>
                    <a:pt x="5588" y="4452747"/>
                  </a:lnTo>
                  <a:cubicBezTo>
                    <a:pt x="1778" y="4529328"/>
                    <a:pt x="0" y="4605909"/>
                    <a:pt x="0" y="4682617"/>
                  </a:cubicBezTo>
                  <a:lnTo>
                    <a:pt x="5588" y="4912487"/>
                  </a:lnTo>
                  <a:cubicBezTo>
                    <a:pt x="9398" y="4989068"/>
                    <a:pt x="14986" y="5065522"/>
                    <a:pt x="22479" y="5141722"/>
                  </a:cubicBezTo>
                  <a:lnTo>
                    <a:pt x="50673" y="5369814"/>
                  </a:lnTo>
                  <a:cubicBezTo>
                    <a:pt x="61976" y="5445633"/>
                    <a:pt x="75057" y="5521071"/>
                    <a:pt x="90043" y="5596255"/>
                  </a:cubicBezTo>
                  <a:lnTo>
                    <a:pt x="140462" y="5820537"/>
                  </a:lnTo>
                  <a:cubicBezTo>
                    <a:pt x="159131" y="5894832"/>
                    <a:pt x="179578" y="5968746"/>
                    <a:pt x="201803" y="6042152"/>
                  </a:cubicBezTo>
                  <a:lnTo>
                    <a:pt x="273939" y="6260465"/>
                  </a:lnTo>
                  <a:cubicBezTo>
                    <a:pt x="299720" y="6332601"/>
                    <a:pt x="327406" y="6404102"/>
                    <a:pt x="356743" y="6474968"/>
                  </a:cubicBezTo>
                  <a:lnTo>
                    <a:pt x="449961" y="6685152"/>
                  </a:lnTo>
                  <a:cubicBezTo>
                    <a:pt x="482727" y="6754495"/>
                    <a:pt x="517144" y="6822947"/>
                    <a:pt x="553339" y="6890511"/>
                  </a:cubicBezTo>
                  <a:lnTo>
                    <a:pt x="666623" y="7090536"/>
                  </a:lnTo>
                  <a:cubicBezTo>
                    <a:pt x="705993" y="7156322"/>
                    <a:pt x="747014" y="7220965"/>
                    <a:pt x="789686" y="7284719"/>
                  </a:cubicBezTo>
                  <a:lnTo>
                    <a:pt x="922020" y="7472679"/>
                  </a:lnTo>
                  <a:cubicBezTo>
                    <a:pt x="967740" y="7534273"/>
                    <a:pt x="1014857" y="7594598"/>
                    <a:pt x="1063498" y="7653908"/>
                  </a:cubicBezTo>
                  <a:lnTo>
                    <a:pt x="1213739" y="7827898"/>
                  </a:lnTo>
                  <a:cubicBezTo>
                    <a:pt x="1265174" y="7884667"/>
                    <a:pt x="1318133" y="7940167"/>
                    <a:pt x="1372235" y="7994395"/>
                  </a:cubicBezTo>
                  <a:lnTo>
                    <a:pt x="1538732" y="8152891"/>
                  </a:lnTo>
                  <a:cubicBezTo>
                    <a:pt x="1595501" y="8204326"/>
                    <a:pt x="1653540" y="8254364"/>
                    <a:pt x="1712849" y="8303005"/>
                  </a:cubicBezTo>
                  <a:lnTo>
                    <a:pt x="1894078" y="8444356"/>
                  </a:lnTo>
                  <a:cubicBezTo>
                    <a:pt x="1955673" y="8489949"/>
                    <a:pt x="2018284" y="8534145"/>
                    <a:pt x="2082038" y="8576690"/>
                  </a:cubicBezTo>
                  <a:lnTo>
                    <a:pt x="2276348" y="8699626"/>
                  </a:lnTo>
                  <a:cubicBezTo>
                    <a:pt x="2342134" y="8738995"/>
                    <a:pt x="2408809" y="8776715"/>
                    <a:pt x="2476373" y="8812909"/>
                  </a:cubicBezTo>
                  <a:lnTo>
                    <a:pt x="2681732" y="8916160"/>
                  </a:lnTo>
                  <a:cubicBezTo>
                    <a:pt x="2751074" y="8948927"/>
                    <a:pt x="2821051" y="8979915"/>
                    <a:pt x="2891917" y="9009252"/>
                  </a:cubicBezTo>
                  <a:lnTo>
                    <a:pt x="3106420" y="9091929"/>
                  </a:lnTo>
                  <a:cubicBezTo>
                    <a:pt x="3178556" y="9117710"/>
                    <a:pt x="3251327" y="9141713"/>
                    <a:pt x="3324733" y="9163938"/>
                  </a:cubicBezTo>
                  <a:lnTo>
                    <a:pt x="3546348" y="9225152"/>
                  </a:lnTo>
                  <a:cubicBezTo>
                    <a:pt x="3620770" y="9243694"/>
                    <a:pt x="3695446" y="9260458"/>
                    <a:pt x="3770630" y="9275444"/>
                  </a:cubicBezTo>
                  <a:lnTo>
                    <a:pt x="3997198" y="9314687"/>
                  </a:lnTo>
                  <a:cubicBezTo>
                    <a:pt x="4073017" y="9325863"/>
                    <a:pt x="4149090" y="9335261"/>
                    <a:pt x="4225417" y="9342755"/>
                  </a:cubicBezTo>
                  <a:lnTo>
                    <a:pt x="4454652" y="9359646"/>
                  </a:lnTo>
                  <a:lnTo>
                    <a:pt x="4682871" y="9365234"/>
                  </a:lnTo>
                  <a:cubicBezTo>
                    <a:pt x="4683379" y="9365234"/>
                    <a:pt x="4684014" y="9365234"/>
                    <a:pt x="4684522" y="9365234"/>
                  </a:cubicBezTo>
                  <a:lnTo>
                    <a:pt x="4914392" y="9359646"/>
                  </a:lnTo>
                  <a:cubicBezTo>
                    <a:pt x="4990973" y="9355963"/>
                    <a:pt x="5067427" y="9350248"/>
                    <a:pt x="5143627" y="9342755"/>
                  </a:cubicBezTo>
                  <a:lnTo>
                    <a:pt x="5371846" y="9314687"/>
                  </a:lnTo>
                  <a:cubicBezTo>
                    <a:pt x="5447665" y="9303511"/>
                    <a:pt x="5523230" y="9290431"/>
                    <a:pt x="5598414" y="9275444"/>
                  </a:cubicBezTo>
                  <a:lnTo>
                    <a:pt x="5822696" y="9225152"/>
                  </a:lnTo>
                  <a:cubicBezTo>
                    <a:pt x="5897118" y="9206609"/>
                    <a:pt x="5970905" y="9186163"/>
                    <a:pt x="6044311" y="9163938"/>
                  </a:cubicBezTo>
                  <a:lnTo>
                    <a:pt x="6262624" y="9091929"/>
                  </a:lnTo>
                  <a:cubicBezTo>
                    <a:pt x="6334760" y="9066147"/>
                    <a:pt x="6406261" y="9038589"/>
                    <a:pt x="6477127" y="9009252"/>
                  </a:cubicBezTo>
                  <a:lnTo>
                    <a:pt x="6687312" y="8916160"/>
                  </a:lnTo>
                  <a:cubicBezTo>
                    <a:pt x="6756654" y="8883394"/>
                    <a:pt x="6825107" y="8848978"/>
                    <a:pt x="6892671" y="8812909"/>
                  </a:cubicBezTo>
                  <a:lnTo>
                    <a:pt x="7092315" y="8699500"/>
                  </a:lnTo>
                  <a:cubicBezTo>
                    <a:pt x="7158101" y="8660130"/>
                    <a:pt x="7222872" y="8619109"/>
                    <a:pt x="7286498" y="8576564"/>
                  </a:cubicBezTo>
                  <a:lnTo>
                    <a:pt x="7474458" y="8444230"/>
                  </a:lnTo>
                  <a:cubicBezTo>
                    <a:pt x="7536052" y="8398637"/>
                    <a:pt x="7596505" y="8351393"/>
                    <a:pt x="7655687" y="8302879"/>
                  </a:cubicBezTo>
                  <a:lnTo>
                    <a:pt x="7829804" y="8152765"/>
                  </a:lnTo>
                  <a:cubicBezTo>
                    <a:pt x="7886573" y="8101330"/>
                    <a:pt x="7942073" y="8048498"/>
                    <a:pt x="7996301" y="7994269"/>
                  </a:cubicBezTo>
                  <a:lnTo>
                    <a:pt x="8154797" y="7827773"/>
                  </a:lnTo>
                  <a:cubicBezTo>
                    <a:pt x="8206232" y="7771004"/>
                    <a:pt x="8256397" y="7712965"/>
                    <a:pt x="8305038" y="7653782"/>
                  </a:cubicBezTo>
                  <a:lnTo>
                    <a:pt x="8446516" y="7472553"/>
                  </a:lnTo>
                  <a:cubicBezTo>
                    <a:pt x="8492236" y="7410958"/>
                    <a:pt x="8536305" y="7348347"/>
                    <a:pt x="8578850" y="7284593"/>
                  </a:cubicBezTo>
                  <a:lnTo>
                    <a:pt x="8701913" y="7090411"/>
                  </a:lnTo>
                  <a:cubicBezTo>
                    <a:pt x="8741283" y="7024625"/>
                    <a:pt x="8779129" y="6957950"/>
                    <a:pt x="8815197" y="6890386"/>
                  </a:cubicBezTo>
                  <a:lnTo>
                    <a:pt x="8918575" y="6685027"/>
                  </a:lnTo>
                  <a:cubicBezTo>
                    <a:pt x="8951341" y="6615685"/>
                    <a:pt x="8982456" y="6545708"/>
                    <a:pt x="9011793" y="6474842"/>
                  </a:cubicBezTo>
                  <a:lnTo>
                    <a:pt x="9094598" y="6260339"/>
                  </a:lnTo>
                  <a:cubicBezTo>
                    <a:pt x="9120379" y="6188203"/>
                    <a:pt x="9144508" y="6115432"/>
                    <a:pt x="9166733" y="6042026"/>
                  </a:cubicBezTo>
                  <a:lnTo>
                    <a:pt x="9228075" y="5820411"/>
                  </a:lnTo>
                  <a:cubicBezTo>
                    <a:pt x="9246743" y="5746116"/>
                    <a:pt x="9263507" y="5671313"/>
                    <a:pt x="9278493" y="5596129"/>
                  </a:cubicBezTo>
                  <a:lnTo>
                    <a:pt x="9317863" y="5369688"/>
                  </a:lnTo>
                  <a:cubicBezTo>
                    <a:pt x="9329166" y="5293869"/>
                    <a:pt x="9338437" y="5217796"/>
                    <a:pt x="9346057" y="5141469"/>
                  </a:cubicBezTo>
                  <a:lnTo>
                    <a:pt x="9362948" y="4912234"/>
                  </a:lnTo>
                  <a:cubicBezTo>
                    <a:pt x="9366758" y="4835653"/>
                    <a:pt x="9368536" y="4759072"/>
                    <a:pt x="9368536" y="4682364"/>
                  </a:cubicBezTo>
                  <a:lnTo>
                    <a:pt x="9362948" y="4452494"/>
                  </a:lnTo>
                  <a:cubicBezTo>
                    <a:pt x="9359138" y="4375913"/>
                    <a:pt x="9353550" y="4299459"/>
                    <a:pt x="9346057" y="4223259"/>
                  </a:cubicBezTo>
                  <a:lnTo>
                    <a:pt x="9317863" y="3995167"/>
                  </a:lnTo>
                  <a:cubicBezTo>
                    <a:pt x="9306560" y="3919348"/>
                    <a:pt x="9293479" y="3843910"/>
                    <a:pt x="9278493" y="3768726"/>
                  </a:cubicBezTo>
                  <a:lnTo>
                    <a:pt x="9228075" y="3544444"/>
                  </a:lnTo>
                  <a:cubicBezTo>
                    <a:pt x="9209406" y="3470149"/>
                    <a:pt x="9188958" y="3396235"/>
                    <a:pt x="9166733" y="3322829"/>
                  </a:cubicBezTo>
                  <a:lnTo>
                    <a:pt x="9094598" y="3104516"/>
                  </a:lnTo>
                  <a:cubicBezTo>
                    <a:pt x="9068816" y="3032380"/>
                    <a:pt x="9041130" y="2960879"/>
                    <a:pt x="9011793" y="2890013"/>
                  </a:cubicBezTo>
                  <a:lnTo>
                    <a:pt x="8918575" y="2679828"/>
                  </a:lnTo>
                  <a:cubicBezTo>
                    <a:pt x="8885809" y="2610486"/>
                    <a:pt x="8851392" y="2542033"/>
                    <a:pt x="8815197" y="2474469"/>
                  </a:cubicBezTo>
                  <a:lnTo>
                    <a:pt x="8701913" y="2274444"/>
                  </a:lnTo>
                  <a:cubicBezTo>
                    <a:pt x="8662543" y="2208658"/>
                    <a:pt x="8621522" y="2144015"/>
                    <a:pt x="8578850" y="2080261"/>
                  </a:cubicBezTo>
                  <a:lnTo>
                    <a:pt x="8446516" y="1892301"/>
                  </a:lnTo>
                  <a:cubicBezTo>
                    <a:pt x="8400797" y="1830706"/>
                    <a:pt x="8353679" y="1770381"/>
                    <a:pt x="8305038" y="1711072"/>
                  </a:cubicBezTo>
                  <a:lnTo>
                    <a:pt x="8154797" y="1537082"/>
                  </a:lnTo>
                  <a:cubicBezTo>
                    <a:pt x="8103362" y="1480313"/>
                    <a:pt x="8050403" y="1424814"/>
                    <a:pt x="7996301" y="1370585"/>
                  </a:cubicBezTo>
                  <a:lnTo>
                    <a:pt x="7829804" y="1212469"/>
                  </a:lnTo>
                  <a:cubicBezTo>
                    <a:pt x="7773036" y="1161034"/>
                    <a:pt x="7714997" y="1110996"/>
                    <a:pt x="7655687" y="1062355"/>
                  </a:cubicBezTo>
                  <a:lnTo>
                    <a:pt x="7474458" y="920877"/>
                  </a:lnTo>
                  <a:cubicBezTo>
                    <a:pt x="7412863" y="875284"/>
                    <a:pt x="7350251" y="831088"/>
                    <a:pt x="7286498" y="788543"/>
                  </a:cubicBezTo>
                  <a:lnTo>
                    <a:pt x="7092315" y="665607"/>
                  </a:lnTo>
                  <a:cubicBezTo>
                    <a:pt x="7026529" y="626237"/>
                    <a:pt x="6959854" y="588518"/>
                    <a:pt x="6892290" y="552323"/>
                  </a:cubicBezTo>
                  <a:lnTo>
                    <a:pt x="6686931" y="449072"/>
                  </a:lnTo>
                  <a:cubicBezTo>
                    <a:pt x="6617589" y="416306"/>
                    <a:pt x="6547613" y="385318"/>
                    <a:pt x="6476747" y="355981"/>
                  </a:cubicBezTo>
                  <a:lnTo>
                    <a:pt x="6262243" y="273304"/>
                  </a:lnTo>
                  <a:cubicBezTo>
                    <a:pt x="6190107" y="247523"/>
                    <a:pt x="6117336" y="223520"/>
                    <a:pt x="6043930" y="201295"/>
                  </a:cubicBezTo>
                  <a:lnTo>
                    <a:pt x="5822315" y="140081"/>
                  </a:lnTo>
                  <a:cubicBezTo>
                    <a:pt x="5748020" y="121539"/>
                    <a:pt x="5673217" y="104648"/>
                    <a:pt x="5598033" y="89789"/>
                  </a:cubicBezTo>
                  <a:lnTo>
                    <a:pt x="5371465" y="50419"/>
                  </a:lnTo>
                  <a:cubicBezTo>
                    <a:pt x="5295646" y="39243"/>
                    <a:pt x="5219573" y="29845"/>
                    <a:pt x="5143246" y="22352"/>
                  </a:cubicBezTo>
                  <a:lnTo>
                    <a:pt x="4914011" y="5588"/>
                  </a:lnTo>
                  <a:lnTo>
                    <a:pt x="4685919" y="0"/>
                  </a:lnTo>
                  <a:close/>
                </a:path>
              </a:pathLst>
            </a:custGeom>
            <a:blipFill>
              <a:blip r:embed="rId2"/>
              <a:stretch>
                <a:fillRect l="-16643" t="0" r="-16741" b="-23"/>
              </a:stretch>
            </a:blipFill>
          </p:spPr>
        </p:sp>
      </p:grpSp>
      <p:grpSp>
        <p:nvGrpSpPr>
          <p:cNvPr name="Group 4" id="4"/>
          <p:cNvGrpSpPr>
            <a:grpSpLocks noChangeAspect="true"/>
          </p:cNvGrpSpPr>
          <p:nvPr/>
        </p:nvGrpSpPr>
        <p:grpSpPr>
          <a:xfrm rot="0">
            <a:off x="-764362" y="6870754"/>
            <a:ext cx="3981012" cy="5383320"/>
            <a:chOff x="0" y="0"/>
            <a:chExt cx="3981005" cy="5383327"/>
          </a:xfrm>
        </p:grpSpPr>
        <p:sp>
          <p:nvSpPr>
            <p:cNvPr name="Freeform 5" id="5"/>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6" id="6"/>
          <p:cNvGrpSpPr>
            <a:grpSpLocks noChangeAspect="true"/>
          </p:cNvGrpSpPr>
          <p:nvPr/>
        </p:nvGrpSpPr>
        <p:grpSpPr>
          <a:xfrm rot="0">
            <a:off x="-63503" y="-63503"/>
            <a:ext cx="1334910" cy="2444115"/>
            <a:chOff x="0" y="0"/>
            <a:chExt cx="1334910" cy="2444115"/>
          </a:xfrm>
        </p:grpSpPr>
        <p:sp>
          <p:nvSpPr>
            <p:cNvPr name="Freeform 7" id="7"/>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8" id="8"/>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sp>
        <p:nvSpPr>
          <p:cNvPr name="Freeform 9" id="9"/>
          <p:cNvSpPr/>
          <p:nvPr/>
        </p:nvSpPr>
        <p:spPr>
          <a:xfrm flipH="false" flipV="false" rot="0">
            <a:off x="10586790" y="-1443638"/>
            <a:ext cx="9742189" cy="13686215"/>
          </a:xfrm>
          <a:custGeom>
            <a:avLst/>
            <a:gdLst/>
            <a:ahLst/>
            <a:cxnLst/>
            <a:rect r="r" b="b" t="t" l="l"/>
            <a:pathLst>
              <a:path h="13686215" w="9742189">
                <a:moveTo>
                  <a:pt x="0" y="0"/>
                </a:moveTo>
                <a:lnTo>
                  <a:pt x="9742189" y="0"/>
                </a:lnTo>
                <a:lnTo>
                  <a:pt x="9742189" y="13686216"/>
                </a:lnTo>
                <a:lnTo>
                  <a:pt x="0" y="136862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216057" y="2803779"/>
            <a:ext cx="9050255" cy="4585592"/>
          </a:xfrm>
          <a:prstGeom prst="rect">
            <a:avLst/>
          </a:prstGeom>
        </p:spPr>
        <p:txBody>
          <a:bodyPr anchor="t" rtlCol="false" tIns="0" lIns="0" bIns="0" rIns="0">
            <a:spAutoFit/>
          </a:bodyPr>
          <a:lstStyle/>
          <a:p>
            <a:pPr algn="l">
              <a:lnSpc>
                <a:spcPts val="5175"/>
              </a:lnSpc>
            </a:pPr>
            <a:r>
              <a:rPr lang="en-US" sz="3699">
                <a:solidFill>
                  <a:srgbClr val="331C2C"/>
                </a:solidFill>
                <a:latin typeface="Cooper BT Bold"/>
              </a:rPr>
              <a:t>Diseño de base de datos (también conocido como esquema de base de datos) representa la estructura de una base de datos. Describe las relaciones y restricciones entre las entidades en una base de datos para que puedas ver cómo se conectan entre sí.</a:t>
            </a:r>
          </a:p>
        </p:txBody>
      </p:sp>
      <p:sp>
        <p:nvSpPr>
          <p:cNvPr name="TextBox 11" id="11"/>
          <p:cNvSpPr txBox="true"/>
          <p:nvPr/>
        </p:nvSpPr>
        <p:spPr>
          <a:xfrm rot="0">
            <a:off x="4408084" y="881901"/>
            <a:ext cx="9661065" cy="1204274"/>
          </a:xfrm>
          <a:prstGeom prst="rect">
            <a:avLst/>
          </a:prstGeom>
        </p:spPr>
        <p:txBody>
          <a:bodyPr anchor="t" rtlCol="false" tIns="0" lIns="0" bIns="0" rIns="0">
            <a:spAutoFit/>
          </a:bodyPr>
          <a:lstStyle/>
          <a:p>
            <a:pPr algn="l">
              <a:lnSpc>
                <a:spcPts val="9799"/>
              </a:lnSpc>
            </a:pPr>
            <a:r>
              <a:rPr lang="en-US" sz="6999">
                <a:solidFill>
                  <a:srgbClr val="331C2C"/>
                </a:solidFill>
                <a:latin typeface="Cooper BT Bold"/>
              </a:rPr>
              <a:t>3.1 BASE DE DATOS </a:t>
            </a:r>
          </a:p>
        </p:txBody>
      </p:sp>
    </p:spTree>
  </p:cSld>
  <p:clrMapOvr>
    <a:masterClrMapping/>
  </p:clrMapOvr>
</p:sld>
</file>

<file path=ppt/slides/slide30.xml><?xml version="1.0" encoding="utf-8"?>
<p:sld xmlns:p="http://schemas.openxmlformats.org/presentationml/2006/main" xmlns:a="http://schemas.openxmlformats.org/drawingml/2006/main">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429255" y="4922758"/>
            <a:ext cx="5857437" cy="8003419"/>
            <a:chOff x="0" y="0"/>
            <a:chExt cx="5857430" cy="8003413"/>
          </a:xfrm>
        </p:grpSpPr>
        <p:sp>
          <p:nvSpPr>
            <p:cNvPr name="Freeform 3" id="3"/>
            <p:cNvSpPr/>
            <p:nvPr/>
          </p:nvSpPr>
          <p:spPr>
            <a:xfrm flipH="false" flipV="false" rot="0">
              <a:off x="1429258" y="-126"/>
              <a:ext cx="4314063" cy="5364353"/>
            </a:xfrm>
            <a:custGeom>
              <a:avLst/>
              <a:gdLst/>
              <a:ahLst/>
              <a:cxnLst/>
              <a:rect r="r" b="b" t="t" l="l"/>
              <a:pathLst>
                <a:path h="5364353" w="4314063">
                  <a:moveTo>
                    <a:pt x="1016" y="126"/>
                  </a:moveTo>
                  <a:cubicBezTo>
                    <a:pt x="635" y="126"/>
                    <a:pt x="381" y="126"/>
                    <a:pt x="0" y="126"/>
                  </a:cubicBezTo>
                  <a:lnTo>
                    <a:pt x="0" y="126"/>
                  </a:lnTo>
                  <a:lnTo>
                    <a:pt x="0" y="5364352"/>
                  </a:lnTo>
                  <a:lnTo>
                    <a:pt x="4314063" y="5364352"/>
                  </a:lnTo>
                  <a:cubicBezTo>
                    <a:pt x="4230116" y="5168137"/>
                    <a:pt x="4096766" y="4995798"/>
                    <a:pt x="3912108" y="4892293"/>
                  </a:cubicBezTo>
                  <a:cubicBezTo>
                    <a:pt x="3733673" y="4791963"/>
                    <a:pt x="3524504" y="4764023"/>
                    <a:pt x="3336417" y="4684521"/>
                  </a:cubicBezTo>
                  <a:cubicBezTo>
                    <a:pt x="2972181" y="4530979"/>
                    <a:pt x="2702814" y="4173346"/>
                    <a:pt x="2655316" y="3780789"/>
                  </a:cubicBezTo>
                  <a:cubicBezTo>
                    <a:pt x="2613279" y="3434333"/>
                    <a:pt x="2724531" y="3046856"/>
                    <a:pt x="2531364" y="2756280"/>
                  </a:cubicBezTo>
                  <a:cubicBezTo>
                    <a:pt x="2395982" y="2552954"/>
                    <a:pt x="2144522" y="2459862"/>
                    <a:pt x="1903476" y="2418968"/>
                  </a:cubicBezTo>
                  <a:cubicBezTo>
                    <a:pt x="1662430" y="2378074"/>
                    <a:pt x="1412875" y="2376296"/>
                    <a:pt x="1181608" y="2296921"/>
                  </a:cubicBezTo>
                  <a:cubicBezTo>
                    <a:pt x="710819" y="2135504"/>
                    <a:pt x="394081" y="1672208"/>
                    <a:pt x="273050" y="1189482"/>
                  </a:cubicBezTo>
                  <a:cubicBezTo>
                    <a:pt x="208407" y="930274"/>
                    <a:pt x="190500" y="662305"/>
                    <a:pt x="194183" y="396240"/>
                  </a:cubicBezTo>
                  <a:cubicBezTo>
                    <a:pt x="196469" y="241935"/>
                    <a:pt x="232029" y="7747"/>
                    <a:pt x="7366" y="127"/>
                  </a:cubicBezTo>
                  <a:cubicBezTo>
                    <a:pt x="5207" y="0"/>
                    <a:pt x="3048" y="0"/>
                    <a:pt x="889" y="0"/>
                  </a:cubicBezTo>
                  <a:close/>
                </a:path>
              </a:pathLst>
            </a:custGeom>
            <a:solidFill>
              <a:srgbClr val="CEB3C0"/>
            </a:solidFill>
          </p:spPr>
        </p:sp>
      </p:grpSp>
      <p:grpSp>
        <p:nvGrpSpPr>
          <p:cNvPr name="Group 4" id="4"/>
          <p:cNvGrpSpPr>
            <a:grpSpLocks noChangeAspect="true"/>
          </p:cNvGrpSpPr>
          <p:nvPr/>
        </p:nvGrpSpPr>
        <p:grpSpPr>
          <a:xfrm rot="0">
            <a:off x="-63503" y="-63503"/>
            <a:ext cx="2237651" cy="3402568"/>
            <a:chOff x="0" y="0"/>
            <a:chExt cx="2237651" cy="3402559"/>
          </a:xfrm>
        </p:grpSpPr>
        <p:sp>
          <p:nvSpPr>
            <p:cNvPr name="Freeform 5" id="5"/>
            <p:cNvSpPr/>
            <p:nvPr/>
          </p:nvSpPr>
          <p:spPr>
            <a:xfrm flipH="false" flipV="false" rot="0">
              <a:off x="63500" y="63500"/>
              <a:ext cx="2050542" cy="3275584"/>
            </a:xfrm>
            <a:custGeom>
              <a:avLst/>
              <a:gdLst/>
              <a:ahLst/>
              <a:cxnLst/>
              <a:rect r="r" b="b" t="t" l="l"/>
              <a:pathLst>
                <a:path h="3275584" w="2050542">
                  <a:moveTo>
                    <a:pt x="0" y="0"/>
                  </a:moveTo>
                  <a:lnTo>
                    <a:pt x="0" y="2172589"/>
                  </a:lnTo>
                  <a:lnTo>
                    <a:pt x="0" y="2172589"/>
                  </a:lnTo>
                  <a:cubicBezTo>
                    <a:pt x="189230" y="2400046"/>
                    <a:pt x="335915" y="2676525"/>
                    <a:pt x="510667" y="2918714"/>
                  </a:cubicBezTo>
                  <a:cubicBezTo>
                    <a:pt x="608076" y="3053588"/>
                    <a:pt x="724281" y="3185795"/>
                    <a:pt x="880745" y="3242564"/>
                  </a:cubicBezTo>
                  <a:cubicBezTo>
                    <a:pt x="947166" y="3266567"/>
                    <a:pt x="1016381" y="3275584"/>
                    <a:pt x="1086612" y="3275584"/>
                  </a:cubicBezTo>
                  <a:cubicBezTo>
                    <a:pt x="1188974" y="3275584"/>
                    <a:pt x="1293622" y="3256407"/>
                    <a:pt x="1394841" y="3236976"/>
                  </a:cubicBezTo>
                  <a:cubicBezTo>
                    <a:pt x="1602867" y="3196971"/>
                    <a:pt x="1832102" y="3143758"/>
                    <a:pt x="1952498" y="2969260"/>
                  </a:cubicBezTo>
                  <a:cubicBezTo>
                    <a:pt x="2050542" y="2827274"/>
                    <a:pt x="2049272" y="2640584"/>
                    <a:pt x="2030857" y="2469007"/>
                  </a:cubicBezTo>
                  <a:cubicBezTo>
                    <a:pt x="2003298" y="2211451"/>
                    <a:pt x="1945894" y="1957197"/>
                    <a:pt x="1859915" y="1712849"/>
                  </a:cubicBezTo>
                  <a:cubicBezTo>
                    <a:pt x="1809115" y="1567561"/>
                    <a:pt x="1743456" y="1419606"/>
                    <a:pt x="1623441" y="1323086"/>
                  </a:cubicBezTo>
                  <a:cubicBezTo>
                    <a:pt x="1425321" y="1163701"/>
                    <a:pt x="1138936" y="1186561"/>
                    <a:pt x="903097" y="1091184"/>
                  </a:cubicBezTo>
                  <a:cubicBezTo>
                    <a:pt x="608457" y="971804"/>
                    <a:pt x="420497" y="677164"/>
                    <a:pt x="316484" y="377063"/>
                  </a:cubicBezTo>
                  <a:cubicBezTo>
                    <a:pt x="273685" y="253746"/>
                    <a:pt x="241935" y="127127"/>
                    <a:pt x="212217" y="0"/>
                  </a:cubicBezTo>
                  <a:close/>
                </a:path>
              </a:pathLst>
            </a:custGeom>
            <a:solidFill>
              <a:srgbClr val="3F2E3E"/>
            </a:solidFill>
          </p:spPr>
        </p:sp>
        <p:sp>
          <p:nvSpPr>
            <p:cNvPr name="Freeform 6" id="6"/>
            <p:cNvSpPr/>
            <p:nvPr/>
          </p:nvSpPr>
          <p:spPr>
            <a:xfrm flipH="false" flipV="false" rot="0">
              <a:off x="593471" y="63500"/>
              <a:ext cx="1582928" cy="946785"/>
            </a:xfrm>
            <a:custGeom>
              <a:avLst/>
              <a:gdLst/>
              <a:ahLst/>
              <a:cxnLst/>
              <a:rect r="r" b="b" t="t" l="l"/>
              <a:pathLst>
                <a:path h="946785" w="1582928">
                  <a:moveTo>
                    <a:pt x="0" y="0"/>
                  </a:moveTo>
                  <a:cubicBezTo>
                    <a:pt x="142494" y="490855"/>
                    <a:pt x="592836" y="882523"/>
                    <a:pt x="1101598" y="940943"/>
                  </a:cubicBezTo>
                  <a:cubicBezTo>
                    <a:pt x="1133221" y="944626"/>
                    <a:pt x="1165606" y="946785"/>
                    <a:pt x="1197991" y="946785"/>
                  </a:cubicBezTo>
                  <a:cubicBezTo>
                    <a:pt x="1285367" y="946785"/>
                    <a:pt x="1372108" y="930275"/>
                    <a:pt x="1441577" y="879221"/>
                  </a:cubicBezTo>
                  <a:cubicBezTo>
                    <a:pt x="1538732" y="808355"/>
                    <a:pt x="1582928" y="681355"/>
                    <a:pt x="1580642" y="560959"/>
                  </a:cubicBezTo>
                  <a:cubicBezTo>
                    <a:pt x="1577340" y="408051"/>
                    <a:pt x="1507871" y="262382"/>
                    <a:pt x="1411351" y="144018"/>
                  </a:cubicBezTo>
                  <a:cubicBezTo>
                    <a:pt x="1368933" y="91948"/>
                    <a:pt x="1321689" y="44450"/>
                    <a:pt x="1271524" y="0"/>
                  </a:cubicBezTo>
                  <a:close/>
                </a:path>
              </a:pathLst>
            </a:custGeom>
            <a:solidFill>
              <a:srgbClr val="3F2E3E"/>
            </a:solidFill>
          </p:spPr>
        </p:sp>
      </p:grpSp>
      <p:grpSp>
        <p:nvGrpSpPr>
          <p:cNvPr name="Group 7" id="7"/>
          <p:cNvGrpSpPr>
            <a:grpSpLocks noChangeAspect="true"/>
          </p:cNvGrpSpPr>
          <p:nvPr/>
        </p:nvGrpSpPr>
        <p:grpSpPr>
          <a:xfrm rot="0">
            <a:off x="12645514" y="-2325491"/>
            <a:ext cx="5890355" cy="7296493"/>
            <a:chOff x="0" y="0"/>
            <a:chExt cx="5890362" cy="7296493"/>
          </a:xfrm>
        </p:grpSpPr>
        <p:sp>
          <p:nvSpPr>
            <p:cNvPr name="Freeform 8" id="8"/>
            <p:cNvSpPr/>
            <p:nvPr/>
          </p:nvSpPr>
          <p:spPr>
            <a:xfrm flipH="false" flipV="false" rot="0">
              <a:off x="94742" y="2325497"/>
              <a:ext cx="5547614" cy="4970908"/>
            </a:xfrm>
            <a:custGeom>
              <a:avLst/>
              <a:gdLst/>
              <a:ahLst/>
              <a:cxnLst/>
              <a:rect r="r" b="b" t="t" l="l"/>
              <a:pathLst>
                <a:path h="4970908" w="5547614">
                  <a:moveTo>
                    <a:pt x="0" y="0"/>
                  </a:moveTo>
                  <a:cubicBezTo>
                    <a:pt x="16510" y="69469"/>
                    <a:pt x="36703" y="137922"/>
                    <a:pt x="61468" y="205232"/>
                  </a:cubicBezTo>
                  <a:cubicBezTo>
                    <a:pt x="171069" y="502666"/>
                    <a:pt x="386715" y="776986"/>
                    <a:pt x="686816" y="878205"/>
                  </a:cubicBezTo>
                  <a:cubicBezTo>
                    <a:pt x="880618" y="943864"/>
                    <a:pt x="1091438" y="932815"/>
                    <a:pt x="1290828" y="976376"/>
                  </a:cubicBezTo>
                  <a:cubicBezTo>
                    <a:pt x="1677162" y="1060196"/>
                    <a:pt x="2007616" y="1362202"/>
                    <a:pt x="2126615" y="1739265"/>
                  </a:cubicBezTo>
                  <a:cubicBezTo>
                    <a:pt x="2231771" y="2072006"/>
                    <a:pt x="2193671" y="2473452"/>
                    <a:pt x="2437003" y="2723388"/>
                  </a:cubicBezTo>
                  <a:cubicBezTo>
                    <a:pt x="2600452" y="2891155"/>
                    <a:pt x="2850261" y="2939542"/>
                    <a:pt x="3086100" y="2939542"/>
                  </a:cubicBezTo>
                  <a:cubicBezTo>
                    <a:pt x="3096133" y="2939542"/>
                    <a:pt x="3106293" y="2939415"/>
                    <a:pt x="3116326" y="2939288"/>
                  </a:cubicBezTo>
                  <a:cubicBezTo>
                    <a:pt x="3291840" y="2936240"/>
                    <a:pt x="3467989" y="2912618"/>
                    <a:pt x="3642868" y="2912618"/>
                  </a:cubicBezTo>
                  <a:cubicBezTo>
                    <a:pt x="3711575" y="2912618"/>
                    <a:pt x="3780155" y="2916301"/>
                    <a:pt x="3848354" y="2926207"/>
                  </a:cubicBezTo>
                  <a:cubicBezTo>
                    <a:pt x="4340860" y="2998089"/>
                    <a:pt x="4737354" y="3395218"/>
                    <a:pt x="4945380" y="3847465"/>
                  </a:cubicBezTo>
                  <a:cubicBezTo>
                    <a:pt x="5056632" y="4090289"/>
                    <a:pt x="5123561" y="4350385"/>
                    <a:pt x="5169027" y="4612641"/>
                  </a:cubicBezTo>
                  <a:cubicBezTo>
                    <a:pt x="5193412" y="4754881"/>
                    <a:pt x="5202174" y="4970908"/>
                    <a:pt x="5384674" y="4970908"/>
                  </a:cubicBezTo>
                  <a:cubicBezTo>
                    <a:pt x="5397374" y="4970908"/>
                    <a:pt x="5411089" y="4969892"/>
                    <a:pt x="5425568" y="4967606"/>
                  </a:cubicBezTo>
                  <a:cubicBezTo>
                    <a:pt x="5477257" y="4959859"/>
                    <a:pt x="5516753" y="4931284"/>
                    <a:pt x="5547614" y="4890644"/>
                  </a:cubicBezTo>
                  <a:lnTo>
                    <a:pt x="5547614" y="4890644"/>
                  </a:lnTo>
                  <a:lnTo>
                    <a:pt x="5547614" y="0"/>
                  </a:lnTo>
                  <a:close/>
                </a:path>
              </a:pathLst>
            </a:custGeom>
            <a:solidFill>
              <a:srgbClr val="CEB3C0"/>
            </a:solidFill>
          </p:spPr>
        </p:sp>
      </p:grpSp>
      <p:grpSp>
        <p:nvGrpSpPr>
          <p:cNvPr name="Group 9" id="9"/>
          <p:cNvGrpSpPr>
            <a:grpSpLocks noChangeAspect="true"/>
          </p:cNvGrpSpPr>
          <p:nvPr/>
        </p:nvGrpSpPr>
        <p:grpSpPr>
          <a:xfrm rot="0">
            <a:off x="16219380" y="6972862"/>
            <a:ext cx="4084015" cy="5263315"/>
            <a:chOff x="0" y="0"/>
            <a:chExt cx="4084015" cy="5263312"/>
          </a:xfrm>
        </p:grpSpPr>
        <p:sp>
          <p:nvSpPr>
            <p:cNvPr name="Freeform 10" id="10"/>
            <p:cNvSpPr/>
            <p:nvPr/>
          </p:nvSpPr>
          <p:spPr>
            <a:xfrm flipH="false" flipV="false" rot="0">
              <a:off x="46355" y="63500"/>
              <a:ext cx="2022094" cy="3250438"/>
            </a:xfrm>
            <a:custGeom>
              <a:avLst/>
              <a:gdLst/>
              <a:ahLst/>
              <a:cxnLst/>
              <a:rect r="r" b="b" t="t" l="l"/>
              <a:pathLst>
                <a:path h="3250438" w="2022094">
                  <a:moveTo>
                    <a:pt x="976630" y="0"/>
                  </a:moveTo>
                  <a:cubicBezTo>
                    <a:pt x="864108" y="0"/>
                    <a:pt x="749300" y="25781"/>
                    <a:pt x="638556" y="51816"/>
                  </a:cubicBezTo>
                  <a:cubicBezTo>
                    <a:pt x="432435" y="100330"/>
                    <a:pt x="205486" y="162687"/>
                    <a:pt x="92202" y="342011"/>
                  </a:cubicBezTo>
                  <a:cubicBezTo>
                    <a:pt x="0" y="487934"/>
                    <a:pt x="8890" y="674370"/>
                    <a:pt x="34290" y="845058"/>
                  </a:cubicBezTo>
                  <a:cubicBezTo>
                    <a:pt x="72263" y="1101217"/>
                    <a:pt x="140081" y="1352931"/>
                    <a:pt x="235839" y="1593596"/>
                  </a:cubicBezTo>
                  <a:cubicBezTo>
                    <a:pt x="292608" y="1736725"/>
                    <a:pt x="364109" y="1881886"/>
                    <a:pt x="488061" y="1973326"/>
                  </a:cubicBezTo>
                  <a:cubicBezTo>
                    <a:pt x="692531" y="2124583"/>
                    <a:pt x="977773" y="2089912"/>
                    <a:pt x="1217295" y="2175637"/>
                  </a:cubicBezTo>
                  <a:cubicBezTo>
                    <a:pt x="1516507" y="2282952"/>
                    <a:pt x="1716405" y="2569591"/>
                    <a:pt x="1832483" y="2865247"/>
                  </a:cubicBezTo>
                  <a:cubicBezTo>
                    <a:pt x="1881759" y="2990723"/>
                    <a:pt x="1919605" y="3120390"/>
                    <a:pt x="1955546" y="3250438"/>
                  </a:cubicBezTo>
                  <a:lnTo>
                    <a:pt x="2022094" y="3250438"/>
                  </a:lnTo>
                  <a:lnTo>
                    <a:pt x="2022094" y="997077"/>
                  </a:lnTo>
                  <a:lnTo>
                    <a:pt x="2022094" y="997077"/>
                  </a:lnTo>
                  <a:cubicBezTo>
                    <a:pt x="1848104" y="789813"/>
                    <a:pt x="1702308" y="547116"/>
                    <a:pt x="1534668" y="333629"/>
                  </a:cubicBezTo>
                  <a:cubicBezTo>
                    <a:pt x="1431798" y="202946"/>
                    <a:pt x="1310386" y="75565"/>
                    <a:pt x="1151763" y="25146"/>
                  </a:cubicBezTo>
                  <a:cubicBezTo>
                    <a:pt x="1094740" y="7112"/>
                    <a:pt x="1035939" y="0"/>
                    <a:pt x="976630" y="0"/>
                  </a:cubicBezTo>
                  <a:close/>
                </a:path>
              </a:pathLst>
            </a:custGeom>
            <a:solidFill>
              <a:srgbClr val="3F2E3E"/>
            </a:solidFill>
          </p:spPr>
        </p:sp>
        <p:sp>
          <p:nvSpPr>
            <p:cNvPr name="Freeform 11" id="11"/>
            <p:cNvSpPr/>
            <p:nvPr/>
          </p:nvSpPr>
          <p:spPr>
            <a:xfrm flipH="false" flipV="false" rot="0">
              <a:off x="71628" y="2416556"/>
              <a:ext cx="1609217" cy="897636"/>
            </a:xfrm>
            <a:custGeom>
              <a:avLst/>
              <a:gdLst/>
              <a:ahLst/>
              <a:cxnLst/>
              <a:rect r="r" b="b" t="t" l="l"/>
              <a:pathLst>
                <a:path h="897636" w="1609217">
                  <a:moveTo>
                    <a:pt x="403733" y="0"/>
                  </a:moveTo>
                  <a:cubicBezTo>
                    <a:pt x="306451" y="0"/>
                    <a:pt x="208153" y="18034"/>
                    <a:pt x="133223" y="78105"/>
                  </a:cubicBezTo>
                  <a:cubicBezTo>
                    <a:pt x="39116" y="152908"/>
                    <a:pt x="0" y="281559"/>
                    <a:pt x="7239" y="401701"/>
                  </a:cubicBezTo>
                  <a:cubicBezTo>
                    <a:pt x="16764" y="554355"/>
                    <a:pt x="92202" y="696976"/>
                    <a:pt x="193421" y="811403"/>
                  </a:cubicBezTo>
                  <a:cubicBezTo>
                    <a:pt x="220218" y="841756"/>
                    <a:pt x="248793" y="870458"/>
                    <a:pt x="278638" y="897636"/>
                  </a:cubicBezTo>
                  <a:lnTo>
                    <a:pt x="1609217" y="897636"/>
                  </a:lnTo>
                  <a:cubicBezTo>
                    <a:pt x="1446784" y="413131"/>
                    <a:pt x="980821" y="40132"/>
                    <a:pt x="470281" y="2540"/>
                  </a:cubicBezTo>
                  <a:cubicBezTo>
                    <a:pt x="448310" y="889"/>
                    <a:pt x="426085" y="0"/>
                    <a:pt x="403733" y="0"/>
                  </a:cubicBezTo>
                  <a:close/>
                </a:path>
              </a:pathLst>
            </a:custGeom>
            <a:solidFill>
              <a:srgbClr val="3F2E3E"/>
            </a:solidFill>
          </p:spPr>
        </p:sp>
      </p:grpSp>
      <p:sp>
        <p:nvSpPr>
          <p:cNvPr name="TextBox 12" id="12"/>
          <p:cNvSpPr txBox="true"/>
          <p:nvPr/>
        </p:nvSpPr>
        <p:spPr>
          <a:xfrm rot="0">
            <a:off x="5623465" y="7412612"/>
            <a:ext cx="7551715" cy="715451"/>
          </a:xfrm>
          <a:prstGeom prst="rect">
            <a:avLst/>
          </a:prstGeom>
        </p:spPr>
        <p:txBody>
          <a:bodyPr anchor="t" rtlCol="false" tIns="0" lIns="0" bIns="0" rIns="0">
            <a:spAutoFit/>
          </a:bodyPr>
          <a:lstStyle/>
          <a:p>
            <a:pPr algn="l">
              <a:lnSpc>
                <a:spcPts val="5762"/>
              </a:lnSpc>
            </a:pPr>
            <a:r>
              <a:rPr lang="en-US" sz="4116">
                <a:solidFill>
                  <a:srgbClr val="331C2C"/>
                </a:solidFill>
                <a:latin typeface="Cooper BT Bold"/>
              </a:rPr>
              <a:t>Presented By : Claudia Alves</a:t>
            </a:r>
          </a:p>
        </p:txBody>
      </p:sp>
      <p:sp>
        <p:nvSpPr>
          <p:cNvPr name="TextBox 13" id="13"/>
          <p:cNvSpPr txBox="true"/>
          <p:nvPr/>
        </p:nvSpPr>
        <p:spPr>
          <a:xfrm rot="0">
            <a:off x="6704295" y="1806331"/>
            <a:ext cx="4976946" cy="535400"/>
          </a:xfrm>
          <a:prstGeom prst="rect">
            <a:avLst/>
          </a:prstGeom>
        </p:spPr>
        <p:txBody>
          <a:bodyPr anchor="t" rtlCol="false" tIns="0" lIns="0" bIns="0" rIns="0">
            <a:spAutoFit/>
          </a:bodyPr>
          <a:lstStyle/>
          <a:p>
            <a:pPr algn="l">
              <a:lnSpc>
                <a:spcPts val="4376"/>
              </a:lnSpc>
            </a:pPr>
            <a:r>
              <a:rPr lang="en-US" sz="3125">
                <a:solidFill>
                  <a:srgbClr val="331C2C"/>
                </a:solidFill>
                <a:latin typeface="Cooper BT Bold"/>
              </a:rPr>
              <a:t>Fauget University | 2024</a:t>
            </a:r>
          </a:p>
        </p:txBody>
      </p:sp>
      <p:sp>
        <p:nvSpPr>
          <p:cNvPr name="TextBox 14" id="14"/>
          <p:cNvSpPr txBox="true"/>
          <p:nvPr/>
        </p:nvSpPr>
        <p:spPr>
          <a:xfrm rot="0">
            <a:off x="3824459" y="3887105"/>
            <a:ext cx="10851556" cy="2234660"/>
          </a:xfrm>
          <a:prstGeom prst="rect">
            <a:avLst/>
          </a:prstGeom>
        </p:spPr>
        <p:txBody>
          <a:bodyPr anchor="t" rtlCol="false" tIns="0" lIns="0" bIns="0" rIns="0">
            <a:spAutoFit/>
          </a:bodyPr>
          <a:lstStyle/>
          <a:p>
            <a:pPr algn="l">
              <a:lnSpc>
                <a:spcPts val="18182"/>
              </a:lnSpc>
            </a:pPr>
            <a:r>
              <a:rPr lang="en-US" sz="12987">
                <a:solidFill>
                  <a:srgbClr val="331C2C"/>
                </a:solidFill>
                <a:latin typeface="Cooper BT Bold"/>
              </a:rPr>
              <a:t>THANK YOU</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64362" y="6870754"/>
            <a:ext cx="3981012" cy="5383320"/>
            <a:chOff x="0" y="0"/>
            <a:chExt cx="3981005" cy="5383327"/>
          </a:xfrm>
        </p:grpSpPr>
        <p:sp>
          <p:nvSpPr>
            <p:cNvPr name="Freeform 3" id="3"/>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4" id="4"/>
          <p:cNvGrpSpPr>
            <a:grpSpLocks noChangeAspect="true"/>
          </p:cNvGrpSpPr>
          <p:nvPr/>
        </p:nvGrpSpPr>
        <p:grpSpPr>
          <a:xfrm rot="0">
            <a:off x="-63503" y="-63503"/>
            <a:ext cx="1334910" cy="2444115"/>
            <a:chOff x="0" y="0"/>
            <a:chExt cx="1334910" cy="2444115"/>
          </a:xfrm>
        </p:grpSpPr>
        <p:sp>
          <p:nvSpPr>
            <p:cNvPr name="Freeform 5" id="5"/>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6" id="6"/>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7" id="7"/>
          <p:cNvGrpSpPr>
            <a:grpSpLocks noChangeAspect="true"/>
          </p:cNvGrpSpPr>
          <p:nvPr/>
        </p:nvGrpSpPr>
        <p:grpSpPr>
          <a:xfrm rot="0">
            <a:off x="14597701" y="-1380134"/>
            <a:ext cx="4000195" cy="4955115"/>
            <a:chOff x="0" y="0"/>
            <a:chExt cx="4000195" cy="4955108"/>
          </a:xfrm>
        </p:grpSpPr>
        <p:sp>
          <p:nvSpPr>
            <p:cNvPr name="Freeform 8" id="8"/>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9" id="9"/>
          <p:cNvGrpSpPr>
            <a:grpSpLocks noChangeAspect="true"/>
          </p:cNvGrpSpPr>
          <p:nvPr/>
        </p:nvGrpSpPr>
        <p:grpSpPr>
          <a:xfrm rot="0">
            <a:off x="16875604" y="7797841"/>
            <a:ext cx="3453374" cy="4444736"/>
            <a:chOff x="0" y="0"/>
            <a:chExt cx="3453384" cy="4444733"/>
          </a:xfrm>
        </p:grpSpPr>
        <p:sp>
          <p:nvSpPr>
            <p:cNvPr name="Freeform 10" id="10"/>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1" id="11"/>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12" id="12"/>
          <p:cNvSpPr txBox="true"/>
          <p:nvPr/>
        </p:nvSpPr>
        <p:spPr>
          <a:xfrm rot="0">
            <a:off x="1709471" y="2995422"/>
            <a:ext cx="16468220" cy="6002055"/>
          </a:xfrm>
          <a:prstGeom prst="rect">
            <a:avLst/>
          </a:prstGeom>
        </p:spPr>
        <p:txBody>
          <a:bodyPr anchor="t" rtlCol="false" tIns="0" lIns="0" bIns="0" rIns="0">
            <a:spAutoFit/>
          </a:bodyPr>
          <a:lstStyle/>
          <a:p>
            <a:pPr algn="ctr">
              <a:lnSpc>
                <a:spcPts val="5926"/>
              </a:lnSpc>
            </a:pPr>
            <a:r>
              <a:rPr lang="en-US" sz="4179">
                <a:solidFill>
                  <a:srgbClr val="331C2C"/>
                </a:solidFill>
                <a:latin typeface="Cooper BT Bold"/>
              </a:rPr>
              <a:t>Un esquema de base de datos representa la configuración lógica de todo o parte de una base de datos relacional. Puede existir de dos formas: como reprersentación visual y como conjunto de formulas conocidas como restricciones de integridad que controlan la una base de datos. Estas fórmulas se expresan en un lenguaje de definición de datos, tal como SQL (Lenguaje de Consulta Estructurada (Structured Query Language).</a:t>
            </a:r>
          </a:p>
        </p:txBody>
      </p:sp>
      <p:sp>
        <p:nvSpPr>
          <p:cNvPr name="TextBox 13" id="13"/>
          <p:cNvSpPr txBox="true"/>
          <p:nvPr/>
        </p:nvSpPr>
        <p:spPr>
          <a:xfrm rot="0">
            <a:off x="2840803" y="625735"/>
            <a:ext cx="12197915" cy="2461574"/>
          </a:xfrm>
          <a:prstGeom prst="rect">
            <a:avLst/>
          </a:prstGeom>
        </p:spPr>
        <p:txBody>
          <a:bodyPr anchor="t" rtlCol="false" tIns="0" lIns="0" bIns="0" rIns="0">
            <a:spAutoFit/>
          </a:bodyPr>
          <a:lstStyle/>
          <a:p>
            <a:pPr algn="ctr">
              <a:lnSpc>
                <a:spcPts val="9827"/>
              </a:lnSpc>
            </a:pPr>
            <a:r>
              <a:rPr lang="en-US" sz="6999">
                <a:solidFill>
                  <a:srgbClr val="331C2C"/>
                </a:solidFill>
                <a:latin typeface="Cooper BT Bold"/>
              </a:rPr>
              <a:t>3.1.1 ESQUEMAS DE BASE DE DATOS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64362" y="6870754"/>
            <a:ext cx="3981012" cy="5383320"/>
            <a:chOff x="0" y="0"/>
            <a:chExt cx="3981005" cy="5383327"/>
          </a:xfrm>
        </p:grpSpPr>
        <p:sp>
          <p:nvSpPr>
            <p:cNvPr name="Freeform 3" id="3"/>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4" id="4"/>
          <p:cNvGrpSpPr>
            <a:grpSpLocks noChangeAspect="true"/>
          </p:cNvGrpSpPr>
          <p:nvPr/>
        </p:nvGrpSpPr>
        <p:grpSpPr>
          <a:xfrm rot="0">
            <a:off x="-63503" y="-63503"/>
            <a:ext cx="1334910" cy="2444115"/>
            <a:chOff x="0" y="0"/>
            <a:chExt cx="1334910" cy="2444115"/>
          </a:xfrm>
        </p:grpSpPr>
        <p:sp>
          <p:nvSpPr>
            <p:cNvPr name="Freeform 5" id="5"/>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6" id="6"/>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7" id="7"/>
          <p:cNvGrpSpPr>
            <a:grpSpLocks noChangeAspect="true"/>
          </p:cNvGrpSpPr>
          <p:nvPr/>
        </p:nvGrpSpPr>
        <p:grpSpPr>
          <a:xfrm rot="0">
            <a:off x="14597701" y="-1380134"/>
            <a:ext cx="4000195" cy="4955115"/>
            <a:chOff x="0" y="0"/>
            <a:chExt cx="4000195" cy="4955108"/>
          </a:xfrm>
        </p:grpSpPr>
        <p:sp>
          <p:nvSpPr>
            <p:cNvPr name="Freeform 8" id="8"/>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sp>
        <p:nvSpPr>
          <p:cNvPr name="Freeform 9" id="9"/>
          <p:cNvSpPr/>
          <p:nvPr/>
        </p:nvSpPr>
        <p:spPr>
          <a:xfrm flipH="false" flipV="false" rot="0">
            <a:off x="16433159" y="7797841"/>
            <a:ext cx="3895820" cy="4444736"/>
          </a:xfrm>
          <a:custGeom>
            <a:avLst/>
            <a:gdLst/>
            <a:ahLst/>
            <a:cxnLst/>
            <a:rect r="r" b="b" t="t" l="l"/>
            <a:pathLst>
              <a:path h="4444736" w="3895820">
                <a:moveTo>
                  <a:pt x="0" y="0"/>
                </a:moveTo>
                <a:lnTo>
                  <a:pt x="3895820" y="0"/>
                </a:lnTo>
                <a:lnTo>
                  <a:pt x="3895820" y="4444737"/>
                </a:lnTo>
                <a:lnTo>
                  <a:pt x="0" y="44447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9358513" y="1277941"/>
            <a:ext cx="8315325" cy="8353425"/>
          </a:xfrm>
          <a:custGeom>
            <a:avLst/>
            <a:gdLst/>
            <a:ahLst/>
            <a:cxnLst/>
            <a:rect r="r" b="b" t="t" l="l"/>
            <a:pathLst>
              <a:path h="8353425" w="8315325">
                <a:moveTo>
                  <a:pt x="0" y="0"/>
                </a:moveTo>
                <a:lnTo>
                  <a:pt x="8315325" y="0"/>
                </a:lnTo>
                <a:lnTo>
                  <a:pt x="8315325" y="8353425"/>
                </a:lnTo>
                <a:lnTo>
                  <a:pt x="0" y="8353425"/>
                </a:lnTo>
                <a:lnTo>
                  <a:pt x="0" y="0"/>
                </a:lnTo>
                <a:close/>
              </a:path>
            </a:pathLst>
          </a:custGeom>
          <a:blipFill>
            <a:blip r:embed="rId4"/>
            <a:stretch>
              <a:fillRect l="0" t="0" r="0" b="0"/>
            </a:stretch>
          </a:blipFill>
        </p:spPr>
      </p:sp>
      <p:sp>
        <p:nvSpPr>
          <p:cNvPr name="TextBox 11" id="11"/>
          <p:cNvSpPr txBox="true"/>
          <p:nvPr/>
        </p:nvSpPr>
        <p:spPr>
          <a:xfrm rot="0">
            <a:off x="1477156" y="2233279"/>
            <a:ext cx="7347442" cy="6002055"/>
          </a:xfrm>
          <a:prstGeom prst="rect">
            <a:avLst/>
          </a:prstGeom>
        </p:spPr>
        <p:txBody>
          <a:bodyPr anchor="t" rtlCol="false" tIns="0" lIns="0" bIns="0" rIns="0">
            <a:spAutoFit/>
          </a:bodyPr>
          <a:lstStyle/>
          <a:p>
            <a:pPr algn="ctr">
              <a:lnSpc>
                <a:spcPts val="5926"/>
              </a:lnSpc>
            </a:pPr>
            <a:r>
              <a:rPr lang="en-US" sz="4179">
                <a:solidFill>
                  <a:srgbClr val="331C2C"/>
                </a:solidFill>
                <a:latin typeface="Cooper BT Bold"/>
              </a:rPr>
              <a:t>un esquema de base de datos indica cómo las entidades que conforman la base de datos se relacionan entre sí, incluidas las tablas, las vistas, los procedimientos almacenados y mucho más.</a:t>
            </a:r>
          </a:p>
        </p:txBody>
      </p:sp>
      <p:sp>
        <p:nvSpPr>
          <p:cNvPr name="TextBox 12" id="12"/>
          <p:cNvSpPr txBox="true"/>
          <p:nvPr/>
        </p:nvSpPr>
        <p:spPr>
          <a:xfrm rot="0">
            <a:off x="16893673" y="8586016"/>
            <a:ext cx="372380" cy="837190"/>
          </a:xfrm>
          <a:prstGeom prst="rect">
            <a:avLst/>
          </a:prstGeom>
        </p:spPr>
        <p:txBody>
          <a:bodyPr anchor="t" rtlCol="false" tIns="0" lIns="0" bIns="0" rIns="0">
            <a:spAutoFit/>
          </a:bodyPr>
          <a:lstStyle/>
          <a:p>
            <a:pPr algn="l">
              <a:lnSpc>
                <a:spcPts val="6789"/>
              </a:lnSpc>
            </a:pPr>
            <a:r>
              <a:rPr lang="en-US" sz="4849">
                <a:solidFill>
                  <a:srgbClr val="331C2C"/>
                </a:solidFill>
                <a:latin typeface="Cooper BT Bold"/>
              </a:rPr>
              <a:t>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64362" y="6870754"/>
            <a:ext cx="3981012" cy="5383320"/>
            <a:chOff x="0" y="0"/>
            <a:chExt cx="3981005" cy="5383327"/>
          </a:xfrm>
        </p:grpSpPr>
        <p:sp>
          <p:nvSpPr>
            <p:cNvPr name="Freeform 3" id="3"/>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4" id="4"/>
          <p:cNvGrpSpPr>
            <a:grpSpLocks noChangeAspect="true"/>
          </p:cNvGrpSpPr>
          <p:nvPr/>
        </p:nvGrpSpPr>
        <p:grpSpPr>
          <a:xfrm rot="0">
            <a:off x="-63503" y="-63503"/>
            <a:ext cx="1334910" cy="2444115"/>
            <a:chOff x="0" y="0"/>
            <a:chExt cx="1334910" cy="2444115"/>
          </a:xfrm>
        </p:grpSpPr>
        <p:sp>
          <p:nvSpPr>
            <p:cNvPr name="Freeform 5" id="5"/>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6" id="6"/>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7" id="7"/>
          <p:cNvGrpSpPr>
            <a:grpSpLocks noChangeAspect="true"/>
          </p:cNvGrpSpPr>
          <p:nvPr/>
        </p:nvGrpSpPr>
        <p:grpSpPr>
          <a:xfrm rot="0">
            <a:off x="3725694" y="3852862"/>
            <a:ext cx="4938265" cy="47625"/>
            <a:chOff x="0" y="0"/>
            <a:chExt cx="4938268" cy="47625"/>
          </a:xfrm>
        </p:grpSpPr>
        <p:sp>
          <p:nvSpPr>
            <p:cNvPr name="Freeform 8" id="8"/>
            <p:cNvSpPr/>
            <p:nvPr/>
          </p:nvSpPr>
          <p:spPr>
            <a:xfrm flipH="false" flipV="false" rot="0">
              <a:off x="0" y="0"/>
              <a:ext cx="4938268" cy="47625"/>
            </a:xfrm>
            <a:custGeom>
              <a:avLst/>
              <a:gdLst/>
              <a:ahLst/>
              <a:cxnLst/>
              <a:rect r="r" b="b" t="t" l="l"/>
              <a:pathLst>
                <a:path h="47625" w="4938268">
                  <a:moveTo>
                    <a:pt x="0" y="0"/>
                  </a:moveTo>
                  <a:lnTo>
                    <a:pt x="4938268" y="0"/>
                  </a:lnTo>
                  <a:lnTo>
                    <a:pt x="4938268" y="47625"/>
                  </a:lnTo>
                  <a:lnTo>
                    <a:pt x="0" y="47625"/>
                  </a:lnTo>
                  <a:close/>
                </a:path>
              </a:pathLst>
            </a:custGeom>
            <a:solidFill>
              <a:srgbClr val="331C2C"/>
            </a:solidFill>
          </p:spPr>
        </p:sp>
      </p:grpSp>
      <p:grpSp>
        <p:nvGrpSpPr>
          <p:cNvPr name="Group 9" id="9"/>
          <p:cNvGrpSpPr>
            <a:grpSpLocks noChangeAspect="true"/>
          </p:cNvGrpSpPr>
          <p:nvPr/>
        </p:nvGrpSpPr>
        <p:grpSpPr>
          <a:xfrm rot="0">
            <a:off x="6884870" y="4605338"/>
            <a:ext cx="6404524" cy="47625"/>
            <a:chOff x="0" y="0"/>
            <a:chExt cx="6404521" cy="47625"/>
          </a:xfrm>
        </p:grpSpPr>
        <p:sp>
          <p:nvSpPr>
            <p:cNvPr name="Freeform 10" id="10"/>
            <p:cNvSpPr/>
            <p:nvPr/>
          </p:nvSpPr>
          <p:spPr>
            <a:xfrm flipH="false" flipV="false" rot="0">
              <a:off x="0" y="0"/>
              <a:ext cx="6404483" cy="47625"/>
            </a:xfrm>
            <a:custGeom>
              <a:avLst/>
              <a:gdLst/>
              <a:ahLst/>
              <a:cxnLst/>
              <a:rect r="r" b="b" t="t" l="l"/>
              <a:pathLst>
                <a:path h="47625" w="6404483">
                  <a:moveTo>
                    <a:pt x="0" y="0"/>
                  </a:moveTo>
                  <a:lnTo>
                    <a:pt x="6404483" y="0"/>
                  </a:lnTo>
                  <a:lnTo>
                    <a:pt x="6404483" y="47625"/>
                  </a:lnTo>
                  <a:lnTo>
                    <a:pt x="0" y="47625"/>
                  </a:lnTo>
                  <a:close/>
                </a:path>
              </a:pathLst>
            </a:custGeom>
            <a:solidFill>
              <a:srgbClr val="331C2C"/>
            </a:solidFill>
          </p:spPr>
        </p:sp>
      </p:grpSp>
      <p:grpSp>
        <p:nvGrpSpPr>
          <p:cNvPr name="Group 11" id="11"/>
          <p:cNvGrpSpPr>
            <a:grpSpLocks noChangeAspect="true"/>
          </p:cNvGrpSpPr>
          <p:nvPr/>
        </p:nvGrpSpPr>
        <p:grpSpPr>
          <a:xfrm rot="0">
            <a:off x="14597701" y="-1380134"/>
            <a:ext cx="4000195" cy="4955115"/>
            <a:chOff x="0" y="0"/>
            <a:chExt cx="4000195" cy="4955108"/>
          </a:xfrm>
        </p:grpSpPr>
        <p:sp>
          <p:nvSpPr>
            <p:cNvPr name="Freeform 12" id="12"/>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sp>
        <p:nvSpPr>
          <p:cNvPr name="Freeform 13" id="13"/>
          <p:cNvSpPr/>
          <p:nvPr/>
        </p:nvSpPr>
        <p:spPr>
          <a:xfrm flipH="false" flipV="false" rot="0">
            <a:off x="16433159" y="7797841"/>
            <a:ext cx="3895820" cy="4444736"/>
          </a:xfrm>
          <a:custGeom>
            <a:avLst/>
            <a:gdLst/>
            <a:ahLst/>
            <a:cxnLst/>
            <a:rect r="r" b="b" t="t" l="l"/>
            <a:pathLst>
              <a:path h="4444736" w="3895820">
                <a:moveTo>
                  <a:pt x="0" y="0"/>
                </a:moveTo>
                <a:lnTo>
                  <a:pt x="3895820" y="0"/>
                </a:lnTo>
                <a:lnTo>
                  <a:pt x="3895820" y="4444737"/>
                </a:lnTo>
                <a:lnTo>
                  <a:pt x="0" y="44447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6893673" y="8586016"/>
            <a:ext cx="372380" cy="837190"/>
          </a:xfrm>
          <a:prstGeom prst="rect">
            <a:avLst/>
          </a:prstGeom>
        </p:spPr>
        <p:txBody>
          <a:bodyPr anchor="t" rtlCol="false" tIns="0" lIns="0" bIns="0" rIns="0">
            <a:spAutoFit/>
          </a:bodyPr>
          <a:lstStyle/>
          <a:p>
            <a:pPr algn="l">
              <a:lnSpc>
                <a:spcPts val="6789"/>
              </a:lnSpc>
            </a:pPr>
            <a:r>
              <a:rPr lang="en-US" sz="4849">
                <a:solidFill>
                  <a:srgbClr val="331C2C"/>
                </a:solidFill>
                <a:latin typeface="Cooper BT Bold"/>
              </a:rPr>
              <a:t>2</a:t>
            </a:r>
          </a:p>
        </p:txBody>
      </p:sp>
      <p:sp>
        <p:nvSpPr>
          <p:cNvPr name="TextBox 15" id="15"/>
          <p:cNvSpPr txBox="true"/>
          <p:nvPr/>
        </p:nvSpPr>
        <p:spPr>
          <a:xfrm rot="0">
            <a:off x="2046465" y="2458536"/>
            <a:ext cx="14404657" cy="5249580"/>
          </a:xfrm>
          <a:prstGeom prst="rect">
            <a:avLst/>
          </a:prstGeom>
        </p:spPr>
        <p:txBody>
          <a:bodyPr anchor="t" rtlCol="false" tIns="0" lIns="0" bIns="0" rIns="0">
            <a:spAutoFit/>
          </a:bodyPr>
          <a:lstStyle/>
          <a:p>
            <a:pPr algn="ctr">
              <a:lnSpc>
                <a:spcPts val="5926"/>
              </a:lnSpc>
            </a:pPr>
            <a:r>
              <a:rPr lang="en-US" sz="4179">
                <a:solidFill>
                  <a:srgbClr val="331C2C"/>
                </a:solidFill>
                <a:latin typeface="Cooper BT Bold"/>
              </a:rPr>
              <a:t>Al proceso de crear un esquema de base de datos se le llama </a:t>
            </a:r>
            <a:r>
              <a:rPr lang="en-US" sz="4179">
                <a:solidFill>
                  <a:srgbClr val="331C2C"/>
                </a:solidFill>
                <a:latin typeface="Cooper BT Bold"/>
                <a:hlinkClick r:id="rId4" tooltip="https://www.lucidchart.com/pages/es/que-es-un-modelo-de-base-de-datos"/>
              </a:rPr>
              <a:t>modelado de datos</a:t>
            </a:r>
            <a:r>
              <a:rPr lang="en-US" sz="4179">
                <a:solidFill>
                  <a:srgbClr val="331C2C"/>
                </a:solidFill>
                <a:latin typeface="Cooper BT Bold"/>
              </a:rPr>
              <a:t>. Al seguir el enfoque de tres esquemas para el </a:t>
            </a:r>
            <a:r>
              <a:rPr lang="en-US" sz="4179">
                <a:solidFill>
                  <a:srgbClr val="331C2C"/>
                </a:solidFill>
                <a:latin typeface="Cooper BT Bold"/>
                <a:hlinkClick r:id="rId5" tooltip="https://www.lucidchart.com/pages/es/tutorial-de-estructura-y-diseno-de-bases-de-datos"/>
              </a:rPr>
              <a:t>diseño de bases de datos,</a:t>
            </a:r>
            <a:r>
              <a:rPr lang="en-US" sz="4179">
                <a:solidFill>
                  <a:srgbClr val="331C2C"/>
                </a:solidFill>
                <a:latin typeface="Cooper BT Bold"/>
              </a:rPr>
              <a:t> este paso seguiría la creación de un esquema conceptual. Los esquemas conceptuales se enfocan en las necesidades informativas de una organización, más que en la estructura de una base de datos.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3" y="-63503"/>
            <a:ext cx="1334910" cy="2444115"/>
            <a:chOff x="0" y="0"/>
            <a:chExt cx="1334910" cy="2444115"/>
          </a:xfrm>
        </p:grpSpPr>
        <p:sp>
          <p:nvSpPr>
            <p:cNvPr name="Freeform 3" id="3"/>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4" id="4"/>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5" id="5"/>
          <p:cNvGrpSpPr>
            <a:grpSpLocks noChangeAspect="true"/>
          </p:cNvGrpSpPr>
          <p:nvPr/>
        </p:nvGrpSpPr>
        <p:grpSpPr>
          <a:xfrm rot="0">
            <a:off x="-764362" y="6870754"/>
            <a:ext cx="3981012" cy="5383320"/>
            <a:chOff x="0" y="0"/>
            <a:chExt cx="3981005" cy="5383327"/>
          </a:xfrm>
        </p:grpSpPr>
        <p:sp>
          <p:nvSpPr>
            <p:cNvPr name="Freeform 6" id="6"/>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sp>
        <p:nvSpPr>
          <p:cNvPr name="Freeform 7" id="7"/>
          <p:cNvSpPr/>
          <p:nvPr/>
        </p:nvSpPr>
        <p:spPr>
          <a:xfrm flipH="false" flipV="false" rot="0">
            <a:off x="1667837" y="2966266"/>
            <a:ext cx="516960" cy="516960"/>
          </a:xfrm>
          <a:custGeom>
            <a:avLst/>
            <a:gdLst/>
            <a:ahLst/>
            <a:cxnLst/>
            <a:rect r="r" b="b" t="t" l="l"/>
            <a:pathLst>
              <a:path h="516960" w="516960">
                <a:moveTo>
                  <a:pt x="0" y="0"/>
                </a:moveTo>
                <a:lnTo>
                  <a:pt x="516960" y="0"/>
                </a:lnTo>
                <a:lnTo>
                  <a:pt x="516960" y="516960"/>
                </a:lnTo>
                <a:lnTo>
                  <a:pt x="0" y="5169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667837" y="5494134"/>
            <a:ext cx="516960" cy="516960"/>
          </a:xfrm>
          <a:custGeom>
            <a:avLst/>
            <a:gdLst/>
            <a:ahLst/>
            <a:cxnLst/>
            <a:rect r="r" b="b" t="t" l="l"/>
            <a:pathLst>
              <a:path h="516960" w="516960">
                <a:moveTo>
                  <a:pt x="0" y="0"/>
                </a:moveTo>
                <a:lnTo>
                  <a:pt x="516960" y="0"/>
                </a:lnTo>
                <a:lnTo>
                  <a:pt x="516960" y="516960"/>
                </a:lnTo>
                <a:lnTo>
                  <a:pt x="0" y="516960"/>
                </a:lnTo>
                <a:lnTo>
                  <a:pt x="0" y="0"/>
                </a:lnTo>
                <a:close/>
              </a:path>
            </a:pathLst>
          </a:custGeom>
          <a:blipFill>
            <a:blip r:embed="rId2">
              <a:extLst>
                <a:ext uri="{96DAC541-7B7A-43D3-8B79-37D633B846F1}">
                  <asvg:svgBlip xmlns:asvg="http://schemas.microsoft.com/office/drawing/2016/SVG/main" r:embed="rId4"/>
                </a:ext>
              </a:extLst>
            </a:blip>
            <a:stretch>
              <a:fillRect l="0" t="0" r="0" b="0"/>
            </a:stretch>
          </a:blipFill>
        </p:spPr>
      </p:sp>
      <p:grpSp>
        <p:nvGrpSpPr>
          <p:cNvPr name="Group 9" id="9"/>
          <p:cNvGrpSpPr>
            <a:grpSpLocks noChangeAspect="true"/>
          </p:cNvGrpSpPr>
          <p:nvPr/>
        </p:nvGrpSpPr>
        <p:grpSpPr>
          <a:xfrm rot="0">
            <a:off x="14597701" y="-1380134"/>
            <a:ext cx="4000195" cy="4955115"/>
            <a:chOff x="0" y="0"/>
            <a:chExt cx="4000195" cy="4955108"/>
          </a:xfrm>
        </p:grpSpPr>
        <p:sp>
          <p:nvSpPr>
            <p:cNvPr name="Freeform 10" id="10"/>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11" id="11"/>
          <p:cNvGrpSpPr>
            <a:grpSpLocks noChangeAspect="true"/>
          </p:cNvGrpSpPr>
          <p:nvPr/>
        </p:nvGrpSpPr>
        <p:grpSpPr>
          <a:xfrm rot="0">
            <a:off x="16829732" y="5734812"/>
            <a:ext cx="3453374" cy="4444736"/>
            <a:chOff x="0" y="0"/>
            <a:chExt cx="3453384" cy="4444733"/>
          </a:xfrm>
        </p:grpSpPr>
        <p:sp>
          <p:nvSpPr>
            <p:cNvPr name="Freeform 12" id="12"/>
            <p:cNvSpPr/>
            <p:nvPr/>
          </p:nvSpPr>
          <p:spPr>
            <a:xfrm flipH="false" flipV="false" rot="0">
              <a:off x="49149" y="63500"/>
              <a:ext cx="1409065" cy="2153158"/>
            </a:xfrm>
            <a:custGeom>
              <a:avLst/>
              <a:gdLst/>
              <a:ahLst/>
              <a:cxnLst/>
              <a:rect r="r" b="b" t="t" l="l"/>
              <a:pathLst>
                <a:path h="2153158" w="1409065">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85418" y="1887220"/>
                    <a:pt x="1312799" y="2007997"/>
                    <a:pt x="1409065" y="2153158"/>
                  </a:cubicBezTo>
                  <a:lnTo>
                    <a:pt x="1409065" y="2153158"/>
                  </a:lnTo>
                  <a:lnTo>
                    <a:pt x="1409065" y="441452"/>
                  </a:lnTo>
                  <a:lnTo>
                    <a:pt x="1409065" y="441452"/>
                  </a:lnTo>
                  <a:cubicBezTo>
                    <a:pt x="1370330" y="386588"/>
                    <a:pt x="1330960" y="332613"/>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3" id="13"/>
            <p:cNvSpPr/>
            <p:nvPr/>
          </p:nvSpPr>
          <p:spPr>
            <a:xfrm flipH="false" flipV="false" rot="0">
              <a:off x="70231" y="2041525"/>
              <a:ext cx="1388110" cy="2247646"/>
            </a:xfrm>
            <a:custGeom>
              <a:avLst/>
              <a:gdLst/>
              <a:ahLst/>
              <a:cxnLst/>
              <a:rect r="r" b="b" t="t" l="l"/>
              <a:pathLst>
                <a:path h="2247646" w="1388110">
                  <a:moveTo>
                    <a:pt x="339471" y="0"/>
                  </a:moveTo>
                  <a:cubicBezTo>
                    <a:pt x="257683" y="0"/>
                    <a:pt x="175133" y="15240"/>
                    <a:pt x="112014" y="65659"/>
                  </a:cubicBezTo>
                  <a:cubicBezTo>
                    <a:pt x="32893" y="128524"/>
                    <a:pt x="0" y="236601"/>
                    <a:pt x="6096" y="337693"/>
                  </a:cubicBezTo>
                  <a:cubicBezTo>
                    <a:pt x="14097" y="465963"/>
                    <a:pt x="77470" y="585978"/>
                    <a:pt x="162560" y="682117"/>
                  </a:cubicBezTo>
                  <a:cubicBezTo>
                    <a:pt x="247650" y="778510"/>
                    <a:pt x="353441" y="853694"/>
                    <a:pt x="460121" y="925322"/>
                  </a:cubicBezTo>
                  <a:cubicBezTo>
                    <a:pt x="574421" y="1002030"/>
                    <a:pt x="694309" y="1078357"/>
                    <a:pt x="772414" y="1191895"/>
                  </a:cubicBezTo>
                  <a:cubicBezTo>
                    <a:pt x="902716" y="1382014"/>
                    <a:pt x="889635" y="1635379"/>
                    <a:pt x="981329" y="1846580"/>
                  </a:cubicBezTo>
                  <a:cubicBezTo>
                    <a:pt x="1058799" y="2025396"/>
                    <a:pt x="1210818" y="2165477"/>
                    <a:pt x="1388110" y="2247646"/>
                  </a:cubicBezTo>
                  <a:lnTo>
                    <a:pt x="1388110" y="886968"/>
                  </a:lnTo>
                  <a:lnTo>
                    <a:pt x="1388110" y="886968"/>
                  </a:lnTo>
                  <a:cubicBezTo>
                    <a:pt x="1382268" y="858901"/>
                    <a:pt x="1375664" y="831088"/>
                    <a:pt x="1367917" y="803402"/>
                  </a:cubicBezTo>
                  <a:cubicBezTo>
                    <a:pt x="1247394" y="372491"/>
                    <a:pt x="841629" y="34925"/>
                    <a:pt x="395478" y="2159"/>
                  </a:cubicBezTo>
                  <a:cubicBezTo>
                    <a:pt x="377063" y="762"/>
                    <a:pt x="358394" y="0"/>
                    <a:pt x="339598" y="0"/>
                  </a:cubicBezTo>
                  <a:close/>
                </a:path>
              </a:pathLst>
            </a:custGeom>
            <a:solidFill>
              <a:srgbClr val="A78294"/>
            </a:solidFill>
          </p:spPr>
        </p:sp>
      </p:grpSp>
      <p:sp>
        <p:nvSpPr>
          <p:cNvPr name="TextBox 14" id="14"/>
          <p:cNvSpPr txBox="true"/>
          <p:nvPr/>
        </p:nvSpPr>
        <p:spPr>
          <a:xfrm rot="0">
            <a:off x="1504455" y="635670"/>
            <a:ext cx="15210958" cy="2093224"/>
          </a:xfrm>
          <a:prstGeom prst="rect">
            <a:avLst/>
          </a:prstGeom>
        </p:spPr>
        <p:txBody>
          <a:bodyPr anchor="t" rtlCol="false" tIns="0" lIns="0" bIns="0" rIns="0">
            <a:spAutoFit/>
          </a:bodyPr>
          <a:lstStyle/>
          <a:p>
            <a:pPr algn="ctr">
              <a:lnSpc>
                <a:spcPts val="8324"/>
              </a:lnSpc>
            </a:pPr>
            <a:r>
              <a:rPr lang="en-US" sz="5899">
                <a:solidFill>
                  <a:srgbClr val="331C2C"/>
                </a:solidFill>
                <a:latin typeface="Cooper BT Bold"/>
              </a:rPr>
              <a:t>PRINCIPALES ESQUEMAS DE BASE DE DATOS</a:t>
            </a:r>
          </a:p>
        </p:txBody>
      </p:sp>
      <p:sp>
        <p:nvSpPr>
          <p:cNvPr name="TextBox 15" id="15"/>
          <p:cNvSpPr txBox="true"/>
          <p:nvPr/>
        </p:nvSpPr>
        <p:spPr>
          <a:xfrm rot="0">
            <a:off x="601685" y="7639888"/>
            <a:ext cx="17426245" cy="1413215"/>
          </a:xfrm>
          <a:prstGeom prst="rect">
            <a:avLst/>
          </a:prstGeom>
        </p:spPr>
        <p:txBody>
          <a:bodyPr anchor="t" rtlCol="false" tIns="0" lIns="0" bIns="0" rIns="0">
            <a:spAutoFit/>
          </a:bodyPr>
          <a:lstStyle/>
          <a:p>
            <a:pPr algn="ctr">
              <a:lnSpc>
                <a:spcPts val="3750"/>
              </a:lnSpc>
            </a:pPr>
            <a:r>
              <a:rPr lang="en-US" sz="2700">
                <a:solidFill>
                  <a:srgbClr val="331C2C"/>
                </a:solidFill>
                <a:latin typeface="Cooper BT Bold"/>
              </a:rPr>
              <a:t>el nivel más básico, un esquema de base de datos indica qué tablas o relaciones componen la base de datos, así como los campos incluidos en cada tabla. Por lo tanto, los términos diagrama de esquema y diagrama de relaciones de entidades con frecuencia son intercambiables.</a:t>
            </a:r>
          </a:p>
        </p:txBody>
      </p:sp>
      <p:sp>
        <p:nvSpPr>
          <p:cNvPr name="TextBox 16" id="16"/>
          <p:cNvSpPr txBox="true"/>
          <p:nvPr/>
        </p:nvSpPr>
        <p:spPr>
          <a:xfrm rot="0">
            <a:off x="2508475" y="6073331"/>
            <a:ext cx="12833471" cy="1093375"/>
          </a:xfrm>
          <a:prstGeom prst="rect">
            <a:avLst/>
          </a:prstGeom>
        </p:spPr>
        <p:txBody>
          <a:bodyPr anchor="t" rtlCol="false" tIns="0" lIns="0" bIns="0" rIns="0">
            <a:spAutoFit/>
          </a:bodyPr>
          <a:lstStyle/>
          <a:p>
            <a:pPr algn="l">
              <a:lnSpc>
                <a:spcPts val="4348"/>
              </a:lnSpc>
            </a:pPr>
            <a:r>
              <a:rPr lang="en-US" sz="3099">
                <a:solidFill>
                  <a:srgbClr val="331C2C"/>
                </a:solidFill>
                <a:latin typeface="Cooper BT Bold"/>
              </a:rPr>
              <a:t>Dispone como almacenan los datos fisicamente en un sistema de almacenamineto de archivos e índices. </a:t>
            </a:r>
          </a:p>
        </p:txBody>
      </p:sp>
      <p:sp>
        <p:nvSpPr>
          <p:cNvPr name="TextBox 17" id="17"/>
          <p:cNvSpPr txBox="true"/>
          <p:nvPr/>
        </p:nvSpPr>
        <p:spPr>
          <a:xfrm rot="0">
            <a:off x="2508475" y="3544243"/>
            <a:ext cx="13910796" cy="2456307"/>
          </a:xfrm>
          <a:prstGeom prst="rect">
            <a:avLst/>
          </a:prstGeom>
        </p:spPr>
        <p:txBody>
          <a:bodyPr anchor="t" rtlCol="false" tIns="0" lIns="0" bIns="0" rIns="0">
            <a:spAutoFit/>
          </a:bodyPr>
          <a:lstStyle/>
          <a:p>
            <a:pPr algn="l">
              <a:lnSpc>
                <a:spcPts val="4348"/>
              </a:lnSpc>
            </a:pPr>
            <a:r>
              <a:rPr lang="en-US" sz="3099">
                <a:solidFill>
                  <a:srgbClr val="331C2C"/>
                </a:solidFill>
                <a:latin typeface="Cooper BT Bold"/>
              </a:rPr>
              <a:t>Expresa las restricciones logicas que se aplican a los datos almacenados. Puede definir las restricciones de integridad, las vistas y las tablas.</a:t>
            </a:r>
          </a:p>
          <a:p>
            <a:pPr algn="l">
              <a:lnSpc>
                <a:spcPts val="5599"/>
              </a:lnSpc>
            </a:pPr>
            <a:r>
              <a:rPr lang="en-US" sz="3999">
                <a:solidFill>
                  <a:srgbClr val="331C2C"/>
                </a:solidFill>
                <a:latin typeface="Cooper BT Bold"/>
              </a:rPr>
              <a:t>Esquema Físico de base de datos</a:t>
            </a:r>
          </a:p>
        </p:txBody>
      </p:sp>
      <p:sp>
        <p:nvSpPr>
          <p:cNvPr name="TextBox 18" id="18"/>
          <p:cNvSpPr txBox="true"/>
          <p:nvPr/>
        </p:nvSpPr>
        <p:spPr>
          <a:xfrm rot="0">
            <a:off x="2508475" y="2783738"/>
            <a:ext cx="8494681" cy="688143"/>
          </a:xfrm>
          <a:prstGeom prst="rect">
            <a:avLst/>
          </a:prstGeom>
        </p:spPr>
        <p:txBody>
          <a:bodyPr anchor="t" rtlCol="false" tIns="0" lIns="0" bIns="0" rIns="0">
            <a:spAutoFit/>
          </a:bodyPr>
          <a:lstStyle/>
          <a:p>
            <a:pPr algn="l">
              <a:lnSpc>
                <a:spcPts val="5599"/>
              </a:lnSpc>
            </a:pPr>
            <a:r>
              <a:rPr lang="en-US" sz="3999">
                <a:solidFill>
                  <a:srgbClr val="331C2C"/>
                </a:solidFill>
                <a:latin typeface="Cooper BT Bold"/>
              </a:rPr>
              <a:t>Esquema lógico de base de datos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764362" y="6870754"/>
            <a:ext cx="3981012" cy="5383320"/>
            <a:chOff x="0" y="0"/>
            <a:chExt cx="3981005" cy="5383327"/>
          </a:xfrm>
        </p:grpSpPr>
        <p:sp>
          <p:nvSpPr>
            <p:cNvPr name="Freeform 3" id="3"/>
            <p:cNvSpPr/>
            <p:nvPr/>
          </p:nvSpPr>
          <p:spPr>
            <a:xfrm flipH="false" flipV="false" rot="0">
              <a:off x="764286" y="0"/>
              <a:ext cx="3033014" cy="3416300"/>
            </a:xfrm>
            <a:custGeom>
              <a:avLst/>
              <a:gdLst/>
              <a:ahLst/>
              <a:cxnLst/>
              <a:rect r="r" b="b" t="t" l="l"/>
              <a:pathLst>
                <a:path h="3416300" w="3033014">
                  <a:moveTo>
                    <a:pt x="117094" y="0"/>
                  </a:moveTo>
                  <a:cubicBezTo>
                    <a:pt x="68072" y="0"/>
                    <a:pt x="30226" y="29210"/>
                    <a:pt x="0" y="71120"/>
                  </a:cubicBezTo>
                  <a:lnTo>
                    <a:pt x="0" y="71120"/>
                  </a:lnTo>
                  <a:lnTo>
                    <a:pt x="0" y="3416300"/>
                  </a:lnTo>
                  <a:lnTo>
                    <a:pt x="3033014" y="3416300"/>
                  </a:lnTo>
                  <a:cubicBezTo>
                    <a:pt x="2982341" y="3352546"/>
                    <a:pt x="2920873" y="3298698"/>
                    <a:pt x="2848356" y="3260217"/>
                  </a:cubicBezTo>
                  <a:cubicBezTo>
                    <a:pt x="2725547" y="3194939"/>
                    <a:pt x="2583053" y="3179318"/>
                    <a:pt x="2454148" y="3128264"/>
                  </a:cubicBezTo>
                  <a:cubicBezTo>
                    <a:pt x="2204339" y="3029839"/>
                    <a:pt x="2015744" y="2791206"/>
                    <a:pt x="1977263" y="2525395"/>
                  </a:cubicBezTo>
                  <a:cubicBezTo>
                    <a:pt x="1943227" y="2290826"/>
                    <a:pt x="2012569" y="2025777"/>
                    <a:pt x="1876806" y="1831594"/>
                  </a:cubicBezTo>
                  <a:cubicBezTo>
                    <a:pt x="1781683" y="1695704"/>
                    <a:pt x="1609344" y="1636395"/>
                    <a:pt x="1445006" y="1612519"/>
                  </a:cubicBezTo>
                  <a:cubicBezTo>
                    <a:pt x="1280668" y="1588643"/>
                    <a:pt x="1111123" y="1591437"/>
                    <a:pt x="952754" y="1541145"/>
                  </a:cubicBezTo>
                  <a:cubicBezTo>
                    <a:pt x="630428" y="1439037"/>
                    <a:pt x="408051" y="1129411"/>
                    <a:pt x="318008" y="803529"/>
                  </a:cubicBezTo>
                  <a:cubicBezTo>
                    <a:pt x="270002" y="628523"/>
                    <a:pt x="253492" y="446786"/>
                    <a:pt x="251841" y="266065"/>
                  </a:cubicBezTo>
                  <a:cubicBezTo>
                    <a:pt x="250952" y="161163"/>
                    <a:pt x="271272" y="1651"/>
                    <a:pt x="118618" y="0"/>
                  </a:cubicBezTo>
                  <a:cubicBezTo>
                    <a:pt x="118110" y="0"/>
                    <a:pt x="117602" y="0"/>
                    <a:pt x="117094" y="0"/>
                  </a:cubicBezTo>
                  <a:close/>
                </a:path>
              </a:pathLst>
            </a:custGeom>
            <a:solidFill>
              <a:srgbClr val="CEB3C0"/>
            </a:solidFill>
          </p:spPr>
        </p:sp>
      </p:grpSp>
      <p:grpSp>
        <p:nvGrpSpPr>
          <p:cNvPr name="Group 4" id="4"/>
          <p:cNvGrpSpPr>
            <a:grpSpLocks noChangeAspect="true"/>
          </p:cNvGrpSpPr>
          <p:nvPr/>
        </p:nvGrpSpPr>
        <p:grpSpPr>
          <a:xfrm rot="0">
            <a:off x="-63503" y="-63503"/>
            <a:ext cx="1334910" cy="2444115"/>
            <a:chOff x="0" y="0"/>
            <a:chExt cx="1334910" cy="2444115"/>
          </a:xfrm>
        </p:grpSpPr>
        <p:sp>
          <p:nvSpPr>
            <p:cNvPr name="Freeform 5" id="5"/>
            <p:cNvSpPr/>
            <p:nvPr/>
          </p:nvSpPr>
          <p:spPr>
            <a:xfrm flipH="false" flipV="false" rot="0">
              <a:off x="63500" y="477520"/>
              <a:ext cx="1161288" cy="1903095"/>
            </a:xfrm>
            <a:custGeom>
              <a:avLst/>
              <a:gdLst/>
              <a:ahLst/>
              <a:cxnLst/>
              <a:rect r="r" b="b" t="t" l="l"/>
              <a:pathLst>
                <a:path h="1903095" w="1161288">
                  <a:moveTo>
                    <a:pt x="0" y="0"/>
                  </a:moveTo>
                  <a:lnTo>
                    <a:pt x="0" y="1668272"/>
                  </a:lnTo>
                  <a:cubicBezTo>
                    <a:pt x="68961" y="1757426"/>
                    <a:pt x="150495" y="1839468"/>
                    <a:pt x="255524" y="1877568"/>
                  </a:cubicBezTo>
                  <a:cubicBezTo>
                    <a:pt x="306959" y="1896110"/>
                    <a:pt x="360553" y="1903095"/>
                    <a:pt x="414909" y="1903095"/>
                  </a:cubicBezTo>
                  <a:cubicBezTo>
                    <a:pt x="494157" y="1903095"/>
                    <a:pt x="575183" y="1888236"/>
                    <a:pt x="653542" y="1873250"/>
                  </a:cubicBezTo>
                  <a:cubicBezTo>
                    <a:pt x="814578" y="1842262"/>
                    <a:pt x="992124" y="1801114"/>
                    <a:pt x="1085342" y="1665986"/>
                  </a:cubicBezTo>
                  <a:cubicBezTo>
                    <a:pt x="1161288" y="1556004"/>
                    <a:pt x="1160272" y="1411478"/>
                    <a:pt x="1146048" y="1278636"/>
                  </a:cubicBezTo>
                  <a:cubicBezTo>
                    <a:pt x="1124712" y="1079246"/>
                    <a:pt x="1080262" y="882396"/>
                    <a:pt x="1013714" y="693166"/>
                  </a:cubicBezTo>
                  <a:cubicBezTo>
                    <a:pt x="974344" y="580644"/>
                    <a:pt x="923544" y="466090"/>
                    <a:pt x="830580" y="391414"/>
                  </a:cubicBezTo>
                  <a:cubicBezTo>
                    <a:pt x="677164" y="267970"/>
                    <a:pt x="455422" y="285750"/>
                    <a:pt x="272796" y="211836"/>
                  </a:cubicBezTo>
                  <a:cubicBezTo>
                    <a:pt x="163576" y="167513"/>
                    <a:pt x="73279" y="92075"/>
                    <a:pt x="0" y="0"/>
                  </a:cubicBezTo>
                  <a:close/>
                </a:path>
              </a:pathLst>
            </a:custGeom>
            <a:solidFill>
              <a:srgbClr val="3F2E3E"/>
            </a:solidFill>
          </p:spPr>
        </p:sp>
        <p:sp>
          <p:nvSpPr>
            <p:cNvPr name="Freeform 6" id="6"/>
            <p:cNvSpPr/>
            <p:nvPr/>
          </p:nvSpPr>
          <p:spPr>
            <a:xfrm flipH="false" flipV="false" rot="0">
              <a:off x="141859" y="63500"/>
              <a:ext cx="1131189" cy="513969"/>
            </a:xfrm>
            <a:custGeom>
              <a:avLst/>
              <a:gdLst/>
              <a:ahLst/>
              <a:cxnLst/>
              <a:rect r="r" b="b" t="t" l="l"/>
              <a:pathLst>
                <a:path h="513969" w="1131189">
                  <a:moveTo>
                    <a:pt x="0" y="0"/>
                  </a:moveTo>
                  <a:cubicBezTo>
                    <a:pt x="158496" y="272796"/>
                    <a:pt x="444246" y="473329"/>
                    <a:pt x="758571" y="509397"/>
                  </a:cubicBezTo>
                  <a:cubicBezTo>
                    <a:pt x="783082" y="512191"/>
                    <a:pt x="808101" y="513969"/>
                    <a:pt x="833120" y="513969"/>
                  </a:cubicBezTo>
                  <a:cubicBezTo>
                    <a:pt x="900684" y="513969"/>
                    <a:pt x="967867" y="501142"/>
                    <a:pt x="1021715" y="461645"/>
                  </a:cubicBezTo>
                  <a:cubicBezTo>
                    <a:pt x="1096899" y="406781"/>
                    <a:pt x="1131189" y="308483"/>
                    <a:pt x="1129411" y="215265"/>
                  </a:cubicBezTo>
                  <a:cubicBezTo>
                    <a:pt x="1127760" y="139954"/>
                    <a:pt x="1105408" y="66802"/>
                    <a:pt x="1069975" y="0"/>
                  </a:cubicBezTo>
                  <a:close/>
                </a:path>
              </a:pathLst>
            </a:custGeom>
            <a:solidFill>
              <a:srgbClr val="A78294"/>
            </a:solidFill>
          </p:spPr>
        </p:sp>
      </p:grpSp>
      <p:grpSp>
        <p:nvGrpSpPr>
          <p:cNvPr name="Group 7" id="7"/>
          <p:cNvGrpSpPr>
            <a:grpSpLocks noChangeAspect="true"/>
          </p:cNvGrpSpPr>
          <p:nvPr/>
        </p:nvGrpSpPr>
        <p:grpSpPr>
          <a:xfrm rot="0">
            <a:off x="14597701" y="-1380134"/>
            <a:ext cx="4000195" cy="4955115"/>
            <a:chOff x="0" y="0"/>
            <a:chExt cx="4000195" cy="4955108"/>
          </a:xfrm>
        </p:grpSpPr>
        <p:sp>
          <p:nvSpPr>
            <p:cNvPr name="Freeform 8" id="8"/>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9" id="9"/>
          <p:cNvGrpSpPr>
            <a:grpSpLocks noChangeAspect="true"/>
          </p:cNvGrpSpPr>
          <p:nvPr/>
        </p:nvGrpSpPr>
        <p:grpSpPr>
          <a:xfrm rot="0">
            <a:off x="16875604" y="7797841"/>
            <a:ext cx="3453374" cy="4444736"/>
            <a:chOff x="0" y="0"/>
            <a:chExt cx="3453384" cy="4444733"/>
          </a:xfrm>
        </p:grpSpPr>
        <p:sp>
          <p:nvSpPr>
            <p:cNvPr name="Freeform 10" id="10"/>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11" id="11"/>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Freeform 12" id="12"/>
          <p:cNvSpPr/>
          <p:nvPr/>
        </p:nvSpPr>
        <p:spPr>
          <a:xfrm flipH="false" flipV="false" rot="0">
            <a:off x="9144000" y="3959823"/>
            <a:ext cx="8843372" cy="5076825"/>
          </a:xfrm>
          <a:custGeom>
            <a:avLst/>
            <a:gdLst/>
            <a:ahLst/>
            <a:cxnLst/>
            <a:rect r="r" b="b" t="t" l="l"/>
            <a:pathLst>
              <a:path h="5076825" w="8843372">
                <a:moveTo>
                  <a:pt x="0" y="0"/>
                </a:moveTo>
                <a:lnTo>
                  <a:pt x="8843372" y="0"/>
                </a:lnTo>
                <a:lnTo>
                  <a:pt x="8843372" y="5076825"/>
                </a:lnTo>
                <a:lnTo>
                  <a:pt x="0" y="5076825"/>
                </a:lnTo>
                <a:lnTo>
                  <a:pt x="0" y="0"/>
                </a:lnTo>
                <a:close/>
              </a:path>
            </a:pathLst>
          </a:custGeom>
          <a:blipFill>
            <a:blip r:embed="rId2"/>
            <a:stretch>
              <a:fillRect l="0" t="0" r="-3830" b="0"/>
            </a:stretch>
          </a:blipFill>
        </p:spPr>
      </p:sp>
      <p:sp>
        <p:nvSpPr>
          <p:cNvPr name="TextBox 13" id="13"/>
          <p:cNvSpPr txBox="true"/>
          <p:nvPr/>
        </p:nvSpPr>
        <p:spPr>
          <a:xfrm rot="0">
            <a:off x="735320" y="2734151"/>
            <a:ext cx="8532590" cy="7442444"/>
          </a:xfrm>
          <a:prstGeom prst="rect">
            <a:avLst/>
          </a:prstGeom>
        </p:spPr>
        <p:txBody>
          <a:bodyPr anchor="t" rtlCol="false" tIns="0" lIns="0" bIns="0" rIns="0">
            <a:spAutoFit/>
          </a:bodyPr>
          <a:lstStyle/>
          <a:p>
            <a:pPr algn="ctr">
              <a:lnSpc>
                <a:spcPts val="5851"/>
              </a:lnSpc>
            </a:pPr>
            <a:r>
              <a:rPr lang="en-US" sz="4179">
                <a:solidFill>
                  <a:srgbClr val="331C2C"/>
                </a:solidFill>
                <a:latin typeface="Garet Bold"/>
              </a:rPr>
              <a:t>cada uno de ellos contiene todos los objetos creados por un usuario especifico de la base de datos. Los objetos pueden incluir tablas, vistas, sinonimos y mucho más. Algunos objetos no se pueden incluir en un esquema, tales como usuarios, contextos, roles y objetos del directorio. </a:t>
            </a:r>
          </a:p>
        </p:txBody>
      </p:sp>
      <p:sp>
        <p:nvSpPr>
          <p:cNvPr name="TextBox 14" id="14"/>
          <p:cNvSpPr txBox="true"/>
          <p:nvPr/>
        </p:nvSpPr>
        <p:spPr>
          <a:xfrm rot="0">
            <a:off x="1150887" y="118739"/>
            <a:ext cx="15409097" cy="2461574"/>
          </a:xfrm>
          <a:prstGeom prst="rect">
            <a:avLst/>
          </a:prstGeom>
        </p:spPr>
        <p:txBody>
          <a:bodyPr anchor="t" rtlCol="false" tIns="0" lIns="0" bIns="0" rIns="0">
            <a:spAutoFit/>
          </a:bodyPr>
          <a:lstStyle/>
          <a:p>
            <a:pPr algn="ctr">
              <a:lnSpc>
                <a:spcPts val="9827"/>
              </a:lnSpc>
            </a:pPr>
            <a:r>
              <a:rPr lang="en-US" sz="6999">
                <a:solidFill>
                  <a:srgbClr val="331C2C"/>
                </a:solidFill>
                <a:latin typeface="Cooper BT Bold"/>
              </a:rPr>
              <a:t>ESQUEMA EN SISTEMA DE BASE DE DATOS ORACLE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0D1"/>
        </a:solidFill>
      </p:bgPr>
    </p:bg>
    <p:spTree>
      <p:nvGrpSpPr>
        <p:cNvPr id="1" name=""/>
        <p:cNvGrpSpPr/>
        <p:nvPr/>
      </p:nvGrpSpPr>
      <p:grpSpPr>
        <a:xfrm>
          <a:off x="0" y="0"/>
          <a:ext cx="0" cy="0"/>
          <a:chOff x="0" y="0"/>
          <a:chExt cx="0" cy="0"/>
        </a:xfrm>
      </p:grpSpPr>
      <p:sp>
        <p:nvSpPr>
          <p:cNvPr name="Freeform 2" id="2"/>
          <p:cNvSpPr/>
          <p:nvPr/>
        </p:nvSpPr>
        <p:spPr>
          <a:xfrm flipH="false" flipV="false" rot="0">
            <a:off x="-827865" y="-63503"/>
            <a:ext cx="4108009" cy="12381081"/>
          </a:xfrm>
          <a:custGeom>
            <a:avLst/>
            <a:gdLst/>
            <a:ahLst/>
            <a:cxnLst/>
            <a:rect r="r" b="b" t="t" l="l"/>
            <a:pathLst>
              <a:path h="12381081" w="4108009">
                <a:moveTo>
                  <a:pt x="0" y="0"/>
                </a:moveTo>
                <a:lnTo>
                  <a:pt x="4108008" y="0"/>
                </a:lnTo>
                <a:lnTo>
                  <a:pt x="4108008" y="12381081"/>
                </a:lnTo>
                <a:lnTo>
                  <a:pt x="0" y="123810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99240" y="6179791"/>
            <a:ext cx="503825" cy="503825"/>
          </a:xfrm>
          <a:custGeom>
            <a:avLst/>
            <a:gdLst/>
            <a:ahLst/>
            <a:cxnLst/>
            <a:rect r="r" b="b" t="t" l="l"/>
            <a:pathLst>
              <a:path h="503825" w="503825">
                <a:moveTo>
                  <a:pt x="0" y="0"/>
                </a:moveTo>
                <a:lnTo>
                  <a:pt x="503825" y="0"/>
                </a:lnTo>
                <a:lnTo>
                  <a:pt x="503825" y="503825"/>
                </a:lnTo>
                <a:lnTo>
                  <a:pt x="0" y="5038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799321" y="2584504"/>
            <a:ext cx="503825" cy="503825"/>
          </a:xfrm>
          <a:custGeom>
            <a:avLst/>
            <a:gdLst/>
            <a:ahLst/>
            <a:cxnLst/>
            <a:rect r="r" b="b" t="t" l="l"/>
            <a:pathLst>
              <a:path h="503825" w="503825">
                <a:moveTo>
                  <a:pt x="0" y="0"/>
                </a:moveTo>
                <a:lnTo>
                  <a:pt x="503825" y="0"/>
                </a:lnTo>
                <a:lnTo>
                  <a:pt x="503825" y="503825"/>
                </a:lnTo>
                <a:lnTo>
                  <a:pt x="0" y="503825"/>
                </a:lnTo>
                <a:lnTo>
                  <a:pt x="0" y="0"/>
                </a:lnTo>
                <a:close/>
              </a:path>
            </a:pathLst>
          </a:custGeom>
          <a:blipFill>
            <a:blip r:embed="rId4">
              <a:extLst>
                <a:ext uri="{96DAC541-7B7A-43D3-8B79-37D633B846F1}">
                  <asvg:svgBlip xmlns:asvg="http://schemas.microsoft.com/office/drawing/2016/SVG/main" r:embed="rId6"/>
                </a:ext>
              </a:extLst>
            </a:blip>
            <a:stretch>
              <a:fillRect l="0" t="0" r="0" b="0"/>
            </a:stretch>
          </a:blipFill>
        </p:spPr>
      </p:sp>
      <p:grpSp>
        <p:nvGrpSpPr>
          <p:cNvPr name="Group 5" id="5"/>
          <p:cNvGrpSpPr>
            <a:grpSpLocks noChangeAspect="true"/>
          </p:cNvGrpSpPr>
          <p:nvPr/>
        </p:nvGrpSpPr>
        <p:grpSpPr>
          <a:xfrm rot="0">
            <a:off x="14597701" y="-1380134"/>
            <a:ext cx="4000195" cy="4955115"/>
            <a:chOff x="0" y="0"/>
            <a:chExt cx="4000195" cy="4955108"/>
          </a:xfrm>
        </p:grpSpPr>
        <p:sp>
          <p:nvSpPr>
            <p:cNvPr name="Freeform 6" id="6"/>
            <p:cNvSpPr/>
            <p:nvPr/>
          </p:nvSpPr>
          <p:spPr>
            <a:xfrm flipH="false" flipV="false" rot="0">
              <a:off x="29845" y="1380109"/>
              <a:ext cx="3660394" cy="3571494"/>
            </a:xfrm>
            <a:custGeom>
              <a:avLst/>
              <a:gdLst/>
              <a:ahLst/>
              <a:cxnLst/>
              <a:rect r="r" b="b" t="t" l="l"/>
              <a:pathLst>
                <a:path h="3571494" w="3660394">
                  <a:moveTo>
                    <a:pt x="0" y="0"/>
                  </a:moveTo>
                  <a:cubicBezTo>
                    <a:pt x="13843" y="115570"/>
                    <a:pt x="36068" y="229489"/>
                    <a:pt x="76200" y="338455"/>
                  </a:cubicBezTo>
                  <a:cubicBezTo>
                    <a:pt x="150622" y="540385"/>
                    <a:pt x="297053" y="726694"/>
                    <a:pt x="500888" y="795528"/>
                  </a:cubicBezTo>
                  <a:cubicBezTo>
                    <a:pt x="632460" y="840105"/>
                    <a:pt x="775589" y="832612"/>
                    <a:pt x="911098" y="862203"/>
                  </a:cubicBezTo>
                  <a:cubicBezTo>
                    <a:pt x="1173480" y="919099"/>
                    <a:pt x="1397889" y="1124204"/>
                    <a:pt x="1478661" y="1380236"/>
                  </a:cubicBezTo>
                  <a:cubicBezTo>
                    <a:pt x="1550035" y="1606296"/>
                    <a:pt x="1524254" y="1878838"/>
                    <a:pt x="1689481" y="2048637"/>
                  </a:cubicBezTo>
                  <a:cubicBezTo>
                    <a:pt x="1800479" y="2162556"/>
                    <a:pt x="1970151" y="2195449"/>
                    <a:pt x="2130298" y="2195449"/>
                  </a:cubicBezTo>
                  <a:cubicBezTo>
                    <a:pt x="2137156" y="2195449"/>
                    <a:pt x="2144014" y="2195449"/>
                    <a:pt x="2150745" y="2195322"/>
                  </a:cubicBezTo>
                  <a:cubicBezTo>
                    <a:pt x="2269871" y="2193290"/>
                    <a:pt x="2389505" y="2177161"/>
                    <a:pt x="2508377" y="2177161"/>
                  </a:cubicBezTo>
                  <a:cubicBezTo>
                    <a:pt x="2555113" y="2177161"/>
                    <a:pt x="2601595" y="2179701"/>
                    <a:pt x="2647950" y="2186432"/>
                  </a:cubicBezTo>
                  <a:cubicBezTo>
                    <a:pt x="2982341" y="2235327"/>
                    <a:pt x="3251708" y="2504948"/>
                    <a:pt x="3392932" y="2812034"/>
                  </a:cubicBezTo>
                  <a:cubicBezTo>
                    <a:pt x="3468497" y="2977007"/>
                    <a:pt x="3513963" y="3153538"/>
                    <a:pt x="3544824" y="3331718"/>
                  </a:cubicBezTo>
                  <a:cubicBezTo>
                    <a:pt x="3559937" y="3419475"/>
                    <a:pt x="3566160" y="3548761"/>
                    <a:pt x="3660394" y="3571494"/>
                  </a:cubicBezTo>
                  <a:lnTo>
                    <a:pt x="3660394" y="0"/>
                  </a:lnTo>
                  <a:close/>
                </a:path>
              </a:pathLst>
            </a:custGeom>
            <a:solidFill>
              <a:srgbClr val="CEB3C0"/>
            </a:solidFill>
          </p:spPr>
        </p:sp>
      </p:grpSp>
      <p:grpSp>
        <p:nvGrpSpPr>
          <p:cNvPr name="Group 7" id="7"/>
          <p:cNvGrpSpPr>
            <a:grpSpLocks noChangeAspect="true"/>
          </p:cNvGrpSpPr>
          <p:nvPr/>
        </p:nvGrpSpPr>
        <p:grpSpPr>
          <a:xfrm rot="0">
            <a:off x="16875604" y="7797841"/>
            <a:ext cx="3453374" cy="4444736"/>
            <a:chOff x="0" y="0"/>
            <a:chExt cx="3453384" cy="4444733"/>
          </a:xfrm>
        </p:grpSpPr>
        <p:sp>
          <p:nvSpPr>
            <p:cNvPr name="Freeform 8" id="8"/>
            <p:cNvSpPr/>
            <p:nvPr/>
          </p:nvSpPr>
          <p:spPr>
            <a:xfrm flipH="false" flipV="false" rot="0">
              <a:off x="49149" y="63500"/>
              <a:ext cx="1363218" cy="2089023"/>
            </a:xfrm>
            <a:custGeom>
              <a:avLst/>
              <a:gdLst/>
              <a:ahLst/>
              <a:cxnLst/>
              <a:rect r="r" b="b" t="t" l="l"/>
              <a:pathLst>
                <a:path h="2089023" w="1363218">
                  <a:moveTo>
                    <a:pt x="820928" y="0"/>
                  </a:moveTo>
                  <a:cubicBezTo>
                    <a:pt x="726313" y="0"/>
                    <a:pt x="629793" y="21717"/>
                    <a:pt x="536702" y="43561"/>
                  </a:cubicBezTo>
                  <a:cubicBezTo>
                    <a:pt x="363347" y="84328"/>
                    <a:pt x="172593" y="136779"/>
                    <a:pt x="77470" y="287528"/>
                  </a:cubicBezTo>
                  <a:cubicBezTo>
                    <a:pt x="0" y="410210"/>
                    <a:pt x="7493" y="566928"/>
                    <a:pt x="28829" y="710438"/>
                  </a:cubicBezTo>
                  <a:cubicBezTo>
                    <a:pt x="60833" y="925830"/>
                    <a:pt x="117729" y="1137412"/>
                    <a:pt x="198247" y="1339723"/>
                  </a:cubicBezTo>
                  <a:cubicBezTo>
                    <a:pt x="245999" y="1459992"/>
                    <a:pt x="306070" y="1582039"/>
                    <a:pt x="410210" y="1659001"/>
                  </a:cubicBezTo>
                  <a:cubicBezTo>
                    <a:pt x="582041" y="1786128"/>
                    <a:pt x="821817" y="1757045"/>
                    <a:pt x="1023239" y="1829054"/>
                  </a:cubicBezTo>
                  <a:cubicBezTo>
                    <a:pt x="1160780" y="1878457"/>
                    <a:pt x="1273429" y="1972818"/>
                    <a:pt x="1363218" y="2089023"/>
                  </a:cubicBezTo>
                  <a:lnTo>
                    <a:pt x="1363218" y="2089023"/>
                  </a:lnTo>
                  <a:lnTo>
                    <a:pt x="1363218" y="377444"/>
                  </a:lnTo>
                  <a:lnTo>
                    <a:pt x="1363218" y="377444"/>
                  </a:lnTo>
                  <a:cubicBezTo>
                    <a:pt x="1339342" y="344551"/>
                    <a:pt x="1314958" y="312166"/>
                    <a:pt x="1290193" y="280543"/>
                  </a:cubicBezTo>
                  <a:cubicBezTo>
                    <a:pt x="1203706" y="170561"/>
                    <a:pt x="1101725" y="63500"/>
                    <a:pt x="968248" y="21209"/>
                  </a:cubicBezTo>
                  <a:cubicBezTo>
                    <a:pt x="920242" y="5969"/>
                    <a:pt x="870839" y="0"/>
                    <a:pt x="820928" y="0"/>
                  </a:cubicBezTo>
                  <a:close/>
                </a:path>
              </a:pathLst>
            </a:custGeom>
            <a:solidFill>
              <a:srgbClr val="3F2E3E"/>
            </a:solidFill>
          </p:spPr>
        </p:sp>
        <p:sp>
          <p:nvSpPr>
            <p:cNvPr name="Freeform 9" id="9"/>
            <p:cNvSpPr/>
            <p:nvPr/>
          </p:nvSpPr>
          <p:spPr>
            <a:xfrm flipH="false" flipV="false" rot="0">
              <a:off x="70231" y="2041525"/>
              <a:ext cx="1189736" cy="447675"/>
            </a:xfrm>
            <a:custGeom>
              <a:avLst/>
              <a:gdLst/>
              <a:ahLst/>
              <a:cxnLst/>
              <a:rect r="r" b="b" t="t" l="l"/>
              <a:pathLst>
                <a:path h="447675" w="1189736">
                  <a:moveTo>
                    <a:pt x="339471" y="0"/>
                  </a:moveTo>
                  <a:cubicBezTo>
                    <a:pt x="257683" y="0"/>
                    <a:pt x="175133" y="15240"/>
                    <a:pt x="112014" y="65659"/>
                  </a:cubicBezTo>
                  <a:cubicBezTo>
                    <a:pt x="32893" y="128524"/>
                    <a:pt x="0" y="236601"/>
                    <a:pt x="6096" y="337693"/>
                  </a:cubicBezTo>
                  <a:cubicBezTo>
                    <a:pt x="8382" y="375158"/>
                    <a:pt x="15494" y="411988"/>
                    <a:pt x="26416" y="447675"/>
                  </a:cubicBezTo>
                  <a:lnTo>
                    <a:pt x="1189736" y="447675"/>
                  </a:lnTo>
                  <a:cubicBezTo>
                    <a:pt x="1001014" y="197993"/>
                    <a:pt x="708152" y="25273"/>
                    <a:pt x="395351" y="2159"/>
                  </a:cubicBezTo>
                  <a:cubicBezTo>
                    <a:pt x="376936" y="762"/>
                    <a:pt x="358267" y="0"/>
                    <a:pt x="339471" y="0"/>
                  </a:cubicBezTo>
                  <a:close/>
                </a:path>
              </a:pathLst>
            </a:custGeom>
            <a:solidFill>
              <a:srgbClr val="A78294"/>
            </a:solidFill>
          </p:spPr>
        </p:sp>
      </p:grpSp>
      <p:sp>
        <p:nvSpPr>
          <p:cNvPr name="TextBox 10" id="10"/>
          <p:cNvSpPr txBox="true"/>
          <p:nvPr/>
        </p:nvSpPr>
        <p:spPr>
          <a:xfrm rot="0">
            <a:off x="1672590" y="112871"/>
            <a:ext cx="14750005" cy="2221173"/>
          </a:xfrm>
          <a:prstGeom prst="rect">
            <a:avLst/>
          </a:prstGeom>
        </p:spPr>
        <p:txBody>
          <a:bodyPr anchor="t" rtlCol="false" tIns="0" lIns="0" bIns="0" rIns="0">
            <a:spAutoFit/>
          </a:bodyPr>
          <a:lstStyle/>
          <a:p>
            <a:pPr algn="ctr">
              <a:lnSpc>
                <a:spcPts val="8851"/>
              </a:lnSpc>
            </a:pPr>
            <a:r>
              <a:rPr lang="en-US" sz="6300">
                <a:solidFill>
                  <a:srgbClr val="331C2C"/>
                </a:solidFill>
                <a:latin typeface="Cooper BT Bold"/>
              </a:rPr>
              <a:t>REQUISITOS DE INTEGRACIÓN DE ESQUEMA</a:t>
            </a:r>
          </a:p>
        </p:txBody>
      </p:sp>
      <p:sp>
        <p:nvSpPr>
          <p:cNvPr name="TextBox 11" id="11"/>
          <p:cNvSpPr txBox="true"/>
          <p:nvPr/>
        </p:nvSpPr>
        <p:spPr>
          <a:xfrm rot="0">
            <a:off x="1460040" y="2783110"/>
            <a:ext cx="8925182" cy="758828"/>
          </a:xfrm>
          <a:prstGeom prst="rect">
            <a:avLst/>
          </a:prstGeom>
        </p:spPr>
        <p:txBody>
          <a:bodyPr anchor="t" rtlCol="false" tIns="0" lIns="0" bIns="0" rIns="0">
            <a:spAutoFit/>
          </a:bodyPr>
          <a:lstStyle/>
          <a:p>
            <a:pPr algn="l">
              <a:lnSpc>
                <a:spcPts val="6159"/>
              </a:lnSpc>
            </a:pPr>
            <a:r>
              <a:rPr lang="en-US" sz="4399">
                <a:solidFill>
                  <a:srgbClr val="331C2C"/>
                </a:solidFill>
                <a:latin typeface="Cooper BT Bold"/>
              </a:rPr>
              <a:t>Conservación de superposición </a:t>
            </a:r>
          </a:p>
        </p:txBody>
      </p:sp>
      <p:sp>
        <p:nvSpPr>
          <p:cNvPr name="TextBox 12" id="12"/>
          <p:cNvSpPr txBox="true"/>
          <p:nvPr/>
        </p:nvSpPr>
        <p:spPr>
          <a:xfrm rot="0">
            <a:off x="512626" y="7410183"/>
            <a:ext cx="6916150" cy="2390261"/>
          </a:xfrm>
          <a:prstGeom prst="rect">
            <a:avLst/>
          </a:prstGeom>
        </p:spPr>
        <p:txBody>
          <a:bodyPr anchor="t" rtlCol="false" tIns="0" lIns="0" bIns="0" rIns="0">
            <a:spAutoFit/>
          </a:bodyPr>
          <a:lstStyle/>
          <a:p>
            <a:pPr algn="l">
              <a:lnSpc>
                <a:spcPts val="4724"/>
              </a:lnSpc>
            </a:pPr>
            <a:r>
              <a:rPr lang="en-US" sz="3420">
                <a:solidFill>
                  <a:srgbClr val="331C2C"/>
                </a:solidFill>
                <a:latin typeface="Cooper BT Bold"/>
              </a:rPr>
              <a:t>Las entidades y las relaciones independientes no se deben agrupar en la misma tabla en el esquema de base de datos.</a:t>
            </a:r>
          </a:p>
        </p:txBody>
      </p:sp>
      <p:sp>
        <p:nvSpPr>
          <p:cNvPr name="TextBox 13" id="13"/>
          <p:cNvSpPr txBox="true"/>
          <p:nvPr/>
        </p:nvSpPr>
        <p:spPr>
          <a:xfrm rot="0">
            <a:off x="1564424" y="3742163"/>
            <a:ext cx="7975044" cy="3341113"/>
          </a:xfrm>
          <a:prstGeom prst="rect">
            <a:avLst/>
          </a:prstGeom>
        </p:spPr>
        <p:txBody>
          <a:bodyPr anchor="t" rtlCol="false" tIns="0" lIns="0" bIns="0" rIns="0">
            <a:spAutoFit/>
          </a:bodyPr>
          <a:lstStyle/>
          <a:p>
            <a:pPr algn="l">
              <a:lnSpc>
                <a:spcPts val="4724"/>
              </a:lnSpc>
            </a:pPr>
            <a:r>
              <a:rPr lang="en-US" sz="3420">
                <a:solidFill>
                  <a:srgbClr val="331C2C"/>
                </a:solidFill>
                <a:latin typeface="Cooper BT Bold"/>
              </a:rPr>
              <a:t>Cada elemento superpuesto en los esquemas que estés integrando debe estar en una tabla de esquemas de base de datos.</a:t>
            </a:r>
          </a:p>
          <a:p>
            <a:pPr algn="l">
              <a:lnSpc>
                <a:spcPts val="6579"/>
              </a:lnSpc>
            </a:pPr>
            <a:r>
              <a:rPr lang="en-US" sz="4699">
                <a:solidFill>
                  <a:srgbClr val="331C2C"/>
                </a:solidFill>
                <a:latin typeface="Cooper BT Bold"/>
              </a:rPr>
              <a:t>Normalización</a:t>
            </a:r>
          </a:p>
        </p:txBody>
      </p:sp>
      <p:sp>
        <p:nvSpPr>
          <p:cNvPr name="TextBox 14" id="14"/>
          <p:cNvSpPr txBox="true"/>
          <p:nvPr/>
        </p:nvSpPr>
        <p:spPr>
          <a:xfrm rot="0">
            <a:off x="11303146" y="3531279"/>
            <a:ext cx="6232646" cy="1790186"/>
          </a:xfrm>
          <a:prstGeom prst="rect">
            <a:avLst/>
          </a:prstGeom>
        </p:spPr>
        <p:txBody>
          <a:bodyPr anchor="t" rtlCol="false" tIns="0" lIns="0" bIns="0" rIns="0">
            <a:spAutoFit/>
          </a:bodyPr>
          <a:lstStyle/>
          <a:p>
            <a:pPr algn="l">
              <a:lnSpc>
                <a:spcPts val="4724"/>
              </a:lnSpc>
            </a:pPr>
            <a:r>
              <a:rPr lang="en-US" sz="3420">
                <a:solidFill>
                  <a:srgbClr val="331C2C"/>
                </a:solidFill>
                <a:latin typeface="Cooper BT Bold"/>
              </a:rPr>
              <a:t>Es ideal que ninguno de los elementos en ninguna de las fuentes se pierda.</a:t>
            </a:r>
          </a:p>
        </p:txBody>
      </p:sp>
      <p:sp>
        <p:nvSpPr>
          <p:cNvPr name="TextBox 15" id="15"/>
          <p:cNvSpPr txBox="true"/>
          <p:nvPr/>
        </p:nvSpPr>
        <p:spPr>
          <a:xfrm rot="0">
            <a:off x="9144000" y="5927893"/>
            <a:ext cx="8159420" cy="1427302"/>
          </a:xfrm>
          <a:prstGeom prst="rect">
            <a:avLst/>
          </a:prstGeom>
        </p:spPr>
        <p:txBody>
          <a:bodyPr anchor="t" rtlCol="false" tIns="0" lIns="0" bIns="0" rIns="0">
            <a:spAutoFit/>
          </a:bodyPr>
          <a:lstStyle/>
          <a:p>
            <a:pPr algn="l">
              <a:lnSpc>
                <a:spcPts val="5698"/>
              </a:lnSpc>
            </a:pPr>
            <a:r>
              <a:rPr lang="en-US" sz="4099">
                <a:solidFill>
                  <a:srgbClr val="331C2C"/>
                </a:solidFill>
                <a:latin typeface="Cooper BT Bold"/>
              </a:rPr>
              <a:t>Conservación de superposición ampliada </a:t>
            </a:r>
          </a:p>
        </p:txBody>
      </p:sp>
      <p:sp>
        <p:nvSpPr>
          <p:cNvPr name="TextBox 16" id="16"/>
          <p:cNvSpPr txBox="true"/>
          <p:nvPr/>
        </p:nvSpPr>
        <p:spPr>
          <a:xfrm rot="0">
            <a:off x="8317087" y="7492232"/>
            <a:ext cx="8215579" cy="2889352"/>
          </a:xfrm>
          <a:prstGeom prst="rect">
            <a:avLst/>
          </a:prstGeom>
        </p:spPr>
        <p:txBody>
          <a:bodyPr anchor="t" rtlCol="false" tIns="0" lIns="0" bIns="0" rIns="0">
            <a:spAutoFit/>
          </a:bodyPr>
          <a:lstStyle/>
          <a:p>
            <a:pPr algn="l">
              <a:lnSpc>
                <a:spcPts val="4576"/>
              </a:lnSpc>
            </a:pPr>
            <a:r>
              <a:rPr lang="en-US" sz="3320">
                <a:solidFill>
                  <a:srgbClr val="331C2C"/>
                </a:solidFill>
                <a:latin typeface="Cooper BT Bold"/>
              </a:rPr>
              <a:t>Los elementos que solo aparecen en una fuente, pero que están asociados a elementos superpuestos, se deben copiar al esquema de base de datos resultante.</a:t>
            </a:r>
          </a:p>
        </p:txBody>
      </p:sp>
      <p:sp>
        <p:nvSpPr>
          <p:cNvPr name="TextBox 17" id="17"/>
          <p:cNvSpPr txBox="true"/>
          <p:nvPr/>
        </p:nvSpPr>
        <p:spPr>
          <a:xfrm rot="0">
            <a:off x="11911708" y="2390356"/>
            <a:ext cx="4032333" cy="804729"/>
          </a:xfrm>
          <a:prstGeom prst="rect">
            <a:avLst/>
          </a:prstGeom>
        </p:spPr>
        <p:txBody>
          <a:bodyPr anchor="t" rtlCol="false" tIns="0" lIns="0" bIns="0" rIns="0">
            <a:spAutoFit/>
          </a:bodyPr>
          <a:lstStyle/>
          <a:p>
            <a:pPr algn="l">
              <a:lnSpc>
                <a:spcPts val="6579"/>
              </a:lnSpc>
            </a:pPr>
            <a:r>
              <a:rPr lang="en-US" sz="4699">
                <a:solidFill>
                  <a:srgbClr val="331C2C"/>
                </a:solidFill>
                <a:latin typeface="Cooper BT Bold"/>
              </a:rPr>
              <a:t>Minimalidad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DAGIjqcy5eI</dc:identifier>
  <dcterms:modified xsi:type="dcterms:W3CDTF">2011-08-01T06:04:30Z</dcterms:modified>
  <cp:revision>1</cp:revision>
  <dc:title>PRESENTACIÓ_UNIDAD_3.pdf</dc:title>
</cp:coreProperties>
</file>