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477" r:id="rId3"/>
    <p:sldId id="1115" r:id="rId4"/>
    <p:sldId id="1117" r:id="rId5"/>
    <p:sldId id="449" r:id="rId6"/>
    <p:sldId id="1126" r:id="rId7"/>
    <p:sldId id="1127" r:id="rId8"/>
    <p:sldId id="1128" r:id="rId9"/>
    <p:sldId id="1129" r:id="rId10"/>
    <p:sldId id="1118" r:id="rId11"/>
    <p:sldId id="1120" r:id="rId12"/>
    <p:sldId id="455" r:id="rId13"/>
    <p:sldId id="456" r:id="rId14"/>
    <p:sldId id="457" r:id="rId15"/>
    <p:sldId id="473" r:id="rId16"/>
    <p:sldId id="474" r:id="rId17"/>
    <p:sldId id="475" r:id="rId18"/>
    <p:sldId id="1122" r:id="rId19"/>
    <p:sldId id="461" r:id="rId20"/>
    <p:sldId id="462" r:id="rId21"/>
    <p:sldId id="464" r:id="rId22"/>
    <p:sldId id="1123" r:id="rId23"/>
    <p:sldId id="414" r:id="rId24"/>
    <p:sldId id="1124" r:id="rId25"/>
    <p:sldId id="438" r:id="rId26"/>
    <p:sldId id="416" r:id="rId27"/>
    <p:sldId id="1125" r:id="rId28"/>
    <p:sldId id="343" r:id="rId29"/>
    <p:sldId id="440" r:id="rId30"/>
    <p:sldId id="441" r:id="rId31"/>
    <p:sldId id="106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107" d="100"/>
          <a:sy n="107" d="100"/>
        </p:scale>
        <p:origin x="12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a:t>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23</a:t>
            </a:fld>
            <a:endParaRPr lang="en-US" altLang="zh-CN">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24</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25</a:t>
            </a:fld>
            <a:endParaRPr lang="en-US" altLang="zh-CN">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26</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6</a:t>
            </a:fld>
            <a:endParaRPr lang="en-US" altLang="zh-CN">
              <a:solidFill>
                <a:prstClr val="black"/>
              </a:solidFill>
            </a:endParaRPr>
          </a:p>
        </p:txBody>
      </p:sp>
    </p:spTree>
    <p:extLst>
      <p:ext uri="{BB962C8B-B14F-4D97-AF65-F5344CB8AC3E}">
        <p14:creationId xmlns:p14="http://schemas.microsoft.com/office/powerpoint/2010/main" val="143629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extLst>
      <p:ext uri="{BB962C8B-B14F-4D97-AF65-F5344CB8AC3E}">
        <p14:creationId xmlns:p14="http://schemas.microsoft.com/office/powerpoint/2010/main" val="386450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8</a:t>
            </a:fld>
            <a:endParaRPr lang="en-US" altLang="zh-CN">
              <a:solidFill>
                <a:prstClr val="black"/>
              </a:solidFill>
            </a:endParaRPr>
          </a:p>
        </p:txBody>
      </p:sp>
    </p:spTree>
    <p:extLst>
      <p:ext uri="{BB962C8B-B14F-4D97-AF65-F5344CB8AC3E}">
        <p14:creationId xmlns:p14="http://schemas.microsoft.com/office/powerpoint/2010/main" val="353980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9</a:t>
            </a:fld>
            <a:endParaRPr lang="en-US" altLang="zh-CN">
              <a:solidFill>
                <a:prstClr val="black"/>
              </a:solidFill>
            </a:endParaRPr>
          </a:p>
        </p:txBody>
      </p:sp>
    </p:spTree>
    <p:extLst>
      <p:ext uri="{BB962C8B-B14F-4D97-AF65-F5344CB8AC3E}">
        <p14:creationId xmlns:p14="http://schemas.microsoft.com/office/powerpoint/2010/main" val="308023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10</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21</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9.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10" Type="http://schemas.openxmlformats.org/officeDocument/2006/relationships/image" Target="../media/image34.wmf"/><Relationship Id="rId4" Type="http://schemas.openxmlformats.org/officeDocument/2006/relationships/image" Target="../media/image35.png"/><Relationship Id="rId9"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38178" y="340677"/>
            <a:ext cx="5437752" cy="953047"/>
          </a:xfrm>
        </p:spPr>
        <p:txBody>
          <a:bodyPr>
            <a:noAutofit/>
          </a:bodyPr>
          <a:lstStyle/>
          <a:p>
            <a:r>
              <a:rPr lang="en-US" altLang="zh-CN" sz="4000" dirty="0"/>
              <a:t> Type of Inheritance</a:t>
            </a:r>
          </a:p>
        </p:txBody>
      </p:sp>
      <p:grpSp>
        <p:nvGrpSpPr>
          <p:cNvPr id="7" name="组合 6">
            <a:extLst>
              <a:ext uri="{FF2B5EF4-FFF2-40B4-BE49-F238E27FC236}">
                <a16:creationId xmlns:a16="http://schemas.microsoft.com/office/drawing/2014/main" id="{75755156-CA0E-4EC1-8C36-E56F069C26EF}"/>
              </a:ext>
            </a:extLst>
          </p:cNvPr>
          <p:cNvGrpSpPr/>
          <p:nvPr/>
        </p:nvGrpSpPr>
        <p:grpSpPr>
          <a:xfrm>
            <a:off x="282697" y="1300373"/>
            <a:ext cx="4594103" cy="3531717"/>
            <a:chOff x="282697" y="1300373"/>
            <a:chExt cx="4594103" cy="3531717"/>
          </a:xfrm>
        </p:grpSpPr>
        <p:sp>
          <p:nvSpPr>
            <p:cNvPr id="6" name="Content Placeholder 2"/>
            <p:cNvSpPr txBox="1">
              <a:spLocks/>
            </p:cNvSpPr>
            <p:nvPr/>
          </p:nvSpPr>
          <p:spPr>
            <a:xfrm>
              <a:off x="441865" y="1300373"/>
              <a:ext cx="3986700" cy="1307036"/>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1. Single Inheritance</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grpSp>
          <p:nvGrpSpPr>
            <p:cNvPr id="4" name="组合 3"/>
            <p:cNvGrpSpPr/>
            <p:nvPr/>
          </p:nvGrpSpPr>
          <p:grpSpPr>
            <a:xfrm>
              <a:off x="282697" y="2240121"/>
              <a:ext cx="4594103" cy="2591969"/>
              <a:chOff x="3510037" y="2122561"/>
              <a:chExt cx="7560840" cy="4743179"/>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037" y="2122561"/>
                <a:ext cx="7560840" cy="474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p:nvPr/>
            </p:nvCxnSpPr>
            <p:spPr>
              <a:xfrm flipV="1">
                <a:off x="6225849" y="2872978"/>
                <a:ext cx="0" cy="126531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8" name="组合 7">
            <a:extLst>
              <a:ext uri="{FF2B5EF4-FFF2-40B4-BE49-F238E27FC236}">
                <a16:creationId xmlns:a16="http://schemas.microsoft.com/office/drawing/2014/main" id="{7451A18D-C712-4563-ADF2-14634FA48770}"/>
              </a:ext>
            </a:extLst>
          </p:cNvPr>
          <p:cNvGrpSpPr/>
          <p:nvPr/>
        </p:nvGrpSpPr>
        <p:grpSpPr>
          <a:xfrm>
            <a:off x="5883441" y="1243894"/>
            <a:ext cx="4676982" cy="3588197"/>
            <a:chOff x="5883441" y="1243894"/>
            <a:chExt cx="4676982" cy="3588197"/>
          </a:xfrm>
        </p:grpSpPr>
        <p:sp>
          <p:nvSpPr>
            <p:cNvPr id="9" name="Content Placeholder 2">
              <a:extLst>
                <a:ext uri="{FF2B5EF4-FFF2-40B4-BE49-F238E27FC236}">
                  <a16:creationId xmlns:a16="http://schemas.microsoft.com/office/drawing/2014/main" id="{48444C25-FF9B-41FB-834A-C630F53171D9}"/>
                </a:ext>
              </a:extLst>
            </p:cNvPr>
            <p:cNvSpPr txBox="1">
              <a:spLocks/>
            </p:cNvSpPr>
            <p:nvPr/>
          </p:nvSpPr>
          <p:spPr>
            <a:xfrm>
              <a:off x="5883441" y="1243894"/>
              <a:ext cx="4676982" cy="522814"/>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defTabSz="1077140">
                <a:spcBef>
                  <a:spcPts val="1413"/>
                </a:spcBef>
                <a:buSzPct val="68000"/>
                <a:buNone/>
                <a:defRPr/>
              </a:pPr>
              <a:r>
                <a:rPr lang="en-US" sz="2541" b="1" dirty="0">
                  <a:solidFill>
                    <a:prstClr val="black"/>
                  </a:solidFill>
                  <a:latin typeface="Calibri"/>
                </a:rPr>
                <a:t>2. Multilevel Inheritance</a:t>
              </a:r>
            </a:p>
            <a:p>
              <a:pPr marL="129032" lvl="1" indent="0" defTabSz="1077140">
                <a:spcBef>
                  <a:spcPts val="1413"/>
                </a:spcBef>
                <a:buSzPct val="68000"/>
                <a:buNone/>
                <a:defRPr/>
              </a:pPr>
              <a:r>
                <a:rPr lang="en-US" sz="2541" b="1" dirty="0">
                  <a:solidFill>
                    <a:prstClr val="black"/>
                  </a:solidFill>
                  <a:latin typeface="Calibri"/>
                </a:rPr>
                <a:t>  </a:t>
              </a:r>
            </a:p>
          </p:txBody>
        </p:sp>
        <p:grpSp>
          <p:nvGrpSpPr>
            <p:cNvPr id="10" name="组合 9">
              <a:extLst>
                <a:ext uri="{FF2B5EF4-FFF2-40B4-BE49-F238E27FC236}">
                  <a16:creationId xmlns:a16="http://schemas.microsoft.com/office/drawing/2014/main" id="{04229C77-A1F4-495A-A2D8-2084CEB784D1}"/>
                </a:ext>
              </a:extLst>
            </p:cNvPr>
            <p:cNvGrpSpPr/>
            <p:nvPr/>
          </p:nvGrpSpPr>
          <p:grpSpPr>
            <a:xfrm>
              <a:off x="6692299" y="2166702"/>
              <a:ext cx="2622030" cy="2665389"/>
              <a:chOff x="4460224" y="1527892"/>
              <a:chExt cx="4207241" cy="3906542"/>
            </a:xfrm>
          </p:grpSpPr>
          <p:sp>
            <p:nvSpPr>
              <p:cNvPr id="11" name="文本框 10">
                <a:extLst>
                  <a:ext uri="{FF2B5EF4-FFF2-40B4-BE49-F238E27FC236}">
                    <a16:creationId xmlns:a16="http://schemas.microsoft.com/office/drawing/2014/main" id="{09047284-5C91-477D-A165-B28BEA23137E}"/>
                  </a:ext>
                </a:extLst>
              </p:cNvPr>
              <p:cNvSpPr txBox="1"/>
              <p:nvPr/>
            </p:nvSpPr>
            <p:spPr>
              <a:xfrm>
                <a:off x="6142082" y="1570561"/>
                <a:ext cx="1330356" cy="378830"/>
              </a:xfrm>
              <a:prstGeom prst="rect">
                <a:avLst/>
              </a:prstGeom>
              <a:noFill/>
            </p:spPr>
            <p:txBody>
              <a:bodyPr wrap="none" rtlCol="0">
                <a:spAutoFit/>
              </a:bodyPr>
              <a:lstStyle/>
              <a:p>
                <a:r>
                  <a:rPr lang="en-US" altLang="zh-CN" sz="1634" b="1" dirty="0">
                    <a:solidFill>
                      <a:srgbClr val="00B050"/>
                    </a:solidFill>
                  </a:rPr>
                  <a:t>(Base Class)</a:t>
                </a:r>
                <a:endParaRPr lang="zh-CN" altLang="en-US" sz="1634" b="1" dirty="0">
                  <a:solidFill>
                    <a:srgbClr val="00B050"/>
                  </a:solidFill>
                </a:endParaRPr>
              </a:p>
            </p:txBody>
          </p:sp>
          <p:sp>
            <p:nvSpPr>
              <p:cNvPr id="12" name="文本框 11">
                <a:extLst>
                  <a:ext uri="{FF2B5EF4-FFF2-40B4-BE49-F238E27FC236}">
                    <a16:creationId xmlns:a16="http://schemas.microsoft.com/office/drawing/2014/main" id="{07B33B8E-3692-40FB-97E2-C07F2537516B}"/>
                  </a:ext>
                </a:extLst>
              </p:cNvPr>
              <p:cNvSpPr txBox="1"/>
              <p:nvPr/>
            </p:nvSpPr>
            <p:spPr>
              <a:xfrm>
                <a:off x="6158031" y="3335856"/>
                <a:ext cx="2417179" cy="378830"/>
              </a:xfrm>
              <a:prstGeom prst="rect">
                <a:avLst/>
              </a:prstGeom>
              <a:noFill/>
            </p:spPr>
            <p:txBody>
              <a:bodyPr wrap="none" rtlCol="0">
                <a:spAutoFit/>
              </a:bodyPr>
              <a:lstStyle/>
              <a:p>
                <a:r>
                  <a:rPr lang="en-US" altLang="zh-CN" sz="1634" b="1" dirty="0">
                    <a:solidFill>
                      <a:srgbClr val="00B050"/>
                    </a:solidFill>
                  </a:rPr>
                  <a:t>(Directly Derived Class)</a:t>
                </a:r>
                <a:endParaRPr lang="zh-CN" altLang="en-US" sz="1634" b="1" dirty="0">
                  <a:solidFill>
                    <a:srgbClr val="00B050"/>
                  </a:solidFill>
                </a:endParaRPr>
              </a:p>
            </p:txBody>
          </p:sp>
          <p:sp>
            <p:nvSpPr>
              <p:cNvPr id="13" name="文本框 12">
                <a:extLst>
                  <a:ext uri="{FF2B5EF4-FFF2-40B4-BE49-F238E27FC236}">
                    <a16:creationId xmlns:a16="http://schemas.microsoft.com/office/drawing/2014/main" id="{CA521CC9-BB6F-45B6-B940-B7336CCE32B5}"/>
                  </a:ext>
                </a:extLst>
              </p:cNvPr>
              <p:cNvSpPr txBox="1"/>
              <p:nvPr/>
            </p:nvSpPr>
            <p:spPr>
              <a:xfrm>
                <a:off x="6086023" y="4862252"/>
                <a:ext cx="2581442" cy="378830"/>
              </a:xfrm>
              <a:prstGeom prst="rect">
                <a:avLst/>
              </a:prstGeom>
              <a:noFill/>
            </p:spPr>
            <p:txBody>
              <a:bodyPr wrap="none" rtlCol="0">
                <a:spAutoFit/>
              </a:bodyPr>
              <a:lstStyle/>
              <a:p>
                <a:r>
                  <a:rPr lang="en-US" altLang="zh-CN" sz="1634" b="1" dirty="0">
                    <a:solidFill>
                      <a:srgbClr val="00B050"/>
                    </a:solidFill>
                  </a:rPr>
                  <a:t>(Indirectly Derived Class)</a:t>
                </a:r>
                <a:endParaRPr lang="zh-CN" altLang="en-US" sz="1634" b="1" dirty="0">
                  <a:solidFill>
                    <a:srgbClr val="00B050"/>
                  </a:solidFill>
                </a:endParaRPr>
              </a:p>
            </p:txBody>
          </p:sp>
          <p:pic>
            <p:nvPicPr>
              <p:cNvPr id="14" name="Picture 14">
                <a:extLst>
                  <a:ext uri="{FF2B5EF4-FFF2-40B4-BE49-F238E27FC236}">
                    <a16:creationId xmlns:a16="http://schemas.microsoft.com/office/drawing/2014/main" id="{BFFEA7FD-7A78-4BB8-80C6-80E4E0C02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224" y="1527892"/>
                <a:ext cx="1570093" cy="39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箭头连接符 14">
                <a:extLst>
                  <a:ext uri="{FF2B5EF4-FFF2-40B4-BE49-F238E27FC236}">
                    <a16:creationId xmlns:a16="http://schemas.microsoft.com/office/drawing/2014/main" id="{EE3FA046-0770-4E93-9752-0198D8C72386}"/>
                  </a:ext>
                </a:extLst>
              </p:cNvPr>
              <p:cNvCxnSpPr/>
              <p:nvPr/>
            </p:nvCxnSpPr>
            <p:spPr>
              <a:xfrm flipV="1">
                <a:off x="5238229" y="3782132"/>
                <a:ext cx="7041" cy="108012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F6E0A23-7A91-4042-8880-CD4144936F52}"/>
                  </a:ext>
                </a:extLst>
              </p:cNvPr>
              <p:cNvCxnSpPr/>
              <p:nvPr/>
            </p:nvCxnSpPr>
            <p:spPr>
              <a:xfrm flipV="1">
                <a:off x="5245270" y="2096308"/>
                <a:ext cx="0" cy="123954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665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21992" y="383195"/>
            <a:ext cx="4389914" cy="651868"/>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3. Multiple Inheritance(MI)</a:t>
            </a:r>
          </a:p>
          <a:p>
            <a:pPr marL="129032" lvl="1" indent="0">
              <a:spcBef>
                <a:spcPts val="1413"/>
              </a:spcBef>
              <a:buSzPct val="68000"/>
              <a:buNone/>
            </a:pPr>
            <a:r>
              <a:rPr lang="en-US" sz="2541" b="1" dirty="0">
                <a:solidFill>
                  <a:prstClr val="black"/>
                </a:solidFill>
              </a:rPr>
              <a:t>  </a:t>
            </a:r>
          </a:p>
        </p:txBody>
      </p:sp>
      <p:grpSp>
        <p:nvGrpSpPr>
          <p:cNvPr id="11" name="组合 10"/>
          <p:cNvGrpSpPr/>
          <p:nvPr/>
        </p:nvGrpSpPr>
        <p:grpSpPr>
          <a:xfrm>
            <a:off x="785476" y="1693529"/>
            <a:ext cx="4559938" cy="2449130"/>
            <a:chOff x="2717949" y="1978050"/>
            <a:chExt cx="7458000" cy="395226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949" y="1978050"/>
              <a:ext cx="7458000" cy="395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5022205" y="2456348"/>
              <a:ext cx="1224136"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398741" y="2456348"/>
              <a:ext cx="1215752"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92C311B9-F3CA-40D5-B58E-01AAAD6F3E5A}"/>
              </a:ext>
            </a:extLst>
          </p:cNvPr>
          <p:cNvGrpSpPr/>
          <p:nvPr/>
        </p:nvGrpSpPr>
        <p:grpSpPr>
          <a:xfrm>
            <a:off x="6096000" y="343312"/>
            <a:ext cx="5948607" cy="3698469"/>
            <a:chOff x="6096000" y="343312"/>
            <a:chExt cx="5948607" cy="3698469"/>
          </a:xfrm>
        </p:grpSpPr>
        <p:sp>
          <p:nvSpPr>
            <p:cNvPr id="7" name="Content Placeholder 2">
              <a:extLst>
                <a:ext uri="{FF2B5EF4-FFF2-40B4-BE49-F238E27FC236}">
                  <a16:creationId xmlns:a16="http://schemas.microsoft.com/office/drawing/2014/main" id="{6EB0A161-689B-4182-A783-20F76ABDB383}"/>
                </a:ext>
              </a:extLst>
            </p:cNvPr>
            <p:cNvSpPr txBox="1">
              <a:spLocks/>
            </p:cNvSpPr>
            <p:nvPr/>
          </p:nvSpPr>
          <p:spPr>
            <a:xfrm>
              <a:off x="6515692" y="343312"/>
              <a:ext cx="4138453" cy="549016"/>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4. Hierarchical Inheritance</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grpSp>
          <p:nvGrpSpPr>
            <p:cNvPr id="9" name="组合 8">
              <a:extLst>
                <a:ext uri="{FF2B5EF4-FFF2-40B4-BE49-F238E27FC236}">
                  <a16:creationId xmlns:a16="http://schemas.microsoft.com/office/drawing/2014/main" id="{366E7B52-4D46-4362-A579-FFBF6A1BAC2C}"/>
                </a:ext>
              </a:extLst>
            </p:cNvPr>
            <p:cNvGrpSpPr/>
            <p:nvPr/>
          </p:nvGrpSpPr>
          <p:grpSpPr>
            <a:xfrm>
              <a:off x="6096000" y="1308379"/>
              <a:ext cx="5948607" cy="2733402"/>
              <a:chOff x="2193925" y="1873250"/>
              <a:chExt cx="8824913" cy="3810000"/>
            </a:xfrm>
          </p:grpSpPr>
          <p:pic>
            <p:nvPicPr>
              <p:cNvPr id="10" name="Picture 2">
                <a:extLst>
                  <a:ext uri="{FF2B5EF4-FFF2-40B4-BE49-F238E27FC236}">
                    <a16:creationId xmlns:a16="http://schemas.microsoft.com/office/drawing/2014/main" id="{EE757B5D-EDAF-44CD-87BF-08E1E0FFC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5" y="1873250"/>
                <a:ext cx="882491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a:extLst>
                  <a:ext uri="{FF2B5EF4-FFF2-40B4-BE49-F238E27FC236}">
                    <a16:creationId xmlns:a16="http://schemas.microsoft.com/office/drawing/2014/main" id="{32F9C737-D099-4E51-AE5B-9555050CF5A4}"/>
                  </a:ext>
                </a:extLst>
              </p:cNvPr>
              <p:cNvCxnSpPr/>
              <p:nvPr/>
            </p:nvCxnSpPr>
            <p:spPr>
              <a:xfrm flipH="1" flipV="1">
                <a:off x="4446141" y="4066282"/>
                <a:ext cx="1440160" cy="92575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0B39925-D590-444F-9696-E6124F6C63B4}"/>
                  </a:ext>
                </a:extLst>
              </p:cNvPr>
              <p:cNvCxnSpPr/>
              <p:nvPr/>
            </p:nvCxnSpPr>
            <p:spPr>
              <a:xfrm flipH="1" flipV="1">
                <a:off x="8982645" y="3922266"/>
                <a:ext cx="1224136" cy="106977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4ED7A8F-D6F1-4377-93C3-A646AB8EA6C0}"/>
                  </a:ext>
                </a:extLst>
              </p:cNvPr>
              <p:cNvCxnSpPr/>
              <p:nvPr/>
            </p:nvCxnSpPr>
            <p:spPr>
              <a:xfrm flipH="1" flipV="1">
                <a:off x="6606381" y="2410098"/>
                <a:ext cx="2088232" cy="108012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67E5435-4CBB-4316-9092-4A12EA9CF9FA}"/>
                  </a:ext>
                </a:extLst>
              </p:cNvPr>
              <p:cNvCxnSpPr/>
              <p:nvPr/>
            </p:nvCxnSpPr>
            <p:spPr>
              <a:xfrm flipV="1">
                <a:off x="4446141" y="2418608"/>
                <a:ext cx="2076790" cy="114361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D2B8577-E583-4638-BBFE-8359970D2E33}"/>
                  </a:ext>
                </a:extLst>
              </p:cNvPr>
              <p:cNvCxnSpPr/>
              <p:nvPr/>
            </p:nvCxnSpPr>
            <p:spPr>
              <a:xfrm flipV="1">
                <a:off x="3230389" y="4066282"/>
                <a:ext cx="1215752" cy="85375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A3EC585-034B-41AD-9C48-132C3B7730CE}"/>
                  </a:ext>
                </a:extLst>
              </p:cNvPr>
              <p:cNvCxnSpPr/>
              <p:nvPr/>
            </p:nvCxnSpPr>
            <p:spPr>
              <a:xfrm flipV="1">
                <a:off x="7902525" y="3922266"/>
                <a:ext cx="1080120" cy="1069774"/>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5943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7059" y="350480"/>
            <a:ext cx="4363310" cy="483337"/>
          </a:xfrm>
          <a:prstGeom prst="rect">
            <a:avLst/>
          </a:prstGeom>
        </p:spPr>
        <p:txBody>
          <a:bodyPr wrap="none">
            <a:spAutoFit/>
          </a:bodyPr>
          <a:lstStyle/>
          <a:p>
            <a:r>
              <a:rPr lang="en-US" altLang="zh-CN" sz="2541" dirty="0">
                <a:solidFill>
                  <a:prstClr val="black"/>
                </a:solidFill>
              </a:rPr>
              <a:t>Multilevel inheritance example:</a:t>
            </a:r>
            <a:endParaRPr lang="zh-CN" altLang="en-US" sz="2541" dirty="0"/>
          </a:p>
        </p:txBody>
      </p:sp>
      <p:grpSp>
        <p:nvGrpSpPr>
          <p:cNvPr id="17" name="组合 16">
            <a:extLst>
              <a:ext uri="{FF2B5EF4-FFF2-40B4-BE49-F238E27FC236}">
                <a16:creationId xmlns:a16="http://schemas.microsoft.com/office/drawing/2014/main" id="{06DF5AAA-3468-4D18-995B-61C7256E5403}"/>
              </a:ext>
            </a:extLst>
          </p:cNvPr>
          <p:cNvGrpSpPr/>
          <p:nvPr/>
        </p:nvGrpSpPr>
        <p:grpSpPr>
          <a:xfrm>
            <a:off x="3089817" y="1455533"/>
            <a:ext cx="7907568" cy="4568650"/>
            <a:chOff x="3294013" y="1603782"/>
            <a:chExt cx="8712968" cy="503397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13" y="2078434"/>
              <a:ext cx="8712968" cy="455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25675" y="1603782"/>
              <a:ext cx="1139598" cy="378830"/>
            </a:xfrm>
            <a:prstGeom prst="rect">
              <a:avLst/>
            </a:prstGeom>
            <a:noFill/>
          </p:spPr>
          <p:txBody>
            <a:bodyPr wrap="none" rtlCol="0">
              <a:spAutoFit/>
            </a:bodyPr>
            <a:lstStyle/>
            <a:p>
              <a:r>
                <a:rPr lang="en-US" altLang="zh-CN" sz="1634" dirty="0"/>
                <a:t>Base class</a:t>
              </a:r>
              <a:endParaRPr lang="zh-CN" altLang="en-US" sz="1634" dirty="0"/>
            </a:p>
          </p:txBody>
        </p:sp>
        <p:sp>
          <p:nvSpPr>
            <p:cNvPr id="5" name="TextBox 4"/>
            <p:cNvSpPr txBox="1"/>
            <p:nvPr/>
          </p:nvSpPr>
          <p:spPr>
            <a:xfrm>
              <a:off x="6489658" y="1603782"/>
              <a:ext cx="2179933" cy="378830"/>
            </a:xfrm>
            <a:prstGeom prst="rect">
              <a:avLst/>
            </a:prstGeom>
            <a:noFill/>
          </p:spPr>
          <p:txBody>
            <a:bodyPr wrap="none" rtlCol="0">
              <a:spAutoFit/>
            </a:bodyPr>
            <a:lstStyle/>
            <a:p>
              <a:r>
                <a:rPr lang="en-US" altLang="zh-CN" sz="1634" dirty="0"/>
                <a:t>Directly derived class</a:t>
              </a:r>
              <a:endParaRPr lang="zh-CN" altLang="en-US" sz="1634" dirty="0"/>
            </a:p>
          </p:txBody>
        </p:sp>
        <p:sp>
          <p:nvSpPr>
            <p:cNvPr id="6" name="TextBox 5"/>
            <p:cNvSpPr txBox="1"/>
            <p:nvPr/>
          </p:nvSpPr>
          <p:spPr>
            <a:xfrm>
              <a:off x="9598445" y="1618010"/>
              <a:ext cx="2340663" cy="378830"/>
            </a:xfrm>
            <a:prstGeom prst="rect">
              <a:avLst/>
            </a:prstGeom>
            <a:noFill/>
          </p:spPr>
          <p:txBody>
            <a:bodyPr wrap="none" rtlCol="0">
              <a:spAutoFit/>
            </a:bodyPr>
            <a:lstStyle/>
            <a:p>
              <a:r>
                <a:rPr lang="en-US" altLang="zh-CN" sz="1634" dirty="0"/>
                <a:t>Indirectly derived class</a:t>
              </a:r>
              <a:endParaRPr lang="zh-CN" altLang="en-US" sz="1634" dirty="0"/>
            </a:p>
          </p:txBody>
        </p:sp>
      </p:grpSp>
      <p:grpSp>
        <p:nvGrpSpPr>
          <p:cNvPr id="13" name="组合 12">
            <a:extLst>
              <a:ext uri="{FF2B5EF4-FFF2-40B4-BE49-F238E27FC236}">
                <a16:creationId xmlns:a16="http://schemas.microsoft.com/office/drawing/2014/main" id="{24A0F89D-8217-4426-A667-4D372249BA6A}"/>
              </a:ext>
            </a:extLst>
          </p:cNvPr>
          <p:cNvGrpSpPr/>
          <p:nvPr/>
        </p:nvGrpSpPr>
        <p:grpSpPr>
          <a:xfrm>
            <a:off x="933208" y="1795205"/>
            <a:ext cx="1437740" cy="2679424"/>
            <a:chOff x="917749" y="1978050"/>
            <a:chExt cx="1584176" cy="2952328"/>
          </a:xfrm>
        </p:grpSpPr>
        <p:sp>
          <p:nvSpPr>
            <p:cNvPr id="4" name="矩形 3">
              <a:extLst>
                <a:ext uri="{FF2B5EF4-FFF2-40B4-BE49-F238E27FC236}">
                  <a16:creationId xmlns:a16="http://schemas.microsoft.com/office/drawing/2014/main" id="{69AD2C13-1207-4751-AEF7-3D5F9FD93680}"/>
                </a:ext>
              </a:extLst>
            </p:cNvPr>
            <p:cNvSpPr/>
            <p:nvPr/>
          </p:nvSpPr>
          <p:spPr>
            <a:xfrm>
              <a:off x="917749" y="1978050"/>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cxnSp>
          <p:nvCxnSpPr>
            <p:cNvPr id="12" name="直接箭头连接符 11">
              <a:extLst>
                <a:ext uri="{FF2B5EF4-FFF2-40B4-BE49-F238E27FC236}">
                  <a16:creationId xmlns:a16="http://schemas.microsoft.com/office/drawing/2014/main" id="{207BB618-BF3B-4D21-8DFA-DA764D9F4974}"/>
                </a:ext>
              </a:extLst>
            </p:cNvPr>
            <p:cNvCxnSpPr>
              <a:stCxn id="14" idx="0"/>
              <a:endCxn id="4" idx="2"/>
            </p:cNvCxnSpPr>
            <p:nvPr/>
          </p:nvCxnSpPr>
          <p:spPr>
            <a:xfrm flipV="1">
              <a:off x="1709837" y="2626122"/>
              <a:ext cx="0"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C422168-B250-474F-B045-5C981564F807}"/>
                </a:ext>
              </a:extLst>
            </p:cNvPr>
            <p:cNvSpPr/>
            <p:nvPr/>
          </p:nvSpPr>
          <p:spPr>
            <a:xfrm>
              <a:off x="917749" y="3130178"/>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Student1</a:t>
              </a:r>
              <a:endParaRPr lang="zh-CN" altLang="en-US" sz="1634" dirty="0"/>
            </a:p>
          </p:txBody>
        </p:sp>
        <p:sp>
          <p:nvSpPr>
            <p:cNvPr id="15" name="矩形 14">
              <a:extLst>
                <a:ext uri="{FF2B5EF4-FFF2-40B4-BE49-F238E27FC236}">
                  <a16:creationId xmlns:a16="http://schemas.microsoft.com/office/drawing/2014/main" id="{F3ACF4AF-D3F5-40D4-99DD-947582BE8A52}"/>
                </a:ext>
              </a:extLst>
            </p:cNvPr>
            <p:cNvSpPr/>
            <p:nvPr/>
          </p:nvSpPr>
          <p:spPr>
            <a:xfrm>
              <a:off x="917749" y="428230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Student2</a:t>
              </a:r>
              <a:endParaRPr lang="zh-CN" altLang="en-US" sz="1634" dirty="0"/>
            </a:p>
          </p:txBody>
        </p:sp>
        <p:cxnSp>
          <p:nvCxnSpPr>
            <p:cNvPr id="16" name="直接箭头连接符 15">
              <a:extLst>
                <a:ext uri="{FF2B5EF4-FFF2-40B4-BE49-F238E27FC236}">
                  <a16:creationId xmlns:a16="http://schemas.microsoft.com/office/drawing/2014/main" id="{6540B115-8D71-470F-ADEA-99FD46460B49}"/>
                </a:ext>
              </a:extLst>
            </p:cNvPr>
            <p:cNvCxnSpPr>
              <a:stCxn id="15" idx="0"/>
              <a:endCxn id="14" idx="2"/>
            </p:cNvCxnSpPr>
            <p:nvPr/>
          </p:nvCxnSpPr>
          <p:spPr>
            <a:xfrm flipV="1">
              <a:off x="1709837" y="3778250"/>
              <a:ext cx="0"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5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B481E6AC-458E-41BF-8A79-685A648CF4C8}"/>
              </a:ext>
            </a:extLst>
          </p:cNvPr>
          <p:cNvPicPr>
            <a:picLocks noChangeAspect="1"/>
          </p:cNvPicPr>
          <p:nvPr/>
        </p:nvPicPr>
        <p:blipFill>
          <a:blip r:embed="rId2"/>
          <a:stretch>
            <a:fillRect/>
          </a:stretch>
        </p:blipFill>
        <p:spPr>
          <a:xfrm>
            <a:off x="5989724" y="992081"/>
            <a:ext cx="5925069" cy="4580594"/>
          </a:xfrm>
          <a:prstGeom prst="rect">
            <a:avLst/>
          </a:prstGeom>
          <a:ln>
            <a:solidFill>
              <a:srgbClr val="00B0F0"/>
            </a:solidFill>
          </a:ln>
        </p:spPr>
      </p:pic>
      <p:pic>
        <p:nvPicPr>
          <p:cNvPr id="34" name="图片 33">
            <a:extLst>
              <a:ext uri="{FF2B5EF4-FFF2-40B4-BE49-F238E27FC236}">
                <a16:creationId xmlns:a16="http://schemas.microsoft.com/office/drawing/2014/main" id="{1C458F3A-7784-4704-9B52-6425382ADDA3}"/>
              </a:ext>
            </a:extLst>
          </p:cNvPr>
          <p:cNvPicPr>
            <a:picLocks noChangeAspect="1"/>
          </p:cNvPicPr>
          <p:nvPr/>
        </p:nvPicPr>
        <p:blipFill>
          <a:blip r:embed="rId3"/>
          <a:stretch>
            <a:fillRect/>
          </a:stretch>
        </p:blipFill>
        <p:spPr>
          <a:xfrm>
            <a:off x="309084" y="940797"/>
            <a:ext cx="5377688" cy="4665935"/>
          </a:xfrm>
          <a:prstGeom prst="rect">
            <a:avLst/>
          </a:prstGeom>
          <a:ln>
            <a:solidFill>
              <a:srgbClr val="00B0F0"/>
            </a:solidFill>
          </a:ln>
        </p:spPr>
      </p:pic>
      <p:grpSp>
        <p:nvGrpSpPr>
          <p:cNvPr id="3" name="组合 2">
            <a:extLst>
              <a:ext uri="{FF2B5EF4-FFF2-40B4-BE49-F238E27FC236}">
                <a16:creationId xmlns:a16="http://schemas.microsoft.com/office/drawing/2014/main" id="{0D8BE377-92A0-40CB-8E67-B8F3E6B27936}"/>
              </a:ext>
            </a:extLst>
          </p:cNvPr>
          <p:cNvGrpSpPr/>
          <p:nvPr/>
        </p:nvGrpSpPr>
        <p:grpSpPr>
          <a:xfrm>
            <a:off x="623198" y="3355204"/>
            <a:ext cx="5015336" cy="825785"/>
            <a:chOff x="576164" y="3696925"/>
            <a:chExt cx="5526159" cy="909890"/>
          </a:xfrm>
        </p:grpSpPr>
        <p:sp>
          <p:nvSpPr>
            <p:cNvPr id="5" name="矩形 4"/>
            <p:cNvSpPr/>
            <p:nvPr/>
          </p:nvSpPr>
          <p:spPr>
            <a:xfrm>
              <a:off x="576164" y="4161517"/>
              <a:ext cx="5526159" cy="44529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6" name="直接箭头连接符 5"/>
            <p:cNvCxnSpPr>
              <a:cxnSpLocks/>
              <a:stCxn id="7" idx="1"/>
            </p:cNvCxnSpPr>
            <p:nvPr/>
          </p:nvCxnSpPr>
          <p:spPr>
            <a:xfrm flipH="1">
              <a:off x="1322582" y="3886343"/>
              <a:ext cx="629885" cy="28433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52467" y="3696925"/>
              <a:ext cx="2806760" cy="378834"/>
            </a:xfrm>
            <a:prstGeom prst="rect">
              <a:avLst/>
            </a:prstGeom>
            <a:noFill/>
          </p:spPr>
          <p:txBody>
            <a:bodyPr wrap="square" rtlCol="0">
              <a:spAutoFit/>
            </a:bodyPr>
            <a:lstStyle/>
            <a:p>
              <a:r>
                <a:rPr lang="en-US" altLang="zh-CN" sz="1634" dirty="0">
                  <a:solidFill>
                    <a:prstClr val="black"/>
                  </a:solidFill>
                </a:rPr>
                <a:t>constructor of class </a:t>
              </a:r>
              <a:r>
                <a:rPr lang="en-US" altLang="zh-CN" sz="1634" b="1" dirty="0">
                  <a:solidFill>
                    <a:prstClr val="black"/>
                  </a:solidFill>
                </a:rPr>
                <a:t>Student</a:t>
              </a:r>
              <a:endParaRPr lang="zh-CN" altLang="en-US" sz="1634" b="1" dirty="0">
                <a:solidFill>
                  <a:prstClr val="black"/>
                </a:solidFill>
              </a:endParaRPr>
            </a:p>
          </p:txBody>
        </p:sp>
      </p:grpSp>
      <p:grpSp>
        <p:nvGrpSpPr>
          <p:cNvPr id="2" name="组合 1">
            <a:extLst>
              <a:ext uri="{FF2B5EF4-FFF2-40B4-BE49-F238E27FC236}">
                <a16:creationId xmlns:a16="http://schemas.microsoft.com/office/drawing/2014/main" id="{6990A893-27B6-4D35-AD47-7D4C4D7C473B}"/>
              </a:ext>
            </a:extLst>
          </p:cNvPr>
          <p:cNvGrpSpPr/>
          <p:nvPr/>
        </p:nvGrpSpPr>
        <p:grpSpPr>
          <a:xfrm>
            <a:off x="623198" y="2606399"/>
            <a:ext cx="3599736" cy="778184"/>
            <a:chOff x="895623" y="2626122"/>
            <a:chExt cx="3966376" cy="857443"/>
          </a:xfrm>
        </p:grpSpPr>
        <p:sp>
          <p:nvSpPr>
            <p:cNvPr id="8" name="矩形 7"/>
            <p:cNvSpPr/>
            <p:nvPr/>
          </p:nvSpPr>
          <p:spPr>
            <a:xfrm>
              <a:off x="895623" y="3038267"/>
              <a:ext cx="1537274" cy="44529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9" name="直接箭头连接符 8"/>
            <p:cNvCxnSpPr/>
            <p:nvPr/>
          </p:nvCxnSpPr>
          <p:spPr>
            <a:xfrm flipH="1">
              <a:off x="2285901" y="292882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12093" y="2626122"/>
              <a:ext cx="2149906"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a:t>
              </a:r>
              <a:endParaRPr lang="zh-CN" altLang="en-US" sz="1634" b="1" dirty="0">
                <a:solidFill>
                  <a:prstClr val="black"/>
                </a:solidFill>
              </a:endParaRPr>
            </a:p>
          </p:txBody>
        </p:sp>
      </p:grpSp>
      <p:grpSp>
        <p:nvGrpSpPr>
          <p:cNvPr id="4" name="组合 3">
            <a:extLst>
              <a:ext uri="{FF2B5EF4-FFF2-40B4-BE49-F238E27FC236}">
                <a16:creationId xmlns:a16="http://schemas.microsoft.com/office/drawing/2014/main" id="{EBD9947F-1A8D-4094-9C7D-A58B6AD33924}"/>
              </a:ext>
            </a:extLst>
          </p:cNvPr>
          <p:cNvGrpSpPr/>
          <p:nvPr/>
        </p:nvGrpSpPr>
        <p:grpSpPr>
          <a:xfrm>
            <a:off x="6279703" y="2085403"/>
            <a:ext cx="3689876" cy="681135"/>
            <a:chOff x="6477047" y="2482106"/>
            <a:chExt cx="4065697" cy="750510"/>
          </a:xfrm>
        </p:grpSpPr>
        <p:sp>
          <p:nvSpPr>
            <p:cNvPr id="11" name="矩形 10"/>
            <p:cNvSpPr/>
            <p:nvPr/>
          </p:nvSpPr>
          <p:spPr>
            <a:xfrm>
              <a:off x="6477047" y="2946009"/>
              <a:ext cx="1390278" cy="28660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2" name="直接箭头连接符 11"/>
            <p:cNvCxnSpPr/>
            <p:nvPr/>
          </p:nvCxnSpPr>
          <p:spPr>
            <a:xfrm flipH="1">
              <a:off x="7850072" y="2784813"/>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6264" y="2482106"/>
              <a:ext cx="2266480"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Student1</a:t>
              </a:r>
              <a:endParaRPr lang="zh-CN" altLang="en-US" sz="1634" b="1" dirty="0">
                <a:solidFill>
                  <a:prstClr val="black"/>
                </a:solidFill>
              </a:endParaRPr>
            </a:p>
          </p:txBody>
        </p:sp>
      </p:grpSp>
      <p:grpSp>
        <p:nvGrpSpPr>
          <p:cNvPr id="17" name="组合 16">
            <a:extLst>
              <a:ext uri="{FF2B5EF4-FFF2-40B4-BE49-F238E27FC236}">
                <a16:creationId xmlns:a16="http://schemas.microsoft.com/office/drawing/2014/main" id="{F551F6ED-11B5-4284-86D4-C1CBB07D4A1D}"/>
              </a:ext>
            </a:extLst>
          </p:cNvPr>
          <p:cNvGrpSpPr/>
          <p:nvPr/>
        </p:nvGrpSpPr>
        <p:grpSpPr>
          <a:xfrm>
            <a:off x="6363627" y="2670942"/>
            <a:ext cx="5668539" cy="1611024"/>
            <a:chOff x="6606380" y="3299289"/>
            <a:chExt cx="6245892" cy="1775105"/>
          </a:xfrm>
        </p:grpSpPr>
        <p:sp>
          <p:nvSpPr>
            <p:cNvPr id="14" name="矩形 13"/>
            <p:cNvSpPr/>
            <p:nvPr/>
          </p:nvSpPr>
          <p:spPr>
            <a:xfrm>
              <a:off x="6606380" y="3974370"/>
              <a:ext cx="6245892" cy="1100024"/>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5" name="直接箭头连接符 14"/>
            <p:cNvCxnSpPr>
              <a:cxnSpLocks/>
            </p:cNvCxnSpPr>
            <p:nvPr/>
          </p:nvCxnSpPr>
          <p:spPr>
            <a:xfrm flipH="1">
              <a:off x="7468927" y="3713632"/>
              <a:ext cx="335930" cy="2396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53701" y="3299289"/>
              <a:ext cx="3080075" cy="378829"/>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Student1</a:t>
              </a:r>
              <a:endParaRPr lang="zh-CN" altLang="en-US" sz="1634" b="1" dirty="0">
                <a:solidFill>
                  <a:prstClr val="black"/>
                </a:solidFill>
              </a:endParaRPr>
            </a:p>
          </p:txBody>
        </p:sp>
      </p:grpSp>
      <p:grpSp>
        <p:nvGrpSpPr>
          <p:cNvPr id="20" name="组合 19"/>
          <p:cNvGrpSpPr/>
          <p:nvPr/>
        </p:nvGrpSpPr>
        <p:grpSpPr>
          <a:xfrm>
            <a:off x="7468387" y="3038715"/>
            <a:ext cx="3783191" cy="376757"/>
            <a:chOff x="5022205" y="3346202"/>
            <a:chExt cx="5112568" cy="144016"/>
          </a:xfrm>
        </p:grpSpPr>
        <p:cxnSp>
          <p:nvCxnSpPr>
            <p:cNvPr id="21" name="直接连接符 20"/>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514017" y="2972739"/>
            <a:ext cx="3111464" cy="442725"/>
            <a:chOff x="5022205" y="3346202"/>
            <a:chExt cx="5112568" cy="182932"/>
          </a:xfrm>
        </p:grpSpPr>
        <p:cxnSp>
          <p:nvCxnSpPr>
            <p:cNvPr id="25" name="直接连接符 24"/>
            <p:cNvCxnSpPr>
              <a:cxnSpLocks/>
            </p:cNvCxnSpPr>
            <p:nvPr/>
          </p:nvCxnSpPr>
          <p:spPr>
            <a:xfrm flipH="1">
              <a:off x="5022205" y="3346202"/>
              <a:ext cx="2" cy="17576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134773" y="3346202"/>
              <a:ext cx="0" cy="182932"/>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直接箭头连接符 31">
            <a:extLst>
              <a:ext uri="{FF2B5EF4-FFF2-40B4-BE49-F238E27FC236}">
                <a16:creationId xmlns:a16="http://schemas.microsoft.com/office/drawing/2014/main" id="{C9296383-7148-45C2-82F8-74FF9133EAAA}"/>
              </a:ext>
            </a:extLst>
          </p:cNvPr>
          <p:cNvCxnSpPr>
            <a:cxnSpLocks/>
          </p:cNvCxnSpPr>
          <p:nvPr/>
        </p:nvCxnSpPr>
        <p:spPr>
          <a:xfrm flipH="1">
            <a:off x="7649738" y="3555800"/>
            <a:ext cx="2319841" cy="3767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468388" y="1792097"/>
            <a:ext cx="169914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41520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2DA33A7B-2E45-4A0B-A417-CFCCAF14C288}"/>
              </a:ext>
            </a:extLst>
          </p:cNvPr>
          <p:cNvPicPr>
            <a:picLocks noChangeAspect="1"/>
          </p:cNvPicPr>
          <p:nvPr/>
        </p:nvPicPr>
        <p:blipFill>
          <a:blip r:embed="rId2"/>
          <a:stretch>
            <a:fillRect/>
          </a:stretch>
        </p:blipFill>
        <p:spPr>
          <a:xfrm>
            <a:off x="376421" y="1199506"/>
            <a:ext cx="6733827" cy="4458988"/>
          </a:xfrm>
          <a:prstGeom prst="rect">
            <a:avLst/>
          </a:prstGeom>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95" y="215486"/>
            <a:ext cx="5831809" cy="177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3356" y="2773118"/>
            <a:ext cx="1373262" cy="105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3157483" y="2852068"/>
            <a:ext cx="3364389" cy="515592"/>
            <a:chOff x="5022205" y="3346202"/>
            <a:chExt cx="5112568" cy="144016"/>
          </a:xfrm>
        </p:grpSpPr>
        <p:cxnSp>
          <p:nvCxnSpPr>
            <p:cNvPr id="6" name="直接连接符 5"/>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1706545" y="3087540"/>
            <a:ext cx="4493529" cy="301195"/>
            <a:chOff x="5022205" y="3346202"/>
            <a:chExt cx="5112568" cy="144016"/>
          </a:xfrm>
        </p:grpSpPr>
        <p:cxnSp>
          <p:nvCxnSpPr>
            <p:cNvPr id="10" name="直接连接符 9"/>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116253" y="2691024"/>
            <a:ext cx="2760434" cy="649278"/>
            <a:chOff x="3490069" y="3346202"/>
            <a:chExt cx="6644704" cy="144016"/>
          </a:xfrm>
        </p:grpSpPr>
        <p:cxnSp>
          <p:nvCxnSpPr>
            <p:cNvPr id="14" name="直接连接符 13"/>
            <p:cNvCxnSpPr/>
            <p:nvPr/>
          </p:nvCxnSpPr>
          <p:spPr>
            <a:xfrm>
              <a:off x="3490069"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3490069" y="3346202"/>
              <a:ext cx="66447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6EBA65AD-BB75-4EA7-9844-51DC85AA03B9}"/>
              </a:ext>
            </a:extLst>
          </p:cNvPr>
          <p:cNvGrpSpPr/>
          <p:nvPr/>
        </p:nvGrpSpPr>
        <p:grpSpPr>
          <a:xfrm>
            <a:off x="698220" y="2800188"/>
            <a:ext cx="6412027" cy="1388920"/>
            <a:chOff x="793981" y="2024774"/>
            <a:chExt cx="7065104" cy="1530380"/>
          </a:xfrm>
        </p:grpSpPr>
        <p:sp>
          <p:nvSpPr>
            <p:cNvPr id="17" name="矩形 16"/>
            <p:cNvSpPr/>
            <p:nvPr/>
          </p:nvSpPr>
          <p:spPr>
            <a:xfrm>
              <a:off x="793981" y="2568716"/>
              <a:ext cx="7065104" cy="98643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8" name="直接箭头连接符 17"/>
            <p:cNvCxnSpPr>
              <a:cxnSpLocks/>
            </p:cNvCxnSpPr>
            <p:nvPr/>
          </p:nvCxnSpPr>
          <p:spPr>
            <a:xfrm flipH="1">
              <a:off x="1331648" y="2353679"/>
              <a:ext cx="296332" cy="26535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23846" y="2024774"/>
              <a:ext cx="3440113" cy="378831"/>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Student2</a:t>
              </a:r>
              <a:endParaRPr lang="zh-CN" altLang="en-US" sz="1634" b="1" dirty="0">
                <a:solidFill>
                  <a:prstClr val="black"/>
                </a:solidFill>
              </a:endParaRPr>
            </a:p>
          </p:txBody>
        </p:sp>
      </p:grpSp>
      <p:cxnSp>
        <p:nvCxnSpPr>
          <p:cNvPr id="21" name="直接箭头连接符 20">
            <a:extLst>
              <a:ext uri="{FF2B5EF4-FFF2-40B4-BE49-F238E27FC236}">
                <a16:creationId xmlns:a16="http://schemas.microsoft.com/office/drawing/2014/main" id="{4F5268D5-0788-40C6-BDC5-2EB9187FBA19}"/>
              </a:ext>
            </a:extLst>
          </p:cNvPr>
          <p:cNvCxnSpPr>
            <a:cxnSpLocks/>
          </p:cNvCxnSpPr>
          <p:nvPr/>
        </p:nvCxnSpPr>
        <p:spPr>
          <a:xfrm flipH="1">
            <a:off x="2044188" y="3440388"/>
            <a:ext cx="2828896" cy="41319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A01B8601-4C3B-44D2-98CC-B9C8B701415E}"/>
              </a:ext>
            </a:extLst>
          </p:cNvPr>
          <p:cNvGrpSpPr/>
          <p:nvPr/>
        </p:nvGrpSpPr>
        <p:grpSpPr>
          <a:xfrm>
            <a:off x="666270" y="2207797"/>
            <a:ext cx="3689876" cy="681135"/>
            <a:chOff x="6477047" y="2482106"/>
            <a:chExt cx="4065697" cy="750510"/>
          </a:xfrm>
        </p:grpSpPr>
        <p:sp>
          <p:nvSpPr>
            <p:cNvPr id="27" name="矩形 26">
              <a:extLst>
                <a:ext uri="{FF2B5EF4-FFF2-40B4-BE49-F238E27FC236}">
                  <a16:creationId xmlns:a16="http://schemas.microsoft.com/office/drawing/2014/main" id="{B71360AF-136B-4664-BA6F-A22D016159D8}"/>
                </a:ext>
              </a:extLst>
            </p:cNvPr>
            <p:cNvSpPr/>
            <p:nvPr/>
          </p:nvSpPr>
          <p:spPr>
            <a:xfrm>
              <a:off x="6477047" y="2946009"/>
              <a:ext cx="1390278" cy="28660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21C7316F-648A-4E60-B194-2589E6411767}"/>
                </a:ext>
              </a:extLst>
            </p:cNvPr>
            <p:cNvCxnSpPr/>
            <p:nvPr/>
          </p:nvCxnSpPr>
          <p:spPr>
            <a:xfrm flipH="1">
              <a:off x="7850072" y="2784813"/>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2">
              <a:extLst>
                <a:ext uri="{FF2B5EF4-FFF2-40B4-BE49-F238E27FC236}">
                  <a16:creationId xmlns:a16="http://schemas.microsoft.com/office/drawing/2014/main" id="{20BA57E9-CE44-4199-985E-F1977472EE9F}"/>
                </a:ext>
              </a:extLst>
            </p:cNvPr>
            <p:cNvSpPr txBox="1"/>
            <p:nvPr/>
          </p:nvSpPr>
          <p:spPr>
            <a:xfrm>
              <a:off x="8276264" y="2482106"/>
              <a:ext cx="2266480"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Student2</a:t>
              </a:r>
              <a:endParaRPr lang="zh-CN" altLang="en-US" sz="1634" b="1" dirty="0">
                <a:solidFill>
                  <a:prstClr val="black"/>
                </a:solidFill>
              </a:endParaRPr>
            </a:p>
          </p:txBody>
        </p:sp>
      </p:grpSp>
      <p:sp>
        <p:nvSpPr>
          <p:cNvPr id="30" name="矩形 29"/>
          <p:cNvSpPr/>
          <p:nvPr/>
        </p:nvSpPr>
        <p:spPr>
          <a:xfrm>
            <a:off x="1776564" y="1946389"/>
            <a:ext cx="169914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508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D50EF8-7C84-4E71-88BF-8D4AE2E8EE5F}"/>
              </a:ext>
            </a:extLst>
          </p:cNvPr>
          <p:cNvPicPr>
            <a:picLocks noChangeAspect="1"/>
          </p:cNvPicPr>
          <p:nvPr/>
        </p:nvPicPr>
        <p:blipFill>
          <a:blip r:embed="rId2"/>
          <a:stretch>
            <a:fillRect/>
          </a:stretch>
        </p:blipFill>
        <p:spPr>
          <a:xfrm>
            <a:off x="3306434" y="1751739"/>
            <a:ext cx="6555143" cy="378910"/>
          </a:xfrm>
          <a:prstGeom prst="rect">
            <a:avLst/>
          </a:prstGeom>
        </p:spPr>
      </p:pic>
      <p:sp>
        <p:nvSpPr>
          <p:cNvPr id="2" name="文本框 1">
            <a:extLst>
              <a:ext uri="{FF2B5EF4-FFF2-40B4-BE49-F238E27FC236}">
                <a16:creationId xmlns:a16="http://schemas.microsoft.com/office/drawing/2014/main" id="{20B37CC0-D5FD-4937-AE42-A495A3B5F948}"/>
              </a:ext>
            </a:extLst>
          </p:cNvPr>
          <p:cNvSpPr txBox="1"/>
          <p:nvPr/>
        </p:nvSpPr>
        <p:spPr>
          <a:xfrm>
            <a:off x="1096588" y="1047453"/>
            <a:ext cx="10848399" cy="707886"/>
          </a:xfrm>
          <a:prstGeom prst="rect">
            <a:avLst/>
          </a:prstGeom>
          <a:noFill/>
        </p:spPr>
        <p:txBody>
          <a:bodyPr wrap="square">
            <a:spAutoFit/>
          </a:bodyPr>
          <a:lstStyle/>
          <a:p>
            <a:r>
              <a:rPr lang="en-US" altLang="zh-CN" sz="2000" dirty="0"/>
              <a:t>MI describes a class that has more than one immediate base class. As with single inheritance, public MI should express an </a:t>
            </a:r>
            <a:r>
              <a:rPr lang="en-US" altLang="zh-CN" sz="2000" b="1" dirty="0"/>
              <a:t>is-a</a:t>
            </a:r>
            <a:r>
              <a:rPr lang="en-US" altLang="zh-CN" sz="2000" dirty="0"/>
              <a:t> relationship.</a:t>
            </a:r>
            <a:endParaRPr lang="zh-CN" altLang="en-US" sz="2000" dirty="0"/>
          </a:p>
        </p:txBody>
      </p:sp>
      <p:sp>
        <p:nvSpPr>
          <p:cNvPr id="3" name="Content Placeholder 2">
            <a:extLst>
              <a:ext uri="{FF2B5EF4-FFF2-40B4-BE49-F238E27FC236}">
                <a16:creationId xmlns:a16="http://schemas.microsoft.com/office/drawing/2014/main" id="{3ACE5960-FF0E-40D4-9940-A7D91E9E970A}"/>
              </a:ext>
            </a:extLst>
          </p:cNvPr>
          <p:cNvSpPr txBox="1">
            <a:spLocks/>
          </p:cNvSpPr>
          <p:nvPr/>
        </p:nvSpPr>
        <p:spPr>
          <a:xfrm>
            <a:off x="1751779" y="292113"/>
            <a:ext cx="4667294" cy="522814"/>
          </a:xfrm>
          <a:prstGeom prst="rect">
            <a:avLst/>
          </a:prstGeom>
        </p:spPr>
        <p:txBody>
          <a:bodyPr/>
          <a:lstStyle>
            <a:lvl1pPr marL="445050" indent="-445050" algn="l" defTabSz="1186800"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64275" indent="-370875" algn="l" defTabSz="11868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83500" indent="-296700" algn="l" defTabSz="1186800"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76900"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702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636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570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04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43899" indent="-296700" algn="l" defTabSz="1186800"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Multiple Inheritance(MI)</a:t>
            </a:r>
          </a:p>
          <a:p>
            <a:pPr marL="129032" lvl="1" indent="0">
              <a:spcBef>
                <a:spcPts val="1413"/>
              </a:spcBef>
              <a:buSzPct val="68000"/>
              <a:buNone/>
            </a:pPr>
            <a:r>
              <a:rPr lang="en-US" sz="2541" b="1" dirty="0">
                <a:solidFill>
                  <a:prstClr val="black"/>
                </a:solidFill>
              </a:rPr>
              <a:t>  </a:t>
            </a:r>
          </a:p>
        </p:txBody>
      </p:sp>
      <p:grpSp>
        <p:nvGrpSpPr>
          <p:cNvPr id="22" name="组合 21">
            <a:extLst>
              <a:ext uri="{FF2B5EF4-FFF2-40B4-BE49-F238E27FC236}">
                <a16:creationId xmlns:a16="http://schemas.microsoft.com/office/drawing/2014/main" id="{551D6065-60FE-4EA0-A6F2-BEA33FA27059}"/>
              </a:ext>
            </a:extLst>
          </p:cNvPr>
          <p:cNvGrpSpPr/>
          <p:nvPr/>
        </p:nvGrpSpPr>
        <p:grpSpPr>
          <a:xfrm>
            <a:off x="4757779" y="1824263"/>
            <a:ext cx="5054782" cy="868185"/>
            <a:chOff x="4391025" y="2010067"/>
            <a:chExt cx="5569621" cy="956614"/>
          </a:xfrm>
        </p:grpSpPr>
        <p:grpSp>
          <p:nvGrpSpPr>
            <p:cNvPr id="6" name="组合 5">
              <a:extLst>
                <a:ext uri="{FF2B5EF4-FFF2-40B4-BE49-F238E27FC236}">
                  <a16:creationId xmlns:a16="http://schemas.microsoft.com/office/drawing/2014/main" id="{4E2F0F68-BE9B-45E6-92C6-0B7AD6A3B160}"/>
                </a:ext>
              </a:extLst>
            </p:cNvPr>
            <p:cNvGrpSpPr/>
            <p:nvPr/>
          </p:nvGrpSpPr>
          <p:grpSpPr>
            <a:xfrm>
              <a:off x="4391025" y="2010067"/>
              <a:ext cx="5569621" cy="956614"/>
              <a:chOff x="4391025" y="2226803"/>
              <a:chExt cx="5569621" cy="956614"/>
            </a:xfrm>
          </p:grpSpPr>
          <p:sp>
            <p:nvSpPr>
              <p:cNvPr id="7" name="矩形 6">
                <a:extLst>
                  <a:ext uri="{FF2B5EF4-FFF2-40B4-BE49-F238E27FC236}">
                    <a16:creationId xmlns:a16="http://schemas.microsoft.com/office/drawing/2014/main" id="{263FC9A1-BB21-454D-B120-7FAB892CA2BC}"/>
                  </a:ext>
                </a:extLst>
              </p:cNvPr>
              <p:cNvSpPr/>
              <p:nvPr/>
            </p:nvSpPr>
            <p:spPr>
              <a:xfrm>
                <a:off x="5012325" y="2226803"/>
                <a:ext cx="4104458" cy="29910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a:extLst>
                  <a:ext uri="{FF2B5EF4-FFF2-40B4-BE49-F238E27FC236}">
                    <a16:creationId xmlns:a16="http://schemas.microsoft.com/office/drawing/2014/main" id="{7E95D232-228B-4414-B0CC-2B55FE2F7EB5}"/>
                  </a:ext>
                </a:extLst>
              </p:cNvPr>
              <p:cNvCxnSpPr>
                <a:cxnSpLocks/>
              </p:cNvCxnSpPr>
              <p:nvPr/>
            </p:nvCxnSpPr>
            <p:spPr>
              <a:xfrm flipH="1" flipV="1">
                <a:off x="5687170" y="2501618"/>
                <a:ext cx="936102" cy="36003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2">
                <a:extLst>
                  <a:ext uri="{FF2B5EF4-FFF2-40B4-BE49-F238E27FC236}">
                    <a16:creationId xmlns:a16="http://schemas.microsoft.com/office/drawing/2014/main" id="{F45CDD63-0E7F-435E-ABEB-93E6FD363D04}"/>
                  </a:ext>
                </a:extLst>
              </p:cNvPr>
              <p:cNvSpPr txBox="1"/>
              <p:nvPr/>
            </p:nvSpPr>
            <p:spPr>
              <a:xfrm>
                <a:off x="4391025" y="2804588"/>
                <a:ext cx="5569621" cy="378829"/>
              </a:xfrm>
              <a:prstGeom prst="rect">
                <a:avLst/>
              </a:prstGeom>
              <a:noFill/>
            </p:spPr>
            <p:txBody>
              <a:bodyPr wrap="none" rtlCol="0">
                <a:spAutoFit/>
              </a:bodyPr>
              <a:lstStyle/>
              <a:p>
                <a:r>
                  <a:rPr lang="en-US" altLang="zh-CN" sz="1634" dirty="0"/>
                  <a:t>you must qualify each base class with the keyword </a:t>
                </a:r>
                <a:r>
                  <a:rPr lang="en-US" altLang="zh-CN" sz="1634" b="1" dirty="0"/>
                  <a:t>public</a:t>
                </a:r>
                <a:endParaRPr lang="zh-CN" altLang="en-US" sz="1634" b="1" dirty="0">
                  <a:solidFill>
                    <a:prstClr val="black"/>
                  </a:solidFill>
                </a:endParaRPr>
              </a:p>
            </p:txBody>
          </p:sp>
        </p:grpSp>
        <p:cxnSp>
          <p:nvCxnSpPr>
            <p:cNvPr id="16" name="直接箭头连接符 15">
              <a:extLst>
                <a:ext uri="{FF2B5EF4-FFF2-40B4-BE49-F238E27FC236}">
                  <a16:creationId xmlns:a16="http://schemas.microsoft.com/office/drawing/2014/main" id="{A7DE864D-EB85-4CFF-A448-010C845186E7}"/>
                </a:ext>
              </a:extLst>
            </p:cNvPr>
            <p:cNvCxnSpPr>
              <a:cxnSpLocks/>
            </p:cNvCxnSpPr>
            <p:nvPr/>
          </p:nvCxnSpPr>
          <p:spPr>
            <a:xfrm flipV="1">
              <a:off x="6623273" y="2310103"/>
              <a:ext cx="684075" cy="33481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CD8326E5-4002-44F4-9E22-EA39B1806414}"/>
              </a:ext>
            </a:extLst>
          </p:cNvPr>
          <p:cNvSpPr txBox="1"/>
          <p:nvPr/>
        </p:nvSpPr>
        <p:spPr>
          <a:xfrm>
            <a:off x="4345401" y="3509322"/>
            <a:ext cx="7057705" cy="1015663"/>
          </a:xfrm>
          <a:prstGeom prst="rect">
            <a:avLst/>
          </a:prstGeom>
          <a:noFill/>
        </p:spPr>
        <p:txBody>
          <a:bodyPr wrap="square">
            <a:spAutoFit/>
          </a:bodyPr>
          <a:lstStyle/>
          <a:p>
            <a:r>
              <a:rPr lang="en-US" altLang="zh-CN" sz="2000" b="1" dirty="0"/>
              <a:t>Graduate</a:t>
            </a:r>
            <a:r>
              <a:rPr lang="en-US" altLang="zh-CN" sz="2000" dirty="0"/>
              <a:t> has two copies of </a:t>
            </a:r>
            <a:r>
              <a:rPr lang="en-US" altLang="zh-CN" sz="2000" b="1" dirty="0"/>
              <a:t>Person</a:t>
            </a:r>
            <a:r>
              <a:rPr lang="en-US" altLang="zh-CN" sz="2000" dirty="0"/>
              <a:t> objects. Because both </a:t>
            </a:r>
            <a:r>
              <a:rPr lang="en-US" altLang="zh-CN" sz="2000" b="1" dirty="0"/>
              <a:t>Student </a:t>
            </a:r>
            <a:r>
              <a:rPr lang="en-US" altLang="zh-CN" sz="2000" dirty="0"/>
              <a:t>and </a:t>
            </a:r>
            <a:r>
              <a:rPr lang="en-US" altLang="zh-CN" sz="2000" b="1" dirty="0"/>
              <a:t>Teacher</a:t>
            </a:r>
            <a:r>
              <a:rPr lang="en-US" altLang="zh-CN" sz="2000" dirty="0"/>
              <a:t> inherit the </a:t>
            </a:r>
            <a:r>
              <a:rPr lang="en-US" altLang="zh-CN" sz="2000" b="1" dirty="0"/>
              <a:t>Person</a:t>
            </a:r>
            <a:r>
              <a:rPr lang="en-US" altLang="zh-CN" sz="2000" dirty="0"/>
              <a:t> component, </a:t>
            </a:r>
            <a:r>
              <a:rPr lang="en-US" altLang="zh-CN" sz="2000" b="1" dirty="0"/>
              <a:t>Graduate </a:t>
            </a:r>
            <a:r>
              <a:rPr lang="en-US" altLang="zh-CN" sz="2000" dirty="0"/>
              <a:t>winds up with two </a:t>
            </a:r>
            <a:r>
              <a:rPr lang="en-US" altLang="zh-CN" sz="2000" b="1" dirty="0"/>
              <a:t>Person</a:t>
            </a:r>
            <a:r>
              <a:rPr lang="en-US" altLang="zh-CN" sz="2000" dirty="0"/>
              <a:t> components.</a:t>
            </a:r>
            <a:endParaRPr lang="zh-CN" altLang="en-US" sz="2000" dirty="0"/>
          </a:p>
        </p:txBody>
      </p:sp>
      <p:grpSp>
        <p:nvGrpSpPr>
          <p:cNvPr id="13" name="组合 12">
            <a:extLst>
              <a:ext uri="{FF2B5EF4-FFF2-40B4-BE49-F238E27FC236}">
                <a16:creationId xmlns:a16="http://schemas.microsoft.com/office/drawing/2014/main" id="{9D67DE86-4DE0-4CB3-A48A-71DCA7C65E9E}"/>
              </a:ext>
            </a:extLst>
          </p:cNvPr>
          <p:cNvGrpSpPr/>
          <p:nvPr/>
        </p:nvGrpSpPr>
        <p:grpSpPr>
          <a:xfrm>
            <a:off x="293589" y="2130649"/>
            <a:ext cx="3463646" cy="2932134"/>
            <a:chOff x="802504" y="1411791"/>
            <a:chExt cx="3463646" cy="2932134"/>
          </a:xfrm>
        </p:grpSpPr>
        <p:sp>
          <p:nvSpPr>
            <p:cNvPr id="14" name="矩形 13">
              <a:extLst>
                <a:ext uri="{FF2B5EF4-FFF2-40B4-BE49-F238E27FC236}">
                  <a16:creationId xmlns:a16="http://schemas.microsoft.com/office/drawing/2014/main" id="{6C1BF3E2-C7CE-4A5F-A093-FB1B4737CFC9}"/>
                </a:ext>
              </a:extLst>
            </p:cNvPr>
            <p:cNvSpPr/>
            <p:nvPr/>
          </p:nvSpPr>
          <p:spPr>
            <a:xfrm>
              <a:off x="1913485" y="1411791"/>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Person</a:t>
              </a:r>
              <a:endParaRPr lang="zh-CN" altLang="en-US" sz="1634" dirty="0"/>
            </a:p>
          </p:txBody>
        </p:sp>
        <p:cxnSp>
          <p:nvCxnSpPr>
            <p:cNvPr id="17" name="直接箭头连接符 16">
              <a:extLst>
                <a:ext uri="{FF2B5EF4-FFF2-40B4-BE49-F238E27FC236}">
                  <a16:creationId xmlns:a16="http://schemas.microsoft.com/office/drawing/2014/main" id="{3626F58C-36D9-4590-B0FD-17A49D34D824}"/>
                </a:ext>
              </a:extLst>
            </p:cNvPr>
            <p:cNvCxnSpPr>
              <a:cxnSpLocks/>
              <a:endCxn id="14" idx="2"/>
            </p:cNvCxnSpPr>
            <p:nvPr/>
          </p:nvCxnSpPr>
          <p:spPr>
            <a:xfrm flipV="1">
              <a:off x="1652078" y="1999957"/>
              <a:ext cx="980277" cy="692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7C2623E-22EB-4B70-8195-B4D1F53EB4B9}"/>
                </a:ext>
              </a:extLst>
            </p:cNvPr>
            <p:cNvSpPr/>
            <p:nvPr/>
          </p:nvSpPr>
          <p:spPr>
            <a:xfrm>
              <a:off x="802504" y="2692163"/>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sp>
          <p:nvSpPr>
            <p:cNvPr id="19" name="矩形 18">
              <a:extLst>
                <a:ext uri="{FF2B5EF4-FFF2-40B4-BE49-F238E27FC236}">
                  <a16:creationId xmlns:a16="http://schemas.microsoft.com/office/drawing/2014/main" id="{024FC3E4-88B0-4E0E-9C27-CEBDBA70A3FD}"/>
                </a:ext>
              </a:extLst>
            </p:cNvPr>
            <p:cNvSpPr/>
            <p:nvPr/>
          </p:nvSpPr>
          <p:spPr>
            <a:xfrm>
              <a:off x="1782781" y="3755759"/>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Graduate</a:t>
              </a:r>
              <a:endParaRPr lang="zh-CN" altLang="en-US" sz="1634" dirty="0"/>
            </a:p>
          </p:txBody>
        </p:sp>
        <p:cxnSp>
          <p:nvCxnSpPr>
            <p:cNvPr id="20" name="直接箭头连接符 19">
              <a:extLst>
                <a:ext uri="{FF2B5EF4-FFF2-40B4-BE49-F238E27FC236}">
                  <a16:creationId xmlns:a16="http://schemas.microsoft.com/office/drawing/2014/main" id="{2DEEB7D6-34C8-4A31-9BA9-C6475810769D}"/>
                </a:ext>
              </a:extLst>
            </p:cNvPr>
            <p:cNvCxnSpPr>
              <a:cxnSpLocks/>
              <a:endCxn id="18" idx="2"/>
            </p:cNvCxnSpPr>
            <p:nvPr/>
          </p:nvCxnSpPr>
          <p:spPr>
            <a:xfrm flipH="1" flipV="1">
              <a:off x="1521374" y="3280330"/>
              <a:ext cx="849573" cy="47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7B59389-AEEA-4BDE-B840-30DD1734ACFE}"/>
                </a:ext>
              </a:extLst>
            </p:cNvPr>
            <p:cNvSpPr/>
            <p:nvPr/>
          </p:nvSpPr>
          <p:spPr>
            <a:xfrm>
              <a:off x="2828410" y="2710130"/>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Teacher</a:t>
              </a:r>
              <a:endParaRPr lang="zh-CN" altLang="en-US" sz="1634" dirty="0"/>
            </a:p>
          </p:txBody>
        </p:sp>
        <p:cxnSp>
          <p:nvCxnSpPr>
            <p:cNvPr id="24" name="直接箭头连接符 23">
              <a:extLst>
                <a:ext uri="{FF2B5EF4-FFF2-40B4-BE49-F238E27FC236}">
                  <a16:creationId xmlns:a16="http://schemas.microsoft.com/office/drawing/2014/main" id="{1E088023-85E8-453D-A171-48BC6F1D3A7E}"/>
                </a:ext>
              </a:extLst>
            </p:cNvPr>
            <p:cNvCxnSpPr>
              <a:cxnSpLocks/>
              <a:endCxn id="14" idx="2"/>
            </p:cNvCxnSpPr>
            <p:nvPr/>
          </p:nvCxnSpPr>
          <p:spPr>
            <a:xfrm flipH="1" flipV="1">
              <a:off x="2632355" y="1999957"/>
              <a:ext cx="914925" cy="727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1D2D803-4C79-41A8-922D-6846E37742E1}"/>
                </a:ext>
              </a:extLst>
            </p:cNvPr>
            <p:cNvCxnSpPr>
              <a:cxnSpLocks/>
              <a:endCxn id="21" idx="2"/>
            </p:cNvCxnSpPr>
            <p:nvPr/>
          </p:nvCxnSpPr>
          <p:spPr>
            <a:xfrm flipV="1">
              <a:off x="2807224" y="3298296"/>
              <a:ext cx="740056" cy="457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374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4713B6F0-4D7E-4844-B739-72AD8B34FA74}"/>
              </a:ext>
            </a:extLst>
          </p:cNvPr>
          <p:cNvPicPr>
            <a:picLocks noChangeAspect="1"/>
          </p:cNvPicPr>
          <p:nvPr/>
        </p:nvPicPr>
        <p:blipFill>
          <a:blip r:embed="rId2"/>
          <a:stretch>
            <a:fillRect/>
          </a:stretch>
        </p:blipFill>
        <p:spPr>
          <a:xfrm>
            <a:off x="2669813" y="4713915"/>
            <a:ext cx="6761636" cy="343812"/>
          </a:xfrm>
          <a:prstGeom prst="rect">
            <a:avLst/>
          </a:prstGeom>
        </p:spPr>
      </p:pic>
      <p:grpSp>
        <p:nvGrpSpPr>
          <p:cNvPr id="18" name="组合 17">
            <a:extLst>
              <a:ext uri="{FF2B5EF4-FFF2-40B4-BE49-F238E27FC236}">
                <a16:creationId xmlns:a16="http://schemas.microsoft.com/office/drawing/2014/main" id="{E62E8F69-AF4A-447E-B22B-FF633A0549D4}"/>
              </a:ext>
            </a:extLst>
          </p:cNvPr>
          <p:cNvGrpSpPr/>
          <p:nvPr/>
        </p:nvGrpSpPr>
        <p:grpSpPr>
          <a:xfrm>
            <a:off x="2669813" y="2869103"/>
            <a:ext cx="4708140" cy="1009592"/>
            <a:chOff x="3949108" y="4947920"/>
            <a:chExt cx="4171950" cy="731402"/>
          </a:xfrm>
        </p:grpSpPr>
        <p:pic>
          <p:nvPicPr>
            <p:cNvPr id="6" name="图片 5">
              <a:extLst>
                <a:ext uri="{FF2B5EF4-FFF2-40B4-BE49-F238E27FC236}">
                  <a16:creationId xmlns:a16="http://schemas.microsoft.com/office/drawing/2014/main" id="{BC29DAAC-72B8-4F64-9CB6-AE5CCE3A70F2}"/>
                </a:ext>
              </a:extLst>
            </p:cNvPr>
            <p:cNvPicPr>
              <a:picLocks noChangeAspect="1"/>
            </p:cNvPicPr>
            <p:nvPr/>
          </p:nvPicPr>
          <p:blipFill>
            <a:blip r:embed="rId3"/>
            <a:stretch>
              <a:fillRect/>
            </a:stretch>
          </p:blipFill>
          <p:spPr>
            <a:xfrm>
              <a:off x="3949108" y="4947920"/>
              <a:ext cx="4057650" cy="285750"/>
            </a:xfrm>
            <a:prstGeom prst="rect">
              <a:avLst/>
            </a:prstGeom>
          </p:spPr>
        </p:pic>
        <p:pic>
          <p:nvPicPr>
            <p:cNvPr id="17" name="图片 16">
              <a:extLst>
                <a:ext uri="{FF2B5EF4-FFF2-40B4-BE49-F238E27FC236}">
                  <a16:creationId xmlns:a16="http://schemas.microsoft.com/office/drawing/2014/main" id="{4CB3509A-B93D-43AA-8234-0C6F9758BBBA}"/>
                </a:ext>
              </a:extLst>
            </p:cNvPr>
            <p:cNvPicPr>
              <a:picLocks noChangeAspect="1"/>
            </p:cNvPicPr>
            <p:nvPr/>
          </p:nvPicPr>
          <p:blipFill>
            <a:blip r:embed="rId4"/>
            <a:stretch>
              <a:fillRect/>
            </a:stretch>
          </p:blipFill>
          <p:spPr>
            <a:xfrm>
              <a:off x="3949108" y="5412622"/>
              <a:ext cx="4171950" cy="266700"/>
            </a:xfrm>
            <a:prstGeom prst="rect">
              <a:avLst/>
            </a:prstGeom>
          </p:spPr>
        </p:pic>
      </p:grpSp>
      <p:sp>
        <p:nvSpPr>
          <p:cNvPr id="3" name="文本框 2">
            <a:extLst>
              <a:ext uri="{FF2B5EF4-FFF2-40B4-BE49-F238E27FC236}">
                <a16:creationId xmlns:a16="http://schemas.microsoft.com/office/drawing/2014/main" id="{43DF97F0-4E39-4D4C-9EDA-D0F379AF6802}"/>
              </a:ext>
            </a:extLst>
          </p:cNvPr>
          <p:cNvSpPr txBox="1"/>
          <p:nvPr/>
        </p:nvSpPr>
        <p:spPr>
          <a:xfrm>
            <a:off x="1573382" y="347975"/>
            <a:ext cx="5997235" cy="483337"/>
          </a:xfrm>
          <a:prstGeom prst="rect">
            <a:avLst/>
          </a:prstGeom>
          <a:noFill/>
        </p:spPr>
        <p:txBody>
          <a:bodyPr wrap="square">
            <a:spAutoFit/>
          </a:bodyPr>
          <a:lstStyle/>
          <a:p>
            <a:r>
              <a:rPr lang="en-US" altLang="zh-CN" sz="2541" b="1" dirty="0"/>
              <a:t>Virtual Base Classes</a:t>
            </a:r>
            <a:endParaRPr lang="zh-CN" altLang="en-US" sz="2541" b="1" dirty="0"/>
          </a:p>
        </p:txBody>
      </p:sp>
      <p:sp>
        <p:nvSpPr>
          <p:cNvPr id="5" name="文本框 4">
            <a:extLst>
              <a:ext uri="{FF2B5EF4-FFF2-40B4-BE49-F238E27FC236}">
                <a16:creationId xmlns:a16="http://schemas.microsoft.com/office/drawing/2014/main" id="{0BEF9471-700C-45C7-8521-229F6174D7DB}"/>
              </a:ext>
            </a:extLst>
          </p:cNvPr>
          <p:cNvSpPr txBox="1"/>
          <p:nvPr/>
        </p:nvSpPr>
        <p:spPr>
          <a:xfrm>
            <a:off x="1227291" y="1330922"/>
            <a:ext cx="10202709" cy="762645"/>
          </a:xfrm>
          <a:prstGeom prst="rect">
            <a:avLst/>
          </a:prstGeom>
          <a:noFill/>
        </p:spPr>
        <p:txBody>
          <a:bodyPr wrap="square">
            <a:spAutoFit/>
          </a:bodyPr>
          <a:lstStyle/>
          <a:p>
            <a:r>
              <a:rPr lang="en-US" altLang="zh-CN" sz="2178" b="1" dirty="0"/>
              <a:t>Virtual base classes </a:t>
            </a:r>
            <a:r>
              <a:rPr lang="en-US" altLang="zh-CN" sz="2178" dirty="0"/>
              <a:t>allow an object derived from multiple bases that themselves share a common base to </a:t>
            </a:r>
            <a:r>
              <a:rPr lang="en-US" altLang="zh-CN" sz="2178" b="1" dirty="0"/>
              <a:t>inherit just one object </a:t>
            </a:r>
            <a:r>
              <a:rPr lang="en-US" altLang="zh-CN" sz="2178" dirty="0"/>
              <a:t>of that shared base class.</a:t>
            </a:r>
            <a:endParaRPr lang="zh-CN" altLang="en-US" sz="2178" dirty="0"/>
          </a:p>
        </p:txBody>
      </p:sp>
      <p:grpSp>
        <p:nvGrpSpPr>
          <p:cNvPr id="2" name="组合 1">
            <a:extLst>
              <a:ext uri="{FF2B5EF4-FFF2-40B4-BE49-F238E27FC236}">
                <a16:creationId xmlns:a16="http://schemas.microsoft.com/office/drawing/2014/main" id="{BCB134D1-BC63-4A1C-B141-2339CAD95E9E}"/>
              </a:ext>
            </a:extLst>
          </p:cNvPr>
          <p:cNvGrpSpPr/>
          <p:nvPr/>
        </p:nvGrpSpPr>
        <p:grpSpPr>
          <a:xfrm>
            <a:off x="3285872" y="2928787"/>
            <a:ext cx="3945504" cy="1502655"/>
            <a:chOff x="3510037" y="2229432"/>
            <a:chExt cx="4347360" cy="1655700"/>
          </a:xfrm>
        </p:grpSpPr>
        <p:grpSp>
          <p:nvGrpSpPr>
            <p:cNvPr id="10" name="组合 9">
              <a:extLst>
                <a:ext uri="{FF2B5EF4-FFF2-40B4-BE49-F238E27FC236}">
                  <a16:creationId xmlns:a16="http://schemas.microsoft.com/office/drawing/2014/main" id="{F2C41DED-C3E0-4A96-8F88-00E2E0A39B1C}"/>
                </a:ext>
              </a:extLst>
            </p:cNvPr>
            <p:cNvGrpSpPr/>
            <p:nvPr/>
          </p:nvGrpSpPr>
          <p:grpSpPr>
            <a:xfrm>
              <a:off x="3510037" y="2229432"/>
              <a:ext cx="4347360" cy="1655700"/>
              <a:chOff x="3510037" y="1824634"/>
              <a:chExt cx="4347360" cy="1655700"/>
            </a:xfrm>
          </p:grpSpPr>
          <p:grpSp>
            <p:nvGrpSpPr>
              <p:cNvPr id="11" name="组合 10">
                <a:extLst>
                  <a:ext uri="{FF2B5EF4-FFF2-40B4-BE49-F238E27FC236}">
                    <a16:creationId xmlns:a16="http://schemas.microsoft.com/office/drawing/2014/main" id="{D8DC832D-8C25-42F4-84A6-8D61AE40BDAB}"/>
                  </a:ext>
                </a:extLst>
              </p:cNvPr>
              <p:cNvGrpSpPr/>
              <p:nvPr/>
            </p:nvGrpSpPr>
            <p:grpSpPr>
              <a:xfrm>
                <a:off x="3510037" y="1824634"/>
                <a:ext cx="4347360" cy="1655700"/>
                <a:chOff x="3510037" y="2041370"/>
                <a:chExt cx="4347360" cy="1655700"/>
              </a:xfrm>
            </p:grpSpPr>
            <p:sp>
              <p:nvSpPr>
                <p:cNvPr id="13" name="矩形 12">
                  <a:extLst>
                    <a:ext uri="{FF2B5EF4-FFF2-40B4-BE49-F238E27FC236}">
                      <a16:creationId xmlns:a16="http://schemas.microsoft.com/office/drawing/2014/main" id="{F7BF34B4-B525-4D3C-8C47-2B23C0B6A5A8}"/>
                    </a:ext>
                  </a:extLst>
                </p:cNvPr>
                <p:cNvSpPr/>
                <p:nvPr/>
              </p:nvSpPr>
              <p:spPr>
                <a:xfrm>
                  <a:off x="4693094" y="2041370"/>
                  <a:ext cx="846489" cy="34352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4" name="直接箭头连接符 13">
                  <a:extLst>
                    <a:ext uri="{FF2B5EF4-FFF2-40B4-BE49-F238E27FC236}">
                      <a16:creationId xmlns:a16="http://schemas.microsoft.com/office/drawing/2014/main" id="{0D3FF924-1F00-4314-B4BB-D4817517517F}"/>
                    </a:ext>
                  </a:extLst>
                </p:cNvPr>
                <p:cNvCxnSpPr>
                  <a:cxnSpLocks/>
                </p:cNvCxnSpPr>
                <p:nvPr/>
              </p:nvCxnSpPr>
              <p:spPr>
                <a:xfrm flipV="1">
                  <a:off x="4554152" y="2355620"/>
                  <a:ext cx="252029" cy="105837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2">
                  <a:extLst>
                    <a:ext uri="{FF2B5EF4-FFF2-40B4-BE49-F238E27FC236}">
                      <a16:creationId xmlns:a16="http://schemas.microsoft.com/office/drawing/2014/main" id="{261A4B4D-60B6-4EC2-A437-D070EA4BFF7A}"/>
                    </a:ext>
                  </a:extLst>
                </p:cNvPr>
                <p:cNvSpPr txBox="1"/>
                <p:nvPr/>
              </p:nvSpPr>
              <p:spPr>
                <a:xfrm>
                  <a:off x="3510037" y="3318241"/>
                  <a:ext cx="4347360" cy="378829"/>
                </a:xfrm>
                <a:prstGeom prst="rect">
                  <a:avLst/>
                </a:prstGeom>
                <a:noFill/>
              </p:spPr>
              <p:txBody>
                <a:bodyPr wrap="none" rtlCol="0">
                  <a:spAutoFit/>
                </a:bodyPr>
                <a:lstStyle/>
                <a:p>
                  <a:r>
                    <a:rPr lang="en-US" altLang="zh-CN" sz="1634" dirty="0"/>
                    <a:t>virtual and public can appear in either order</a:t>
                  </a:r>
                  <a:endParaRPr lang="zh-CN" altLang="en-US" sz="1634" b="1" dirty="0">
                    <a:solidFill>
                      <a:prstClr val="black"/>
                    </a:solidFill>
                  </a:endParaRPr>
                </a:p>
              </p:txBody>
            </p:sp>
          </p:grpSp>
          <p:cxnSp>
            <p:nvCxnSpPr>
              <p:cNvPr id="12" name="直接箭头连接符 11">
                <a:extLst>
                  <a:ext uri="{FF2B5EF4-FFF2-40B4-BE49-F238E27FC236}">
                    <a16:creationId xmlns:a16="http://schemas.microsoft.com/office/drawing/2014/main" id="{11B77C21-47EA-4D9B-9CC4-8693D6B66B33}"/>
                  </a:ext>
                </a:extLst>
              </p:cNvPr>
              <p:cNvCxnSpPr>
                <a:cxnSpLocks/>
              </p:cNvCxnSpPr>
              <p:nvPr/>
            </p:nvCxnSpPr>
            <p:spPr>
              <a:xfrm flipV="1">
                <a:off x="4554152" y="2856096"/>
                <a:ext cx="373008" cy="34116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6B811356-BEA3-4904-BF46-A55494AAF750}"/>
                </a:ext>
              </a:extLst>
            </p:cNvPr>
            <p:cNvSpPr/>
            <p:nvPr/>
          </p:nvSpPr>
          <p:spPr>
            <a:xfrm>
              <a:off x="4630248" y="2901147"/>
              <a:ext cx="909335" cy="2854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22" name="组合 21">
            <a:extLst>
              <a:ext uri="{FF2B5EF4-FFF2-40B4-BE49-F238E27FC236}">
                <a16:creationId xmlns:a16="http://schemas.microsoft.com/office/drawing/2014/main" id="{F9E538D4-1B52-4346-B8ED-F0455458C676}"/>
              </a:ext>
            </a:extLst>
          </p:cNvPr>
          <p:cNvGrpSpPr/>
          <p:nvPr/>
        </p:nvGrpSpPr>
        <p:grpSpPr>
          <a:xfrm>
            <a:off x="3612632" y="4727842"/>
            <a:ext cx="5750958" cy="755487"/>
            <a:chOff x="3870077" y="2946009"/>
            <a:chExt cx="6336704" cy="832435"/>
          </a:xfrm>
        </p:grpSpPr>
        <p:sp>
          <p:nvSpPr>
            <p:cNvPr id="23" name="矩形 22">
              <a:extLst>
                <a:ext uri="{FF2B5EF4-FFF2-40B4-BE49-F238E27FC236}">
                  <a16:creationId xmlns:a16="http://schemas.microsoft.com/office/drawing/2014/main" id="{E2B17DBF-629D-48D2-AE6D-E2BDDF0D21CF}"/>
                </a:ext>
              </a:extLst>
            </p:cNvPr>
            <p:cNvSpPr/>
            <p:nvPr/>
          </p:nvSpPr>
          <p:spPr>
            <a:xfrm>
              <a:off x="5166221" y="2946009"/>
              <a:ext cx="5040560" cy="34716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4" name="直接箭头连接符 23">
              <a:extLst>
                <a:ext uri="{FF2B5EF4-FFF2-40B4-BE49-F238E27FC236}">
                  <a16:creationId xmlns:a16="http://schemas.microsoft.com/office/drawing/2014/main" id="{29A6DE5C-5DE0-4E36-8283-0AD72478CA8B}"/>
                </a:ext>
              </a:extLst>
            </p:cNvPr>
            <p:cNvCxnSpPr>
              <a:cxnSpLocks/>
            </p:cNvCxnSpPr>
            <p:nvPr/>
          </p:nvCxnSpPr>
          <p:spPr>
            <a:xfrm flipH="1" flipV="1">
              <a:off x="7398469" y="3154127"/>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12">
              <a:extLst>
                <a:ext uri="{FF2B5EF4-FFF2-40B4-BE49-F238E27FC236}">
                  <a16:creationId xmlns:a16="http://schemas.microsoft.com/office/drawing/2014/main" id="{E6E17038-09D9-4BAF-93FF-31069009ADD6}"/>
                </a:ext>
              </a:extLst>
            </p:cNvPr>
            <p:cNvSpPr txBox="1"/>
            <p:nvPr/>
          </p:nvSpPr>
          <p:spPr>
            <a:xfrm>
              <a:off x="3870077" y="3399614"/>
              <a:ext cx="6295841" cy="378830"/>
            </a:xfrm>
            <a:prstGeom prst="rect">
              <a:avLst/>
            </a:prstGeom>
            <a:noFill/>
          </p:spPr>
          <p:txBody>
            <a:bodyPr wrap="none" rtlCol="0">
              <a:spAutoFit/>
            </a:bodyPr>
            <a:lstStyle/>
            <a:p>
              <a:r>
                <a:rPr lang="en-US" altLang="zh-CN" sz="1634" dirty="0"/>
                <a:t>A Graduate object will contain a single copy of the Person object.</a:t>
              </a:r>
              <a:endParaRPr lang="zh-CN" altLang="en-US" sz="1634" b="1" dirty="0">
                <a:solidFill>
                  <a:prstClr val="black"/>
                </a:solidFill>
              </a:endParaRPr>
            </a:p>
          </p:txBody>
        </p:sp>
      </p:grpSp>
    </p:spTree>
    <p:extLst>
      <p:ext uri="{BB962C8B-B14F-4D97-AF65-F5344CB8AC3E}">
        <p14:creationId xmlns:p14="http://schemas.microsoft.com/office/powerpoint/2010/main" val="5900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AD9356B9-EABF-4654-80D1-A48D4CDD1074}"/>
              </a:ext>
            </a:extLst>
          </p:cNvPr>
          <p:cNvPicPr>
            <a:picLocks noChangeAspect="1"/>
          </p:cNvPicPr>
          <p:nvPr/>
        </p:nvPicPr>
        <p:blipFill>
          <a:blip r:embed="rId2"/>
          <a:stretch>
            <a:fillRect/>
          </a:stretch>
        </p:blipFill>
        <p:spPr>
          <a:xfrm>
            <a:off x="2103069" y="1830174"/>
            <a:ext cx="7138528" cy="978463"/>
          </a:xfrm>
          <a:prstGeom prst="rect">
            <a:avLst/>
          </a:prstGeom>
        </p:spPr>
      </p:pic>
      <p:pic>
        <p:nvPicPr>
          <p:cNvPr id="39" name="图片 38">
            <a:extLst>
              <a:ext uri="{FF2B5EF4-FFF2-40B4-BE49-F238E27FC236}">
                <a16:creationId xmlns:a16="http://schemas.microsoft.com/office/drawing/2014/main" id="{B5FD8359-1ACD-4278-B9CE-0594C6BDCAE6}"/>
              </a:ext>
            </a:extLst>
          </p:cNvPr>
          <p:cNvPicPr>
            <a:picLocks noChangeAspect="1"/>
          </p:cNvPicPr>
          <p:nvPr/>
        </p:nvPicPr>
        <p:blipFill>
          <a:blip r:embed="rId3"/>
          <a:stretch>
            <a:fillRect/>
          </a:stretch>
        </p:blipFill>
        <p:spPr>
          <a:xfrm>
            <a:off x="1320897" y="3587269"/>
            <a:ext cx="9801225" cy="685800"/>
          </a:xfrm>
          <a:prstGeom prst="rect">
            <a:avLst/>
          </a:prstGeom>
        </p:spPr>
      </p:pic>
      <p:sp>
        <p:nvSpPr>
          <p:cNvPr id="4" name="文本框 3">
            <a:extLst>
              <a:ext uri="{FF2B5EF4-FFF2-40B4-BE49-F238E27FC236}">
                <a16:creationId xmlns:a16="http://schemas.microsoft.com/office/drawing/2014/main" id="{0A5388E5-13ED-4E19-B2B9-CA01571D4A07}"/>
              </a:ext>
            </a:extLst>
          </p:cNvPr>
          <p:cNvSpPr txBox="1"/>
          <p:nvPr/>
        </p:nvSpPr>
        <p:spPr>
          <a:xfrm>
            <a:off x="1742616" y="237933"/>
            <a:ext cx="1771191" cy="483337"/>
          </a:xfrm>
          <a:prstGeom prst="rect">
            <a:avLst/>
          </a:prstGeom>
          <a:noFill/>
        </p:spPr>
        <p:txBody>
          <a:bodyPr wrap="none" rtlCol="0">
            <a:spAutoFit/>
          </a:bodyPr>
          <a:lstStyle/>
          <a:p>
            <a:r>
              <a:rPr lang="en-US" altLang="zh-CN" sz="2541" b="1" dirty="0"/>
              <a:t>Constructor</a:t>
            </a:r>
            <a:endParaRPr lang="zh-CN" altLang="en-US" sz="2541" b="1" dirty="0"/>
          </a:p>
        </p:txBody>
      </p:sp>
      <p:sp>
        <p:nvSpPr>
          <p:cNvPr id="6" name="文本框 5">
            <a:extLst>
              <a:ext uri="{FF2B5EF4-FFF2-40B4-BE49-F238E27FC236}">
                <a16:creationId xmlns:a16="http://schemas.microsoft.com/office/drawing/2014/main" id="{1AAC734F-161F-43ED-B1DC-2B6D1FE2C787}"/>
              </a:ext>
            </a:extLst>
          </p:cNvPr>
          <p:cNvSpPr txBox="1"/>
          <p:nvPr/>
        </p:nvSpPr>
        <p:spPr>
          <a:xfrm>
            <a:off x="1377827" y="811535"/>
            <a:ext cx="10652343" cy="1015663"/>
          </a:xfrm>
          <a:prstGeom prst="rect">
            <a:avLst/>
          </a:prstGeom>
          <a:noFill/>
        </p:spPr>
        <p:txBody>
          <a:bodyPr wrap="square">
            <a:spAutoFit/>
          </a:bodyPr>
          <a:lstStyle/>
          <a:p>
            <a:r>
              <a:rPr lang="en-US" altLang="zh-CN" sz="2000" dirty="0"/>
              <a:t>With nonvirtual base classes, the only constructors that can appear in an initialization list are constructors for the immediate base classes. But these constructors can, in turn, pass information on to their bases. </a:t>
            </a:r>
            <a:endParaRPr lang="zh-CN" altLang="en-US" sz="2000" dirty="0"/>
          </a:p>
        </p:txBody>
      </p:sp>
      <p:grpSp>
        <p:nvGrpSpPr>
          <p:cNvPr id="7" name="组合 6">
            <a:extLst>
              <a:ext uri="{FF2B5EF4-FFF2-40B4-BE49-F238E27FC236}">
                <a16:creationId xmlns:a16="http://schemas.microsoft.com/office/drawing/2014/main" id="{45C5095F-D72B-4EF3-B36D-F8CBFF94F7E5}"/>
              </a:ext>
            </a:extLst>
          </p:cNvPr>
          <p:cNvGrpSpPr/>
          <p:nvPr/>
        </p:nvGrpSpPr>
        <p:grpSpPr>
          <a:xfrm>
            <a:off x="7147015" y="1800049"/>
            <a:ext cx="4853060" cy="1100457"/>
            <a:chOff x="7260685" y="1451861"/>
            <a:chExt cx="5347363" cy="1212541"/>
          </a:xfrm>
        </p:grpSpPr>
        <p:sp>
          <p:nvSpPr>
            <p:cNvPr id="8" name="矩形 7">
              <a:extLst>
                <a:ext uri="{FF2B5EF4-FFF2-40B4-BE49-F238E27FC236}">
                  <a16:creationId xmlns:a16="http://schemas.microsoft.com/office/drawing/2014/main" id="{2D612896-C406-4A4E-B0D6-E01046885928}"/>
                </a:ext>
              </a:extLst>
            </p:cNvPr>
            <p:cNvSpPr/>
            <p:nvPr/>
          </p:nvSpPr>
          <p:spPr>
            <a:xfrm>
              <a:off x="7366970" y="1451861"/>
              <a:ext cx="2316760" cy="38334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9" name="直接箭头连接符 8">
              <a:extLst>
                <a:ext uri="{FF2B5EF4-FFF2-40B4-BE49-F238E27FC236}">
                  <a16:creationId xmlns:a16="http://schemas.microsoft.com/office/drawing/2014/main" id="{50DBE8EB-5C07-4427-A58E-7577AB5CFF21}"/>
                </a:ext>
              </a:extLst>
            </p:cNvPr>
            <p:cNvCxnSpPr>
              <a:cxnSpLocks/>
            </p:cNvCxnSpPr>
            <p:nvPr/>
          </p:nvCxnSpPr>
          <p:spPr>
            <a:xfrm flipH="1" flipV="1">
              <a:off x="7815952" y="1842144"/>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2">
              <a:extLst>
                <a:ext uri="{FF2B5EF4-FFF2-40B4-BE49-F238E27FC236}">
                  <a16:creationId xmlns:a16="http://schemas.microsoft.com/office/drawing/2014/main" id="{22338A08-7C6C-475D-BBBA-D19622978E62}"/>
                </a:ext>
              </a:extLst>
            </p:cNvPr>
            <p:cNvSpPr txBox="1"/>
            <p:nvPr/>
          </p:nvSpPr>
          <p:spPr>
            <a:xfrm>
              <a:off x="7260685" y="2008480"/>
              <a:ext cx="5347363" cy="655922"/>
            </a:xfrm>
            <a:prstGeom prst="rect">
              <a:avLst/>
            </a:prstGeom>
            <a:noFill/>
          </p:spPr>
          <p:txBody>
            <a:bodyPr wrap="none" rtlCol="0">
              <a:spAutoFit/>
            </a:bodyPr>
            <a:lstStyle/>
            <a:p>
              <a:r>
                <a:rPr lang="en-US" altLang="zh-CN" sz="1634" dirty="0"/>
                <a:t>Just invoke immediate base class constructor, need not</a:t>
              </a:r>
            </a:p>
            <a:p>
              <a:r>
                <a:rPr lang="en-US" altLang="zh-CN" sz="1634" dirty="0">
                  <a:solidFill>
                    <a:prstClr val="black"/>
                  </a:solidFill>
                </a:rPr>
                <a:t>invoke the upper base class constructor</a:t>
              </a:r>
              <a:endParaRPr lang="zh-CN" altLang="en-US" sz="1634" dirty="0">
                <a:solidFill>
                  <a:prstClr val="black"/>
                </a:solidFill>
              </a:endParaRPr>
            </a:p>
          </p:txBody>
        </p:sp>
      </p:grpSp>
      <p:sp>
        <p:nvSpPr>
          <p:cNvPr id="13" name="文本框 12">
            <a:extLst>
              <a:ext uri="{FF2B5EF4-FFF2-40B4-BE49-F238E27FC236}">
                <a16:creationId xmlns:a16="http://schemas.microsoft.com/office/drawing/2014/main" id="{EF3ACF3C-08B6-40D2-B39C-5FF549568352}"/>
              </a:ext>
            </a:extLst>
          </p:cNvPr>
          <p:cNvSpPr txBox="1"/>
          <p:nvPr/>
        </p:nvSpPr>
        <p:spPr>
          <a:xfrm>
            <a:off x="1388742" y="3081448"/>
            <a:ext cx="9888860" cy="400110"/>
          </a:xfrm>
          <a:prstGeom prst="rect">
            <a:avLst/>
          </a:prstGeom>
          <a:noFill/>
        </p:spPr>
        <p:txBody>
          <a:bodyPr wrap="square">
            <a:spAutoFit/>
          </a:bodyPr>
          <a:lstStyle/>
          <a:p>
            <a:r>
              <a:rPr lang="en-US" altLang="zh-CN" sz="2000" dirty="0"/>
              <a:t>This automatic passing of information doesn’t work if a class is a virtual base class.</a:t>
            </a:r>
            <a:endParaRPr lang="zh-CN" altLang="en-US" sz="2000" dirty="0"/>
          </a:p>
        </p:txBody>
      </p:sp>
      <p:grpSp>
        <p:nvGrpSpPr>
          <p:cNvPr id="15" name="组合 14">
            <a:extLst>
              <a:ext uri="{FF2B5EF4-FFF2-40B4-BE49-F238E27FC236}">
                <a16:creationId xmlns:a16="http://schemas.microsoft.com/office/drawing/2014/main" id="{6233487F-11A7-45CB-BAC1-2A0697A2A07B}"/>
              </a:ext>
            </a:extLst>
          </p:cNvPr>
          <p:cNvGrpSpPr/>
          <p:nvPr/>
        </p:nvGrpSpPr>
        <p:grpSpPr>
          <a:xfrm>
            <a:off x="267374" y="3889000"/>
            <a:ext cx="4306628" cy="1488616"/>
            <a:chOff x="5873238" y="1495413"/>
            <a:chExt cx="4745271" cy="1640236"/>
          </a:xfrm>
        </p:grpSpPr>
        <p:sp>
          <p:nvSpPr>
            <p:cNvPr id="16" name="矩形 15">
              <a:extLst>
                <a:ext uri="{FF2B5EF4-FFF2-40B4-BE49-F238E27FC236}">
                  <a16:creationId xmlns:a16="http://schemas.microsoft.com/office/drawing/2014/main" id="{C9F487C4-F707-4EF6-82E6-C5A72D09A868}"/>
                </a:ext>
              </a:extLst>
            </p:cNvPr>
            <p:cNvSpPr/>
            <p:nvPr/>
          </p:nvSpPr>
          <p:spPr>
            <a:xfrm>
              <a:off x="7714604" y="1495413"/>
              <a:ext cx="2176112" cy="28212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7" name="直接箭头连接符 16">
              <a:extLst>
                <a:ext uri="{FF2B5EF4-FFF2-40B4-BE49-F238E27FC236}">
                  <a16:creationId xmlns:a16="http://schemas.microsoft.com/office/drawing/2014/main" id="{23A013E7-8767-4787-8F20-0E529982F277}"/>
                </a:ext>
              </a:extLst>
            </p:cNvPr>
            <p:cNvCxnSpPr>
              <a:cxnSpLocks/>
            </p:cNvCxnSpPr>
            <p:nvPr/>
          </p:nvCxnSpPr>
          <p:spPr>
            <a:xfrm flipH="1" flipV="1">
              <a:off x="8078175" y="1777539"/>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2">
              <a:extLst>
                <a:ext uri="{FF2B5EF4-FFF2-40B4-BE49-F238E27FC236}">
                  <a16:creationId xmlns:a16="http://schemas.microsoft.com/office/drawing/2014/main" id="{E2EACF13-6B46-45B2-B8AD-69BF943E1577}"/>
                </a:ext>
              </a:extLst>
            </p:cNvPr>
            <p:cNvSpPr txBox="1"/>
            <p:nvPr/>
          </p:nvSpPr>
          <p:spPr>
            <a:xfrm>
              <a:off x="5873238" y="1925540"/>
              <a:ext cx="4745271" cy="1210109"/>
            </a:xfrm>
            <a:prstGeom prst="rect">
              <a:avLst/>
            </a:prstGeom>
            <a:noFill/>
          </p:spPr>
          <p:txBody>
            <a:bodyPr wrap="none" rtlCol="0">
              <a:spAutoFit/>
            </a:bodyPr>
            <a:lstStyle/>
            <a:p>
              <a:r>
                <a:rPr lang="en-US" altLang="zh-CN" sz="1634" dirty="0"/>
                <a:t>Invoke the Person class(the top-level base class) </a:t>
              </a:r>
            </a:p>
            <a:p>
              <a:r>
                <a:rPr lang="en-US" altLang="zh-CN" sz="1634" dirty="0"/>
                <a:t>constructor explicitly. </a:t>
              </a:r>
              <a:r>
                <a:rPr lang="en-US" altLang="zh-CN" sz="1634" dirty="0">
                  <a:solidFill>
                    <a:prstClr val="black"/>
                  </a:solidFill>
                </a:rPr>
                <a:t>If you don’t invoke the </a:t>
              </a:r>
            </a:p>
            <a:p>
              <a:r>
                <a:rPr lang="en-US" altLang="zh-CN" sz="1634" dirty="0">
                  <a:solidFill>
                    <a:prstClr val="black"/>
                  </a:solidFill>
                </a:rPr>
                <a:t>constructor, the compiler will invoke its default</a:t>
              </a:r>
            </a:p>
            <a:p>
              <a:r>
                <a:rPr lang="en-US" altLang="zh-CN" sz="1634" dirty="0">
                  <a:solidFill>
                    <a:prstClr val="black"/>
                  </a:solidFill>
                </a:rPr>
                <a:t>constructor.</a:t>
              </a:r>
              <a:endParaRPr lang="zh-CN" altLang="en-US" sz="1634" dirty="0">
                <a:solidFill>
                  <a:prstClr val="black"/>
                </a:solidFill>
              </a:endParaRPr>
            </a:p>
          </p:txBody>
        </p:sp>
      </p:grpSp>
      <p:grpSp>
        <p:nvGrpSpPr>
          <p:cNvPr id="31" name="组合 30">
            <a:extLst>
              <a:ext uri="{FF2B5EF4-FFF2-40B4-BE49-F238E27FC236}">
                <a16:creationId xmlns:a16="http://schemas.microsoft.com/office/drawing/2014/main" id="{7BE8E41F-BC5C-40EC-B810-27BD48E2131E}"/>
              </a:ext>
            </a:extLst>
          </p:cNvPr>
          <p:cNvGrpSpPr/>
          <p:nvPr/>
        </p:nvGrpSpPr>
        <p:grpSpPr>
          <a:xfrm>
            <a:off x="4105894" y="3889000"/>
            <a:ext cx="5293994" cy="1029003"/>
            <a:chOff x="5223099" y="1495414"/>
            <a:chExt cx="5833200" cy="1133810"/>
          </a:xfrm>
        </p:grpSpPr>
        <p:sp>
          <p:nvSpPr>
            <p:cNvPr id="32" name="矩形 31">
              <a:extLst>
                <a:ext uri="{FF2B5EF4-FFF2-40B4-BE49-F238E27FC236}">
                  <a16:creationId xmlns:a16="http://schemas.microsoft.com/office/drawing/2014/main" id="{A4C80AE4-C10C-47EC-8918-40B2475F3C81}"/>
                </a:ext>
              </a:extLst>
            </p:cNvPr>
            <p:cNvSpPr/>
            <p:nvPr/>
          </p:nvSpPr>
          <p:spPr>
            <a:xfrm>
              <a:off x="5223099" y="1495414"/>
              <a:ext cx="5833200" cy="2821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33" name="直接箭头连接符 32">
              <a:extLst>
                <a:ext uri="{FF2B5EF4-FFF2-40B4-BE49-F238E27FC236}">
                  <a16:creationId xmlns:a16="http://schemas.microsoft.com/office/drawing/2014/main" id="{F456587F-D849-4CD0-9B41-D68ED660F980}"/>
                </a:ext>
              </a:extLst>
            </p:cNvPr>
            <p:cNvCxnSpPr>
              <a:cxnSpLocks/>
            </p:cNvCxnSpPr>
            <p:nvPr/>
          </p:nvCxnSpPr>
          <p:spPr>
            <a:xfrm flipH="1" flipV="1">
              <a:off x="7580761" y="1766787"/>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12">
              <a:extLst>
                <a:ext uri="{FF2B5EF4-FFF2-40B4-BE49-F238E27FC236}">
                  <a16:creationId xmlns:a16="http://schemas.microsoft.com/office/drawing/2014/main" id="{3FC1AEAB-E37B-40AD-AA8B-E251E9A46B68}"/>
                </a:ext>
              </a:extLst>
            </p:cNvPr>
            <p:cNvSpPr txBox="1"/>
            <p:nvPr/>
          </p:nvSpPr>
          <p:spPr>
            <a:xfrm>
              <a:off x="6245842" y="1973301"/>
              <a:ext cx="3712423" cy="655923"/>
            </a:xfrm>
            <a:prstGeom prst="rect">
              <a:avLst/>
            </a:prstGeom>
            <a:noFill/>
          </p:spPr>
          <p:txBody>
            <a:bodyPr wrap="none" rtlCol="0">
              <a:spAutoFit/>
            </a:bodyPr>
            <a:lstStyle/>
            <a:p>
              <a:r>
                <a:rPr lang="en-US" altLang="zh-CN" sz="1634" dirty="0"/>
                <a:t>invoke the Teacher and Student class </a:t>
              </a:r>
            </a:p>
            <a:p>
              <a:r>
                <a:rPr lang="en-US" altLang="zh-CN" sz="1634" dirty="0"/>
                <a:t>(immediate base classes)constructors</a:t>
              </a:r>
              <a:endParaRPr lang="zh-CN" altLang="en-US" sz="1634" b="1" dirty="0">
                <a:solidFill>
                  <a:prstClr val="black"/>
                </a:solidFill>
              </a:endParaRPr>
            </a:p>
          </p:txBody>
        </p:sp>
      </p:grpSp>
      <p:grpSp>
        <p:nvGrpSpPr>
          <p:cNvPr id="35" name="组合 34">
            <a:extLst>
              <a:ext uri="{FF2B5EF4-FFF2-40B4-BE49-F238E27FC236}">
                <a16:creationId xmlns:a16="http://schemas.microsoft.com/office/drawing/2014/main" id="{6233487F-11A7-45CB-BAC1-2A0697A2A07B}"/>
              </a:ext>
            </a:extLst>
          </p:cNvPr>
          <p:cNvGrpSpPr/>
          <p:nvPr/>
        </p:nvGrpSpPr>
        <p:grpSpPr>
          <a:xfrm>
            <a:off x="9346077" y="3879242"/>
            <a:ext cx="1987661" cy="817852"/>
            <a:chOff x="7542087" y="1495413"/>
            <a:chExt cx="2190111" cy="901152"/>
          </a:xfrm>
        </p:grpSpPr>
        <p:sp>
          <p:nvSpPr>
            <p:cNvPr id="36" name="矩形 35">
              <a:extLst>
                <a:ext uri="{FF2B5EF4-FFF2-40B4-BE49-F238E27FC236}">
                  <a16:creationId xmlns:a16="http://schemas.microsoft.com/office/drawing/2014/main" id="{C9F487C4-F707-4EF6-82E6-C5A72D09A868}"/>
                </a:ext>
              </a:extLst>
            </p:cNvPr>
            <p:cNvSpPr/>
            <p:nvPr/>
          </p:nvSpPr>
          <p:spPr>
            <a:xfrm>
              <a:off x="7763995" y="1495413"/>
              <a:ext cx="873148" cy="28818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34">
                <a:solidFill>
                  <a:prstClr val="white"/>
                </a:solidFill>
              </a:endParaRPr>
            </a:p>
          </p:txBody>
        </p:sp>
        <p:cxnSp>
          <p:nvCxnSpPr>
            <p:cNvPr id="37" name="直接箭头连接符 36">
              <a:extLst>
                <a:ext uri="{FF2B5EF4-FFF2-40B4-BE49-F238E27FC236}">
                  <a16:creationId xmlns:a16="http://schemas.microsoft.com/office/drawing/2014/main" id="{23A013E7-8767-4787-8F20-0E529982F277}"/>
                </a:ext>
              </a:extLst>
            </p:cNvPr>
            <p:cNvCxnSpPr>
              <a:cxnSpLocks/>
            </p:cNvCxnSpPr>
            <p:nvPr/>
          </p:nvCxnSpPr>
          <p:spPr>
            <a:xfrm flipH="1" flipV="1">
              <a:off x="8078175" y="1777539"/>
              <a:ext cx="396352" cy="2462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12">
              <a:extLst>
                <a:ext uri="{FF2B5EF4-FFF2-40B4-BE49-F238E27FC236}">
                  <a16:creationId xmlns:a16="http://schemas.microsoft.com/office/drawing/2014/main" id="{E2EACF13-6B46-45B2-B8AD-69BF943E1577}"/>
                </a:ext>
              </a:extLst>
            </p:cNvPr>
            <p:cNvSpPr txBox="1"/>
            <p:nvPr/>
          </p:nvSpPr>
          <p:spPr>
            <a:xfrm>
              <a:off x="7542087" y="2017735"/>
              <a:ext cx="2190111" cy="3788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34" dirty="0"/>
                <a:t>initialize its own data</a:t>
              </a:r>
              <a:endParaRPr lang="zh-CN" altLang="en-US" sz="1634" b="1" dirty="0">
                <a:solidFill>
                  <a:prstClr val="black"/>
                </a:solidFill>
              </a:endParaRPr>
            </a:p>
          </p:txBody>
        </p:sp>
      </p:grpSp>
    </p:spTree>
    <p:extLst>
      <p:ext uri="{BB962C8B-B14F-4D97-AF65-F5344CB8AC3E}">
        <p14:creationId xmlns:p14="http://schemas.microsoft.com/office/powerpoint/2010/main" val="29904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F20CE3F2-1817-4F8F-887B-60F9D718E370}"/>
              </a:ext>
            </a:extLst>
          </p:cNvPr>
          <p:cNvPicPr>
            <a:picLocks noChangeAspect="1"/>
          </p:cNvPicPr>
          <p:nvPr/>
        </p:nvPicPr>
        <p:blipFill>
          <a:blip r:embed="rId2"/>
          <a:stretch>
            <a:fillRect/>
          </a:stretch>
        </p:blipFill>
        <p:spPr>
          <a:xfrm>
            <a:off x="5594537" y="1824884"/>
            <a:ext cx="5162550" cy="3190875"/>
          </a:xfrm>
          <a:prstGeom prst="rect">
            <a:avLst/>
          </a:prstGeom>
        </p:spPr>
      </p:pic>
      <p:sp>
        <p:nvSpPr>
          <p:cNvPr id="2" name="矩形 1"/>
          <p:cNvSpPr/>
          <p:nvPr/>
        </p:nvSpPr>
        <p:spPr>
          <a:xfrm>
            <a:off x="1208683" y="357376"/>
            <a:ext cx="4285084" cy="483337"/>
          </a:xfrm>
          <a:prstGeom prst="rect">
            <a:avLst/>
          </a:prstGeom>
        </p:spPr>
        <p:txBody>
          <a:bodyPr wrap="none">
            <a:spAutoFit/>
          </a:bodyPr>
          <a:lstStyle/>
          <a:p>
            <a:pPr marL="129032" lvl="1">
              <a:spcBef>
                <a:spcPts val="1413"/>
              </a:spcBef>
              <a:buSzPct val="68000"/>
            </a:pPr>
            <a:r>
              <a:rPr lang="en-US" altLang="zh-CN" sz="2541" dirty="0">
                <a:solidFill>
                  <a:prstClr val="black"/>
                </a:solidFill>
              </a:rPr>
              <a:t>Multiple inheritance example:</a:t>
            </a:r>
            <a:endParaRPr lang="zh-CN" altLang="zh-CN" sz="2541" dirty="0">
              <a:solidFill>
                <a:prstClr val="black"/>
              </a:solidFill>
            </a:endParaRPr>
          </a:p>
        </p:txBody>
      </p:sp>
      <p:grpSp>
        <p:nvGrpSpPr>
          <p:cNvPr id="3" name="组合 2">
            <a:extLst>
              <a:ext uri="{FF2B5EF4-FFF2-40B4-BE49-F238E27FC236}">
                <a16:creationId xmlns:a16="http://schemas.microsoft.com/office/drawing/2014/main" id="{D94C4EE1-D89F-4F5C-A7C2-7413D118A89E}"/>
              </a:ext>
            </a:extLst>
          </p:cNvPr>
          <p:cNvGrpSpPr/>
          <p:nvPr/>
        </p:nvGrpSpPr>
        <p:grpSpPr>
          <a:xfrm>
            <a:off x="802504" y="1411791"/>
            <a:ext cx="3463646" cy="2932134"/>
            <a:chOff x="802504" y="1411791"/>
            <a:chExt cx="3463646" cy="2932134"/>
          </a:xfrm>
        </p:grpSpPr>
        <p:sp>
          <p:nvSpPr>
            <p:cNvPr id="6" name="矩形 5">
              <a:extLst>
                <a:ext uri="{FF2B5EF4-FFF2-40B4-BE49-F238E27FC236}">
                  <a16:creationId xmlns:a16="http://schemas.microsoft.com/office/drawing/2014/main" id="{12E50CDD-EEB3-404C-ADD9-09F6AC830E88}"/>
                </a:ext>
              </a:extLst>
            </p:cNvPr>
            <p:cNvSpPr/>
            <p:nvPr/>
          </p:nvSpPr>
          <p:spPr>
            <a:xfrm>
              <a:off x="1913485" y="1411791"/>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Person</a:t>
              </a:r>
              <a:endParaRPr lang="zh-CN" altLang="en-US" sz="1634" dirty="0"/>
            </a:p>
          </p:txBody>
        </p:sp>
        <p:cxnSp>
          <p:nvCxnSpPr>
            <p:cNvPr id="7" name="直接箭头连接符 6">
              <a:extLst>
                <a:ext uri="{FF2B5EF4-FFF2-40B4-BE49-F238E27FC236}">
                  <a16:creationId xmlns:a16="http://schemas.microsoft.com/office/drawing/2014/main" id="{539D5ED8-BD86-4506-9B21-308B442EA105}"/>
                </a:ext>
              </a:extLst>
            </p:cNvPr>
            <p:cNvCxnSpPr>
              <a:cxnSpLocks/>
              <a:endCxn id="6" idx="2"/>
            </p:cNvCxnSpPr>
            <p:nvPr/>
          </p:nvCxnSpPr>
          <p:spPr>
            <a:xfrm flipV="1">
              <a:off x="1652078" y="1999957"/>
              <a:ext cx="980277" cy="692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D7D2520-936E-474E-BB4F-132BF6EA6D31}"/>
                </a:ext>
              </a:extLst>
            </p:cNvPr>
            <p:cNvSpPr/>
            <p:nvPr/>
          </p:nvSpPr>
          <p:spPr>
            <a:xfrm>
              <a:off x="802504" y="2692163"/>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Student</a:t>
              </a:r>
              <a:endParaRPr lang="zh-CN" altLang="en-US" sz="1634" dirty="0"/>
            </a:p>
          </p:txBody>
        </p:sp>
        <p:sp>
          <p:nvSpPr>
            <p:cNvPr id="9" name="矩形 8">
              <a:extLst>
                <a:ext uri="{FF2B5EF4-FFF2-40B4-BE49-F238E27FC236}">
                  <a16:creationId xmlns:a16="http://schemas.microsoft.com/office/drawing/2014/main" id="{2F6E7316-F3BA-4735-B7FA-202649D87797}"/>
                </a:ext>
              </a:extLst>
            </p:cNvPr>
            <p:cNvSpPr/>
            <p:nvPr/>
          </p:nvSpPr>
          <p:spPr>
            <a:xfrm>
              <a:off x="1782781" y="3755759"/>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Graduate</a:t>
              </a:r>
              <a:endParaRPr lang="zh-CN" altLang="en-US" sz="1634" dirty="0"/>
            </a:p>
          </p:txBody>
        </p:sp>
        <p:cxnSp>
          <p:nvCxnSpPr>
            <p:cNvPr id="10" name="直接箭头连接符 9">
              <a:extLst>
                <a:ext uri="{FF2B5EF4-FFF2-40B4-BE49-F238E27FC236}">
                  <a16:creationId xmlns:a16="http://schemas.microsoft.com/office/drawing/2014/main" id="{4E4FE742-CEE2-4E86-8CC7-77A4567661F3}"/>
                </a:ext>
              </a:extLst>
            </p:cNvPr>
            <p:cNvCxnSpPr>
              <a:cxnSpLocks/>
              <a:endCxn id="8" idx="2"/>
            </p:cNvCxnSpPr>
            <p:nvPr/>
          </p:nvCxnSpPr>
          <p:spPr>
            <a:xfrm flipH="1" flipV="1">
              <a:off x="1521374" y="3280330"/>
              <a:ext cx="849573" cy="47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E9500BB-BF1C-44E7-B31E-29A7C2B1BD9B}"/>
                </a:ext>
              </a:extLst>
            </p:cNvPr>
            <p:cNvSpPr/>
            <p:nvPr/>
          </p:nvSpPr>
          <p:spPr>
            <a:xfrm>
              <a:off x="2828410" y="2710130"/>
              <a:ext cx="1437740" cy="58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34" dirty="0"/>
                <a:t>Teacher</a:t>
              </a:r>
              <a:endParaRPr lang="zh-CN" altLang="en-US" sz="1634" dirty="0"/>
            </a:p>
          </p:txBody>
        </p:sp>
        <p:cxnSp>
          <p:nvCxnSpPr>
            <p:cNvPr id="13" name="直接箭头连接符 12">
              <a:extLst>
                <a:ext uri="{FF2B5EF4-FFF2-40B4-BE49-F238E27FC236}">
                  <a16:creationId xmlns:a16="http://schemas.microsoft.com/office/drawing/2014/main" id="{1AA4F7C0-A660-4C2E-B607-93535F351F0F}"/>
                </a:ext>
              </a:extLst>
            </p:cNvPr>
            <p:cNvCxnSpPr>
              <a:cxnSpLocks/>
              <a:endCxn id="6" idx="2"/>
            </p:cNvCxnSpPr>
            <p:nvPr/>
          </p:nvCxnSpPr>
          <p:spPr>
            <a:xfrm flipH="1" flipV="1">
              <a:off x="2632355" y="1999957"/>
              <a:ext cx="914925" cy="727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6E2B1FF-BE9D-4982-B2BB-A87FC60D281E}"/>
                </a:ext>
              </a:extLst>
            </p:cNvPr>
            <p:cNvCxnSpPr>
              <a:cxnSpLocks/>
              <a:endCxn id="12" idx="2"/>
            </p:cNvCxnSpPr>
            <p:nvPr/>
          </p:nvCxnSpPr>
          <p:spPr>
            <a:xfrm flipV="1">
              <a:off x="2807224" y="3298296"/>
              <a:ext cx="740056" cy="457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5AB37568-A867-4167-8A96-BEB1688A4398}"/>
              </a:ext>
            </a:extLst>
          </p:cNvPr>
          <p:cNvGrpSpPr/>
          <p:nvPr/>
        </p:nvGrpSpPr>
        <p:grpSpPr>
          <a:xfrm>
            <a:off x="6033512" y="2276064"/>
            <a:ext cx="3639839" cy="1108112"/>
            <a:chOff x="895623" y="2626122"/>
            <a:chExt cx="4010563" cy="1220975"/>
          </a:xfrm>
        </p:grpSpPr>
        <p:sp>
          <p:nvSpPr>
            <p:cNvPr id="15" name="矩形 14">
              <a:extLst>
                <a:ext uri="{FF2B5EF4-FFF2-40B4-BE49-F238E27FC236}">
                  <a16:creationId xmlns:a16="http://schemas.microsoft.com/office/drawing/2014/main" id="{CD3862BB-6FCA-460E-A89F-0F82BDA85D00}"/>
                </a:ext>
              </a:extLst>
            </p:cNvPr>
            <p:cNvSpPr/>
            <p:nvPr/>
          </p:nvSpPr>
          <p:spPr>
            <a:xfrm>
              <a:off x="895623" y="2988876"/>
              <a:ext cx="1960486" cy="85822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6" name="直接箭头连接符 15">
              <a:extLst>
                <a:ext uri="{FF2B5EF4-FFF2-40B4-BE49-F238E27FC236}">
                  <a16:creationId xmlns:a16="http://schemas.microsoft.com/office/drawing/2014/main" id="{E845DBF3-EC57-468A-B4F4-030DF2B79458}"/>
                </a:ext>
              </a:extLst>
            </p:cNvPr>
            <p:cNvCxnSpPr/>
            <p:nvPr/>
          </p:nvCxnSpPr>
          <p:spPr>
            <a:xfrm flipH="1">
              <a:off x="2429917" y="292882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9">
              <a:extLst>
                <a:ext uri="{FF2B5EF4-FFF2-40B4-BE49-F238E27FC236}">
                  <a16:creationId xmlns:a16="http://schemas.microsoft.com/office/drawing/2014/main" id="{7E73FBF6-6A4B-4F80-90C9-A0E0B7D2ED06}"/>
                </a:ext>
              </a:extLst>
            </p:cNvPr>
            <p:cNvSpPr txBox="1"/>
            <p:nvPr/>
          </p:nvSpPr>
          <p:spPr>
            <a:xfrm>
              <a:off x="2856109" y="2626122"/>
              <a:ext cx="2050077"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Person</a:t>
              </a:r>
              <a:endParaRPr lang="zh-CN" altLang="en-US" sz="1634" b="1" dirty="0">
                <a:solidFill>
                  <a:prstClr val="black"/>
                </a:solidFill>
              </a:endParaRPr>
            </a:p>
          </p:txBody>
        </p:sp>
      </p:grpSp>
      <p:grpSp>
        <p:nvGrpSpPr>
          <p:cNvPr id="19" name="组合 18">
            <a:extLst>
              <a:ext uri="{FF2B5EF4-FFF2-40B4-BE49-F238E27FC236}">
                <a16:creationId xmlns:a16="http://schemas.microsoft.com/office/drawing/2014/main" id="{376BFF4A-8A8D-47AB-A905-682F0BC42D56}"/>
              </a:ext>
            </a:extLst>
          </p:cNvPr>
          <p:cNvGrpSpPr/>
          <p:nvPr/>
        </p:nvGrpSpPr>
        <p:grpSpPr>
          <a:xfrm>
            <a:off x="6026881" y="3431659"/>
            <a:ext cx="4730206" cy="1198092"/>
            <a:chOff x="379876" y="1653096"/>
            <a:chExt cx="5994672" cy="1320121"/>
          </a:xfrm>
        </p:grpSpPr>
        <p:sp>
          <p:nvSpPr>
            <p:cNvPr id="20" name="矩形 19">
              <a:extLst>
                <a:ext uri="{FF2B5EF4-FFF2-40B4-BE49-F238E27FC236}">
                  <a16:creationId xmlns:a16="http://schemas.microsoft.com/office/drawing/2014/main" id="{E4673DEB-52C3-4BED-BA51-6B6644A422E5}"/>
                </a:ext>
              </a:extLst>
            </p:cNvPr>
            <p:cNvSpPr/>
            <p:nvPr/>
          </p:nvSpPr>
          <p:spPr>
            <a:xfrm>
              <a:off x="379876" y="2114994"/>
              <a:ext cx="5994672" cy="8582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1" name="直接箭头连接符 20">
              <a:extLst>
                <a:ext uri="{FF2B5EF4-FFF2-40B4-BE49-F238E27FC236}">
                  <a16:creationId xmlns:a16="http://schemas.microsoft.com/office/drawing/2014/main" id="{1A472867-66B5-414E-9AA9-E3A21308A900}"/>
                </a:ext>
              </a:extLst>
            </p:cNvPr>
            <p:cNvCxnSpPr>
              <a:cxnSpLocks/>
            </p:cNvCxnSpPr>
            <p:nvPr/>
          </p:nvCxnSpPr>
          <p:spPr>
            <a:xfrm flipH="1">
              <a:off x="1289432" y="1934252"/>
              <a:ext cx="470971" cy="18074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8">
              <a:extLst>
                <a:ext uri="{FF2B5EF4-FFF2-40B4-BE49-F238E27FC236}">
                  <a16:creationId xmlns:a16="http://schemas.microsoft.com/office/drawing/2014/main" id="{3396F3C9-3699-453B-A522-0C90198FDC0C}"/>
                </a:ext>
              </a:extLst>
            </p:cNvPr>
            <p:cNvSpPr txBox="1"/>
            <p:nvPr/>
          </p:nvSpPr>
          <p:spPr>
            <a:xfrm>
              <a:off x="1721287" y="1653096"/>
              <a:ext cx="3440114" cy="378830"/>
            </a:xfrm>
            <a:prstGeom prst="rect">
              <a:avLst/>
            </a:prstGeom>
            <a:noFill/>
          </p:spPr>
          <p:txBody>
            <a:bodyPr wrap="square" rtlCol="0">
              <a:spAutoFit/>
            </a:bodyPr>
            <a:lstStyle/>
            <a:p>
              <a:r>
                <a:rPr lang="en-US" altLang="zh-CN" sz="1634" dirty="0">
                  <a:solidFill>
                    <a:prstClr val="black"/>
                  </a:solidFill>
                </a:rPr>
                <a:t>constructor of </a:t>
              </a:r>
              <a:r>
                <a:rPr lang="en-US" altLang="zh-CN" sz="1634" b="1" dirty="0">
                  <a:solidFill>
                    <a:prstClr val="black"/>
                  </a:solidFill>
                </a:rPr>
                <a:t>Person</a:t>
              </a:r>
              <a:endParaRPr lang="zh-CN" altLang="en-US" sz="1634" b="1" dirty="0">
                <a:solidFill>
                  <a:prstClr val="black"/>
                </a:solidFill>
              </a:endParaRPr>
            </a:p>
          </p:txBody>
        </p:sp>
      </p:grpSp>
    </p:spTree>
    <p:extLst>
      <p:ext uri="{BB962C8B-B14F-4D97-AF65-F5344CB8AC3E}">
        <p14:creationId xmlns:p14="http://schemas.microsoft.com/office/powerpoint/2010/main" val="163925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67739A3B-85BE-4767-92DA-5409BFFEF051}"/>
              </a:ext>
            </a:extLst>
          </p:cNvPr>
          <p:cNvPicPr>
            <a:picLocks noChangeAspect="1"/>
          </p:cNvPicPr>
          <p:nvPr/>
        </p:nvPicPr>
        <p:blipFill>
          <a:blip r:embed="rId2"/>
          <a:stretch>
            <a:fillRect/>
          </a:stretch>
        </p:blipFill>
        <p:spPr>
          <a:xfrm>
            <a:off x="2823208" y="3711747"/>
            <a:ext cx="8553642" cy="3079626"/>
          </a:xfrm>
          <a:prstGeom prst="rect">
            <a:avLst/>
          </a:prstGeom>
        </p:spPr>
      </p:pic>
      <p:pic>
        <p:nvPicPr>
          <p:cNvPr id="21" name="图片 20">
            <a:extLst>
              <a:ext uri="{FF2B5EF4-FFF2-40B4-BE49-F238E27FC236}">
                <a16:creationId xmlns:a16="http://schemas.microsoft.com/office/drawing/2014/main" id="{589A8080-493C-45CE-85CA-2450F87DD6EA}"/>
              </a:ext>
            </a:extLst>
          </p:cNvPr>
          <p:cNvPicPr>
            <a:picLocks noChangeAspect="1"/>
          </p:cNvPicPr>
          <p:nvPr/>
        </p:nvPicPr>
        <p:blipFill>
          <a:blip r:embed="rId3"/>
          <a:stretch>
            <a:fillRect/>
          </a:stretch>
        </p:blipFill>
        <p:spPr>
          <a:xfrm>
            <a:off x="481853" y="222292"/>
            <a:ext cx="9305214" cy="3489455"/>
          </a:xfrm>
          <a:prstGeom prst="rect">
            <a:avLst/>
          </a:prstGeom>
        </p:spPr>
      </p:pic>
      <p:sp>
        <p:nvSpPr>
          <p:cNvPr id="2" name="椭圆 1">
            <a:extLst>
              <a:ext uri="{FF2B5EF4-FFF2-40B4-BE49-F238E27FC236}">
                <a16:creationId xmlns:a16="http://schemas.microsoft.com/office/drawing/2014/main" id="{D32D443F-AC87-4FEB-A15C-3A2E47DE0B4F}"/>
              </a:ext>
            </a:extLst>
          </p:cNvPr>
          <p:cNvSpPr/>
          <p:nvPr/>
        </p:nvSpPr>
        <p:spPr>
          <a:xfrm>
            <a:off x="2009495" y="1543935"/>
            <a:ext cx="849573" cy="326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椭圆 4">
            <a:extLst>
              <a:ext uri="{FF2B5EF4-FFF2-40B4-BE49-F238E27FC236}">
                <a16:creationId xmlns:a16="http://schemas.microsoft.com/office/drawing/2014/main" id="{382DE0FA-97E9-464C-8ABD-256A3C32A653}"/>
              </a:ext>
            </a:extLst>
          </p:cNvPr>
          <p:cNvSpPr/>
          <p:nvPr/>
        </p:nvSpPr>
        <p:spPr>
          <a:xfrm>
            <a:off x="4293220" y="4513545"/>
            <a:ext cx="765785" cy="3145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BD2F688B-24B8-426B-8B1A-A7EDDC5D3246}"/>
              </a:ext>
            </a:extLst>
          </p:cNvPr>
          <p:cNvGrpSpPr/>
          <p:nvPr/>
        </p:nvGrpSpPr>
        <p:grpSpPr>
          <a:xfrm>
            <a:off x="2534325" y="2804229"/>
            <a:ext cx="5148421" cy="246888"/>
            <a:chOff x="5022205" y="3346202"/>
            <a:chExt cx="5112568" cy="144016"/>
          </a:xfrm>
        </p:grpSpPr>
        <p:cxnSp>
          <p:nvCxnSpPr>
            <p:cNvPr id="9" name="直接连接符 8">
              <a:extLst>
                <a:ext uri="{FF2B5EF4-FFF2-40B4-BE49-F238E27FC236}">
                  <a16:creationId xmlns:a16="http://schemas.microsoft.com/office/drawing/2014/main" id="{75456749-B787-4ED1-8CB7-B4A272AC9801}"/>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B39E877-89D8-4F1D-B9C5-7BA79275021D}"/>
                </a:ext>
              </a:extLst>
            </p:cNvPr>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ABBAE00-BD3B-4FF6-9A12-9F8186C97086}"/>
                </a:ext>
              </a:extLst>
            </p:cNvPr>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99C1BA1D-C8A0-4598-A241-21095D01B5F9}"/>
              </a:ext>
            </a:extLst>
          </p:cNvPr>
          <p:cNvGrpSpPr/>
          <p:nvPr/>
        </p:nvGrpSpPr>
        <p:grpSpPr>
          <a:xfrm>
            <a:off x="4127426" y="2567328"/>
            <a:ext cx="3863773" cy="479188"/>
            <a:chOff x="5022205" y="3346202"/>
            <a:chExt cx="5325204" cy="144016"/>
          </a:xfrm>
        </p:grpSpPr>
        <p:cxnSp>
          <p:nvCxnSpPr>
            <p:cNvPr id="13" name="直接连接符 12">
              <a:extLst>
                <a:ext uri="{FF2B5EF4-FFF2-40B4-BE49-F238E27FC236}">
                  <a16:creationId xmlns:a16="http://schemas.microsoft.com/office/drawing/2014/main" id="{8985CF17-EDFB-4A98-8AD8-3CC25ECF06A2}"/>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C306292-09B0-44B5-9D16-C7684EDAE2E3}"/>
                </a:ext>
              </a:extLst>
            </p:cNvPr>
            <p:cNvCxnSpPr>
              <a:cxnSpLocks/>
            </p:cNvCxnSpPr>
            <p:nvPr/>
          </p:nvCxnSpPr>
          <p:spPr>
            <a:xfrm>
              <a:off x="5022205" y="3346202"/>
              <a:ext cx="53252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E7712E8-7913-4983-AA20-8558FD43AD01}"/>
                </a:ext>
              </a:extLst>
            </p:cNvPr>
            <p:cNvCxnSpPr/>
            <p:nvPr/>
          </p:nvCxnSpPr>
          <p:spPr>
            <a:xfrm>
              <a:off x="10347409"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1D5D10AF-1187-4B0E-906A-12601B2E6C92}"/>
              </a:ext>
            </a:extLst>
          </p:cNvPr>
          <p:cNvGrpSpPr/>
          <p:nvPr/>
        </p:nvGrpSpPr>
        <p:grpSpPr>
          <a:xfrm>
            <a:off x="4797729" y="2378336"/>
            <a:ext cx="3512552" cy="723889"/>
            <a:chOff x="5022205" y="3346202"/>
            <a:chExt cx="7000288" cy="144016"/>
          </a:xfrm>
        </p:grpSpPr>
        <p:cxnSp>
          <p:nvCxnSpPr>
            <p:cNvPr id="17" name="直接连接符 16">
              <a:extLst>
                <a:ext uri="{FF2B5EF4-FFF2-40B4-BE49-F238E27FC236}">
                  <a16:creationId xmlns:a16="http://schemas.microsoft.com/office/drawing/2014/main" id="{FFE600D6-16FD-4356-AF08-E95E75B1FE00}"/>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50450F5-3C33-4B84-98D7-4EBD51AC9833}"/>
                </a:ext>
              </a:extLst>
            </p:cNvPr>
            <p:cNvCxnSpPr>
              <a:cxnSpLocks/>
            </p:cNvCxnSpPr>
            <p:nvPr/>
          </p:nvCxnSpPr>
          <p:spPr>
            <a:xfrm>
              <a:off x="5022205" y="3346202"/>
              <a:ext cx="700028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3D4FF27-3138-49F3-B0AE-731C2F5385F5}"/>
                </a:ext>
              </a:extLst>
            </p:cNvPr>
            <p:cNvCxnSpPr/>
            <p:nvPr/>
          </p:nvCxnSpPr>
          <p:spPr>
            <a:xfrm>
              <a:off x="1202249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A730F4B5-FBDB-4723-A811-C06295D14A5E}"/>
              </a:ext>
            </a:extLst>
          </p:cNvPr>
          <p:cNvGrpSpPr/>
          <p:nvPr/>
        </p:nvGrpSpPr>
        <p:grpSpPr>
          <a:xfrm>
            <a:off x="4939546" y="5841287"/>
            <a:ext cx="4143532" cy="329053"/>
            <a:chOff x="5022205" y="3346202"/>
            <a:chExt cx="5112568" cy="144016"/>
          </a:xfrm>
        </p:grpSpPr>
        <p:cxnSp>
          <p:nvCxnSpPr>
            <p:cNvPr id="23" name="直接连接符 22">
              <a:extLst>
                <a:ext uri="{FF2B5EF4-FFF2-40B4-BE49-F238E27FC236}">
                  <a16:creationId xmlns:a16="http://schemas.microsoft.com/office/drawing/2014/main" id="{9B2457F2-BEDE-4EFE-8169-64DAB6B2FC89}"/>
                </a:ext>
              </a:extLst>
            </p:cNvPr>
            <p:cNvCxnSpPr/>
            <p:nvPr/>
          </p:nvCxnSpPr>
          <p:spPr>
            <a:xfrm>
              <a:off x="5022205"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C68DD5F-63CC-47AA-B842-EC78E24BB1FF}"/>
                </a:ext>
              </a:extLst>
            </p:cNvPr>
            <p:cNvCxnSpPr/>
            <p:nvPr/>
          </p:nvCxnSpPr>
          <p:spPr>
            <a:xfrm>
              <a:off x="5022205" y="3346202"/>
              <a:ext cx="51125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8505314-F60E-4523-BF23-B3F2FD9A4448}"/>
                </a:ext>
              </a:extLst>
            </p:cNvPr>
            <p:cNvCxnSpPr/>
            <p:nvPr/>
          </p:nvCxnSpPr>
          <p:spPr>
            <a:xfrm>
              <a:off x="1013477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453C0C30-57E1-405E-8FA5-D90813CB75C8}"/>
              </a:ext>
            </a:extLst>
          </p:cNvPr>
          <p:cNvGrpSpPr/>
          <p:nvPr/>
        </p:nvGrpSpPr>
        <p:grpSpPr>
          <a:xfrm>
            <a:off x="5915538" y="5700613"/>
            <a:ext cx="3551189" cy="420547"/>
            <a:chOff x="6094700" y="3346202"/>
            <a:chExt cx="5528522" cy="144016"/>
          </a:xfrm>
        </p:grpSpPr>
        <p:cxnSp>
          <p:nvCxnSpPr>
            <p:cNvPr id="27" name="直接连接符 26">
              <a:extLst>
                <a:ext uri="{FF2B5EF4-FFF2-40B4-BE49-F238E27FC236}">
                  <a16:creationId xmlns:a16="http://schemas.microsoft.com/office/drawing/2014/main" id="{A30819A6-AB1A-44DA-88F0-AACCEBE877D9}"/>
                </a:ext>
              </a:extLst>
            </p:cNvPr>
            <p:cNvCxnSpPr/>
            <p:nvPr/>
          </p:nvCxnSpPr>
          <p:spPr>
            <a:xfrm>
              <a:off x="6094700"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2F362B7-D43C-4C0B-B833-9592D775367E}"/>
                </a:ext>
              </a:extLst>
            </p:cNvPr>
            <p:cNvCxnSpPr>
              <a:cxnSpLocks/>
            </p:cNvCxnSpPr>
            <p:nvPr/>
          </p:nvCxnSpPr>
          <p:spPr>
            <a:xfrm>
              <a:off x="6094701" y="3346202"/>
              <a:ext cx="552852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C8F5B4A-56F8-44B6-85A5-6994AA4BD231}"/>
                </a:ext>
              </a:extLst>
            </p:cNvPr>
            <p:cNvCxnSpPr/>
            <p:nvPr/>
          </p:nvCxnSpPr>
          <p:spPr>
            <a:xfrm>
              <a:off x="11623222"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E73D84D-912C-429A-88CE-61D21D964B9F}"/>
              </a:ext>
            </a:extLst>
          </p:cNvPr>
          <p:cNvGrpSpPr/>
          <p:nvPr/>
        </p:nvGrpSpPr>
        <p:grpSpPr>
          <a:xfrm>
            <a:off x="6733023" y="5510919"/>
            <a:ext cx="2966789" cy="649278"/>
            <a:chOff x="4943550" y="3346202"/>
            <a:chExt cx="7078943" cy="144016"/>
          </a:xfrm>
        </p:grpSpPr>
        <p:cxnSp>
          <p:nvCxnSpPr>
            <p:cNvPr id="31" name="直接连接符 30">
              <a:extLst>
                <a:ext uri="{FF2B5EF4-FFF2-40B4-BE49-F238E27FC236}">
                  <a16:creationId xmlns:a16="http://schemas.microsoft.com/office/drawing/2014/main" id="{729B1340-8667-4C25-A73C-E800E37E9A5A}"/>
                </a:ext>
              </a:extLst>
            </p:cNvPr>
            <p:cNvCxnSpPr/>
            <p:nvPr/>
          </p:nvCxnSpPr>
          <p:spPr>
            <a:xfrm>
              <a:off x="4943550" y="3346202"/>
              <a:ext cx="0"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F3FCD20-3F88-4CBC-8D9A-8418412D0E18}"/>
                </a:ext>
              </a:extLst>
            </p:cNvPr>
            <p:cNvCxnSpPr>
              <a:cxnSpLocks/>
            </p:cNvCxnSpPr>
            <p:nvPr/>
          </p:nvCxnSpPr>
          <p:spPr>
            <a:xfrm>
              <a:off x="4943550" y="3346202"/>
              <a:ext cx="707894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024D069-80AD-488F-828A-92D52FC310C9}"/>
                </a:ext>
              </a:extLst>
            </p:cNvPr>
            <p:cNvCxnSpPr/>
            <p:nvPr/>
          </p:nvCxnSpPr>
          <p:spPr>
            <a:xfrm>
              <a:off x="12022493" y="3346202"/>
              <a:ext cx="0" cy="144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AC741548-24C1-469B-B1C8-B73BA2A222B6}"/>
              </a:ext>
            </a:extLst>
          </p:cNvPr>
          <p:cNvGrpSpPr/>
          <p:nvPr/>
        </p:nvGrpSpPr>
        <p:grpSpPr>
          <a:xfrm>
            <a:off x="7623648" y="6293448"/>
            <a:ext cx="3136887" cy="249315"/>
            <a:chOff x="5022205" y="3317730"/>
            <a:chExt cx="4159377" cy="172495"/>
          </a:xfrm>
        </p:grpSpPr>
        <p:cxnSp>
          <p:nvCxnSpPr>
            <p:cNvPr id="40" name="直接连接符 39">
              <a:extLst>
                <a:ext uri="{FF2B5EF4-FFF2-40B4-BE49-F238E27FC236}">
                  <a16:creationId xmlns:a16="http://schemas.microsoft.com/office/drawing/2014/main" id="{553BC2C2-FAE1-4E56-BFBA-CA69F015B5C3}"/>
                </a:ext>
              </a:extLst>
            </p:cNvPr>
            <p:cNvCxnSpPr/>
            <p:nvPr/>
          </p:nvCxnSpPr>
          <p:spPr>
            <a:xfrm>
              <a:off x="5022205" y="3346202"/>
              <a:ext cx="0" cy="1440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540B348-A8E5-47AA-81B7-3862046C6738}"/>
                </a:ext>
              </a:extLst>
            </p:cNvPr>
            <p:cNvCxnSpPr>
              <a:cxnSpLocks/>
            </p:cNvCxnSpPr>
            <p:nvPr/>
          </p:nvCxnSpPr>
          <p:spPr>
            <a:xfrm>
              <a:off x="5022205" y="3490218"/>
              <a:ext cx="41593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848E40-FD5E-4B9B-82C9-7850482128B0}"/>
                </a:ext>
              </a:extLst>
            </p:cNvPr>
            <p:cNvCxnSpPr>
              <a:cxnSpLocks/>
            </p:cNvCxnSpPr>
            <p:nvPr/>
          </p:nvCxnSpPr>
          <p:spPr>
            <a:xfrm flipV="1">
              <a:off x="9181581" y="3317730"/>
              <a:ext cx="0" cy="172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4A0E86E-1DB3-4678-80AF-2FD2FE9B6440}"/>
              </a:ext>
            </a:extLst>
          </p:cNvPr>
          <p:cNvGrpSpPr/>
          <p:nvPr/>
        </p:nvGrpSpPr>
        <p:grpSpPr>
          <a:xfrm>
            <a:off x="824206" y="1901610"/>
            <a:ext cx="3614714" cy="708281"/>
            <a:chOff x="895623" y="2935483"/>
            <a:chExt cx="3982880" cy="780421"/>
          </a:xfrm>
        </p:grpSpPr>
        <p:sp>
          <p:nvSpPr>
            <p:cNvPr id="37" name="矩形 36">
              <a:extLst>
                <a:ext uri="{FF2B5EF4-FFF2-40B4-BE49-F238E27FC236}">
                  <a16:creationId xmlns:a16="http://schemas.microsoft.com/office/drawing/2014/main" id="{8CF047E8-375F-4C7B-A67B-2F8F8E11D139}"/>
                </a:ext>
              </a:extLst>
            </p:cNvPr>
            <p:cNvSpPr/>
            <p:nvPr/>
          </p:nvSpPr>
          <p:spPr>
            <a:xfrm>
              <a:off x="895623" y="3355864"/>
              <a:ext cx="1723108"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8" name="直接箭头连接符 37">
              <a:extLst>
                <a:ext uri="{FF2B5EF4-FFF2-40B4-BE49-F238E27FC236}">
                  <a16:creationId xmlns:a16="http://schemas.microsoft.com/office/drawing/2014/main" id="{9ECB8833-45C2-4DC5-80B7-659D46A2B04B}"/>
                </a:ext>
              </a:extLst>
            </p:cNvPr>
            <p:cNvCxnSpPr/>
            <p:nvPr/>
          </p:nvCxnSpPr>
          <p:spPr>
            <a:xfrm flipH="1">
              <a:off x="2123706" y="3139409"/>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9">
              <a:extLst>
                <a:ext uri="{FF2B5EF4-FFF2-40B4-BE49-F238E27FC236}">
                  <a16:creationId xmlns:a16="http://schemas.microsoft.com/office/drawing/2014/main" id="{5A0A7576-09CB-4AF9-9DE7-7FB8BF83EAE3}"/>
                </a:ext>
              </a:extLst>
            </p:cNvPr>
            <p:cNvSpPr txBox="1"/>
            <p:nvPr/>
          </p:nvSpPr>
          <p:spPr>
            <a:xfrm>
              <a:off x="2737572" y="2935483"/>
              <a:ext cx="2140931"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Teacher</a:t>
              </a:r>
              <a:endParaRPr lang="zh-CN" altLang="en-US" sz="1634" b="1" dirty="0">
                <a:solidFill>
                  <a:prstClr val="black"/>
                </a:solidFill>
              </a:endParaRPr>
            </a:p>
          </p:txBody>
        </p:sp>
      </p:grpSp>
      <p:grpSp>
        <p:nvGrpSpPr>
          <p:cNvPr id="44" name="组合 43">
            <a:extLst>
              <a:ext uri="{FF2B5EF4-FFF2-40B4-BE49-F238E27FC236}">
                <a16:creationId xmlns:a16="http://schemas.microsoft.com/office/drawing/2014/main" id="{9A29D991-0C5E-46C8-BBB5-F31BD2BB485B}"/>
              </a:ext>
            </a:extLst>
          </p:cNvPr>
          <p:cNvGrpSpPr/>
          <p:nvPr/>
        </p:nvGrpSpPr>
        <p:grpSpPr>
          <a:xfrm>
            <a:off x="3044088" y="4822111"/>
            <a:ext cx="3730440" cy="708281"/>
            <a:chOff x="895623" y="2935483"/>
            <a:chExt cx="4110392" cy="780421"/>
          </a:xfrm>
        </p:grpSpPr>
        <p:sp>
          <p:nvSpPr>
            <p:cNvPr id="45" name="矩形 44">
              <a:extLst>
                <a:ext uri="{FF2B5EF4-FFF2-40B4-BE49-F238E27FC236}">
                  <a16:creationId xmlns:a16="http://schemas.microsoft.com/office/drawing/2014/main" id="{5FA16DC7-5C21-4EA7-B4B4-2425F86267FC}"/>
                </a:ext>
              </a:extLst>
            </p:cNvPr>
            <p:cNvSpPr/>
            <p:nvPr/>
          </p:nvSpPr>
          <p:spPr>
            <a:xfrm>
              <a:off x="895623" y="3355864"/>
              <a:ext cx="1723108"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46" name="直接箭头连接符 45">
              <a:extLst>
                <a:ext uri="{FF2B5EF4-FFF2-40B4-BE49-F238E27FC236}">
                  <a16:creationId xmlns:a16="http://schemas.microsoft.com/office/drawing/2014/main" id="{6E93AB70-5403-4B20-88D0-ADA2E7F762FA}"/>
                </a:ext>
              </a:extLst>
            </p:cNvPr>
            <p:cNvCxnSpPr/>
            <p:nvPr/>
          </p:nvCxnSpPr>
          <p:spPr>
            <a:xfrm flipH="1">
              <a:off x="2429917" y="3238190"/>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9">
              <a:extLst>
                <a:ext uri="{FF2B5EF4-FFF2-40B4-BE49-F238E27FC236}">
                  <a16:creationId xmlns:a16="http://schemas.microsoft.com/office/drawing/2014/main" id="{1D6808F3-DD37-4769-A4B6-782B1DB6B07A}"/>
                </a:ext>
              </a:extLst>
            </p:cNvPr>
            <p:cNvSpPr txBox="1"/>
            <p:nvPr/>
          </p:nvSpPr>
          <p:spPr>
            <a:xfrm>
              <a:off x="2856109" y="2935483"/>
              <a:ext cx="2149906"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Student</a:t>
              </a:r>
              <a:endParaRPr lang="zh-CN" altLang="en-US" sz="1634" b="1" dirty="0">
                <a:solidFill>
                  <a:prstClr val="black"/>
                </a:solidFill>
              </a:endParaRPr>
            </a:p>
          </p:txBody>
        </p:sp>
      </p:grpSp>
      <p:grpSp>
        <p:nvGrpSpPr>
          <p:cNvPr id="54" name="组合 53">
            <a:extLst>
              <a:ext uri="{FF2B5EF4-FFF2-40B4-BE49-F238E27FC236}">
                <a16:creationId xmlns:a16="http://schemas.microsoft.com/office/drawing/2014/main" id="{E733319F-E3D0-4129-9A53-DC96A7D608E7}"/>
              </a:ext>
            </a:extLst>
          </p:cNvPr>
          <p:cNvGrpSpPr/>
          <p:nvPr/>
        </p:nvGrpSpPr>
        <p:grpSpPr>
          <a:xfrm>
            <a:off x="5836024" y="3181717"/>
            <a:ext cx="3397623" cy="193493"/>
            <a:chOff x="5836024" y="3181717"/>
            <a:chExt cx="3397623" cy="193493"/>
          </a:xfrm>
        </p:grpSpPr>
        <p:cxnSp>
          <p:nvCxnSpPr>
            <p:cNvPr id="49" name="直接连接符 48">
              <a:extLst>
                <a:ext uri="{FF2B5EF4-FFF2-40B4-BE49-F238E27FC236}">
                  <a16:creationId xmlns:a16="http://schemas.microsoft.com/office/drawing/2014/main" id="{CBE46F6E-5274-48C6-ABF5-7514495DC0B7}"/>
                </a:ext>
              </a:extLst>
            </p:cNvPr>
            <p:cNvCxnSpPr/>
            <p:nvPr/>
          </p:nvCxnSpPr>
          <p:spPr>
            <a:xfrm>
              <a:off x="5836024" y="3235507"/>
              <a:ext cx="0" cy="1275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59960DB-81A5-4B7E-920F-169B9988B140}"/>
                </a:ext>
              </a:extLst>
            </p:cNvPr>
            <p:cNvCxnSpPr/>
            <p:nvPr/>
          </p:nvCxnSpPr>
          <p:spPr>
            <a:xfrm>
              <a:off x="5844988" y="3366245"/>
              <a:ext cx="33886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E0541D9-C8CD-4F65-9370-1083EA41A580}"/>
                </a:ext>
              </a:extLst>
            </p:cNvPr>
            <p:cNvCxnSpPr/>
            <p:nvPr/>
          </p:nvCxnSpPr>
          <p:spPr>
            <a:xfrm flipV="1">
              <a:off x="9233647" y="3181717"/>
              <a:ext cx="0" cy="1934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80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Composition and Template</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Class Objects as members</a:t>
            </a:r>
            <a:endParaRPr lang="en-US" altLang="zh-CN" dirty="0">
              <a:sym typeface="+mn-ea"/>
            </a:endParaRPr>
          </a:p>
          <a:p>
            <a:pPr marL="285750" indent="-285750">
              <a:buFont typeface="Arial" panose="020B0604020202020204" pitchFamily="34" charset="0"/>
              <a:buChar char="•"/>
            </a:pPr>
            <a:r>
              <a:rPr lang="en-US" altLang="zh-CN" sz="2800" dirty="0"/>
              <a:t>Class templates </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0189C79-3907-49CE-886F-D77264E61C61}"/>
              </a:ext>
            </a:extLst>
          </p:cNvPr>
          <p:cNvPicPr>
            <a:picLocks noChangeAspect="1"/>
          </p:cNvPicPr>
          <p:nvPr/>
        </p:nvPicPr>
        <p:blipFill>
          <a:blip r:embed="rId2"/>
          <a:stretch>
            <a:fillRect/>
          </a:stretch>
        </p:blipFill>
        <p:spPr>
          <a:xfrm>
            <a:off x="505458" y="370542"/>
            <a:ext cx="8120968" cy="4613833"/>
          </a:xfrm>
          <a:prstGeom prst="rect">
            <a:avLst/>
          </a:prstGeom>
        </p:spPr>
      </p:pic>
      <p:pic>
        <p:nvPicPr>
          <p:cNvPr id="3" name="Picture 2">
            <a:extLst>
              <a:ext uri="{FF2B5EF4-FFF2-40B4-BE49-F238E27FC236}">
                <a16:creationId xmlns:a16="http://schemas.microsoft.com/office/drawing/2014/main" id="{B239A173-C7A7-44A0-9178-B3ADB6406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075" y="3714697"/>
            <a:ext cx="6787403" cy="2132319"/>
          </a:xfrm>
          <a:prstGeom prst="rect">
            <a:avLst/>
          </a:prstGeom>
          <a:noFill/>
          <a:ln w="127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CB6FFAA2-77D8-4D21-8CC1-06383CE9BADA}"/>
              </a:ext>
            </a:extLst>
          </p:cNvPr>
          <p:cNvSpPr/>
          <p:nvPr/>
        </p:nvSpPr>
        <p:spPr>
          <a:xfrm>
            <a:off x="400261" y="761405"/>
            <a:ext cx="4836033"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椭圆 5">
            <a:extLst>
              <a:ext uri="{FF2B5EF4-FFF2-40B4-BE49-F238E27FC236}">
                <a16:creationId xmlns:a16="http://schemas.microsoft.com/office/drawing/2014/main" id="{56960143-E231-48E3-8A23-7110527C130A}"/>
              </a:ext>
            </a:extLst>
          </p:cNvPr>
          <p:cNvSpPr/>
          <p:nvPr/>
        </p:nvSpPr>
        <p:spPr>
          <a:xfrm>
            <a:off x="2043949" y="736916"/>
            <a:ext cx="1397183" cy="35364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7" name="椭圆 6">
            <a:extLst>
              <a:ext uri="{FF2B5EF4-FFF2-40B4-BE49-F238E27FC236}">
                <a16:creationId xmlns:a16="http://schemas.microsoft.com/office/drawing/2014/main" id="{87543D12-B2CE-4250-A858-CE2C7D2D375C}"/>
              </a:ext>
            </a:extLst>
          </p:cNvPr>
          <p:cNvSpPr/>
          <p:nvPr/>
        </p:nvSpPr>
        <p:spPr>
          <a:xfrm>
            <a:off x="3514161" y="743688"/>
            <a:ext cx="1462152" cy="32675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grpSp>
        <p:nvGrpSpPr>
          <p:cNvPr id="18" name="组合 17">
            <a:extLst>
              <a:ext uri="{FF2B5EF4-FFF2-40B4-BE49-F238E27FC236}">
                <a16:creationId xmlns:a16="http://schemas.microsoft.com/office/drawing/2014/main" id="{35A758F3-ADF0-446A-994D-DFE8E6E5B28E}"/>
              </a:ext>
            </a:extLst>
          </p:cNvPr>
          <p:cNvGrpSpPr/>
          <p:nvPr/>
        </p:nvGrpSpPr>
        <p:grpSpPr>
          <a:xfrm>
            <a:off x="1211371" y="2117570"/>
            <a:ext cx="3495100" cy="487256"/>
            <a:chOff x="1421805" y="2945684"/>
            <a:chExt cx="3851083" cy="536885"/>
          </a:xfrm>
        </p:grpSpPr>
        <p:sp>
          <p:nvSpPr>
            <p:cNvPr id="9" name="矩形 8">
              <a:extLst>
                <a:ext uri="{FF2B5EF4-FFF2-40B4-BE49-F238E27FC236}">
                  <a16:creationId xmlns:a16="http://schemas.microsoft.com/office/drawing/2014/main" id="{A8A18D0C-A87C-46C0-AD6D-E9111C53BFD0}"/>
                </a:ext>
              </a:extLst>
            </p:cNvPr>
            <p:cNvSpPr/>
            <p:nvPr/>
          </p:nvSpPr>
          <p:spPr>
            <a:xfrm>
              <a:off x="1997869" y="2945684"/>
              <a:ext cx="3275019" cy="2887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0" name="矩形 9">
              <a:extLst>
                <a:ext uri="{FF2B5EF4-FFF2-40B4-BE49-F238E27FC236}">
                  <a16:creationId xmlns:a16="http://schemas.microsoft.com/office/drawing/2014/main" id="{CA1AAD84-F79F-4D15-80A6-E5232C0AF04F}"/>
                </a:ext>
              </a:extLst>
            </p:cNvPr>
            <p:cNvSpPr/>
            <p:nvPr/>
          </p:nvSpPr>
          <p:spPr>
            <a:xfrm>
              <a:off x="1421805" y="3205046"/>
              <a:ext cx="2016224" cy="2775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19" name="组合 18">
            <a:extLst>
              <a:ext uri="{FF2B5EF4-FFF2-40B4-BE49-F238E27FC236}">
                <a16:creationId xmlns:a16="http://schemas.microsoft.com/office/drawing/2014/main" id="{3639F307-63D9-4514-8ACF-93333700783E}"/>
              </a:ext>
            </a:extLst>
          </p:cNvPr>
          <p:cNvGrpSpPr/>
          <p:nvPr/>
        </p:nvGrpSpPr>
        <p:grpSpPr>
          <a:xfrm>
            <a:off x="1689368" y="2115842"/>
            <a:ext cx="4606577" cy="477990"/>
            <a:chOff x="1997869" y="2914153"/>
            <a:chExt cx="5075765" cy="526675"/>
          </a:xfrm>
        </p:grpSpPr>
        <p:sp>
          <p:nvSpPr>
            <p:cNvPr id="11" name="矩形 10">
              <a:extLst>
                <a:ext uri="{FF2B5EF4-FFF2-40B4-BE49-F238E27FC236}">
                  <a16:creationId xmlns:a16="http://schemas.microsoft.com/office/drawing/2014/main" id="{0A383A52-69A6-412F-9FD7-5E4FC7A05954}"/>
                </a:ext>
              </a:extLst>
            </p:cNvPr>
            <p:cNvSpPr/>
            <p:nvPr/>
          </p:nvSpPr>
          <p:spPr>
            <a:xfrm>
              <a:off x="1997869" y="2914153"/>
              <a:ext cx="5075765" cy="277523"/>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2" name="矩形 11">
              <a:extLst>
                <a:ext uri="{FF2B5EF4-FFF2-40B4-BE49-F238E27FC236}">
                  <a16:creationId xmlns:a16="http://schemas.microsoft.com/office/drawing/2014/main" id="{3C391F84-3B6A-4583-9234-345D52BFCB0D}"/>
                </a:ext>
              </a:extLst>
            </p:cNvPr>
            <p:cNvSpPr/>
            <p:nvPr/>
          </p:nvSpPr>
          <p:spPr>
            <a:xfrm>
              <a:off x="3515763" y="3175418"/>
              <a:ext cx="2304256" cy="26541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1" name="组合 20">
            <a:extLst>
              <a:ext uri="{FF2B5EF4-FFF2-40B4-BE49-F238E27FC236}">
                <a16:creationId xmlns:a16="http://schemas.microsoft.com/office/drawing/2014/main" id="{99948706-E902-4B0F-A282-A24F2494468A}"/>
              </a:ext>
            </a:extLst>
          </p:cNvPr>
          <p:cNvGrpSpPr/>
          <p:nvPr/>
        </p:nvGrpSpPr>
        <p:grpSpPr>
          <a:xfrm>
            <a:off x="7482031" y="2109696"/>
            <a:ext cx="727448" cy="509395"/>
            <a:chOff x="7254454" y="2976502"/>
            <a:chExt cx="801540" cy="561277"/>
          </a:xfrm>
        </p:grpSpPr>
        <p:sp>
          <p:nvSpPr>
            <p:cNvPr id="15" name="矩形 14">
              <a:extLst>
                <a:ext uri="{FF2B5EF4-FFF2-40B4-BE49-F238E27FC236}">
                  <a16:creationId xmlns:a16="http://schemas.microsoft.com/office/drawing/2014/main" id="{4159AE0C-20D2-4895-BACF-03DFBE8DBE8F}"/>
                </a:ext>
              </a:extLst>
            </p:cNvPr>
            <p:cNvSpPr/>
            <p:nvPr/>
          </p:nvSpPr>
          <p:spPr>
            <a:xfrm>
              <a:off x="7254454" y="2976502"/>
              <a:ext cx="801540" cy="24670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矩形 15">
              <a:extLst>
                <a:ext uri="{FF2B5EF4-FFF2-40B4-BE49-F238E27FC236}">
                  <a16:creationId xmlns:a16="http://schemas.microsoft.com/office/drawing/2014/main" id="{23E9E3EE-C8E1-46F7-9AF7-99688AEF0A91}"/>
                </a:ext>
              </a:extLst>
            </p:cNvPr>
            <p:cNvSpPr/>
            <p:nvPr/>
          </p:nvSpPr>
          <p:spPr>
            <a:xfrm>
              <a:off x="7287078" y="3220679"/>
              <a:ext cx="768916" cy="3171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C1C9BCFB-A227-40B1-A834-BB1F42CD4954}"/>
              </a:ext>
            </a:extLst>
          </p:cNvPr>
          <p:cNvGrpSpPr/>
          <p:nvPr/>
        </p:nvGrpSpPr>
        <p:grpSpPr>
          <a:xfrm>
            <a:off x="861450" y="1088166"/>
            <a:ext cx="3396790" cy="681384"/>
            <a:chOff x="895624" y="2965120"/>
            <a:chExt cx="3742760" cy="750784"/>
          </a:xfrm>
        </p:grpSpPr>
        <p:sp>
          <p:nvSpPr>
            <p:cNvPr id="23" name="矩形 22">
              <a:extLst>
                <a:ext uri="{FF2B5EF4-FFF2-40B4-BE49-F238E27FC236}">
                  <a16:creationId xmlns:a16="http://schemas.microsoft.com/office/drawing/2014/main" id="{D4EAF1A5-937E-4F84-B8E8-E582D7F666F3}"/>
                </a:ext>
              </a:extLst>
            </p:cNvPr>
            <p:cNvSpPr/>
            <p:nvPr/>
          </p:nvSpPr>
          <p:spPr>
            <a:xfrm>
              <a:off x="895624" y="3355864"/>
              <a:ext cx="1302940" cy="36004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4" name="直接箭头连接符 23">
              <a:extLst>
                <a:ext uri="{FF2B5EF4-FFF2-40B4-BE49-F238E27FC236}">
                  <a16:creationId xmlns:a16="http://schemas.microsoft.com/office/drawing/2014/main" id="{A152604C-864A-401D-920D-B8B6B8D1899B}"/>
                </a:ext>
              </a:extLst>
            </p:cNvPr>
            <p:cNvCxnSpPr>
              <a:cxnSpLocks/>
            </p:cNvCxnSpPr>
            <p:nvPr/>
          </p:nvCxnSpPr>
          <p:spPr>
            <a:xfrm flipH="1">
              <a:off x="2054811" y="3235867"/>
              <a:ext cx="420050" cy="23678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70AFB8D4-346F-42EF-BE7E-3CE70575004F}"/>
                </a:ext>
              </a:extLst>
            </p:cNvPr>
            <p:cNvSpPr txBox="1"/>
            <p:nvPr/>
          </p:nvSpPr>
          <p:spPr>
            <a:xfrm>
              <a:off x="2351557" y="2965120"/>
              <a:ext cx="2286827" cy="378830"/>
            </a:xfrm>
            <a:prstGeom prst="rect">
              <a:avLst/>
            </a:prstGeom>
            <a:noFill/>
          </p:spPr>
          <p:txBody>
            <a:bodyPr wrap="none" rtlCol="0">
              <a:spAutoFit/>
            </a:bodyPr>
            <a:lstStyle/>
            <a:p>
              <a:r>
                <a:rPr lang="en-US" altLang="zh-CN" sz="1634" dirty="0">
                  <a:solidFill>
                    <a:prstClr val="black"/>
                  </a:solidFill>
                </a:rPr>
                <a:t>data in class </a:t>
              </a:r>
              <a:r>
                <a:rPr lang="en-US" altLang="zh-CN" sz="1634" b="1" dirty="0">
                  <a:solidFill>
                    <a:prstClr val="black"/>
                  </a:solidFill>
                </a:rPr>
                <a:t>Graduate</a:t>
              </a:r>
              <a:endParaRPr lang="zh-CN" altLang="en-US" sz="1634" b="1" dirty="0">
                <a:solidFill>
                  <a:prstClr val="black"/>
                </a:solidFill>
              </a:endParaRPr>
            </a:p>
          </p:txBody>
        </p:sp>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071" y="5204057"/>
            <a:ext cx="1773973" cy="142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752119" y="2126269"/>
            <a:ext cx="5739655" cy="456960"/>
            <a:chOff x="1997868" y="2876244"/>
            <a:chExt cx="6324253" cy="503503"/>
          </a:xfrm>
        </p:grpSpPr>
        <p:grpSp>
          <p:nvGrpSpPr>
            <p:cNvPr id="20" name="组合 19">
              <a:extLst>
                <a:ext uri="{FF2B5EF4-FFF2-40B4-BE49-F238E27FC236}">
                  <a16:creationId xmlns:a16="http://schemas.microsoft.com/office/drawing/2014/main" id="{50AE18BC-6770-43CF-9E33-8565C713044C}"/>
                </a:ext>
              </a:extLst>
            </p:cNvPr>
            <p:cNvGrpSpPr/>
            <p:nvPr/>
          </p:nvGrpSpPr>
          <p:grpSpPr>
            <a:xfrm>
              <a:off x="1997868" y="2914154"/>
              <a:ext cx="6324253" cy="465593"/>
              <a:chOff x="1997868" y="2914154"/>
              <a:chExt cx="6324253" cy="465593"/>
            </a:xfrm>
          </p:grpSpPr>
          <p:sp>
            <p:nvSpPr>
              <p:cNvPr id="13" name="矩形 12">
                <a:extLst>
                  <a:ext uri="{FF2B5EF4-FFF2-40B4-BE49-F238E27FC236}">
                    <a16:creationId xmlns:a16="http://schemas.microsoft.com/office/drawing/2014/main" id="{C223F739-2FFC-4CEB-8360-41BFDA590052}"/>
                  </a:ext>
                </a:extLst>
              </p:cNvPr>
              <p:cNvSpPr/>
              <p:nvPr/>
            </p:nvSpPr>
            <p:spPr>
              <a:xfrm>
                <a:off x="1997868" y="2914154"/>
                <a:ext cx="3275021" cy="19576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矩形 13">
                <a:extLst>
                  <a:ext uri="{FF2B5EF4-FFF2-40B4-BE49-F238E27FC236}">
                    <a16:creationId xmlns:a16="http://schemas.microsoft.com/office/drawing/2014/main" id="{43B553A4-28C1-41BE-A31E-053A4A3E2BE2}"/>
                  </a:ext>
                </a:extLst>
              </p:cNvPr>
              <p:cNvSpPr/>
              <p:nvPr/>
            </p:nvSpPr>
            <p:spPr>
              <a:xfrm>
                <a:off x="5836914" y="3133042"/>
                <a:ext cx="2485207" cy="24670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
          <p:nvSpPr>
            <p:cNvPr id="26" name="矩形 25">
              <a:extLst>
                <a:ext uri="{FF2B5EF4-FFF2-40B4-BE49-F238E27FC236}">
                  <a16:creationId xmlns:a16="http://schemas.microsoft.com/office/drawing/2014/main" id="{C223F739-2FFC-4CEB-8360-41BFDA590052}"/>
                </a:ext>
              </a:extLst>
            </p:cNvPr>
            <p:cNvSpPr/>
            <p:nvPr/>
          </p:nvSpPr>
          <p:spPr>
            <a:xfrm>
              <a:off x="7121607" y="2876244"/>
              <a:ext cx="1083402" cy="2791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138073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19051" y="248459"/>
            <a:ext cx="4052831" cy="1045627"/>
          </a:xfrm>
        </p:spPr>
        <p:txBody>
          <a:bodyPr>
            <a:noAutofit/>
          </a:bodyPr>
          <a:lstStyle/>
          <a:p>
            <a:r>
              <a:rPr lang="en-US" altLang="zh-CN" sz="4720" dirty="0"/>
              <a:t>Template</a:t>
            </a:r>
          </a:p>
        </p:txBody>
      </p:sp>
      <p:sp>
        <p:nvSpPr>
          <p:cNvPr id="4" name="Content Placeholder 2"/>
          <p:cNvSpPr>
            <a:spLocks noGrp="1"/>
          </p:cNvSpPr>
          <p:nvPr>
            <p:ph idx="1"/>
          </p:nvPr>
        </p:nvSpPr>
        <p:spPr>
          <a:xfrm>
            <a:off x="475746" y="1403094"/>
            <a:ext cx="11223851" cy="1895202"/>
          </a:xfrm>
        </p:spPr>
        <p:txBody>
          <a:bodyPr>
            <a:noAutofit/>
          </a:bodyPr>
          <a:lstStyle/>
          <a:p>
            <a:pPr marL="129032" lvl="1" indent="0">
              <a:lnSpc>
                <a:spcPct val="100000"/>
              </a:lnSpc>
              <a:spcBef>
                <a:spcPts val="0"/>
              </a:spcBef>
              <a:buSzPct val="68000"/>
              <a:buNone/>
            </a:pPr>
            <a:r>
              <a:rPr lang="en-US" dirty="0"/>
              <a:t> A template is a mechanism in C++ that lets you write a function or a class that uses a generic data type. A placeholder is used instead of a real type and a substitution is done by the compiler whenever a new version of the function or class is needed by your program.</a:t>
            </a:r>
            <a:endParaRPr lang="zh-CN" altLang="zh-CN" dirty="0"/>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  </a:t>
            </a:r>
          </a:p>
        </p:txBody>
      </p:sp>
    </p:spTree>
    <p:extLst>
      <p:ext uri="{BB962C8B-B14F-4D97-AF65-F5344CB8AC3E}">
        <p14:creationId xmlns:p14="http://schemas.microsoft.com/office/powerpoint/2010/main" val="167649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48244" y="46850"/>
            <a:ext cx="5037731" cy="880280"/>
          </a:xfrm>
        </p:spPr>
        <p:txBody>
          <a:bodyPr>
            <a:noAutofit/>
          </a:bodyPr>
          <a:lstStyle/>
          <a:p>
            <a:r>
              <a:rPr lang="en-US" altLang="zh-CN" sz="3630" dirty="0"/>
              <a:t>Function Templates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264" y="1599766"/>
            <a:ext cx="6275692" cy="505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86478" y="902780"/>
            <a:ext cx="4809522" cy="483337"/>
          </a:xfrm>
          <a:prstGeom prst="rect">
            <a:avLst/>
          </a:prstGeom>
          <a:noFill/>
        </p:spPr>
        <p:txBody>
          <a:bodyPr wrap="none" rtlCol="0">
            <a:spAutoFit/>
          </a:bodyPr>
          <a:lstStyle/>
          <a:p>
            <a:r>
              <a:rPr lang="en-US" altLang="zh-CN" sz="2541" dirty="0"/>
              <a:t>Consider the simple function </a:t>
            </a:r>
            <a:r>
              <a:rPr lang="en-US" altLang="zh-CN" sz="2541" b="1" dirty="0"/>
              <a:t>print</a:t>
            </a:r>
            <a:r>
              <a:rPr lang="en-US" altLang="zh-CN" sz="2541" dirty="0"/>
              <a:t>:</a:t>
            </a:r>
            <a:endParaRPr lang="zh-CN" altLang="en-US" sz="2541" dirty="0"/>
          </a:p>
        </p:txBody>
      </p:sp>
      <p:grpSp>
        <p:nvGrpSpPr>
          <p:cNvPr id="26" name="组合 25">
            <a:extLst>
              <a:ext uri="{FF2B5EF4-FFF2-40B4-BE49-F238E27FC236}">
                <a16:creationId xmlns:a16="http://schemas.microsoft.com/office/drawing/2014/main" id="{7CE82553-10AA-477C-8B44-512679A9C87D}"/>
              </a:ext>
            </a:extLst>
          </p:cNvPr>
          <p:cNvGrpSpPr/>
          <p:nvPr/>
        </p:nvGrpSpPr>
        <p:grpSpPr>
          <a:xfrm>
            <a:off x="7010926" y="4810608"/>
            <a:ext cx="3960118" cy="1349728"/>
            <a:chOff x="7614493" y="5300578"/>
            <a:chExt cx="4363464" cy="1487201"/>
          </a:xfrm>
        </p:grpSpPr>
        <p:cxnSp>
          <p:nvCxnSpPr>
            <p:cNvPr id="6" name="直接箭头连接符 5"/>
            <p:cNvCxnSpPr>
              <a:cxnSpLocks/>
              <a:endCxn id="13" idx="3"/>
            </p:cNvCxnSpPr>
            <p:nvPr/>
          </p:nvCxnSpPr>
          <p:spPr>
            <a:xfrm flipH="1" flipV="1">
              <a:off x="7614493" y="5628291"/>
              <a:ext cx="972344" cy="36554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flipH="1">
              <a:off x="7699530" y="5993839"/>
              <a:ext cx="887307" cy="3605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54427" y="5300578"/>
              <a:ext cx="3423530" cy="1487201"/>
            </a:xfrm>
            <a:prstGeom prst="rect">
              <a:avLst/>
            </a:prstGeom>
            <a:noFill/>
          </p:spPr>
          <p:txBody>
            <a:bodyPr wrap="none" rtlCol="0">
              <a:spAutoFit/>
            </a:bodyPr>
            <a:lstStyle/>
            <a:p>
              <a:r>
                <a:rPr lang="en-US" altLang="zh-CN" sz="1634" dirty="0"/>
                <a:t>The print function accepts only </a:t>
              </a:r>
            </a:p>
            <a:p>
              <a:r>
                <a:rPr lang="en-US" altLang="zh-CN" sz="1634" dirty="0"/>
                <a:t>integer, so the floating numbers </a:t>
              </a:r>
            </a:p>
            <a:p>
              <a:r>
                <a:rPr lang="en-US" altLang="zh-CN" sz="1634" dirty="0"/>
                <a:t>2.6  and 3.7 and the characters ’A’ </a:t>
              </a:r>
            </a:p>
            <a:p>
              <a:r>
                <a:rPr lang="en-US" altLang="zh-CN" sz="1634" dirty="0"/>
                <a:t>and  ‘1’ are coerced to </a:t>
              </a:r>
              <a:r>
                <a:rPr lang="en-US" altLang="zh-CN" sz="1634" dirty="0" err="1"/>
                <a:t>int</a:t>
              </a:r>
              <a:r>
                <a:rPr lang="en-US" altLang="zh-CN" sz="1634" dirty="0"/>
                <a:t> and are </a:t>
              </a:r>
            </a:p>
            <a:p>
              <a:r>
                <a:rPr lang="en-US" altLang="zh-CN" sz="1634" dirty="0"/>
                <a:t>not treated as they should be.</a:t>
              </a:r>
              <a:endParaRPr lang="zh-CN" altLang="en-US" sz="1634" dirty="0"/>
            </a:p>
          </p:txBody>
        </p:sp>
      </p:grpSp>
      <p:grpSp>
        <p:nvGrpSpPr>
          <p:cNvPr id="22" name="组合 21">
            <a:extLst>
              <a:ext uri="{FF2B5EF4-FFF2-40B4-BE49-F238E27FC236}">
                <a16:creationId xmlns:a16="http://schemas.microsoft.com/office/drawing/2014/main" id="{D147FA91-9283-470F-94C8-57FD773BE71F}"/>
              </a:ext>
            </a:extLst>
          </p:cNvPr>
          <p:cNvGrpSpPr/>
          <p:nvPr/>
        </p:nvGrpSpPr>
        <p:grpSpPr>
          <a:xfrm>
            <a:off x="1541462" y="4258518"/>
            <a:ext cx="5534816" cy="899775"/>
            <a:chOff x="1587954" y="4692255"/>
            <a:chExt cx="6098547" cy="991419"/>
          </a:xfrm>
        </p:grpSpPr>
        <p:sp>
          <p:nvSpPr>
            <p:cNvPr id="3" name="矩形 2"/>
            <p:cNvSpPr/>
            <p:nvPr/>
          </p:nvSpPr>
          <p:spPr>
            <a:xfrm>
              <a:off x="1587954" y="5484309"/>
              <a:ext cx="2304256" cy="1993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2" name="矩形 11"/>
            <p:cNvSpPr/>
            <p:nvPr/>
          </p:nvSpPr>
          <p:spPr>
            <a:xfrm>
              <a:off x="5310237" y="4692255"/>
              <a:ext cx="2376264" cy="559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5" name="直接箭头连接符 4"/>
            <p:cNvCxnSpPr>
              <a:stCxn id="3" idx="3"/>
            </p:cNvCxnSpPr>
            <p:nvPr/>
          </p:nvCxnSpPr>
          <p:spPr>
            <a:xfrm flipV="1">
              <a:off x="3892210" y="4971957"/>
              <a:ext cx="1418027" cy="61203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 name="对象 3">
              <a:extLst>
                <a:ext uri="{FF2B5EF4-FFF2-40B4-BE49-F238E27FC236}">
                  <a16:creationId xmlns:a16="http://schemas.microsoft.com/office/drawing/2014/main" id="{8E879742-2781-4A29-9919-FA03BBAC0E4C}"/>
                </a:ext>
              </a:extLst>
            </p:cNvPr>
            <p:cNvGraphicFramePr>
              <a:graphicFrameLocks noChangeAspect="1"/>
            </p:cNvGraphicFramePr>
            <p:nvPr/>
          </p:nvGraphicFramePr>
          <p:xfrm>
            <a:off x="5370724" y="4713036"/>
            <a:ext cx="2243769" cy="515988"/>
          </p:xfrm>
          <a:graphic>
            <a:graphicData uri="http://schemas.openxmlformats.org/presentationml/2006/ole">
              <mc:AlternateContent xmlns:mc="http://schemas.openxmlformats.org/markup-compatibility/2006">
                <mc:Choice xmlns:v="urn:schemas-microsoft-com:vml" Requires="v">
                  <p:oleObj spid="_x0000_s3323" name="Image" r:id="rId5" imgW="3644280" imgH="838080" progId="Photoshop.Image.13">
                    <p:embed/>
                  </p:oleObj>
                </mc:Choice>
                <mc:Fallback>
                  <p:oleObj name="Image" r:id="rId5" imgW="3644280" imgH="838080" progId="Photoshop.Image.13">
                    <p:embed/>
                    <p:pic>
                      <p:nvPicPr>
                        <p:cNvPr id="4" name="对象 3">
                          <a:extLst>
                            <a:ext uri="{FF2B5EF4-FFF2-40B4-BE49-F238E27FC236}">
                              <a16:creationId xmlns:a16="http://schemas.microsoft.com/office/drawing/2014/main" id="{8E879742-2781-4A29-9919-FA03BBAC0E4C}"/>
                            </a:ext>
                          </a:extLst>
                        </p:cNvPr>
                        <p:cNvPicPr/>
                        <p:nvPr/>
                      </p:nvPicPr>
                      <p:blipFill>
                        <a:blip r:embed="rId6"/>
                        <a:stretch>
                          <a:fillRect/>
                        </a:stretch>
                      </p:blipFill>
                      <p:spPr>
                        <a:xfrm>
                          <a:off x="5370724" y="4713036"/>
                          <a:ext cx="2243769" cy="515988"/>
                        </a:xfrm>
                        <a:prstGeom prst="rect">
                          <a:avLst/>
                        </a:prstGeom>
                      </p:spPr>
                    </p:pic>
                  </p:oleObj>
                </mc:Fallback>
              </mc:AlternateContent>
            </a:graphicData>
          </a:graphic>
        </p:graphicFrame>
      </p:grpSp>
      <p:grpSp>
        <p:nvGrpSpPr>
          <p:cNvPr id="24" name="组合 23">
            <a:extLst>
              <a:ext uri="{FF2B5EF4-FFF2-40B4-BE49-F238E27FC236}">
                <a16:creationId xmlns:a16="http://schemas.microsoft.com/office/drawing/2014/main" id="{1CE83BB7-58ED-43E1-AA7B-59DE5A2FFC15}"/>
              </a:ext>
            </a:extLst>
          </p:cNvPr>
          <p:cNvGrpSpPr/>
          <p:nvPr/>
        </p:nvGrpSpPr>
        <p:grpSpPr>
          <a:xfrm>
            <a:off x="1521374" y="4866740"/>
            <a:ext cx="5489551" cy="573047"/>
            <a:chOff x="1565821" y="5362426"/>
            <a:chExt cx="6048672" cy="631413"/>
          </a:xfrm>
        </p:grpSpPr>
        <p:sp>
          <p:nvSpPr>
            <p:cNvPr id="9" name="矩形 8"/>
            <p:cNvSpPr/>
            <p:nvPr/>
          </p:nvSpPr>
          <p:spPr>
            <a:xfrm>
              <a:off x="1565821" y="5794474"/>
              <a:ext cx="2880320" cy="19936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p:cNvSpPr/>
            <p:nvPr/>
          </p:nvSpPr>
          <p:spPr>
            <a:xfrm>
              <a:off x="5310237" y="5362426"/>
              <a:ext cx="2304256" cy="53173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7" name="直接箭头连接符 6"/>
            <p:cNvCxnSpPr>
              <a:stCxn id="9" idx="3"/>
            </p:cNvCxnSpPr>
            <p:nvPr/>
          </p:nvCxnSpPr>
          <p:spPr>
            <a:xfrm flipV="1">
              <a:off x="4446141" y="5628291"/>
              <a:ext cx="864096" cy="265866"/>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extLst>
                <a:ext uri="{FF2B5EF4-FFF2-40B4-BE49-F238E27FC236}">
                  <a16:creationId xmlns:a16="http://schemas.microsoft.com/office/drawing/2014/main" id="{2185104B-E011-491C-8D0D-F31DBF80B929}"/>
                </a:ext>
              </a:extLst>
            </p:cNvPr>
            <p:cNvGraphicFramePr>
              <a:graphicFrameLocks noChangeAspect="1"/>
            </p:cNvGraphicFramePr>
            <p:nvPr/>
          </p:nvGraphicFramePr>
          <p:xfrm>
            <a:off x="5412488" y="5380970"/>
            <a:ext cx="2057989" cy="485512"/>
          </p:xfrm>
          <a:graphic>
            <a:graphicData uri="http://schemas.openxmlformats.org/presentationml/2006/ole">
              <mc:AlternateContent xmlns:mc="http://schemas.openxmlformats.org/markup-compatibility/2006">
                <mc:Choice xmlns:v="urn:schemas-microsoft-com:vml" Requires="v">
                  <p:oleObj spid="_x0000_s3324" name="Image" r:id="rId7" imgW="3606120" imgH="850680" progId="Photoshop.Image.13">
                    <p:embed/>
                  </p:oleObj>
                </mc:Choice>
                <mc:Fallback>
                  <p:oleObj name="Image" r:id="rId7" imgW="3606120" imgH="850680" progId="Photoshop.Image.13">
                    <p:embed/>
                    <p:pic>
                      <p:nvPicPr>
                        <p:cNvPr id="8" name="对象 7">
                          <a:extLst>
                            <a:ext uri="{FF2B5EF4-FFF2-40B4-BE49-F238E27FC236}">
                              <a16:creationId xmlns:a16="http://schemas.microsoft.com/office/drawing/2014/main" id="{2185104B-E011-491C-8D0D-F31DBF80B929}"/>
                            </a:ext>
                          </a:extLst>
                        </p:cNvPr>
                        <p:cNvPicPr/>
                        <p:nvPr/>
                      </p:nvPicPr>
                      <p:blipFill>
                        <a:blip r:embed="rId8"/>
                        <a:stretch>
                          <a:fillRect/>
                        </a:stretch>
                      </p:blipFill>
                      <p:spPr>
                        <a:xfrm>
                          <a:off x="5412488" y="5380970"/>
                          <a:ext cx="2057989" cy="485512"/>
                        </a:xfrm>
                        <a:prstGeom prst="rect">
                          <a:avLst/>
                        </a:prstGeom>
                      </p:spPr>
                    </p:pic>
                  </p:oleObj>
                </mc:Fallback>
              </mc:AlternateContent>
            </a:graphicData>
          </a:graphic>
        </p:graphicFrame>
      </p:grpSp>
      <p:grpSp>
        <p:nvGrpSpPr>
          <p:cNvPr id="25" name="组合 24">
            <a:extLst>
              <a:ext uri="{FF2B5EF4-FFF2-40B4-BE49-F238E27FC236}">
                <a16:creationId xmlns:a16="http://schemas.microsoft.com/office/drawing/2014/main" id="{2411AEB5-DA7E-4B21-BF9F-1070FD015855}"/>
              </a:ext>
            </a:extLst>
          </p:cNvPr>
          <p:cNvGrpSpPr/>
          <p:nvPr/>
        </p:nvGrpSpPr>
        <p:grpSpPr>
          <a:xfrm>
            <a:off x="1456022" y="5470025"/>
            <a:ext cx="5620255" cy="593902"/>
            <a:chOff x="1493813" y="6027157"/>
            <a:chExt cx="6192688" cy="654392"/>
          </a:xfrm>
        </p:grpSpPr>
        <p:sp>
          <p:nvSpPr>
            <p:cNvPr id="11" name="矩形 10"/>
            <p:cNvSpPr/>
            <p:nvPr/>
          </p:nvSpPr>
          <p:spPr>
            <a:xfrm>
              <a:off x="1493813" y="6121264"/>
              <a:ext cx="2880320" cy="19936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矩形 13"/>
            <p:cNvSpPr/>
            <p:nvPr/>
          </p:nvSpPr>
          <p:spPr>
            <a:xfrm>
              <a:off x="5310237" y="6027157"/>
              <a:ext cx="2376264" cy="65439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6" name="直接箭头连接符 15"/>
            <p:cNvCxnSpPr>
              <a:cxnSpLocks/>
              <a:stCxn id="11" idx="3"/>
              <a:endCxn id="14" idx="1"/>
            </p:cNvCxnSpPr>
            <p:nvPr/>
          </p:nvCxnSpPr>
          <p:spPr>
            <a:xfrm>
              <a:off x="4374133" y="6220947"/>
              <a:ext cx="936104" cy="133406"/>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a:extLst>
                <a:ext uri="{FF2B5EF4-FFF2-40B4-BE49-F238E27FC236}">
                  <a16:creationId xmlns:a16="http://schemas.microsoft.com/office/drawing/2014/main" id="{A2E82E60-1F07-45EF-8545-6F689F9E23AC}"/>
                </a:ext>
              </a:extLst>
            </p:cNvPr>
            <p:cNvGraphicFramePr>
              <a:graphicFrameLocks noChangeAspect="1"/>
            </p:cNvGraphicFramePr>
            <p:nvPr/>
          </p:nvGraphicFramePr>
          <p:xfrm>
            <a:off x="5396185" y="6092405"/>
            <a:ext cx="2217397" cy="474650"/>
          </p:xfrm>
          <a:graphic>
            <a:graphicData uri="http://schemas.openxmlformats.org/presentationml/2006/ole">
              <mc:AlternateContent xmlns:mc="http://schemas.openxmlformats.org/markup-compatibility/2006">
                <mc:Choice xmlns:v="urn:schemas-microsoft-com:vml" Requires="v">
                  <p:oleObj spid="_x0000_s3325" name="Image" r:id="rId9" imgW="3974400" imgH="850680" progId="Photoshop.Image.13">
                    <p:embed/>
                  </p:oleObj>
                </mc:Choice>
                <mc:Fallback>
                  <p:oleObj name="Image" r:id="rId9" imgW="3974400" imgH="850680" progId="Photoshop.Image.13">
                    <p:embed/>
                    <p:pic>
                      <p:nvPicPr>
                        <p:cNvPr id="18" name="对象 17">
                          <a:extLst>
                            <a:ext uri="{FF2B5EF4-FFF2-40B4-BE49-F238E27FC236}">
                              <a16:creationId xmlns:a16="http://schemas.microsoft.com/office/drawing/2014/main" id="{A2E82E60-1F07-45EF-8545-6F689F9E23AC}"/>
                            </a:ext>
                          </a:extLst>
                        </p:cNvPr>
                        <p:cNvPicPr/>
                        <p:nvPr/>
                      </p:nvPicPr>
                      <p:blipFill>
                        <a:blip r:embed="rId10"/>
                        <a:stretch>
                          <a:fillRect/>
                        </a:stretch>
                      </p:blipFill>
                      <p:spPr>
                        <a:xfrm>
                          <a:off x="5396185" y="6092405"/>
                          <a:ext cx="2217397" cy="474650"/>
                        </a:xfrm>
                        <a:prstGeom prst="rect">
                          <a:avLst/>
                        </a:prstGeom>
                      </p:spPr>
                    </p:pic>
                  </p:oleObj>
                </mc:Fallback>
              </mc:AlternateContent>
            </a:graphicData>
          </a:graphic>
        </p:graphicFrame>
      </p:grpSp>
    </p:spTree>
    <p:extLst>
      <p:ext uri="{BB962C8B-B14F-4D97-AF65-F5344CB8AC3E}">
        <p14:creationId xmlns:p14="http://schemas.microsoft.com/office/powerpoint/2010/main" val="25516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8837" y="257777"/>
            <a:ext cx="5948182" cy="792088"/>
          </a:xfrm>
        </p:spPr>
        <p:txBody>
          <a:bodyPr>
            <a:noAutofit/>
          </a:bodyPr>
          <a:lstStyle/>
          <a:p>
            <a:pPr marL="129032" lvl="1" indent="0">
              <a:spcBef>
                <a:spcPts val="1413"/>
              </a:spcBef>
              <a:buSzPct val="68000"/>
              <a:buNone/>
            </a:pPr>
            <a:r>
              <a:rPr lang="en-US" altLang="zh-CN" dirty="0"/>
              <a:t>Make print generic with </a:t>
            </a:r>
            <a:r>
              <a:rPr lang="en-US" altLang="zh-CN" b="1" dirty="0"/>
              <a:t>templates</a:t>
            </a:r>
            <a:endParaRPr lang="zh-CN" altLang="zh-CN" b="1" dirty="0"/>
          </a:p>
          <a:p>
            <a:pPr marL="129032" lvl="1" indent="0">
              <a:spcBef>
                <a:spcPts val="1413"/>
              </a:spcBef>
              <a:buSzPct val="68000"/>
              <a:buNone/>
            </a:pPr>
            <a:endParaRPr lang="en-US" dirty="0"/>
          </a:p>
          <a:p>
            <a:pPr marL="129032" lvl="1" indent="0">
              <a:spcBef>
                <a:spcPts val="1413"/>
              </a:spcBef>
              <a:buSzPct val="68000"/>
              <a:buNone/>
            </a:pPr>
            <a:r>
              <a:rPr lang="en-US"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04" y="768530"/>
            <a:ext cx="6420161" cy="60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380" y="3886462"/>
            <a:ext cx="3434763" cy="2408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a:extLst>
              <a:ext uri="{FF2B5EF4-FFF2-40B4-BE49-F238E27FC236}">
                <a16:creationId xmlns:a16="http://schemas.microsoft.com/office/drawing/2014/main" id="{10B60E31-E3D9-4C8D-A7BE-4390BE934D38}"/>
              </a:ext>
            </a:extLst>
          </p:cNvPr>
          <p:cNvGrpSpPr/>
          <p:nvPr/>
        </p:nvGrpSpPr>
        <p:grpSpPr>
          <a:xfrm>
            <a:off x="1848132" y="1272391"/>
            <a:ext cx="8007308" cy="4770680"/>
            <a:chOff x="1925860" y="1401986"/>
            <a:chExt cx="8822867" cy="5256583"/>
          </a:xfrm>
        </p:grpSpPr>
        <p:sp>
          <p:nvSpPr>
            <p:cNvPr id="2" name="矩形 1"/>
            <p:cNvSpPr/>
            <p:nvPr/>
          </p:nvSpPr>
          <p:spPr>
            <a:xfrm>
              <a:off x="2069877" y="2122066"/>
              <a:ext cx="1440160" cy="28803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6" name="矩形 5"/>
            <p:cNvSpPr/>
            <p:nvPr/>
          </p:nvSpPr>
          <p:spPr>
            <a:xfrm>
              <a:off x="1925860" y="5270512"/>
              <a:ext cx="2384905" cy="13880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5" name="直接箭头连接符 4"/>
            <p:cNvCxnSpPr/>
            <p:nvPr/>
          </p:nvCxnSpPr>
          <p:spPr>
            <a:xfrm flipH="1">
              <a:off x="3510037" y="1834034"/>
              <a:ext cx="1523872" cy="4320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157597" y="1834034"/>
              <a:ext cx="876312" cy="392391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50197" y="1401986"/>
              <a:ext cx="5798530" cy="655923"/>
            </a:xfrm>
            <a:prstGeom prst="rect">
              <a:avLst/>
            </a:prstGeom>
            <a:noFill/>
          </p:spPr>
          <p:txBody>
            <a:bodyPr wrap="none" rtlCol="0">
              <a:spAutoFit/>
            </a:bodyPr>
            <a:lstStyle/>
            <a:p>
              <a:r>
                <a:rPr lang="en-US" altLang="zh-CN" sz="1634" dirty="0"/>
                <a:t>A new version of print is generated for each data type used </a:t>
              </a:r>
            </a:p>
            <a:p>
              <a:r>
                <a:rPr lang="en-US" altLang="zh-CN" sz="1634" dirty="0"/>
                <a:t>as a parameter.</a:t>
              </a:r>
              <a:endParaRPr lang="zh-CN" altLang="en-US" sz="1634" dirty="0"/>
            </a:p>
          </p:txBody>
        </p:sp>
      </p:grpSp>
      <p:sp>
        <p:nvSpPr>
          <p:cNvPr id="4" name="矩形 3">
            <a:extLst>
              <a:ext uri="{FF2B5EF4-FFF2-40B4-BE49-F238E27FC236}">
                <a16:creationId xmlns:a16="http://schemas.microsoft.com/office/drawing/2014/main" id="{5C855C87-696C-4865-9D54-4476DD06B0B3}"/>
              </a:ext>
            </a:extLst>
          </p:cNvPr>
          <p:cNvSpPr/>
          <p:nvPr/>
        </p:nvSpPr>
        <p:spPr>
          <a:xfrm>
            <a:off x="802505" y="1664502"/>
            <a:ext cx="2483368"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2" name="组合 11">
            <a:extLst>
              <a:ext uri="{FF2B5EF4-FFF2-40B4-BE49-F238E27FC236}">
                <a16:creationId xmlns:a16="http://schemas.microsoft.com/office/drawing/2014/main" id="{0D0C3A6B-42D2-45AD-9995-2758B819FBB0}"/>
              </a:ext>
            </a:extLst>
          </p:cNvPr>
          <p:cNvGrpSpPr/>
          <p:nvPr/>
        </p:nvGrpSpPr>
        <p:grpSpPr>
          <a:xfrm>
            <a:off x="1316489" y="5736370"/>
            <a:ext cx="7654992" cy="633462"/>
            <a:chOff x="1362796" y="6121264"/>
            <a:chExt cx="7187802" cy="697981"/>
          </a:xfrm>
        </p:grpSpPr>
        <p:sp>
          <p:nvSpPr>
            <p:cNvPr id="13" name="矩形 12">
              <a:extLst>
                <a:ext uri="{FF2B5EF4-FFF2-40B4-BE49-F238E27FC236}">
                  <a16:creationId xmlns:a16="http://schemas.microsoft.com/office/drawing/2014/main" id="{62B3C603-A8AE-4E7B-8448-C318572C12AC}"/>
                </a:ext>
              </a:extLst>
            </p:cNvPr>
            <p:cNvSpPr/>
            <p:nvPr/>
          </p:nvSpPr>
          <p:spPr>
            <a:xfrm>
              <a:off x="1362796" y="6121264"/>
              <a:ext cx="1481011" cy="28803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矩形 13">
              <a:extLst>
                <a:ext uri="{FF2B5EF4-FFF2-40B4-BE49-F238E27FC236}">
                  <a16:creationId xmlns:a16="http://schemas.microsoft.com/office/drawing/2014/main" id="{82F90CFD-FB05-4D9B-AD8A-5F1BDC4CC66A}"/>
                </a:ext>
              </a:extLst>
            </p:cNvPr>
            <p:cNvSpPr/>
            <p:nvPr/>
          </p:nvSpPr>
          <p:spPr>
            <a:xfrm>
              <a:off x="5482431" y="6164853"/>
              <a:ext cx="3068167" cy="65439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5" name="直接箭头连接符 14">
              <a:extLst>
                <a:ext uri="{FF2B5EF4-FFF2-40B4-BE49-F238E27FC236}">
                  <a16:creationId xmlns:a16="http://schemas.microsoft.com/office/drawing/2014/main" id="{8EAAAA2D-377B-4DFB-BDCE-A5C7EE1B20EB}"/>
                </a:ext>
              </a:extLst>
            </p:cNvPr>
            <p:cNvCxnSpPr>
              <a:cxnSpLocks/>
              <a:stCxn id="13" idx="3"/>
              <a:endCxn id="14" idx="1"/>
            </p:cNvCxnSpPr>
            <p:nvPr/>
          </p:nvCxnSpPr>
          <p:spPr>
            <a:xfrm>
              <a:off x="2843807" y="6265280"/>
              <a:ext cx="2638624" cy="226769"/>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77AEB4DA-A6FA-4AAE-8B53-459DFE690E6B}"/>
              </a:ext>
            </a:extLst>
          </p:cNvPr>
          <p:cNvGrpSpPr/>
          <p:nvPr/>
        </p:nvGrpSpPr>
        <p:grpSpPr>
          <a:xfrm>
            <a:off x="1325320" y="5128147"/>
            <a:ext cx="6833843" cy="593902"/>
            <a:chOff x="1362797" y="5811133"/>
            <a:chExt cx="6416768" cy="654392"/>
          </a:xfrm>
        </p:grpSpPr>
        <p:sp>
          <p:nvSpPr>
            <p:cNvPr id="21" name="矩形 20">
              <a:extLst>
                <a:ext uri="{FF2B5EF4-FFF2-40B4-BE49-F238E27FC236}">
                  <a16:creationId xmlns:a16="http://schemas.microsoft.com/office/drawing/2014/main" id="{080C5960-C0DA-4647-8822-4B0B0868B916}"/>
                </a:ext>
              </a:extLst>
            </p:cNvPr>
            <p:cNvSpPr/>
            <p:nvPr/>
          </p:nvSpPr>
          <p:spPr>
            <a:xfrm>
              <a:off x="1362797" y="6121264"/>
              <a:ext cx="2376760" cy="28803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2" name="矩形 21">
              <a:extLst>
                <a:ext uri="{FF2B5EF4-FFF2-40B4-BE49-F238E27FC236}">
                  <a16:creationId xmlns:a16="http://schemas.microsoft.com/office/drawing/2014/main" id="{3C856819-BFF2-4EA9-9A83-31F2DC244AF7}"/>
                </a:ext>
              </a:extLst>
            </p:cNvPr>
            <p:cNvSpPr/>
            <p:nvPr/>
          </p:nvSpPr>
          <p:spPr>
            <a:xfrm>
              <a:off x="5474139" y="5811133"/>
              <a:ext cx="2305426" cy="65439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23" name="直接箭头连接符 22">
              <a:extLst>
                <a:ext uri="{FF2B5EF4-FFF2-40B4-BE49-F238E27FC236}">
                  <a16:creationId xmlns:a16="http://schemas.microsoft.com/office/drawing/2014/main" id="{D5EBC661-BF79-420B-A2CC-E64E6FC4E681}"/>
                </a:ext>
              </a:extLst>
            </p:cNvPr>
            <p:cNvCxnSpPr>
              <a:cxnSpLocks/>
              <a:stCxn id="21" idx="3"/>
              <a:endCxn id="22" idx="1"/>
            </p:cNvCxnSpPr>
            <p:nvPr/>
          </p:nvCxnSpPr>
          <p:spPr>
            <a:xfrm flipV="1">
              <a:off x="3739557" y="6138329"/>
              <a:ext cx="1734582" cy="126951"/>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232D406B-CE12-4554-B10A-7FA0A0E68890}"/>
              </a:ext>
            </a:extLst>
          </p:cNvPr>
          <p:cNvGrpSpPr/>
          <p:nvPr/>
        </p:nvGrpSpPr>
        <p:grpSpPr>
          <a:xfrm>
            <a:off x="1325319" y="4580217"/>
            <a:ext cx="7254050" cy="779302"/>
            <a:chOff x="1565821" y="5174077"/>
            <a:chExt cx="7992888" cy="858675"/>
          </a:xfrm>
        </p:grpSpPr>
        <p:sp>
          <p:nvSpPr>
            <p:cNvPr id="28" name="矩形 27">
              <a:extLst>
                <a:ext uri="{FF2B5EF4-FFF2-40B4-BE49-F238E27FC236}">
                  <a16:creationId xmlns:a16="http://schemas.microsoft.com/office/drawing/2014/main" id="{257AD766-67C6-4D47-8F46-14850DB381DC}"/>
                </a:ext>
              </a:extLst>
            </p:cNvPr>
            <p:cNvSpPr/>
            <p:nvPr/>
          </p:nvSpPr>
          <p:spPr>
            <a:xfrm>
              <a:off x="1565821" y="5801275"/>
              <a:ext cx="2880320" cy="23147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9" name="矩形 28">
              <a:extLst>
                <a:ext uri="{FF2B5EF4-FFF2-40B4-BE49-F238E27FC236}">
                  <a16:creationId xmlns:a16="http://schemas.microsoft.com/office/drawing/2014/main" id="{994454C7-E009-4956-968E-0B50629F384D}"/>
                </a:ext>
              </a:extLst>
            </p:cNvPr>
            <p:cNvSpPr/>
            <p:nvPr/>
          </p:nvSpPr>
          <p:spPr>
            <a:xfrm>
              <a:off x="6390357" y="5174077"/>
              <a:ext cx="3168352" cy="53173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30" name="直接箭头连接符 29">
              <a:extLst>
                <a:ext uri="{FF2B5EF4-FFF2-40B4-BE49-F238E27FC236}">
                  <a16:creationId xmlns:a16="http://schemas.microsoft.com/office/drawing/2014/main" id="{F435013D-13F0-40B8-BAD3-5DA9B972D69B}"/>
                </a:ext>
              </a:extLst>
            </p:cNvPr>
            <p:cNvCxnSpPr>
              <a:cxnSpLocks/>
              <a:stCxn id="28" idx="3"/>
              <a:endCxn id="29" idx="1"/>
            </p:cNvCxnSpPr>
            <p:nvPr/>
          </p:nvCxnSpPr>
          <p:spPr>
            <a:xfrm flipV="1">
              <a:off x="4446141" y="5439942"/>
              <a:ext cx="1944216" cy="477072"/>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49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08076" y="458676"/>
            <a:ext cx="4356230" cy="522814"/>
          </a:xfrm>
        </p:spPr>
        <p:txBody>
          <a:bodyPr>
            <a:noAutofit/>
          </a:bodyPr>
          <a:lstStyle/>
          <a:p>
            <a:pPr marL="129032" lvl="1" indent="0">
              <a:spcBef>
                <a:spcPts val="1413"/>
              </a:spcBef>
              <a:buSzPct val="68000"/>
              <a:buNone/>
            </a:pPr>
            <a:r>
              <a:rPr lang="en-US" dirty="0"/>
              <a:t> A few notes on the syntax:</a:t>
            </a:r>
            <a:endParaRPr lang="zh-CN" altLang="zh-CN" dirty="0"/>
          </a:p>
          <a:p>
            <a:pPr marL="129032" lvl="1" indent="0">
              <a:spcBef>
                <a:spcPts val="1413"/>
              </a:spcBef>
              <a:buSzPct val="68000"/>
              <a:buNone/>
            </a:pPr>
            <a:endParaRPr lang="en-US" dirty="0"/>
          </a:p>
          <a:p>
            <a:pPr marL="129032" lvl="1" indent="0">
              <a:spcBef>
                <a:spcPts val="1413"/>
              </a:spcBef>
              <a:buSzPct val="68000"/>
              <a:buNone/>
            </a:pPr>
            <a:r>
              <a:rPr lang="en-US" dirty="0"/>
              <a:t>  </a:t>
            </a:r>
          </a:p>
        </p:txBody>
      </p:sp>
      <p:sp>
        <p:nvSpPr>
          <p:cNvPr id="5" name="Content Placeholder 2"/>
          <p:cNvSpPr txBox="1">
            <a:spLocks/>
          </p:cNvSpPr>
          <p:nvPr/>
        </p:nvSpPr>
        <p:spPr bwMode="auto">
          <a:xfrm>
            <a:off x="475746" y="1076335"/>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543986" lvl="1" indent="-414955">
              <a:spcBef>
                <a:spcPts val="1413"/>
              </a:spcBef>
              <a:buClr>
                <a:srgbClr val="2DA2BF"/>
              </a:buClr>
              <a:buSzPct val="68000"/>
            </a:pPr>
            <a:r>
              <a:rPr lang="en-US" sz="2541" dirty="0">
                <a:solidFill>
                  <a:prstClr val="black"/>
                </a:solidFill>
              </a:rPr>
              <a:t> The </a:t>
            </a:r>
            <a:r>
              <a:rPr lang="en-US" sz="2541" b="1" dirty="0">
                <a:solidFill>
                  <a:prstClr val="black"/>
                </a:solidFill>
              </a:rPr>
              <a:t>template &lt;</a:t>
            </a:r>
            <a:r>
              <a:rPr lang="en-US" sz="2541" b="1" dirty="0" err="1">
                <a:solidFill>
                  <a:prstClr val="black"/>
                </a:solidFill>
              </a:rPr>
              <a:t>typename</a:t>
            </a:r>
            <a:r>
              <a:rPr lang="en-US" sz="2541" b="1" dirty="0">
                <a:solidFill>
                  <a:prstClr val="black"/>
                </a:solidFill>
              </a:rPr>
              <a:t> T&gt; </a:t>
            </a:r>
            <a:r>
              <a:rPr lang="en-US" sz="2541" dirty="0">
                <a:solidFill>
                  <a:prstClr val="black"/>
                </a:solidFill>
              </a:rPr>
              <a:t>bit can be on the same line as the function type declaration, but it is usually on the line above.</a:t>
            </a:r>
          </a:p>
          <a:p>
            <a:pPr marL="543986" lvl="1" indent="-414955">
              <a:spcBef>
                <a:spcPts val="1413"/>
              </a:spcBef>
              <a:buClr>
                <a:srgbClr val="2DA2BF"/>
              </a:buClr>
              <a:buSzPct val="68000"/>
            </a:pPr>
            <a:r>
              <a:rPr lang="en-US" altLang="zh-CN" sz="2541" dirty="0">
                <a:solidFill>
                  <a:prstClr val="black"/>
                </a:solidFill>
              </a:rPr>
              <a:t>The value </a:t>
            </a:r>
            <a:r>
              <a:rPr lang="en-US" altLang="zh-CN" sz="2541" b="1" dirty="0">
                <a:solidFill>
                  <a:prstClr val="black"/>
                </a:solidFill>
              </a:rPr>
              <a:t>T</a:t>
            </a:r>
            <a:r>
              <a:rPr lang="en-US" altLang="zh-CN" sz="2541" dirty="0">
                <a:solidFill>
                  <a:prstClr val="black"/>
                </a:solidFill>
              </a:rPr>
              <a:t> stands for the type the template will be </a:t>
            </a:r>
            <a:r>
              <a:rPr lang="en-US" altLang="zh-CN" sz="2541" b="1" dirty="0">
                <a:solidFill>
                  <a:prstClr val="black"/>
                </a:solidFill>
              </a:rPr>
              <a:t>instantiated with</a:t>
            </a:r>
            <a:r>
              <a:rPr lang="en-US" altLang="zh-CN" sz="2541" dirty="0">
                <a:solidFill>
                  <a:prstClr val="black"/>
                </a:solidFill>
              </a:rPr>
              <a:t>. </a:t>
            </a:r>
            <a:r>
              <a:rPr lang="en-US" altLang="zh-CN" sz="2541" b="1" dirty="0">
                <a:solidFill>
                  <a:prstClr val="black"/>
                </a:solidFill>
              </a:rPr>
              <a:t>T</a:t>
            </a:r>
            <a:r>
              <a:rPr lang="en-US" altLang="zh-CN" sz="2541" dirty="0">
                <a:solidFill>
                  <a:prstClr val="black"/>
                </a:solidFill>
              </a:rPr>
              <a:t> can be any valid token, but watch out for </a:t>
            </a:r>
            <a:r>
              <a:rPr lang="en-US" altLang="zh-CN" sz="2541" b="1" dirty="0">
                <a:solidFill>
                  <a:prstClr val="black"/>
                </a:solidFill>
              </a:rPr>
              <a:t>namespace</a:t>
            </a:r>
            <a:r>
              <a:rPr lang="en-US" altLang="zh-CN" sz="2541" dirty="0">
                <a:solidFill>
                  <a:prstClr val="black"/>
                </a:solidFill>
              </a:rPr>
              <a:t> clashes.</a:t>
            </a:r>
          </a:p>
          <a:p>
            <a:pPr marL="543986" lvl="1" indent="-414955">
              <a:spcBef>
                <a:spcPts val="1413"/>
              </a:spcBef>
              <a:buClr>
                <a:srgbClr val="2DA2BF"/>
              </a:buClr>
              <a:buSzPct val="68000"/>
            </a:pPr>
            <a:r>
              <a:rPr lang="en-US" altLang="zh-CN" sz="2541" b="1" dirty="0">
                <a:solidFill>
                  <a:prstClr val="black"/>
                </a:solidFill>
              </a:rPr>
              <a:t>T</a:t>
            </a:r>
            <a:r>
              <a:rPr lang="en-US" altLang="zh-CN" sz="2541" dirty="0">
                <a:solidFill>
                  <a:prstClr val="black"/>
                </a:solidFill>
              </a:rPr>
              <a:t>’s scope is limited to just one function, in the case </a:t>
            </a:r>
            <a:r>
              <a:rPr lang="en-US" altLang="zh-CN" sz="2541" b="1" dirty="0">
                <a:solidFill>
                  <a:prstClr val="black"/>
                </a:solidFill>
              </a:rPr>
              <a:t>print</a:t>
            </a:r>
            <a:r>
              <a:rPr lang="en-US" altLang="zh-CN" sz="2541" dirty="0">
                <a:solidFill>
                  <a:prstClr val="black"/>
                </a:solidFill>
              </a:rPr>
              <a:t>.</a:t>
            </a:r>
          </a:p>
          <a:p>
            <a:pPr marL="543986" lvl="1" indent="-414955">
              <a:spcBef>
                <a:spcPts val="1413"/>
              </a:spcBef>
              <a:buClr>
                <a:srgbClr val="2DA2BF"/>
              </a:buClr>
              <a:buSzPct val="68000"/>
            </a:pPr>
            <a:r>
              <a:rPr lang="en-US" altLang="zh-CN" sz="2541" dirty="0">
                <a:solidFill>
                  <a:prstClr val="black"/>
                </a:solidFill>
              </a:rPr>
              <a:t>Notice that we don’t need to do anything special to make </a:t>
            </a:r>
            <a:r>
              <a:rPr lang="en-US" altLang="zh-CN" sz="2541" b="1" dirty="0">
                <a:solidFill>
                  <a:prstClr val="black"/>
                </a:solidFill>
              </a:rPr>
              <a:t>print</a:t>
            </a:r>
            <a:r>
              <a:rPr lang="en-US" altLang="zh-CN" sz="2541" dirty="0">
                <a:solidFill>
                  <a:prstClr val="black"/>
                </a:solidFill>
              </a:rPr>
              <a:t> work for new types.</a:t>
            </a:r>
          </a:p>
          <a:p>
            <a:pPr marL="543986" lvl="1" indent="-414955">
              <a:spcBef>
                <a:spcPts val="1413"/>
              </a:spcBef>
              <a:buClr>
                <a:srgbClr val="2DA2BF"/>
              </a:buClr>
              <a:buSzPct val="68000"/>
            </a:pPr>
            <a:r>
              <a:rPr lang="en-US" altLang="zh-CN" sz="2541" dirty="0">
                <a:solidFill>
                  <a:prstClr val="black"/>
                </a:solidFill>
              </a:rPr>
              <a:t>If a placeholder appears more than once in a function’s parameter list, the types you use in their place in the function call must match. </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Tree>
    <p:extLst>
      <p:ext uri="{BB962C8B-B14F-4D97-AF65-F5344CB8AC3E}">
        <p14:creationId xmlns:p14="http://schemas.microsoft.com/office/powerpoint/2010/main" val="10423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69441" y="485570"/>
            <a:ext cx="3827312" cy="522814"/>
          </a:xfrm>
        </p:spPr>
        <p:txBody>
          <a:bodyPr>
            <a:noAutofit/>
          </a:bodyPr>
          <a:lstStyle/>
          <a:p>
            <a:pPr marL="129032" lvl="1" indent="0">
              <a:spcBef>
                <a:spcPts val="1413"/>
              </a:spcBef>
              <a:buSzPct val="68000"/>
              <a:buNone/>
            </a:pPr>
            <a:r>
              <a:rPr lang="en-US" sz="2800" dirty="0"/>
              <a:t> Note: prototypes</a:t>
            </a:r>
            <a:endParaRPr lang="zh-CN" altLang="zh-CN" sz="2800" dirty="0"/>
          </a:p>
          <a:p>
            <a:pPr marL="129032" lvl="1" indent="0">
              <a:spcBef>
                <a:spcPts val="1413"/>
              </a:spcBef>
              <a:buSzPct val="68000"/>
              <a:buNone/>
            </a:pPr>
            <a:endParaRPr lang="en-US" sz="2800" dirty="0"/>
          </a:p>
          <a:p>
            <a:pPr marL="129032" lvl="1" indent="0">
              <a:spcBef>
                <a:spcPts val="1413"/>
              </a:spcBef>
              <a:buSzPct val="68000"/>
              <a:buNone/>
            </a:pPr>
            <a:r>
              <a:rPr lang="en-US" sz="2800" dirty="0"/>
              <a:t>  </a:t>
            </a:r>
          </a:p>
        </p:txBody>
      </p:sp>
      <p:sp>
        <p:nvSpPr>
          <p:cNvPr id="5" name="Content Placeholder 2"/>
          <p:cNvSpPr txBox="1">
            <a:spLocks/>
          </p:cNvSpPr>
          <p:nvPr/>
        </p:nvSpPr>
        <p:spPr bwMode="auto">
          <a:xfrm>
            <a:off x="968149" y="1246664"/>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400" dirty="0">
                <a:solidFill>
                  <a:prstClr val="black"/>
                </a:solidFill>
              </a:rPr>
              <a:t>To create a prototype for a template function remember to include the template </a:t>
            </a:r>
            <a:r>
              <a:rPr lang="en-US" sz="2400" dirty="0" err="1">
                <a:solidFill>
                  <a:prstClr val="black"/>
                </a:solidFill>
              </a:rPr>
              <a:t>specifier</a:t>
            </a:r>
            <a:r>
              <a:rPr lang="en-US" sz="2400" dirty="0">
                <a:solidFill>
                  <a:prstClr val="black"/>
                </a:solidFill>
              </a:rPr>
              <a:t> like this:</a:t>
            </a:r>
            <a:endParaRPr lang="en-US" altLang="zh-CN" sz="2400" dirty="0">
              <a:solidFill>
                <a:prstClr val="black"/>
              </a:solidFill>
            </a:endParaRPr>
          </a:p>
          <a:p>
            <a:pPr marL="129032" lvl="1" indent="0">
              <a:spcBef>
                <a:spcPts val="1413"/>
              </a:spcBef>
              <a:buClr>
                <a:srgbClr val="2DA2BF"/>
              </a:buClr>
              <a:buSzPct val="68000"/>
              <a:buNone/>
            </a:pPr>
            <a:r>
              <a:rPr lang="en-US" altLang="zh-CN" sz="2400" b="1" dirty="0">
                <a:solidFill>
                  <a:prstClr val="black"/>
                </a:solidFill>
              </a:rPr>
              <a:t>          template &lt;</a:t>
            </a:r>
            <a:r>
              <a:rPr lang="en-US" altLang="zh-CN" sz="2400" b="1" dirty="0" err="1">
                <a:solidFill>
                  <a:prstClr val="black"/>
                </a:solidFill>
              </a:rPr>
              <a:t>typename</a:t>
            </a:r>
            <a:r>
              <a:rPr lang="en-US" altLang="zh-CN" sz="2400" b="1" dirty="0">
                <a:solidFill>
                  <a:prstClr val="black"/>
                </a:solidFill>
              </a:rPr>
              <a:t> T&gt;</a:t>
            </a:r>
          </a:p>
          <a:p>
            <a:pPr marL="129032" lvl="1" indent="0">
              <a:spcBef>
                <a:spcPts val="1413"/>
              </a:spcBef>
              <a:buClr>
                <a:srgbClr val="2DA2BF"/>
              </a:buClr>
              <a:buSzPct val="68000"/>
              <a:buNone/>
            </a:pPr>
            <a:r>
              <a:rPr lang="en-US" altLang="zh-CN" sz="2400" b="1" dirty="0">
                <a:solidFill>
                  <a:prstClr val="black"/>
                </a:solidFill>
              </a:rPr>
              <a:t>          void print(T, T);</a:t>
            </a:r>
            <a:endParaRPr lang="en-US" altLang="zh-CN" sz="2400" dirty="0">
              <a:solidFill>
                <a:prstClr val="black"/>
              </a:solidFill>
            </a:endParaRPr>
          </a:p>
          <a:p>
            <a:pPr marL="129032" lvl="1" indent="0">
              <a:spcBef>
                <a:spcPts val="1413"/>
              </a:spcBef>
              <a:buClr>
                <a:srgbClr val="2DA2BF"/>
              </a:buClr>
              <a:buSzPct val="68000"/>
              <a:buNone/>
            </a:pPr>
            <a:r>
              <a:rPr lang="en-US" sz="2400" dirty="0">
                <a:solidFill>
                  <a:prstClr val="black"/>
                </a:solidFill>
              </a:rPr>
              <a:t>  </a:t>
            </a:r>
          </a:p>
        </p:txBody>
      </p:sp>
    </p:spTree>
    <p:extLst>
      <p:ext uri="{BB962C8B-B14F-4D97-AF65-F5344CB8AC3E}">
        <p14:creationId xmlns:p14="http://schemas.microsoft.com/office/powerpoint/2010/main" val="387145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p>
        </p:txBody>
      </p:sp>
      <p:sp>
        <p:nvSpPr>
          <p:cNvPr id="4" name="Content Placeholder 2"/>
          <p:cNvSpPr txBox="1">
            <a:spLocks/>
          </p:cNvSpPr>
          <p:nvPr/>
        </p:nvSpPr>
        <p:spPr>
          <a:xfrm>
            <a:off x="1129263" y="814928"/>
            <a:ext cx="3790404" cy="359389"/>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b="1" dirty="0"/>
              <a:t> 1. Class Definition</a:t>
            </a:r>
            <a:endParaRPr lang="zh-CN" altLang="zh-CN" sz="2400" b="1" dirty="0"/>
          </a:p>
          <a:p>
            <a:pPr marL="129032" lvl="1" indent="0">
              <a:spcBef>
                <a:spcPts val="1413"/>
              </a:spcBef>
              <a:buSzPct val="68000"/>
              <a:buNone/>
            </a:pPr>
            <a:endParaRPr lang="en-US" sz="2400" b="1" dirty="0"/>
          </a:p>
          <a:p>
            <a:pPr marL="129032" lvl="1" indent="0">
              <a:spcBef>
                <a:spcPts val="1413"/>
              </a:spcBef>
              <a:buSzPct val="68000"/>
              <a:buNone/>
            </a:pPr>
            <a:r>
              <a:rPr lang="en-US" sz="2400" b="1"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53" y="1337743"/>
            <a:ext cx="5153997" cy="5032088"/>
          </a:xfrm>
          <a:prstGeom prst="rect">
            <a:avLst/>
          </a:prstGeom>
          <a:noFill/>
          <a:ln w="12700">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730603" y="2860504"/>
            <a:ext cx="5561452" cy="764551"/>
            <a:chOff x="694509" y="3151852"/>
            <a:chExt cx="6127896" cy="842422"/>
          </a:xfrm>
        </p:grpSpPr>
        <p:sp>
          <p:nvSpPr>
            <p:cNvPr id="7" name="矩形 6"/>
            <p:cNvSpPr/>
            <p:nvPr/>
          </p:nvSpPr>
          <p:spPr>
            <a:xfrm>
              <a:off x="694509" y="3151852"/>
              <a:ext cx="2743520" cy="84242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p:cNvCxnSpPr/>
            <p:nvPr/>
          </p:nvCxnSpPr>
          <p:spPr>
            <a:xfrm flipH="1" flipV="1">
              <a:off x="3373237"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80966" y="3475990"/>
              <a:ext cx="2841439" cy="378830"/>
            </a:xfrm>
            <a:prstGeom prst="rect">
              <a:avLst/>
            </a:prstGeom>
            <a:noFill/>
          </p:spPr>
          <p:txBody>
            <a:bodyPr wrap="square" rtlCol="0">
              <a:spAutoFit/>
            </a:bodyPr>
            <a:lstStyle/>
            <a:p>
              <a:r>
                <a:rPr lang="en-US" altLang="zh-CN" sz="1634" dirty="0">
                  <a:solidFill>
                    <a:prstClr val="black"/>
                  </a:solidFill>
                </a:rPr>
                <a:t>data in matrix class</a:t>
              </a:r>
              <a:endParaRPr lang="zh-CN" altLang="en-US" sz="1634" dirty="0">
                <a:solidFill>
                  <a:prstClr val="black"/>
                </a:solidFill>
              </a:endParaRPr>
            </a:p>
          </p:txBody>
        </p:sp>
      </p:grpSp>
      <p:sp>
        <p:nvSpPr>
          <p:cNvPr id="3" name="椭圆 2"/>
          <p:cNvSpPr/>
          <p:nvPr/>
        </p:nvSpPr>
        <p:spPr>
          <a:xfrm>
            <a:off x="998560" y="303688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0CF9C0B3-105D-409E-8D37-185F076F2C5D}"/>
              </a:ext>
            </a:extLst>
          </p:cNvPr>
          <p:cNvSpPr/>
          <p:nvPr/>
        </p:nvSpPr>
        <p:spPr>
          <a:xfrm>
            <a:off x="730603" y="2318020"/>
            <a:ext cx="1444289" cy="19605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0CF9C0B3-105D-409E-8D37-185F076F2C5D}"/>
              </a:ext>
            </a:extLst>
          </p:cNvPr>
          <p:cNvSpPr/>
          <p:nvPr/>
        </p:nvSpPr>
        <p:spPr>
          <a:xfrm>
            <a:off x="2114681" y="5128147"/>
            <a:ext cx="321619" cy="39211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998560" y="801717"/>
            <a:ext cx="509744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2. Member Function Definition</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sp>
        <p:nvSpPr>
          <p:cNvPr id="6" name="Content Placeholder 2"/>
          <p:cNvSpPr txBox="1">
            <a:spLocks/>
          </p:cNvSpPr>
          <p:nvPr/>
        </p:nvSpPr>
        <p:spPr>
          <a:xfrm>
            <a:off x="965096" y="2865914"/>
            <a:ext cx="5023328" cy="170092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SzPct val="68000"/>
              <a:buNone/>
            </a:pPr>
            <a:r>
              <a:rPr lang="en-US" sz="2541" b="1" dirty="0">
                <a:solidFill>
                  <a:prstClr val="black"/>
                </a:solidFill>
              </a:rPr>
              <a:t> </a:t>
            </a:r>
            <a:r>
              <a:rPr lang="en-US" sz="2541" b="1" dirty="0">
                <a:solidFill>
                  <a:srgbClr val="7030A0"/>
                </a:solidFill>
              </a:rPr>
              <a:t>template &lt;class </a:t>
            </a:r>
            <a:r>
              <a:rPr lang="en-US" sz="2541" b="1" dirty="0">
                <a:solidFill>
                  <a:prstClr val="black"/>
                </a:solidFill>
              </a:rPr>
              <a:t>T</a:t>
            </a:r>
            <a:r>
              <a:rPr lang="en-US" sz="2541" b="1" dirty="0">
                <a:solidFill>
                  <a:srgbClr val="7030A0"/>
                </a:solidFill>
              </a:rPr>
              <a:t>&gt;</a:t>
            </a:r>
          </a:p>
          <a:p>
            <a:pPr marL="0" lvl="1" indent="0">
              <a:spcBef>
                <a:spcPts val="0"/>
              </a:spcBef>
              <a:buSzPct val="68000"/>
              <a:buNone/>
            </a:pPr>
            <a:r>
              <a:rPr lang="en-US" altLang="zh-CN" sz="2541" b="1" dirty="0" err="1">
                <a:solidFill>
                  <a:prstClr val="black"/>
                </a:solidFill>
              </a:rPr>
              <a:t>return_type</a:t>
            </a:r>
            <a:r>
              <a:rPr lang="en-US" altLang="zh-CN" sz="2541" b="1" dirty="0">
                <a:solidFill>
                  <a:prstClr val="black"/>
                </a:solidFill>
              </a:rPr>
              <a:t> </a:t>
            </a:r>
            <a:r>
              <a:rPr lang="en-US" altLang="zh-CN" sz="2541" b="1" dirty="0" err="1">
                <a:solidFill>
                  <a:prstClr val="black"/>
                </a:solidFill>
              </a:rPr>
              <a:t>class_name</a:t>
            </a:r>
            <a:r>
              <a:rPr lang="en-US" altLang="zh-CN" sz="2541" b="1" dirty="0">
                <a:solidFill>
                  <a:prstClr val="black"/>
                </a:solidFill>
              </a:rPr>
              <a:t> </a:t>
            </a:r>
            <a:r>
              <a:rPr lang="en-US" altLang="zh-CN" sz="2541" b="1" dirty="0">
                <a:solidFill>
                  <a:srgbClr val="7030A0"/>
                </a:solidFill>
              </a:rPr>
              <a:t>&lt;T&gt;</a:t>
            </a:r>
            <a:r>
              <a:rPr lang="en-US" altLang="zh-CN" sz="2541" b="1" dirty="0">
                <a:solidFill>
                  <a:prstClr val="black"/>
                </a:solidFill>
              </a:rPr>
              <a:t>:: </a:t>
            </a:r>
          </a:p>
          <a:p>
            <a:pPr marL="0" lvl="1" indent="0">
              <a:spcBef>
                <a:spcPts val="0"/>
              </a:spcBef>
              <a:buSzPct val="68000"/>
              <a:buNone/>
            </a:pPr>
            <a:r>
              <a:rPr lang="en-US" altLang="zh-CN" sz="2541" b="1" dirty="0" err="1">
                <a:solidFill>
                  <a:prstClr val="black"/>
                </a:solidFill>
              </a:rPr>
              <a:t>function_name</a:t>
            </a:r>
            <a:r>
              <a:rPr lang="en-US" altLang="zh-CN" sz="2541" b="1" dirty="0">
                <a:solidFill>
                  <a:prstClr val="black"/>
                </a:solidFill>
              </a:rPr>
              <a:t>(</a:t>
            </a:r>
            <a:r>
              <a:rPr lang="en-US" altLang="zh-CN" sz="2541" b="1" dirty="0" err="1">
                <a:solidFill>
                  <a:prstClr val="black"/>
                </a:solidFill>
              </a:rPr>
              <a:t>parameter_list</a:t>
            </a:r>
            <a:r>
              <a:rPr lang="en-US" altLang="zh-CN" sz="2541" b="1" dirty="0">
                <a:solidFill>
                  <a:prstClr val="black"/>
                </a:solidFill>
              </a:rPr>
              <a:t>,…)</a:t>
            </a:r>
            <a:endParaRPr lang="zh-CN" altLang="zh-CN" sz="2541" b="1" dirty="0">
              <a:solidFill>
                <a:prstClr val="black"/>
              </a:solidFill>
            </a:endParaRPr>
          </a:p>
        </p:txBody>
      </p:sp>
      <p:sp>
        <p:nvSpPr>
          <p:cNvPr id="7" name="Content Placeholder 2"/>
          <p:cNvSpPr txBox="1">
            <a:spLocks/>
          </p:cNvSpPr>
          <p:nvPr/>
        </p:nvSpPr>
        <p:spPr>
          <a:xfrm>
            <a:off x="214338" y="1711298"/>
            <a:ext cx="7057994" cy="117756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To refer to the class in a generic way you must include the placeholder in the class name like this:</a:t>
            </a:r>
          </a:p>
        </p:txBody>
      </p:sp>
      <p:grpSp>
        <p:nvGrpSpPr>
          <p:cNvPr id="8" name="组合 7">
            <a:extLst>
              <a:ext uri="{FF2B5EF4-FFF2-40B4-BE49-F238E27FC236}">
                <a16:creationId xmlns:a16="http://schemas.microsoft.com/office/drawing/2014/main" id="{790B3896-22DE-4A80-9CA8-1C8081CA0B2F}"/>
              </a:ext>
            </a:extLst>
          </p:cNvPr>
          <p:cNvGrpSpPr/>
          <p:nvPr/>
        </p:nvGrpSpPr>
        <p:grpSpPr>
          <a:xfrm>
            <a:off x="7206981" y="375945"/>
            <a:ext cx="3594349" cy="6357680"/>
            <a:chOff x="629717" y="373429"/>
            <a:chExt cx="3960440" cy="7005221"/>
          </a:xfrm>
        </p:grpSpPr>
        <p:pic>
          <p:nvPicPr>
            <p:cNvPr id="10" name="Picture 2">
              <a:extLst>
                <a:ext uri="{FF2B5EF4-FFF2-40B4-BE49-F238E27FC236}">
                  <a16:creationId xmlns:a16="http://schemas.microsoft.com/office/drawing/2014/main" id="{139F75C7-96E9-4603-8EB2-0626AD7FB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17" y="373429"/>
              <a:ext cx="3672408" cy="52013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a:extLst>
                <a:ext uri="{FF2B5EF4-FFF2-40B4-BE49-F238E27FC236}">
                  <a16:creationId xmlns:a16="http://schemas.microsoft.com/office/drawing/2014/main" id="{600AF9D1-494B-4BAF-9C05-E86E51769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17" y="5727507"/>
              <a:ext cx="3960440" cy="16511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19">
            <a:extLst>
              <a:ext uri="{FF2B5EF4-FFF2-40B4-BE49-F238E27FC236}">
                <a16:creationId xmlns:a16="http://schemas.microsoft.com/office/drawing/2014/main" id="{39751F56-C2A3-4E9D-98E6-DD407F931F9C}"/>
              </a:ext>
            </a:extLst>
          </p:cNvPr>
          <p:cNvGrpSpPr/>
          <p:nvPr/>
        </p:nvGrpSpPr>
        <p:grpSpPr>
          <a:xfrm>
            <a:off x="7206980" y="404262"/>
            <a:ext cx="1437740" cy="4986265"/>
            <a:chOff x="7830517" y="445437"/>
            <a:chExt cx="1584176" cy="5494125"/>
          </a:xfrm>
        </p:grpSpPr>
        <p:sp>
          <p:nvSpPr>
            <p:cNvPr id="12" name="矩形 11">
              <a:extLst>
                <a:ext uri="{FF2B5EF4-FFF2-40B4-BE49-F238E27FC236}">
                  <a16:creationId xmlns:a16="http://schemas.microsoft.com/office/drawing/2014/main" id="{F0C9E471-AD90-45A9-BC90-8FCBF0E45522}"/>
                </a:ext>
              </a:extLst>
            </p:cNvPr>
            <p:cNvSpPr/>
            <p:nvPr/>
          </p:nvSpPr>
          <p:spPr>
            <a:xfrm>
              <a:off x="7830517" y="445437"/>
              <a:ext cx="1512168"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a:extLst>
                <a:ext uri="{FF2B5EF4-FFF2-40B4-BE49-F238E27FC236}">
                  <a16:creationId xmlns:a16="http://schemas.microsoft.com/office/drawing/2014/main" id="{43B2802A-492C-460C-BD7F-58AC9824B82F}"/>
                </a:ext>
              </a:extLst>
            </p:cNvPr>
            <p:cNvSpPr/>
            <p:nvPr/>
          </p:nvSpPr>
          <p:spPr>
            <a:xfrm>
              <a:off x="7830517" y="1741581"/>
              <a:ext cx="1512168"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4" name="矩形 13">
              <a:extLst>
                <a:ext uri="{FF2B5EF4-FFF2-40B4-BE49-F238E27FC236}">
                  <a16:creationId xmlns:a16="http://schemas.microsoft.com/office/drawing/2014/main" id="{8B17771F-5F9B-458F-A5D4-A45278BD38C0}"/>
                </a:ext>
              </a:extLst>
            </p:cNvPr>
            <p:cNvSpPr/>
            <p:nvPr/>
          </p:nvSpPr>
          <p:spPr>
            <a:xfrm>
              <a:off x="7830517" y="3542853"/>
              <a:ext cx="1512168"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5" name="矩形 14">
              <a:extLst>
                <a:ext uri="{FF2B5EF4-FFF2-40B4-BE49-F238E27FC236}">
                  <a16:creationId xmlns:a16="http://schemas.microsoft.com/office/drawing/2014/main" id="{4C8A3195-0341-45AC-B9EC-DC3433998CA3}"/>
                </a:ext>
              </a:extLst>
            </p:cNvPr>
            <p:cNvSpPr/>
            <p:nvPr/>
          </p:nvSpPr>
          <p:spPr>
            <a:xfrm>
              <a:off x="7902525" y="5775101"/>
              <a:ext cx="1512168"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3" name="组合 22">
            <a:extLst>
              <a:ext uri="{FF2B5EF4-FFF2-40B4-BE49-F238E27FC236}">
                <a16:creationId xmlns:a16="http://schemas.microsoft.com/office/drawing/2014/main" id="{7A36EA4C-2E1B-478A-B6A2-03691B0502EC}"/>
              </a:ext>
            </a:extLst>
          </p:cNvPr>
          <p:cNvGrpSpPr/>
          <p:nvPr/>
        </p:nvGrpSpPr>
        <p:grpSpPr>
          <a:xfrm>
            <a:off x="8999135" y="1712752"/>
            <a:ext cx="224102" cy="3836456"/>
            <a:chOff x="9805205" y="1887199"/>
            <a:chExt cx="246927" cy="4227206"/>
          </a:xfrm>
        </p:grpSpPr>
        <p:sp>
          <p:nvSpPr>
            <p:cNvPr id="17" name="椭圆 16">
              <a:extLst>
                <a:ext uri="{FF2B5EF4-FFF2-40B4-BE49-F238E27FC236}">
                  <a16:creationId xmlns:a16="http://schemas.microsoft.com/office/drawing/2014/main" id="{D4A860B7-3137-44FC-98AA-37034706ADFB}"/>
                </a:ext>
              </a:extLst>
            </p:cNvPr>
            <p:cNvSpPr/>
            <p:nvPr/>
          </p:nvSpPr>
          <p:spPr>
            <a:xfrm>
              <a:off x="9805205" y="1887199"/>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9" name="椭圆 18">
              <a:extLst>
                <a:ext uri="{FF2B5EF4-FFF2-40B4-BE49-F238E27FC236}">
                  <a16:creationId xmlns:a16="http://schemas.microsoft.com/office/drawing/2014/main" id="{D3FDA16B-B5EC-492F-AB8A-C945377A6C69}"/>
                </a:ext>
              </a:extLst>
            </p:cNvPr>
            <p:cNvSpPr/>
            <p:nvPr/>
          </p:nvSpPr>
          <p:spPr>
            <a:xfrm>
              <a:off x="9836108" y="5949944"/>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0C7B5E44-254E-4DAA-A5EC-5228496A7B44}"/>
              </a:ext>
            </a:extLst>
          </p:cNvPr>
          <p:cNvGrpSpPr/>
          <p:nvPr/>
        </p:nvGrpSpPr>
        <p:grpSpPr>
          <a:xfrm>
            <a:off x="7664444" y="534239"/>
            <a:ext cx="578516" cy="5022420"/>
            <a:chOff x="8334573" y="588652"/>
            <a:chExt cx="637439" cy="5533963"/>
          </a:xfrm>
        </p:grpSpPr>
        <p:sp>
          <p:nvSpPr>
            <p:cNvPr id="2" name="椭圆 1">
              <a:extLst>
                <a:ext uri="{FF2B5EF4-FFF2-40B4-BE49-F238E27FC236}">
                  <a16:creationId xmlns:a16="http://schemas.microsoft.com/office/drawing/2014/main" id="{0395EF0D-00BF-4647-AAA6-24F75910BA0B}"/>
                </a:ext>
              </a:extLst>
            </p:cNvPr>
            <p:cNvSpPr/>
            <p:nvPr/>
          </p:nvSpPr>
          <p:spPr>
            <a:xfrm>
              <a:off x="8334573" y="588652"/>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281B9465-7707-4196-A881-47B7D68CAEF9}"/>
                </a:ext>
              </a:extLst>
            </p:cNvPr>
            <p:cNvSpPr/>
            <p:nvPr/>
          </p:nvSpPr>
          <p:spPr>
            <a:xfrm>
              <a:off x="8715879" y="1885597"/>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椭圆 17">
              <a:extLst>
                <a:ext uri="{FF2B5EF4-FFF2-40B4-BE49-F238E27FC236}">
                  <a16:creationId xmlns:a16="http://schemas.microsoft.com/office/drawing/2014/main" id="{AF4D1F82-84DD-49BD-AACA-1F6ADFF2E370}"/>
                </a:ext>
              </a:extLst>
            </p:cNvPr>
            <p:cNvSpPr/>
            <p:nvPr/>
          </p:nvSpPr>
          <p:spPr>
            <a:xfrm>
              <a:off x="8726512" y="3716875"/>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椭圆 20">
              <a:extLst>
                <a:ext uri="{FF2B5EF4-FFF2-40B4-BE49-F238E27FC236}">
                  <a16:creationId xmlns:a16="http://schemas.microsoft.com/office/drawing/2014/main" id="{98438EB4-FBC5-44FF-A251-AC6B1E3A93B2}"/>
                </a:ext>
              </a:extLst>
            </p:cNvPr>
            <p:cNvSpPr/>
            <p:nvPr/>
          </p:nvSpPr>
          <p:spPr>
            <a:xfrm>
              <a:off x="8755988" y="5958154"/>
              <a:ext cx="216024" cy="16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40292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26949" y="86292"/>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3. Class Instantiation</a:t>
            </a:r>
            <a:endParaRPr lang="zh-CN" altLang="zh-CN" sz="2541" b="1" dirty="0"/>
          </a:p>
          <a:p>
            <a:pPr marL="129032" lvl="1" indent="0">
              <a:spcBef>
                <a:spcPts val="1413"/>
              </a:spcBef>
              <a:buSzPct val="68000"/>
              <a:buNone/>
            </a:pPr>
            <a:endParaRPr lang="en-US" sz="2541" b="1" dirty="0"/>
          </a:p>
          <a:p>
            <a:pPr marL="129032" lvl="1" indent="0">
              <a:spcBef>
                <a:spcPts val="1413"/>
              </a:spcBef>
              <a:buSzPct val="68000"/>
              <a:buNone/>
            </a:pPr>
            <a:r>
              <a:rPr lang="en-US" sz="2541" b="1" dirty="0"/>
              <a:t>  </a:t>
            </a:r>
          </a:p>
        </p:txBody>
      </p:sp>
      <p:sp>
        <p:nvSpPr>
          <p:cNvPr id="3" name="Content Placeholder 2"/>
          <p:cNvSpPr txBox="1">
            <a:spLocks/>
          </p:cNvSpPr>
          <p:nvPr/>
        </p:nvSpPr>
        <p:spPr>
          <a:xfrm>
            <a:off x="626715" y="85667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To make an instance of a class you use this form:</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4" name="Content Placeholder 2"/>
          <p:cNvSpPr txBox="1">
            <a:spLocks/>
          </p:cNvSpPr>
          <p:nvPr/>
        </p:nvSpPr>
        <p:spPr>
          <a:xfrm>
            <a:off x="1129264" y="151806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a:t>
            </a:r>
            <a:r>
              <a:rPr lang="en-US" sz="2541" b="1" dirty="0" err="1"/>
              <a:t>class_name</a:t>
            </a:r>
            <a:r>
              <a:rPr lang="en-US" sz="2541" b="1" dirty="0"/>
              <a:t> </a:t>
            </a:r>
            <a:r>
              <a:rPr lang="en-US" sz="2541" b="1" dirty="0">
                <a:solidFill>
                  <a:srgbClr val="7030A0"/>
                </a:solidFill>
              </a:rPr>
              <a:t>&lt;</a:t>
            </a:r>
            <a:r>
              <a:rPr lang="en-US" sz="2541" b="1" dirty="0">
                <a:solidFill>
                  <a:srgbClr val="0070C0"/>
                </a:solidFill>
              </a:rPr>
              <a:t>type</a:t>
            </a:r>
            <a:r>
              <a:rPr lang="en-US" sz="2541" b="1" dirty="0">
                <a:solidFill>
                  <a:srgbClr val="7030A0"/>
                </a:solidFill>
              </a:rPr>
              <a:t>&gt;</a:t>
            </a:r>
            <a:r>
              <a:rPr lang="en-US" sz="2541" b="1" dirty="0"/>
              <a:t> </a:t>
            </a:r>
            <a:r>
              <a:rPr lang="en-US" sz="2541" b="1" dirty="0" err="1"/>
              <a:t>variablename</a:t>
            </a:r>
            <a:r>
              <a:rPr lang="en-US" sz="2541" b="1" dirty="0"/>
              <a:t>;</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a:xfrm>
            <a:off x="810114" y="211409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For example, to create a Matrix with int you would type:</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6" name="Content Placeholder 2"/>
          <p:cNvSpPr txBox="1">
            <a:spLocks/>
          </p:cNvSpPr>
          <p:nvPr/>
        </p:nvSpPr>
        <p:spPr>
          <a:xfrm>
            <a:off x="2240244" y="292694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a:t>
            </a:r>
            <a:r>
              <a:rPr lang="en-US" sz="2541" b="1" dirty="0"/>
              <a:t>Matrix</a:t>
            </a:r>
            <a:r>
              <a:rPr lang="en-US" sz="2541" b="1" dirty="0">
                <a:solidFill>
                  <a:srgbClr val="7030A0"/>
                </a:solidFill>
              </a:rPr>
              <a:t>&lt;</a:t>
            </a:r>
            <a:r>
              <a:rPr lang="en-US" sz="2541" b="1" dirty="0">
                <a:solidFill>
                  <a:srgbClr val="0070C0"/>
                </a:solidFill>
              </a:rPr>
              <a:t>int</a:t>
            </a:r>
            <a:r>
              <a:rPr lang="en-US" sz="2541" b="1" dirty="0">
                <a:solidFill>
                  <a:srgbClr val="7030A0"/>
                </a:solidFill>
              </a:rPr>
              <a:t>&gt;</a:t>
            </a:r>
            <a:r>
              <a:rPr lang="en-US" sz="2541" b="1" dirty="0"/>
              <a:t> m;</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7" name="Content Placeholder 2"/>
          <p:cNvSpPr txBox="1">
            <a:spLocks/>
          </p:cNvSpPr>
          <p:nvPr/>
        </p:nvSpPr>
        <p:spPr>
          <a:xfrm>
            <a:off x="757418" y="364613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Taken together </a:t>
            </a:r>
            <a:r>
              <a:rPr lang="en-US" sz="2541" dirty="0">
                <a:solidFill>
                  <a:srgbClr val="7030A0"/>
                </a:solidFill>
              </a:rPr>
              <a:t>Matrix</a:t>
            </a:r>
            <a:r>
              <a:rPr lang="en-US" sz="2541" dirty="0"/>
              <a:t> becomes </a:t>
            </a:r>
            <a:r>
              <a:rPr lang="en-US" sz="2541" b="1" dirty="0"/>
              <a:t>the name of a new class</a:t>
            </a:r>
            <a:r>
              <a:rPr lang="en-US" sz="2541" dirty="0"/>
              <a:t>. </a:t>
            </a:r>
          </a:p>
          <a:p>
            <a:pPr marL="129032" lvl="1" indent="0">
              <a:spcBef>
                <a:spcPts val="1413"/>
              </a:spcBef>
              <a:buSzPct val="68000"/>
              <a:buNone/>
            </a:pPr>
            <a:r>
              <a:rPr lang="en-US" sz="2541"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3036" y="705214"/>
            <a:ext cx="4087923" cy="455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22C49DDE-6F8C-4B9F-82BE-A81CDFBE4227}"/>
              </a:ext>
            </a:extLst>
          </p:cNvPr>
          <p:cNvSpPr/>
          <p:nvPr/>
        </p:nvSpPr>
        <p:spPr>
          <a:xfrm>
            <a:off x="7664443" y="2448723"/>
            <a:ext cx="2025906" cy="392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45" y="5389554"/>
            <a:ext cx="1568443" cy="1144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 Bringing it All Together</a:t>
            </a:r>
            <a:endParaRPr lang="zh-CN" altLang="zh-CN" sz="3267" dirty="0">
              <a:solidFill>
                <a:prstClr val="black"/>
              </a:solidFill>
            </a:endParaRPr>
          </a:p>
          <a:p>
            <a:pPr marL="129032" lvl="1" indent="0">
              <a:spcBef>
                <a:spcPts val="1413"/>
              </a:spcBef>
              <a:buSzPct val="68000"/>
              <a:buNone/>
            </a:pPr>
            <a:endParaRPr lang="en-US" sz="3267" dirty="0">
              <a:solidFill>
                <a:prstClr val="black"/>
              </a:solidFill>
            </a:endParaRPr>
          </a:p>
          <a:p>
            <a:pPr marL="129032" lvl="1" indent="0">
              <a:spcBef>
                <a:spcPts val="1413"/>
              </a:spcBef>
              <a:buSzPct val="68000"/>
              <a:buNone/>
            </a:pPr>
            <a:r>
              <a:rPr lang="en-US" sz="3267" dirty="0">
                <a:solidFill>
                  <a:prstClr val="black"/>
                </a:solidFill>
              </a:rPr>
              <a:t>  </a:t>
            </a:r>
          </a:p>
        </p:txBody>
      </p:sp>
      <p:sp>
        <p:nvSpPr>
          <p:cNvPr id="3" name="Content Placeholder 2"/>
          <p:cNvSpPr txBox="1">
            <a:spLocks/>
          </p:cNvSpPr>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dirty="0">
                <a:solidFill>
                  <a:prstClr val="black"/>
                </a:solidFill>
              </a:rPr>
              <a:t> Normally when you write a C++ class you break it into two parts: </a:t>
            </a:r>
            <a:r>
              <a:rPr lang="en-US" sz="2904" b="1" dirty="0">
                <a:solidFill>
                  <a:prstClr val="black"/>
                </a:solidFill>
              </a:rPr>
              <a:t>a header file</a:t>
            </a:r>
            <a:r>
              <a:rPr lang="en-US" sz="2904" dirty="0">
                <a:solidFill>
                  <a:prstClr val="black"/>
                </a:solidFill>
              </a:rPr>
              <a:t> with the interface, and a </a:t>
            </a:r>
            <a:r>
              <a:rPr lang="en-US" sz="2904" b="1" dirty="0">
                <a:solidFill>
                  <a:prstClr val="black"/>
                </a:solidFill>
              </a:rPr>
              <a:t>.</a:t>
            </a:r>
            <a:r>
              <a:rPr lang="en-US" sz="2904" b="1" dirty="0" err="1">
                <a:solidFill>
                  <a:prstClr val="black"/>
                </a:solidFill>
              </a:rPr>
              <a:t>cpp</a:t>
            </a:r>
            <a:r>
              <a:rPr lang="en-US" sz="2904" b="1" dirty="0">
                <a:solidFill>
                  <a:prstClr val="black"/>
                </a:solidFill>
              </a:rPr>
              <a:t> file </a:t>
            </a:r>
            <a:r>
              <a:rPr lang="en-US" sz="2904" dirty="0">
                <a:solidFill>
                  <a:prstClr val="black"/>
                </a:solidFill>
              </a:rPr>
              <a:t>with the implementation. With templates this doesn’t work so well because the compiler needs to see the definition of the member functions to create new instance of the template class. Some compilers are smart enough to figure out what to do, but some aren’t. These are usually the most efficient way to use templates. </a:t>
            </a:r>
            <a:r>
              <a:rPr lang="en-US" sz="2904" b="1" dirty="0">
                <a:solidFill>
                  <a:prstClr val="black"/>
                </a:solidFill>
              </a:rPr>
              <a:t>We recommend that template classes be declared and implemented in .h files to ensure proper linking. Or you can include .</a:t>
            </a:r>
            <a:r>
              <a:rPr lang="en-US" sz="2904" b="1" dirty="0" err="1">
                <a:solidFill>
                  <a:prstClr val="black"/>
                </a:solidFill>
              </a:rPr>
              <a:t>cpp</a:t>
            </a:r>
            <a:r>
              <a:rPr lang="en-US" sz="2904" b="1" dirty="0">
                <a:solidFill>
                  <a:prstClr val="black"/>
                </a:solidFill>
              </a:rPr>
              <a:t> file in your main program instead of including .h file.</a:t>
            </a:r>
            <a:endParaRPr lang="zh-CN" altLang="zh-CN" sz="2904" b="1" dirty="0">
              <a:solidFill>
                <a:prstClr val="black"/>
              </a:solidFill>
            </a:endParaRPr>
          </a:p>
          <a:p>
            <a:pPr marL="129032" lvl="1" indent="0">
              <a:spcBef>
                <a:spcPts val="1413"/>
              </a:spcBef>
              <a:buSzPct val="68000"/>
              <a:buNone/>
            </a:pP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Tree>
    <p:extLst>
      <p:ext uri="{BB962C8B-B14F-4D97-AF65-F5344CB8AC3E}">
        <p14:creationId xmlns:p14="http://schemas.microsoft.com/office/powerpoint/2010/main" val="187244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BF42239-938E-4C23-8099-84E2EE22E3C5}"/>
              </a:ext>
            </a:extLst>
          </p:cNvPr>
          <p:cNvPicPr>
            <a:picLocks noChangeAspect="1"/>
          </p:cNvPicPr>
          <p:nvPr/>
        </p:nvPicPr>
        <p:blipFill>
          <a:blip r:embed="rId3"/>
          <a:stretch>
            <a:fillRect/>
          </a:stretch>
        </p:blipFill>
        <p:spPr>
          <a:xfrm>
            <a:off x="1409759" y="3886385"/>
            <a:ext cx="2118431" cy="1241839"/>
          </a:xfrm>
          <a:prstGeom prst="rect">
            <a:avLst/>
          </a:prstGeom>
        </p:spPr>
      </p:pic>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Using class members that are themselves objects of another class is referred to as </a:t>
            </a:r>
            <a:r>
              <a:rPr lang="en-US" sz="2541" b="1" i="1" dirty="0"/>
              <a:t>containment</a:t>
            </a:r>
            <a:r>
              <a:rPr lang="en-US" sz="2541" dirty="0"/>
              <a:t> or </a:t>
            </a:r>
            <a:r>
              <a:rPr lang="en-US" sz="2541" b="1" i="1" dirty="0"/>
              <a:t>composition</a:t>
            </a:r>
            <a:r>
              <a:rPr lang="en-US" sz="2541" dirty="0"/>
              <a:t> or </a:t>
            </a:r>
            <a:r>
              <a:rPr lang="en-US" sz="2541" b="1" i="1" dirty="0"/>
              <a:t>layering</a:t>
            </a:r>
            <a:r>
              <a:rPr lang="en-US" sz="2541" dirty="0"/>
              <a:t>.</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75745" y="2612103"/>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Containment</a:t>
            </a:r>
            <a:r>
              <a:rPr lang="en-US" sz="2541" dirty="0">
                <a:solidFill>
                  <a:prstClr val="black"/>
                </a:solidFill>
              </a:rPr>
              <a:t> is typically used to implement </a:t>
            </a:r>
            <a:r>
              <a:rPr lang="en-US" sz="2541" b="1" i="1" dirty="0">
                <a:solidFill>
                  <a:srgbClr val="00B0F0"/>
                </a:solidFill>
              </a:rPr>
              <a:t>has-a</a:t>
            </a:r>
            <a:r>
              <a:rPr lang="en-US" sz="2541" dirty="0">
                <a:solidFill>
                  <a:prstClr val="black"/>
                </a:solidFill>
              </a:rPr>
              <a:t> relationship, that is, relationship for which the new class has an object of another class.</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grpSp>
        <p:nvGrpSpPr>
          <p:cNvPr id="10" name="组合 9">
            <a:extLst>
              <a:ext uri="{FF2B5EF4-FFF2-40B4-BE49-F238E27FC236}">
                <a16:creationId xmlns:a16="http://schemas.microsoft.com/office/drawing/2014/main" id="{EF0DB7FB-C0E2-4274-8EC7-5F584C033C20}"/>
              </a:ext>
            </a:extLst>
          </p:cNvPr>
          <p:cNvGrpSpPr/>
          <p:nvPr/>
        </p:nvGrpSpPr>
        <p:grpSpPr>
          <a:xfrm>
            <a:off x="1770721" y="4163493"/>
            <a:ext cx="4990570" cy="663480"/>
            <a:chOff x="269678" y="1638973"/>
            <a:chExt cx="5498869" cy="731056"/>
          </a:xfrm>
        </p:grpSpPr>
        <p:sp>
          <p:nvSpPr>
            <p:cNvPr id="11" name="矩形 10">
              <a:extLst>
                <a:ext uri="{FF2B5EF4-FFF2-40B4-BE49-F238E27FC236}">
                  <a16:creationId xmlns:a16="http://schemas.microsoft.com/office/drawing/2014/main" id="{C5ED1E6C-83E5-49AA-AFE5-F8DEACD3AE2A}"/>
                </a:ext>
              </a:extLst>
            </p:cNvPr>
            <p:cNvSpPr/>
            <p:nvPr/>
          </p:nvSpPr>
          <p:spPr>
            <a:xfrm>
              <a:off x="269678" y="2118402"/>
              <a:ext cx="1606443" cy="2516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2" name="组合 11">
              <a:extLst>
                <a:ext uri="{FF2B5EF4-FFF2-40B4-BE49-F238E27FC236}">
                  <a16:creationId xmlns:a16="http://schemas.microsoft.com/office/drawing/2014/main" id="{E2D7BF60-B0D3-4A74-BCE9-E61955A647F2}"/>
                </a:ext>
              </a:extLst>
            </p:cNvPr>
            <p:cNvGrpSpPr/>
            <p:nvPr/>
          </p:nvGrpSpPr>
          <p:grpSpPr>
            <a:xfrm>
              <a:off x="1628104" y="1638973"/>
              <a:ext cx="4140443" cy="486841"/>
              <a:chOff x="1628104" y="1638973"/>
              <a:chExt cx="4140443" cy="486841"/>
            </a:xfrm>
          </p:grpSpPr>
          <p:cxnSp>
            <p:nvCxnSpPr>
              <p:cNvPr id="13" name="直接箭头连接符 12">
                <a:extLst>
                  <a:ext uri="{FF2B5EF4-FFF2-40B4-BE49-F238E27FC236}">
                    <a16:creationId xmlns:a16="http://schemas.microsoft.com/office/drawing/2014/main" id="{725E1449-6F47-4243-A158-48263BE44329}"/>
                  </a:ext>
                </a:extLst>
              </p:cNvPr>
              <p:cNvCxnSpPr/>
              <p:nvPr/>
            </p:nvCxnSpPr>
            <p:spPr>
              <a:xfrm flipH="1">
                <a:off x="1628104" y="190979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8">
                <a:extLst>
                  <a:ext uri="{FF2B5EF4-FFF2-40B4-BE49-F238E27FC236}">
                    <a16:creationId xmlns:a16="http://schemas.microsoft.com/office/drawing/2014/main" id="{8EF7901E-6026-43B6-B956-EA1B4D02CB73}"/>
                  </a:ext>
                </a:extLst>
              </p:cNvPr>
              <p:cNvSpPr txBox="1"/>
              <p:nvPr/>
            </p:nvSpPr>
            <p:spPr>
              <a:xfrm>
                <a:off x="2317111" y="1638973"/>
                <a:ext cx="3451436"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spTree>
    <p:extLst>
      <p:ext uri="{BB962C8B-B14F-4D97-AF65-F5344CB8AC3E}">
        <p14:creationId xmlns:p14="http://schemas.microsoft.com/office/powerpoint/2010/main" val="2482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98068" y="2009256"/>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dirty="0">
                <a:solidFill>
                  <a:prstClr val="black"/>
                </a:solidFill>
              </a:rPr>
              <a:t>Templates are powerful, but they are not magical. They do not give data types features that they did not have before. When you design or use a template you should be aware of what operations the data types you will use need to support.</a:t>
            </a:r>
            <a:endParaRPr lang="zh-CN" altLang="zh-CN" sz="2904" dirty="0">
              <a:solidFill>
                <a:prstClr val="black"/>
              </a:solidFill>
            </a:endParaRPr>
          </a:p>
          <a:p>
            <a:pPr marL="129032" lvl="1" indent="0">
              <a:spcBef>
                <a:spcPts val="1413"/>
              </a:spcBef>
              <a:buSzPct val="68000"/>
              <a:buNone/>
            </a:pP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
        <p:nvSpPr>
          <p:cNvPr id="7" name="Content Placeholder 2"/>
          <p:cNvSpPr txBox="1">
            <a:spLocks/>
          </p:cNvSpPr>
          <p:nvPr/>
        </p:nvSpPr>
        <p:spPr>
          <a:xfrm>
            <a:off x="1118022" y="88378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A Word of Warning</a:t>
            </a:r>
          </a:p>
        </p:txBody>
      </p:sp>
    </p:spTree>
    <p:extLst>
      <p:ext uri="{BB962C8B-B14F-4D97-AF65-F5344CB8AC3E}">
        <p14:creationId xmlns:p14="http://schemas.microsoft.com/office/powerpoint/2010/main" val="1633749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6" name="Content Placeholder 2">
            <a:extLst>
              <a:ext uri="{FF2B5EF4-FFF2-40B4-BE49-F238E27FC236}">
                <a16:creationId xmlns:a16="http://schemas.microsoft.com/office/drawing/2014/main" id="{6A563E75-10C8-4009-92BC-BEBC44FF9310}"/>
              </a:ext>
            </a:extLst>
          </p:cNvPr>
          <p:cNvSpPr>
            <a:spLocks noGrp="1"/>
          </p:cNvSpPr>
          <p:nvPr>
            <p:ph idx="1"/>
          </p:nvPr>
        </p:nvSpPr>
        <p:spPr>
          <a:xfrm>
            <a:off x="343243" y="1204774"/>
            <a:ext cx="11505513" cy="5375320"/>
          </a:xfrm>
        </p:spPr>
        <p:txBody>
          <a:bodyPr>
            <a:normAutofit/>
          </a:bodyPr>
          <a:lstStyle/>
          <a:p>
            <a:pPr marL="126912" lvl="1" indent="0">
              <a:spcBef>
                <a:spcPts val="0"/>
              </a:spcBef>
              <a:buSzPct val="68000"/>
              <a:buNone/>
            </a:pPr>
            <a:r>
              <a:rPr lang="en-US" dirty="0"/>
              <a:t>I</a:t>
            </a:r>
            <a:r>
              <a:rPr lang="en-US" altLang="zh-CN" dirty="0"/>
              <a:t>mplement the Matrix class as a template. Supporting at least the following general interface: addition and multiplication of two Matrix objects, a print() member function, a compound += operator, and subscripting supported through a pair of overloaded function call operators, as follows: </a:t>
            </a:r>
          </a:p>
          <a:p>
            <a:pPr marL="126912" lvl="1" indent="0">
              <a:spcBef>
                <a:spcPts val="0"/>
              </a:spcBef>
              <a:buSzPct val="68000"/>
              <a:buNone/>
            </a:pPr>
            <a:r>
              <a:rPr lang="en-US" altLang="zh-CN" dirty="0"/>
              <a:t>float&amp; operator()(int row, int column); </a:t>
            </a:r>
          </a:p>
          <a:p>
            <a:pPr marL="126912" lvl="1" indent="0">
              <a:spcBef>
                <a:spcPts val="0"/>
              </a:spcBef>
              <a:buSzPct val="68000"/>
              <a:buNone/>
            </a:pPr>
            <a:r>
              <a:rPr lang="en-US" altLang="zh-CN" dirty="0"/>
              <a:t>float operator()(int row, int column) const; </a:t>
            </a:r>
          </a:p>
          <a:p>
            <a:pPr marL="126912" lvl="1" indent="0">
              <a:spcBef>
                <a:spcPts val="0"/>
              </a:spcBef>
              <a:buSzPct val="68000"/>
              <a:buNone/>
            </a:pPr>
            <a:endParaRPr lang="en-US" altLang="zh-CN" dirty="0"/>
          </a:p>
          <a:p>
            <a:pPr marL="126912" lvl="1" indent="0">
              <a:spcBef>
                <a:spcPts val="0"/>
              </a:spcBef>
              <a:buSzPct val="68000"/>
              <a:buNone/>
            </a:pPr>
            <a:r>
              <a:rPr lang="en-US" altLang="zh-CN" dirty="0"/>
              <a:t>In addition, extend it to support arbitrary row and column size using heap memory. Allocate the memory in the constructor and deallocate it in the destructor.</a:t>
            </a:r>
          </a:p>
          <a:p>
            <a:pPr marL="126912" lvl="1" indent="0">
              <a:spcBef>
                <a:spcPts val="0"/>
              </a:spcBef>
              <a:buSzPct val="68000"/>
              <a:buNone/>
            </a:pPr>
            <a:endParaRPr lang="en-US" altLang="zh-CN" dirty="0"/>
          </a:p>
          <a:p>
            <a:pPr marL="126912" lvl="1" indent="0">
              <a:spcBef>
                <a:spcPts val="0"/>
              </a:spcBef>
              <a:buSzPct val="680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056D78CE-D2C4-45A5-A7F6-C1E5C5E3699C}"/>
              </a:ext>
            </a:extLst>
          </p:cNvPr>
          <p:cNvGrpSpPr/>
          <p:nvPr/>
        </p:nvGrpSpPr>
        <p:grpSpPr>
          <a:xfrm>
            <a:off x="5516750" y="190422"/>
            <a:ext cx="5535092" cy="6477155"/>
            <a:chOff x="5762073" y="190422"/>
            <a:chExt cx="5535092" cy="6477155"/>
          </a:xfrm>
        </p:grpSpPr>
        <p:pic>
          <p:nvPicPr>
            <p:cNvPr id="24" name="图片 23">
              <a:extLst>
                <a:ext uri="{FF2B5EF4-FFF2-40B4-BE49-F238E27FC236}">
                  <a16:creationId xmlns:a16="http://schemas.microsoft.com/office/drawing/2014/main" id="{D2A1452B-0D0C-4B52-A229-7D8E69D898E1}"/>
                </a:ext>
              </a:extLst>
            </p:cNvPr>
            <p:cNvPicPr>
              <a:picLocks noChangeAspect="1"/>
            </p:cNvPicPr>
            <p:nvPr/>
          </p:nvPicPr>
          <p:blipFill>
            <a:blip r:embed="rId3"/>
            <a:stretch>
              <a:fillRect/>
            </a:stretch>
          </p:blipFill>
          <p:spPr>
            <a:xfrm>
              <a:off x="5762073" y="190422"/>
              <a:ext cx="4562165" cy="3921861"/>
            </a:xfrm>
            <a:prstGeom prst="rect">
              <a:avLst/>
            </a:prstGeom>
          </p:spPr>
        </p:pic>
        <p:pic>
          <p:nvPicPr>
            <p:cNvPr id="41" name="图片 40">
              <a:extLst>
                <a:ext uri="{FF2B5EF4-FFF2-40B4-BE49-F238E27FC236}">
                  <a16:creationId xmlns:a16="http://schemas.microsoft.com/office/drawing/2014/main" id="{D229A35C-B4AB-4AE9-B384-633A85C93238}"/>
                </a:ext>
              </a:extLst>
            </p:cNvPr>
            <p:cNvPicPr>
              <a:picLocks noChangeAspect="1"/>
            </p:cNvPicPr>
            <p:nvPr/>
          </p:nvPicPr>
          <p:blipFill>
            <a:blip r:embed="rId4"/>
            <a:stretch>
              <a:fillRect/>
            </a:stretch>
          </p:blipFill>
          <p:spPr>
            <a:xfrm>
              <a:off x="5763807" y="4213424"/>
              <a:ext cx="5533358" cy="2454153"/>
            </a:xfrm>
            <a:prstGeom prst="rect">
              <a:avLst/>
            </a:prstGeom>
          </p:spPr>
        </p:pic>
      </p:grpSp>
      <p:pic>
        <p:nvPicPr>
          <p:cNvPr id="12" name="图片 11">
            <a:extLst>
              <a:ext uri="{FF2B5EF4-FFF2-40B4-BE49-F238E27FC236}">
                <a16:creationId xmlns:a16="http://schemas.microsoft.com/office/drawing/2014/main" id="{76E8AA81-95FE-466B-8974-D77AAB805C5D}"/>
              </a:ext>
            </a:extLst>
          </p:cNvPr>
          <p:cNvPicPr>
            <a:picLocks noChangeAspect="1"/>
          </p:cNvPicPr>
          <p:nvPr/>
        </p:nvPicPr>
        <p:blipFill>
          <a:blip r:embed="rId5"/>
          <a:stretch>
            <a:fillRect/>
          </a:stretch>
        </p:blipFill>
        <p:spPr>
          <a:xfrm>
            <a:off x="182977" y="488460"/>
            <a:ext cx="4909540" cy="6356181"/>
          </a:xfrm>
          <a:prstGeom prst="rect">
            <a:avLst/>
          </a:prstGeom>
          <a:ln>
            <a:solidFill>
              <a:srgbClr val="00B0F0"/>
            </a:solidFill>
          </a:ln>
        </p:spPr>
      </p:pic>
      <p:sp>
        <p:nvSpPr>
          <p:cNvPr id="3" name="Content Placeholder 2"/>
          <p:cNvSpPr>
            <a:spLocks noGrp="1"/>
          </p:cNvSpPr>
          <p:nvPr>
            <p:ph idx="1"/>
          </p:nvPr>
        </p:nvSpPr>
        <p:spPr>
          <a:xfrm>
            <a:off x="1270007" y="151709"/>
            <a:ext cx="3807401" cy="295619"/>
          </a:xfrm>
        </p:spPr>
        <p:txBody>
          <a:bodyPr>
            <a:noAutofit/>
          </a:bodyPr>
          <a:lstStyle/>
          <a:p>
            <a:pPr marL="129032" lvl="1" indent="0">
              <a:spcBef>
                <a:spcPts val="1413"/>
              </a:spcBef>
              <a:buSzPct val="68000"/>
              <a:buNone/>
            </a:pPr>
            <a:r>
              <a:rPr lang="en-US" altLang="zh-CN" sz="2000" dirty="0"/>
              <a:t>Example:</a:t>
            </a:r>
            <a:endParaRPr lang="zh-CN" altLang="zh-CN" sz="2000" b="1" dirty="0"/>
          </a:p>
          <a:p>
            <a:pPr marL="129032" lvl="1" indent="0">
              <a:spcBef>
                <a:spcPts val="1413"/>
              </a:spcBef>
              <a:buSzPct val="68000"/>
              <a:buNone/>
            </a:pPr>
            <a:endParaRPr lang="en-US" sz="2000" dirty="0"/>
          </a:p>
          <a:p>
            <a:pPr marL="129032" lvl="1" indent="0">
              <a:spcBef>
                <a:spcPts val="1413"/>
              </a:spcBef>
              <a:buSzPct val="68000"/>
              <a:buNone/>
            </a:pPr>
            <a:r>
              <a:rPr lang="en-US" sz="2000" dirty="0"/>
              <a:t>  </a:t>
            </a:r>
          </a:p>
        </p:txBody>
      </p:sp>
      <p:sp>
        <p:nvSpPr>
          <p:cNvPr id="6" name="矩形 5"/>
          <p:cNvSpPr/>
          <p:nvPr/>
        </p:nvSpPr>
        <p:spPr>
          <a:xfrm>
            <a:off x="580372" y="2260092"/>
            <a:ext cx="3489054" cy="125974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4" name="组合 13"/>
          <p:cNvGrpSpPr/>
          <p:nvPr/>
        </p:nvGrpSpPr>
        <p:grpSpPr>
          <a:xfrm>
            <a:off x="490006" y="1156150"/>
            <a:ext cx="3668047" cy="642004"/>
            <a:chOff x="429406" y="1273905"/>
            <a:chExt cx="4041644" cy="707393"/>
          </a:xfrm>
        </p:grpSpPr>
        <p:sp>
          <p:nvSpPr>
            <p:cNvPr id="2" name="矩形 1"/>
            <p:cNvSpPr/>
            <p:nvPr/>
          </p:nvSpPr>
          <p:spPr>
            <a:xfrm>
              <a:off x="429406" y="1618010"/>
              <a:ext cx="2038351" cy="363288"/>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p:cNvGrpSpPr/>
            <p:nvPr/>
          </p:nvGrpSpPr>
          <p:grpSpPr>
            <a:xfrm>
              <a:off x="1997869" y="1273905"/>
              <a:ext cx="2473181" cy="560129"/>
              <a:chOff x="1997869" y="1273905"/>
              <a:chExt cx="2473181" cy="560129"/>
            </a:xfrm>
          </p:grpSpPr>
          <p:cxnSp>
            <p:nvCxnSpPr>
              <p:cNvPr id="5" name="直接箭头连接符 4"/>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3933" y="1273905"/>
                <a:ext cx="1897117" cy="378830"/>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Point</a:t>
                </a:r>
                <a:r>
                  <a:rPr lang="en-US" altLang="zh-CN" sz="1634" dirty="0">
                    <a:solidFill>
                      <a:prstClr val="black"/>
                    </a:solidFill>
                  </a:rPr>
                  <a:t> class</a:t>
                </a:r>
                <a:endParaRPr lang="zh-CN" altLang="en-US" sz="1634" dirty="0">
                  <a:solidFill>
                    <a:prstClr val="black"/>
                  </a:solidFill>
                </a:endParaRPr>
              </a:p>
            </p:txBody>
          </p:sp>
        </p:grpSp>
      </p:grpSp>
      <p:grpSp>
        <p:nvGrpSpPr>
          <p:cNvPr id="4" name="组合 3">
            <a:extLst>
              <a:ext uri="{FF2B5EF4-FFF2-40B4-BE49-F238E27FC236}">
                <a16:creationId xmlns:a16="http://schemas.microsoft.com/office/drawing/2014/main" id="{B5F967E0-15A2-45C3-9278-6ED0FDBA5069}"/>
              </a:ext>
            </a:extLst>
          </p:cNvPr>
          <p:cNvGrpSpPr/>
          <p:nvPr/>
        </p:nvGrpSpPr>
        <p:grpSpPr>
          <a:xfrm>
            <a:off x="1248926" y="1837491"/>
            <a:ext cx="1554360" cy="372753"/>
            <a:chOff x="2213893" y="3043495"/>
            <a:chExt cx="1712675" cy="410719"/>
          </a:xfrm>
        </p:grpSpPr>
        <p:cxnSp>
          <p:nvCxnSpPr>
            <p:cNvPr id="9" name="直接箭头连接符 8"/>
            <p:cNvCxnSpPr/>
            <p:nvPr/>
          </p:nvCxnSpPr>
          <p:spPr>
            <a:xfrm flipH="1">
              <a:off x="2213893" y="3202186"/>
              <a:ext cx="485032" cy="25202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0085" y="3043495"/>
              <a:ext cx="1286483" cy="378830"/>
            </a:xfrm>
            <a:prstGeom prst="rect">
              <a:avLst/>
            </a:prstGeom>
            <a:noFill/>
          </p:spPr>
          <p:txBody>
            <a:bodyPr wrap="none" rtlCol="0">
              <a:spAutoFit/>
            </a:bodyPr>
            <a:lstStyle/>
            <a:p>
              <a:r>
                <a:rPr lang="en-US" altLang="zh-CN" sz="1634" dirty="0">
                  <a:solidFill>
                    <a:prstClr val="black"/>
                  </a:solidFill>
                </a:rPr>
                <a:t>constructor</a:t>
              </a:r>
              <a:endParaRPr lang="zh-CN" altLang="en-US" sz="1634" dirty="0">
                <a:solidFill>
                  <a:prstClr val="black"/>
                </a:solidFill>
              </a:endParaRPr>
            </a:p>
          </p:txBody>
        </p:sp>
      </p:grpSp>
      <p:grpSp>
        <p:nvGrpSpPr>
          <p:cNvPr id="7" name="组合 6">
            <a:extLst>
              <a:ext uri="{FF2B5EF4-FFF2-40B4-BE49-F238E27FC236}">
                <a16:creationId xmlns:a16="http://schemas.microsoft.com/office/drawing/2014/main" id="{2193B2BF-E6EF-4F9D-9FB3-E7207F30B174}"/>
              </a:ext>
            </a:extLst>
          </p:cNvPr>
          <p:cNvGrpSpPr/>
          <p:nvPr/>
        </p:nvGrpSpPr>
        <p:grpSpPr>
          <a:xfrm>
            <a:off x="626356" y="3458115"/>
            <a:ext cx="3959890" cy="595278"/>
            <a:chOff x="579644" y="3810342"/>
            <a:chExt cx="4363212" cy="655910"/>
          </a:xfrm>
        </p:grpSpPr>
        <p:sp>
          <p:nvSpPr>
            <p:cNvPr id="19" name="矩形 18"/>
            <p:cNvSpPr/>
            <p:nvPr/>
          </p:nvSpPr>
          <p:spPr>
            <a:xfrm>
              <a:off x="579644" y="4138290"/>
              <a:ext cx="2762493" cy="32796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0" name="直接箭头连接符 19"/>
            <p:cNvCxnSpPr>
              <a:cxnSpLocks/>
            </p:cNvCxnSpPr>
            <p:nvPr/>
          </p:nvCxnSpPr>
          <p:spPr>
            <a:xfrm flipH="1">
              <a:off x="2573933" y="3965169"/>
              <a:ext cx="587391" cy="17312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1324" y="3810342"/>
              <a:ext cx="1781532" cy="378829"/>
            </a:xfrm>
            <a:prstGeom prst="rect">
              <a:avLst/>
            </a:prstGeom>
            <a:noFill/>
          </p:spPr>
          <p:txBody>
            <a:bodyPr wrap="none" rtlCol="0">
              <a:spAutoFit/>
            </a:bodyPr>
            <a:lstStyle/>
            <a:p>
              <a:r>
                <a:rPr lang="en-US" altLang="zh-CN" sz="1634" dirty="0">
                  <a:solidFill>
                    <a:prstClr val="black"/>
                  </a:solidFill>
                </a:rPr>
                <a:t>copy constructor</a:t>
              </a:r>
              <a:endParaRPr lang="zh-CN" altLang="en-US" sz="1634" dirty="0">
                <a:solidFill>
                  <a:prstClr val="black"/>
                </a:solidFill>
              </a:endParaRPr>
            </a:p>
          </p:txBody>
        </p:sp>
      </p:grpSp>
      <p:grpSp>
        <p:nvGrpSpPr>
          <p:cNvPr id="25" name="组合 24"/>
          <p:cNvGrpSpPr/>
          <p:nvPr/>
        </p:nvGrpSpPr>
        <p:grpSpPr>
          <a:xfrm>
            <a:off x="5512497" y="1630783"/>
            <a:ext cx="5271743" cy="994802"/>
            <a:chOff x="269677" y="1273905"/>
            <a:chExt cx="5808680" cy="1096124"/>
          </a:xfrm>
        </p:grpSpPr>
        <p:sp>
          <p:nvSpPr>
            <p:cNvPr id="26" name="矩形 25"/>
            <p:cNvSpPr/>
            <p:nvPr/>
          </p:nvSpPr>
          <p:spPr>
            <a:xfrm>
              <a:off x="269677" y="1618010"/>
              <a:ext cx="2038350" cy="75201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7" name="组合 26"/>
            <p:cNvGrpSpPr/>
            <p:nvPr/>
          </p:nvGrpSpPr>
          <p:grpSpPr>
            <a:xfrm>
              <a:off x="1997869" y="1273905"/>
              <a:ext cx="4080488" cy="560129"/>
              <a:chOff x="1997869" y="1273905"/>
              <a:chExt cx="4080488" cy="560129"/>
            </a:xfrm>
          </p:grpSpPr>
          <p:cxnSp>
            <p:nvCxnSpPr>
              <p:cNvPr id="28" name="直接箭头连接符 27"/>
              <p:cNvCxnSpPr/>
              <p:nvPr/>
            </p:nvCxnSpPr>
            <p:spPr>
              <a:xfrm flipH="1">
                <a:off x="1997869" y="1618010"/>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3933" y="1273905"/>
                <a:ext cx="3504424" cy="378829"/>
              </a:xfrm>
              <a:prstGeom prst="rect">
                <a:avLst/>
              </a:prstGeom>
              <a:noFill/>
            </p:spPr>
            <p:txBody>
              <a:bodyPr wrap="none" rtlCol="0">
                <a:spAutoFit/>
              </a:bodyPr>
              <a:lstStyle/>
              <a:p>
                <a:r>
                  <a:rPr lang="en-US" altLang="zh-CN" sz="1634" dirty="0">
                    <a:solidFill>
                      <a:prstClr val="black"/>
                    </a:solidFill>
                  </a:rPr>
                  <a:t>data in </a:t>
                </a:r>
                <a:r>
                  <a:rPr lang="en-US" altLang="zh-CN" sz="1634" b="1" dirty="0">
                    <a:solidFill>
                      <a:prstClr val="black"/>
                    </a:solidFill>
                  </a:rPr>
                  <a:t>Line</a:t>
                </a:r>
                <a:r>
                  <a:rPr lang="en-US" altLang="zh-CN" sz="1634" dirty="0">
                    <a:solidFill>
                      <a:prstClr val="black"/>
                    </a:solidFill>
                  </a:rPr>
                  <a:t> class  has </a:t>
                </a:r>
                <a:r>
                  <a:rPr lang="en-US" altLang="zh-CN" sz="1634" b="1" dirty="0">
                    <a:solidFill>
                      <a:prstClr val="black"/>
                    </a:solidFill>
                  </a:rPr>
                  <a:t>Point </a:t>
                </a:r>
                <a:r>
                  <a:rPr lang="en-US" altLang="zh-CN" sz="1634" dirty="0">
                    <a:solidFill>
                      <a:prstClr val="black"/>
                    </a:solidFill>
                  </a:rPr>
                  <a:t>objects</a:t>
                </a:r>
                <a:endParaRPr lang="zh-CN" altLang="en-US" sz="1634" dirty="0">
                  <a:solidFill>
                    <a:prstClr val="black"/>
                  </a:solidFill>
                </a:endParaRPr>
              </a:p>
            </p:txBody>
          </p:sp>
        </p:grpSp>
      </p:grpSp>
      <p:grpSp>
        <p:nvGrpSpPr>
          <p:cNvPr id="30" name="组合 29"/>
          <p:cNvGrpSpPr/>
          <p:nvPr/>
        </p:nvGrpSpPr>
        <p:grpSpPr>
          <a:xfrm>
            <a:off x="5794651" y="2585240"/>
            <a:ext cx="4665235" cy="873980"/>
            <a:chOff x="269677" y="1171734"/>
            <a:chExt cx="5140397" cy="962997"/>
          </a:xfrm>
        </p:grpSpPr>
        <p:sp>
          <p:nvSpPr>
            <p:cNvPr id="31" name="矩形 30"/>
            <p:cNvSpPr/>
            <p:nvPr/>
          </p:nvSpPr>
          <p:spPr>
            <a:xfrm>
              <a:off x="269677" y="1670198"/>
              <a:ext cx="2757232" cy="46453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2" name="组合 31"/>
            <p:cNvGrpSpPr/>
            <p:nvPr/>
          </p:nvGrpSpPr>
          <p:grpSpPr>
            <a:xfrm>
              <a:off x="2919211" y="1171734"/>
              <a:ext cx="2490863" cy="655923"/>
              <a:chOff x="2919211" y="1171734"/>
              <a:chExt cx="2490863" cy="655923"/>
            </a:xfrm>
          </p:grpSpPr>
          <p:cxnSp>
            <p:nvCxnSpPr>
              <p:cNvPr id="33" name="直接箭头连接符 32"/>
              <p:cNvCxnSpPr/>
              <p:nvPr/>
            </p:nvCxnSpPr>
            <p:spPr>
              <a:xfrm flipH="1">
                <a:off x="2919211" y="1589874"/>
                <a:ext cx="761936" cy="21602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28542" y="1171734"/>
                <a:ext cx="1781532" cy="655923"/>
              </a:xfrm>
              <a:prstGeom prst="rect">
                <a:avLst/>
              </a:prstGeom>
              <a:noFill/>
            </p:spPr>
            <p:txBody>
              <a:bodyPr wrap="none" rtlCol="0">
                <a:spAutoFit/>
              </a:bodyPr>
              <a:lstStyle/>
              <a:p>
                <a:r>
                  <a:rPr lang="en-US" altLang="zh-CN" sz="1634" dirty="0">
                    <a:solidFill>
                      <a:prstClr val="black"/>
                    </a:solidFill>
                  </a:rPr>
                  <a:t>constructor and</a:t>
                </a:r>
              </a:p>
              <a:p>
                <a:r>
                  <a:rPr lang="en-US" altLang="zh-CN" sz="1634" dirty="0">
                    <a:solidFill>
                      <a:prstClr val="black"/>
                    </a:solidFill>
                  </a:rPr>
                  <a:t>copy constructor</a:t>
                </a:r>
                <a:endParaRPr lang="zh-CN" altLang="en-US" sz="1634" dirty="0">
                  <a:solidFill>
                    <a:prstClr val="black"/>
                  </a:solidFill>
                </a:endParaRPr>
              </a:p>
            </p:txBody>
          </p:sp>
        </p:grpSp>
      </p:grpSp>
      <p:grpSp>
        <p:nvGrpSpPr>
          <p:cNvPr id="35" name="组合 34"/>
          <p:cNvGrpSpPr/>
          <p:nvPr/>
        </p:nvGrpSpPr>
        <p:grpSpPr>
          <a:xfrm>
            <a:off x="8067437" y="3614229"/>
            <a:ext cx="3520509" cy="951163"/>
            <a:chOff x="134520" y="1177972"/>
            <a:chExt cx="3879083" cy="1048041"/>
          </a:xfrm>
        </p:grpSpPr>
        <p:sp>
          <p:nvSpPr>
            <p:cNvPr id="36" name="矩形 35"/>
            <p:cNvSpPr/>
            <p:nvPr/>
          </p:nvSpPr>
          <p:spPr>
            <a:xfrm>
              <a:off x="134520" y="1794412"/>
              <a:ext cx="1734850"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7" name="组合 36"/>
            <p:cNvGrpSpPr/>
            <p:nvPr/>
          </p:nvGrpSpPr>
          <p:grpSpPr>
            <a:xfrm>
              <a:off x="1137101" y="1177972"/>
              <a:ext cx="2876502" cy="656062"/>
              <a:chOff x="1137101" y="1177972"/>
              <a:chExt cx="2876502" cy="656062"/>
            </a:xfrm>
          </p:grpSpPr>
          <p:cxnSp>
            <p:nvCxnSpPr>
              <p:cNvPr id="38" name="直接箭头连接符 37"/>
              <p:cNvCxnSpPr>
                <a:cxnSpLocks/>
              </p:cNvCxnSpPr>
              <p:nvPr/>
            </p:nvCxnSpPr>
            <p:spPr>
              <a:xfrm flipH="1">
                <a:off x="1137101" y="1538315"/>
                <a:ext cx="682342" cy="2957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36342" y="1177972"/>
                <a:ext cx="2377261" cy="655922"/>
              </a:xfrm>
              <a:prstGeom prst="rect">
                <a:avLst/>
              </a:prstGeom>
              <a:noFill/>
            </p:spPr>
            <p:txBody>
              <a:bodyPr wrap="none" rtlCol="0">
                <a:spAutoFit/>
              </a:bodyPr>
              <a:lstStyle/>
              <a:p>
                <a:r>
                  <a:rPr lang="en-US" altLang="zh-CN" sz="1634" dirty="0">
                    <a:solidFill>
                      <a:prstClr val="black"/>
                    </a:solidFill>
                  </a:rPr>
                  <a:t>Initialize object first by </a:t>
                </a:r>
              </a:p>
              <a:p>
                <a:r>
                  <a:rPr lang="en-US" altLang="zh-CN" sz="1634" dirty="0">
                    <a:solidFill>
                      <a:prstClr val="black"/>
                    </a:solidFill>
                  </a:rPr>
                  <a:t>initialization list</a:t>
                </a:r>
                <a:endParaRPr lang="zh-CN" altLang="en-US" sz="1634" dirty="0">
                  <a:solidFill>
                    <a:prstClr val="black"/>
                  </a:solidFill>
                </a:endParaRPr>
              </a:p>
            </p:txBody>
          </p:sp>
        </p:grpSp>
      </p:grpSp>
      <p:grpSp>
        <p:nvGrpSpPr>
          <p:cNvPr id="42" name="组合 41"/>
          <p:cNvGrpSpPr/>
          <p:nvPr/>
        </p:nvGrpSpPr>
        <p:grpSpPr>
          <a:xfrm>
            <a:off x="7488867" y="5192312"/>
            <a:ext cx="4485316" cy="850760"/>
            <a:chOff x="234279" y="1288601"/>
            <a:chExt cx="4942155" cy="937412"/>
          </a:xfrm>
        </p:grpSpPr>
        <p:sp>
          <p:nvSpPr>
            <p:cNvPr id="43" name="矩形 42"/>
            <p:cNvSpPr/>
            <p:nvPr/>
          </p:nvSpPr>
          <p:spPr>
            <a:xfrm>
              <a:off x="234279" y="1794412"/>
              <a:ext cx="2034717" cy="43160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44" name="组合 43"/>
            <p:cNvGrpSpPr/>
            <p:nvPr/>
          </p:nvGrpSpPr>
          <p:grpSpPr>
            <a:xfrm>
              <a:off x="1137101" y="1288601"/>
              <a:ext cx="4039333" cy="545433"/>
              <a:chOff x="1137101" y="1288601"/>
              <a:chExt cx="4039333" cy="545433"/>
            </a:xfrm>
          </p:grpSpPr>
          <p:cxnSp>
            <p:nvCxnSpPr>
              <p:cNvPr id="45" name="直接箭头连接符 44"/>
              <p:cNvCxnSpPr/>
              <p:nvPr/>
            </p:nvCxnSpPr>
            <p:spPr>
              <a:xfrm flipH="1">
                <a:off x="1137101" y="1635721"/>
                <a:ext cx="190484" cy="19831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27585" y="1288601"/>
                <a:ext cx="3848849" cy="378830"/>
              </a:xfrm>
              <a:prstGeom prst="rect">
                <a:avLst/>
              </a:prstGeom>
              <a:noFill/>
            </p:spPr>
            <p:txBody>
              <a:bodyPr wrap="none" rtlCol="0">
                <a:spAutoFit/>
              </a:bodyPr>
              <a:lstStyle/>
              <a:p>
                <a:r>
                  <a:rPr lang="en-US" altLang="zh-CN" sz="1634" dirty="0">
                    <a:solidFill>
                      <a:prstClr val="black"/>
                    </a:solidFill>
                  </a:rPr>
                  <a:t>Initialize object first by initialization list</a:t>
                </a:r>
                <a:endParaRPr lang="zh-CN" altLang="en-US" sz="1634" dirty="0">
                  <a:solidFill>
                    <a:prstClr val="black"/>
                  </a:solidFill>
                </a:endParaRPr>
              </a:p>
            </p:txBody>
          </p:sp>
        </p:grpSp>
      </p:grpSp>
    </p:spTree>
    <p:extLst>
      <p:ext uri="{BB962C8B-B14F-4D97-AF65-F5344CB8AC3E}">
        <p14:creationId xmlns:p14="http://schemas.microsoft.com/office/powerpoint/2010/main" val="29023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7" y="58621"/>
            <a:ext cx="6007954" cy="676867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956" y="4410064"/>
            <a:ext cx="341171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a:extLst>
              <a:ext uri="{FF2B5EF4-FFF2-40B4-BE49-F238E27FC236}">
                <a16:creationId xmlns:a16="http://schemas.microsoft.com/office/drawing/2014/main" id="{A78E94AD-EF05-46B8-BE46-0C781F958654}"/>
              </a:ext>
            </a:extLst>
          </p:cNvPr>
          <p:cNvGrpSpPr/>
          <p:nvPr/>
        </p:nvGrpSpPr>
        <p:grpSpPr>
          <a:xfrm>
            <a:off x="1749072" y="2981627"/>
            <a:ext cx="3510069" cy="756655"/>
            <a:chOff x="269677" y="1383908"/>
            <a:chExt cx="3867577" cy="833722"/>
          </a:xfrm>
        </p:grpSpPr>
        <p:sp>
          <p:nvSpPr>
            <p:cNvPr id="10" name="矩形 9">
              <a:extLst>
                <a:ext uri="{FF2B5EF4-FFF2-40B4-BE49-F238E27FC236}">
                  <a16:creationId xmlns:a16="http://schemas.microsoft.com/office/drawing/2014/main" id="{51694634-34D4-4649-AF71-78BF8C8F69F7}"/>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1" name="组合 10">
              <a:extLst>
                <a:ext uri="{FF2B5EF4-FFF2-40B4-BE49-F238E27FC236}">
                  <a16:creationId xmlns:a16="http://schemas.microsoft.com/office/drawing/2014/main" id="{9D1A5324-75E5-43A8-BACF-D5BD089304B8}"/>
                </a:ext>
              </a:extLst>
            </p:cNvPr>
            <p:cNvGrpSpPr/>
            <p:nvPr/>
          </p:nvGrpSpPr>
          <p:grpSpPr>
            <a:xfrm>
              <a:off x="1137101" y="1383908"/>
              <a:ext cx="3000153" cy="656177"/>
              <a:chOff x="1137101" y="1383908"/>
              <a:chExt cx="3000153" cy="656177"/>
            </a:xfrm>
          </p:grpSpPr>
          <p:cxnSp>
            <p:nvCxnSpPr>
              <p:cNvPr id="12" name="直接箭头连接符 11">
                <a:extLst>
                  <a:ext uri="{FF2B5EF4-FFF2-40B4-BE49-F238E27FC236}">
                    <a16:creationId xmlns:a16="http://schemas.microsoft.com/office/drawing/2014/main" id="{D55638B8-6349-4E65-BFBA-BEAF9F86E84B}"/>
                  </a:ext>
                </a:extLst>
              </p:cNvPr>
              <p:cNvCxnSpPr>
                <a:cxnSpLocks/>
              </p:cNvCxnSpPr>
              <p:nvPr/>
            </p:nvCxnSpPr>
            <p:spPr>
              <a:xfrm flipH="1">
                <a:off x="1137101" y="1789003"/>
                <a:ext cx="366247" cy="25108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38">
                <a:extLst>
                  <a:ext uri="{FF2B5EF4-FFF2-40B4-BE49-F238E27FC236}">
                    <a16:creationId xmlns:a16="http://schemas.microsoft.com/office/drawing/2014/main" id="{5B368C96-2288-4ADF-A1EF-6CCBA1228995}"/>
                  </a:ext>
                </a:extLst>
              </p:cNvPr>
              <p:cNvSpPr txBox="1"/>
              <p:nvPr/>
            </p:nvSpPr>
            <p:spPr>
              <a:xfrm>
                <a:off x="1502752" y="1383908"/>
                <a:ext cx="2634502" cy="378830"/>
              </a:xfrm>
              <a:prstGeom prst="rect">
                <a:avLst/>
              </a:prstGeom>
              <a:noFill/>
            </p:spPr>
            <p:txBody>
              <a:bodyPr wrap="none" rtlCol="0">
                <a:spAutoFit/>
              </a:bodyPr>
              <a:lstStyle/>
              <a:p>
                <a:r>
                  <a:rPr lang="en-US" altLang="zh-CN" sz="1634" dirty="0">
                    <a:solidFill>
                      <a:prstClr val="black"/>
                    </a:solidFill>
                  </a:rPr>
                  <a:t>Invoke Point’s constructor</a:t>
                </a:r>
                <a:endParaRPr lang="zh-CN" altLang="en-US" sz="1634" dirty="0">
                  <a:solidFill>
                    <a:prstClr val="black"/>
                  </a:solidFill>
                </a:endParaRPr>
              </a:p>
            </p:txBody>
          </p:sp>
        </p:grpSp>
      </p:grpSp>
      <p:grpSp>
        <p:nvGrpSpPr>
          <p:cNvPr id="15" name="组合 14">
            <a:extLst>
              <a:ext uri="{FF2B5EF4-FFF2-40B4-BE49-F238E27FC236}">
                <a16:creationId xmlns:a16="http://schemas.microsoft.com/office/drawing/2014/main" id="{46E33397-5CA4-4740-9410-A95A8B0B9EFF}"/>
              </a:ext>
            </a:extLst>
          </p:cNvPr>
          <p:cNvGrpSpPr/>
          <p:nvPr/>
        </p:nvGrpSpPr>
        <p:grpSpPr>
          <a:xfrm>
            <a:off x="1766998" y="3499970"/>
            <a:ext cx="4300013" cy="426574"/>
            <a:chOff x="269677" y="1747609"/>
            <a:chExt cx="4737981" cy="470021"/>
          </a:xfrm>
        </p:grpSpPr>
        <p:sp>
          <p:nvSpPr>
            <p:cNvPr id="16" name="矩形 15">
              <a:extLst>
                <a:ext uri="{FF2B5EF4-FFF2-40B4-BE49-F238E27FC236}">
                  <a16:creationId xmlns:a16="http://schemas.microsoft.com/office/drawing/2014/main" id="{71465AB6-C542-4C8C-872C-551184C7F426}"/>
                </a:ext>
              </a:extLst>
            </p:cNvPr>
            <p:cNvSpPr/>
            <p:nvPr/>
          </p:nvSpPr>
          <p:spPr>
            <a:xfrm>
              <a:off x="269677" y="2039831"/>
              <a:ext cx="1362082"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7" name="组合 16">
              <a:extLst>
                <a:ext uri="{FF2B5EF4-FFF2-40B4-BE49-F238E27FC236}">
                  <a16:creationId xmlns:a16="http://schemas.microsoft.com/office/drawing/2014/main" id="{17191A9B-ACD5-4800-ABFA-03F25492BF95}"/>
                </a:ext>
              </a:extLst>
            </p:cNvPr>
            <p:cNvGrpSpPr/>
            <p:nvPr/>
          </p:nvGrpSpPr>
          <p:grpSpPr>
            <a:xfrm>
              <a:off x="1516599" y="1747609"/>
              <a:ext cx="3491059" cy="417490"/>
              <a:chOff x="1516599" y="1747609"/>
              <a:chExt cx="3491059" cy="417490"/>
            </a:xfrm>
          </p:grpSpPr>
          <p:cxnSp>
            <p:nvCxnSpPr>
              <p:cNvPr id="18" name="直接箭头连接符 17">
                <a:extLst>
                  <a:ext uri="{FF2B5EF4-FFF2-40B4-BE49-F238E27FC236}">
                    <a16:creationId xmlns:a16="http://schemas.microsoft.com/office/drawing/2014/main" id="{DEF19AC6-77FF-4C3A-81E5-BFB31FF0B0F1}"/>
                  </a:ext>
                </a:extLst>
              </p:cNvPr>
              <p:cNvCxnSpPr>
                <a:cxnSpLocks/>
              </p:cNvCxnSpPr>
              <p:nvPr/>
            </p:nvCxnSpPr>
            <p:spPr>
              <a:xfrm flipH="1">
                <a:off x="1516599" y="2004159"/>
                <a:ext cx="416020" cy="1609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38">
                <a:extLst>
                  <a:ext uri="{FF2B5EF4-FFF2-40B4-BE49-F238E27FC236}">
                    <a16:creationId xmlns:a16="http://schemas.microsoft.com/office/drawing/2014/main" id="{6F028545-A64F-490D-A84A-2CC68DD93275}"/>
                  </a:ext>
                </a:extLst>
              </p:cNvPr>
              <p:cNvSpPr txBox="1"/>
              <p:nvPr/>
            </p:nvSpPr>
            <p:spPr>
              <a:xfrm>
                <a:off x="1878105" y="1747609"/>
                <a:ext cx="3129553" cy="378829"/>
              </a:xfrm>
              <a:prstGeom prst="rect">
                <a:avLst/>
              </a:prstGeom>
              <a:noFill/>
            </p:spPr>
            <p:txBody>
              <a:bodyPr wrap="none" rtlCol="0">
                <a:spAutoFit/>
              </a:bodyPr>
              <a:lstStyle/>
              <a:p>
                <a:r>
                  <a:rPr lang="en-US" altLang="zh-CN" sz="1634" dirty="0">
                    <a:solidFill>
                      <a:prstClr val="black"/>
                    </a:solidFill>
                  </a:rPr>
                  <a:t>Invoke Point’s copy constructor</a:t>
                </a:r>
                <a:endParaRPr lang="zh-CN" altLang="en-US" sz="1634" dirty="0">
                  <a:solidFill>
                    <a:prstClr val="black"/>
                  </a:solidFill>
                </a:endParaRPr>
              </a:p>
            </p:txBody>
          </p:sp>
        </p:grpSp>
      </p:grpSp>
      <p:grpSp>
        <p:nvGrpSpPr>
          <p:cNvPr id="21" name="组合 20">
            <a:extLst>
              <a:ext uri="{FF2B5EF4-FFF2-40B4-BE49-F238E27FC236}">
                <a16:creationId xmlns:a16="http://schemas.microsoft.com/office/drawing/2014/main" id="{54BC4D30-D9E7-4C9F-B3D2-4AB61BC72133}"/>
              </a:ext>
            </a:extLst>
          </p:cNvPr>
          <p:cNvGrpSpPr/>
          <p:nvPr/>
        </p:nvGrpSpPr>
        <p:grpSpPr>
          <a:xfrm>
            <a:off x="1802858" y="5061911"/>
            <a:ext cx="3907239" cy="343812"/>
            <a:chOff x="269677" y="1907947"/>
            <a:chExt cx="4305200" cy="378830"/>
          </a:xfrm>
        </p:grpSpPr>
        <p:sp>
          <p:nvSpPr>
            <p:cNvPr id="22" name="矩形 21">
              <a:extLst>
                <a:ext uri="{FF2B5EF4-FFF2-40B4-BE49-F238E27FC236}">
                  <a16:creationId xmlns:a16="http://schemas.microsoft.com/office/drawing/2014/main" id="{9E39786B-A4EF-4527-8645-562C842F3674}"/>
                </a:ext>
              </a:extLst>
            </p:cNvPr>
            <p:cNvSpPr/>
            <p:nvPr/>
          </p:nvSpPr>
          <p:spPr>
            <a:xfrm>
              <a:off x="269677" y="2059587"/>
              <a:ext cx="1470740" cy="1777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3" name="组合 22">
              <a:extLst>
                <a:ext uri="{FF2B5EF4-FFF2-40B4-BE49-F238E27FC236}">
                  <a16:creationId xmlns:a16="http://schemas.microsoft.com/office/drawing/2014/main" id="{D74C6D8E-4CCD-4084-A62F-E33BA28C6676}"/>
                </a:ext>
              </a:extLst>
            </p:cNvPr>
            <p:cNvGrpSpPr/>
            <p:nvPr/>
          </p:nvGrpSpPr>
          <p:grpSpPr>
            <a:xfrm>
              <a:off x="1709983" y="1907947"/>
              <a:ext cx="2864894" cy="378830"/>
              <a:chOff x="1709983" y="1907947"/>
              <a:chExt cx="2864894" cy="378830"/>
            </a:xfrm>
          </p:grpSpPr>
          <p:cxnSp>
            <p:nvCxnSpPr>
              <p:cNvPr id="24" name="直接箭头连接符 23">
                <a:extLst>
                  <a:ext uri="{FF2B5EF4-FFF2-40B4-BE49-F238E27FC236}">
                    <a16:creationId xmlns:a16="http://schemas.microsoft.com/office/drawing/2014/main" id="{3F58D89D-97E6-4B3E-8774-E0220623E559}"/>
                  </a:ext>
                </a:extLst>
              </p:cNvPr>
              <p:cNvCxnSpPr>
                <a:cxnSpLocks/>
              </p:cNvCxnSpPr>
              <p:nvPr/>
            </p:nvCxnSpPr>
            <p:spPr>
              <a:xfrm flipH="1">
                <a:off x="1709983" y="2148486"/>
                <a:ext cx="370643" cy="801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8">
                <a:extLst>
                  <a:ext uri="{FF2B5EF4-FFF2-40B4-BE49-F238E27FC236}">
                    <a16:creationId xmlns:a16="http://schemas.microsoft.com/office/drawing/2014/main" id="{87CB6197-4BD1-4D1D-AF62-9F08D413361B}"/>
                  </a:ext>
                </a:extLst>
              </p:cNvPr>
              <p:cNvSpPr txBox="1"/>
              <p:nvPr/>
            </p:nvSpPr>
            <p:spPr>
              <a:xfrm>
                <a:off x="2049390" y="1907947"/>
                <a:ext cx="2525487" cy="378830"/>
              </a:xfrm>
              <a:prstGeom prst="rect">
                <a:avLst/>
              </a:prstGeom>
              <a:noFill/>
            </p:spPr>
            <p:txBody>
              <a:bodyPr wrap="none" rtlCol="0">
                <a:spAutoFit/>
              </a:bodyPr>
              <a:lstStyle/>
              <a:p>
                <a:r>
                  <a:rPr lang="en-US" altLang="zh-CN" sz="1634" dirty="0">
                    <a:solidFill>
                      <a:prstClr val="black"/>
                    </a:solidFill>
                  </a:rPr>
                  <a:t>Invoke Line’s constructor</a:t>
                </a:r>
                <a:endParaRPr lang="zh-CN" altLang="en-US" sz="1634" dirty="0">
                  <a:solidFill>
                    <a:prstClr val="black"/>
                  </a:solidFill>
                </a:endParaRPr>
              </a:p>
            </p:txBody>
          </p:sp>
        </p:grpSp>
      </p:grpSp>
      <p:grpSp>
        <p:nvGrpSpPr>
          <p:cNvPr id="29" name="组合 28">
            <a:extLst>
              <a:ext uri="{FF2B5EF4-FFF2-40B4-BE49-F238E27FC236}">
                <a16:creationId xmlns:a16="http://schemas.microsoft.com/office/drawing/2014/main" id="{CB01C90B-A751-4524-B4AA-8C65BAC6DAA7}"/>
              </a:ext>
            </a:extLst>
          </p:cNvPr>
          <p:cNvGrpSpPr/>
          <p:nvPr/>
        </p:nvGrpSpPr>
        <p:grpSpPr>
          <a:xfrm>
            <a:off x="1811823" y="5454281"/>
            <a:ext cx="4263831" cy="449676"/>
            <a:chOff x="269677" y="1767365"/>
            <a:chExt cx="4698113" cy="495476"/>
          </a:xfrm>
        </p:grpSpPr>
        <p:sp>
          <p:nvSpPr>
            <p:cNvPr id="30" name="矩形 29">
              <a:extLst>
                <a:ext uri="{FF2B5EF4-FFF2-40B4-BE49-F238E27FC236}">
                  <a16:creationId xmlns:a16="http://schemas.microsoft.com/office/drawing/2014/main" id="{2A0BA851-8040-45F6-9BF9-EF9A598F3EE1}"/>
                </a:ext>
              </a:extLst>
            </p:cNvPr>
            <p:cNvSpPr/>
            <p:nvPr/>
          </p:nvSpPr>
          <p:spPr>
            <a:xfrm>
              <a:off x="269677" y="2039830"/>
              <a:ext cx="1608427" cy="22301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1" name="组合 30">
              <a:extLst>
                <a:ext uri="{FF2B5EF4-FFF2-40B4-BE49-F238E27FC236}">
                  <a16:creationId xmlns:a16="http://schemas.microsoft.com/office/drawing/2014/main" id="{1C4206DC-944A-4483-B079-70501BAF39B9}"/>
                </a:ext>
              </a:extLst>
            </p:cNvPr>
            <p:cNvGrpSpPr/>
            <p:nvPr/>
          </p:nvGrpSpPr>
          <p:grpSpPr>
            <a:xfrm>
              <a:off x="1585738" y="1767365"/>
              <a:ext cx="3382052" cy="378829"/>
              <a:chOff x="1585738" y="1767365"/>
              <a:chExt cx="3382052" cy="378829"/>
            </a:xfrm>
          </p:grpSpPr>
          <p:cxnSp>
            <p:nvCxnSpPr>
              <p:cNvPr id="32" name="直接箭头连接符 31">
                <a:extLst>
                  <a:ext uri="{FF2B5EF4-FFF2-40B4-BE49-F238E27FC236}">
                    <a16:creationId xmlns:a16="http://schemas.microsoft.com/office/drawing/2014/main" id="{2FF7C849-70F0-4CF6-A683-3874EA74F36C}"/>
                  </a:ext>
                </a:extLst>
              </p:cNvPr>
              <p:cNvCxnSpPr>
                <a:cxnSpLocks/>
              </p:cNvCxnSpPr>
              <p:nvPr/>
            </p:nvCxnSpPr>
            <p:spPr>
              <a:xfrm flipH="1">
                <a:off x="1585738" y="1905010"/>
                <a:ext cx="485010" cy="1399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8">
                <a:extLst>
                  <a:ext uri="{FF2B5EF4-FFF2-40B4-BE49-F238E27FC236}">
                    <a16:creationId xmlns:a16="http://schemas.microsoft.com/office/drawing/2014/main" id="{FE734C76-A6A1-4CF6-9A7E-6167A9AF6235}"/>
                  </a:ext>
                </a:extLst>
              </p:cNvPr>
              <p:cNvSpPr txBox="1"/>
              <p:nvPr/>
            </p:nvSpPr>
            <p:spPr>
              <a:xfrm>
                <a:off x="1947251" y="1767365"/>
                <a:ext cx="3020539" cy="378829"/>
              </a:xfrm>
              <a:prstGeom prst="rect">
                <a:avLst/>
              </a:prstGeom>
              <a:noFill/>
            </p:spPr>
            <p:txBody>
              <a:bodyPr wrap="none" rtlCol="0">
                <a:spAutoFit/>
              </a:bodyPr>
              <a:lstStyle/>
              <a:p>
                <a:r>
                  <a:rPr lang="en-US" altLang="zh-CN" sz="1634" dirty="0">
                    <a:solidFill>
                      <a:prstClr val="black"/>
                    </a:solidFill>
                  </a:rPr>
                  <a:t>Invoke Line’s copy constructor</a:t>
                </a:r>
                <a:endParaRPr lang="zh-CN" altLang="en-US" sz="1634" dirty="0">
                  <a:solidFill>
                    <a:prstClr val="black"/>
                  </a:solidFill>
                </a:endParaRPr>
              </a:p>
            </p:txBody>
          </p:sp>
        </p:grpSp>
      </p:grpSp>
    </p:spTree>
    <p:extLst>
      <p:ext uri="{BB962C8B-B14F-4D97-AF65-F5344CB8AC3E}">
        <p14:creationId xmlns:p14="http://schemas.microsoft.com/office/powerpoint/2010/main" val="2100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86098" y="280412"/>
            <a:ext cx="7748345" cy="953047"/>
          </a:xfrm>
        </p:spPr>
        <p:txBody>
          <a:bodyPr>
            <a:noAutofit/>
          </a:bodyPr>
          <a:lstStyle/>
          <a:p>
            <a:r>
              <a:rPr lang="en-US" altLang="zh-CN" sz="4000" dirty="0"/>
              <a:t>  Private inheritance</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Private inheritance can also implement the </a:t>
            </a:r>
            <a:r>
              <a:rPr lang="en-US" sz="2541" b="1" i="1" dirty="0"/>
              <a:t>has-a </a:t>
            </a:r>
            <a:r>
              <a:rPr lang="en-US" sz="2541" dirty="0"/>
              <a:t>relationship or </a:t>
            </a:r>
            <a:r>
              <a:rPr lang="en-US" altLang="zh-CN" sz="2541" b="1" dirty="0"/>
              <a:t>is-implemented-in-terms-of</a:t>
            </a:r>
            <a:r>
              <a:rPr lang="en-US" altLang="zh-CN" sz="2541" dirty="0"/>
              <a:t>(</a:t>
            </a:r>
            <a:r>
              <a:rPr lang="zh-CN" altLang="en-US" sz="2541" dirty="0"/>
              <a:t>根据某物实现出</a:t>
            </a:r>
            <a:r>
              <a:rPr lang="en-US" altLang="zh-CN" sz="2541" dirty="0"/>
              <a:t>) relationship.</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92403" y="2612104"/>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When to use private inheritance?</a:t>
            </a: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
        <p:nvSpPr>
          <p:cNvPr id="6" name="文本框 5">
            <a:extLst>
              <a:ext uri="{FF2B5EF4-FFF2-40B4-BE49-F238E27FC236}">
                <a16:creationId xmlns:a16="http://schemas.microsoft.com/office/drawing/2014/main" id="{76C50092-ECF8-41F4-8E7A-124CFAC83FDA}"/>
              </a:ext>
            </a:extLst>
          </p:cNvPr>
          <p:cNvSpPr txBox="1"/>
          <p:nvPr/>
        </p:nvSpPr>
        <p:spPr>
          <a:xfrm>
            <a:off x="573741" y="3243792"/>
            <a:ext cx="10631244" cy="707886"/>
          </a:xfrm>
          <a:prstGeom prst="rect">
            <a:avLst/>
          </a:prstGeom>
          <a:noFill/>
        </p:spPr>
        <p:txBody>
          <a:bodyPr wrap="none" rtlCol="0">
            <a:spAutoFit/>
          </a:bodyPr>
          <a:lstStyle/>
          <a:p>
            <a:r>
              <a:rPr lang="en-US" altLang="zh-CN" sz="2000" dirty="0"/>
              <a:t>When you need to overwrite(override) a virtual function in particular, for a pure virtual base class, </a:t>
            </a:r>
          </a:p>
          <a:p>
            <a:r>
              <a:rPr lang="en-US" altLang="zh-CN" sz="2000" dirty="0"/>
              <a:t>use private inheritance.</a:t>
            </a:r>
            <a:endParaRPr lang="zh-CN" altLang="en-US" sz="2000" dirty="0"/>
          </a:p>
        </p:txBody>
      </p:sp>
      <p:sp>
        <p:nvSpPr>
          <p:cNvPr id="17" name="文本框 16">
            <a:extLst>
              <a:ext uri="{FF2B5EF4-FFF2-40B4-BE49-F238E27FC236}">
                <a16:creationId xmlns:a16="http://schemas.microsoft.com/office/drawing/2014/main" id="{0B024914-D4CB-467E-BD19-C3CC0837D322}"/>
              </a:ext>
            </a:extLst>
          </p:cNvPr>
          <p:cNvSpPr txBox="1"/>
          <p:nvPr/>
        </p:nvSpPr>
        <p:spPr>
          <a:xfrm>
            <a:off x="645457" y="4066657"/>
            <a:ext cx="7943713" cy="400110"/>
          </a:xfrm>
          <a:prstGeom prst="rect">
            <a:avLst/>
          </a:prstGeom>
          <a:noFill/>
        </p:spPr>
        <p:txBody>
          <a:bodyPr wrap="none" rtlCol="0">
            <a:spAutoFit/>
          </a:bodyPr>
          <a:lstStyle/>
          <a:p>
            <a:r>
              <a:rPr lang="en-US" altLang="zh-CN" sz="2000" dirty="0"/>
              <a:t>When you need to access the protected members, use private inheritance. </a:t>
            </a:r>
            <a:endParaRPr lang="zh-CN" altLang="en-US" sz="2000" dirty="0"/>
          </a:p>
        </p:txBody>
      </p:sp>
    </p:spTree>
    <p:extLst>
      <p:ext uri="{BB962C8B-B14F-4D97-AF65-F5344CB8AC3E}">
        <p14:creationId xmlns:p14="http://schemas.microsoft.com/office/powerpoint/2010/main" val="2670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86098" y="280412"/>
            <a:ext cx="7748345" cy="953047"/>
          </a:xfrm>
        </p:spPr>
        <p:txBody>
          <a:bodyPr>
            <a:noAutofit/>
          </a:bodyPr>
          <a:lstStyle/>
          <a:p>
            <a:r>
              <a:rPr lang="en-US" altLang="zh-CN" sz="4000" dirty="0"/>
              <a:t>  Private inheritance</a:t>
            </a:r>
          </a:p>
        </p:txBody>
      </p:sp>
      <p:sp>
        <p:nvSpPr>
          <p:cNvPr id="15" name="文本框 14">
            <a:extLst>
              <a:ext uri="{FF2B5EF4-FFF2-40B4-BE49-F238E27FC236}">
                <a16:creationId xmlns:a16="http://schemas.microsoft.com/office/drawing/2014/main" id="{B379CF21-9987-432A-95B1-7DB0238CEF3F}"/>
              </a:ext>
            </a:extLst>
          </p:cNvPr>
          <p:cNvSpPr txBox="1"/>
          <p:nvPr/>
        </p:nvSpPr>
        <p:spPr>
          <a:xfrm>
            <a:off x="898375" y="1915661"/>
            <a:ext cx="3888778" cy="2585323"/>
          </a:xfrm>
          <a:prstGeom prst="rect">
            <a:avLst/>
          </a:prstGeom>
          <a:solidFill>
            <a:schemeClr val="bg2"/>
          </a:solidFill>
        </p:spPr>
        <p:txBody>
          <a:bodyPr wrap="square">
            <a:spAutoFit/>
          </a:bodyPr>
          <a:lstStyle/>
          <a:p>
            <a:r>
              <a:rPr lang="en-US" altLang="zh-CN" dirty="0"/>
              <a:t>class B</a:t>
            </a:r>
          </a:p>
          <a:p>
            <a:r>
              <a:rPr lang="en-US" altLang="zh-CN" dirty="0"/>
              <a:t>{</a:t>
            </a:r>
          </a:p>
          <a:p>
            <a:r>
              <a:rPr lang="en-US" altLang="zh-CN" dirty="0"/>
              <a:t>public:</a:t>
            </a:r>
          </a:p>
          <a:p>
            <a:r>
              <a:rPr lang="en-US" altLang="zh-CN" dirty="0"/>
              <a:t>	virtual int Func1();</a:t>
            </a:r>
          </a:p>
          <a:p>
            <a:r>
              <a:rPr lang="en-US" altLang="zh-CN" dirty="0"/>
              <a:t>protected:</a:t>
            </a:r>
          </a:p>
          <a:p>
            <a:r>
              <a:rPr lang="en-US" altLang="zh-CN" dirty="0"/>
              <a:t>	bool Func2();</a:t>
            </a:r>
          </a:p>
          <a:p>
            <a:r>
              <a:rPr lang="en-US" altLang="zh-CN" dirty="0"/>
              <a:t>private:</a:t>
            </a:r>
          </a:p>
          <a:p>
            <a:r>
              <a:rPr lang="en-US" altLang="zh-CN" dirty="0"/>
              <a:t>	bool Func3(); // call Func1</a:t>
            </a:r>
          </a:p>
          <a:p>
            <a:r>
              <a:rPr lang="en-US" altLang="zh-CN" dirty="0"/>
              <a:t>};</a:t>
            </a:r>
          </a:p>
        </p:txBody>
      </p:sp>
      <p:sp>
        <p:nvSpPr>
          <p:cNvPr id="16" name="文本框 15">
            <a:extLst>
              <a:ext uri="{FF2B5EF4-FFF2-40B4-BE49-F238E27FC236}">
                <a16:creationId xmlns:a16="http://schemas.microsoft.com/office/drawing/2014/main" id="{CA7D0B4F-FA9E-46DB-B22B-E900B307D60C}"/>
              </a:ext>
            </a:extLst>
          </p:cNvPr>
          <p:cNvSpPr txBox="1"/>
          <p:nvPr/>
        </p:nvSpPr>
        <p:spPr>
          <a:xfrm>
            <a:off x="5839535" y="2130044"/>
            <a:ext cx="3888778" cy="2031325"/>
          </a:xfrm>
          <a:prstGeom prst="rect">
            <a:avLst/>
          </a:prstGeom>
          <a:solidFill>
            <a:schemeClr val="bg2"/>
          </a:solidFill>
        </p:spPr>
        <p:txBody>
          <a:bodyPr wrap="square">
            <a:spAutoFit/>
          </a:bodyPr>
          <a:lstStyle/>
          <a:p>
            <a:r>
              <a:rPr lang="en-US" altLang="zh-CN" dirty="0"/>
              <a:t>class D : private B</a:t>
            </a:r>
          </a:p>
          <a:p>
            <a:r>
              <a:rPr lang="en-US" altLang="zh-CN" dirty="0"/>
              <a:t>{</a:t>
            </a:r>
          </a:p>
          <a:p>
            <a:r>
              <a:rPr lang="en-US" altLang="zh-CN" dirty="0"/>
              <a:t>public:</a:t>
            </a:r>
          </a:p>
          <a:p>
            <a:r>
              <a:rPr lang="en-US" altLang="zh-CN" dirty="0"/>
              <a:t>	int Func1();</a:t>
            </a:r>
          </a:p>
          <a:p>
            <a:r>
              <a:rPr lang="en-US" altLang="zh-CN" dirty="0"/>
              <a:t>	//... </a:t>
            </a:r>
          </a:p>
          <a:p>
            <a:r>
              <a:rPr lang="en-US" altLang="zh-CN" dirty="0"/>
              <a:t>	// maybe call B::Func2()</a:t>
            </a:r>
          </a:p>
          <a:p>
            <a:r>
              <a:rPr lang="en-US" altLang="zh-CN" dirty="0"/>
              <a:t>};</a:t>
            </a:r>
          </a:p>
        </p:txBody>
      </p:sp>
      <p:grpSp>
        <p:nvGrpSpPr>
          <p:cNvPr id="17" name="组合 16">
            <a:extLst>
              <a:ext uri="{FF2B5EF4-FFF2-40B4-BE49-F238E27FC236}">
                <a16:creationId xmlns:a16="http://schemas.microsoft.com/office/drawing/2014/main" id="{417C70C7-EE72-45C5-86E8-708DD76524A4}"/>
              </a:ext>
            </a:extLst>
          </p:cNvPr>
          <p:cNvGrpSpPr/>
          <p:nvPr/>
        </p:nvGrpSpPr>
        <p:grpSpPr>
          <a:xfrm>
            <a:off x="1749072" y="2398394"/>
            <a:ext cx="2942106" cy="671289"/>
            <a:chOff x="269677" y="1551251"/>
            <a:chExt cx="3241769" cy="739661"/>
          </a:xfrm>
        </p:grpSpPr>
        <p:sp>
          <p:nvSpPr>
            <p:cNvPr id="18" name="矩形 17">
              <a:extLst>
                <a:ext uri="{FF2B5EF4-FFF2-40B4-BE49-F238E27FC236}">
                  <a16:creationId xmlns:a16="http://schemas.microsoft.com/office/drawing/2014/main" id="{5A4F2D91-FAA5-4AE6-9355-3D6B0B12E74B}"/>
                </a:ext>
              </a:extLst>
            </p:cNvPr>
            <p:cNvSpPr/>
            <p:nvPr/>
          </p:nvSpPr>
          <p:spPr>
            <a:xfrm>
              <a:off x="269677" y="2039830"/>
              <a:ext cx="2241205" cy="25108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9" name="组合 18">
              <a:extLst>
                <a:ext uri="{FF2B5EF4-FFF2-40B4-BE49-F238E27FC236}">
                  <a16:creationId xmlns:a16="http://schemas.microsoft.com/office/drawing/2014/main" id="{BA1FC897-D0A1-4AFE-80FF-AADBA5F451F1}"/>
                </a:ext>
              </a:extLst>
            </p:cNvPr>
            <p:cNvGrpSpPr/>
            <p:nvPr/>
          </p:nvGrpSpPr>
          <p:grpSpPr>
            <a:xfrm>
              <a:off x="653261" y="1551251"/>
              <a:ext cx="2858185" cy="488834"/>
              <a:chOff x="653261" y="1551251"/>
              <a:chExt cx="2858185" cy="488834"/>
            </a:xfrm>
          </p:grpSpPr>
          <p:cxnSp>
            <p:nvCxnSpPr>
              <p:cNvPr id="20" name="直接箭头连接符 19">
                <a:extLst>
                  <a:ext uri="{FF2B5EF4-FFF2-40B4-BE49-F238E27FC236}">
                    <a16:creationId xmlns:a16="http://schemas.microsoft.com/office/drawing/2014/main" id="{74C30E2C-6829-4FC6-9289-65705E615D3B}"/>
                  </a:ext>
                </a:extLst>
              </p:cNvPr>
              <p:cNvCxnSpPr>
                <a:cxnSpLocks/>
              </p:cNvCxnSpPr>
              <p:nvPr/>
            </p:nvCxnSpPr>
            <p:spPr>
              <a:xfrm flipH="1">
                <a:off x="1137101" y="1871908"/>
                <a:ext cx="227959" cy="16817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38">
                <a:extLst>
                  <a:ext uri="{FF2B5EF4-FFF2-40B4-BE49-F238E27FC236}">
                    <a16:creationId xmlns:a16="http://schemas.microsoft.com/office/drawing/2014/main" id="{D040806D-0BA7-4A5F-99FF-CB6736B335D4}"/>
                  </a:ext>
                </a:extLst>
              </p:cNvPr>
              <p:cNvSpPr txBox="1"/>
              <p:nvPr/>
            </p:nvSpPr>
            <p:spPr>
              <a:xfrm>
                <a:off x="653261" y="1551251"/>
                <a:ext cx="2858185" cy="378830"/>
              </a:xfrm>
              <a:prstGeom prst="rect">
                <a:avLst/>
              </a:prstGeom>
              <a:noFill/>
            </p:spPr>
            <p:txBody>
              <a:bodyPr wrap="none" rtlCol="0">
                <a:spAutoFit/>
              </a:bodyPr>
              <a:lstStyle/>
              <a:p>
                <a:r>
                  <a:rPr lang="en-US" altLang="zh-CN" sz="1634" dirty="0">
                    <a:solidFill>
                      <a:srgbClr val="00B0F0"/>
                    </a:solidFill>
                  </a:rPr>
                  <a:t>virtual function in base class</a:t>
                </a:r>
                <a:endParaRPr lang="zh-CN" altLang="en-US" sz="1634" dirty="0">
                  <a:solidFill>
                    <a:srgbClr val="00B0F0"/>
                  </a:solidFill>
                </a:endParaRPr>
              </a:p>
            </p:txBody>
          </p:sp>
        </p:grpSp>
      </p:grpSp>
      <p:grpSp>
        <p:nvGrpSpPr>
          <p:cNvPr id="22" name="组合 21">
            <a:extLst>
              <a:ext uri="{FF2B5EF4-FFF2-40B4-BE49-F238E27FC236}">
                <a16:creationId xmlns:a16="http://schemas.microsoft.com/office/drawing/2014/main" id="{40BF60EB-B3B5-4452-BC4E-8E4F80464FB5}"/>
              </a:ext>
            </a:extLst>
          </p:cNvPr>
          <p:cNvGrpSpPr/>
          <p:nvPr/>
        </p:nvGrpSpPr>
        <p:grpSpPr>
          <a:xfrm>
            <a:off x="6625873" y="2586654"/>
            <a:ext cx="4286833" cy="671289"/>
            <a:chOff x="269677" y="1551251"/>
            <a:chExt cx="4723461" cy="739661"/>
          </a:xfrm>
        </p:grpSpPr>
        <p:sp>
          <p:nvSpPr>
            <p:cNvPr id="23" name="矩形 22">
              <a:extLst>
                <a:ext uri="{FF2B5EF4-FFF2-40B4-BE49-F238E27FC236}">
                  <a16:creationId xmlns:a16="http://schemas.microsoft.com/office/drawing/2014/main" id="{65163524-F6C9-48FE-8AE1-35C29440EACC}"/>
                </a:ext>
              </a:extLst>
            </p:cNvPr>
            <p:cNvSpPr/>
            <p:nvPr/>
          </p:nvSpPr>
          <p:spPr>
            <a:xfrm>
              <a:off x="269677" y="2039830"/>
              <a:ext cx="1599149" cy="251082"/>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4" name="组合 23">
              <a:extLst>
                <a:ext uri="{FF2B5EF4-FFF2-40B4-BE49-F238E27FC236}">
                  <a16:creationId xmlns:a16="http://schemas.microsoft.com/office/drawing/2014/main" id="{C8184D82-D0A6-4F7A-B059-85D21C6C6151}"/>
                </a:ext>
              </a:extLst>
            </p:cNvPr>
            <p:cNvGrpSpPr/>
            <p:nvPr/>
          </p:nvGrpSpPr>
          <p:grpSpPr>
            <a:xfrm>
              <a:off x="653261" y="1551251"/>
              <a:ext cx="4339877" cy="488834"/>
              <a:chOff x="653261" y="1551251"/>
              <a:chExt cx="4339877" cy="488834"/>
            </a:xfrm>
          </p:grpSpPr>
          <p:cxnSp>
            <p:nvCxnSpPr>
              <p:cNvPr id="25" name="直接箭头连接符 24">
                <a:extLst>
                  <a:ext uri="{FF2B5EF4-FFF2-40B4-BE49-F238E27FC236}">
                    <a16:creationId xmlns:a16="http://schemas.microsoft.com/office/drawing/2014/main" id="{F2E56572-E6DD-40F4-8A91-226F6DB1FE53}"/>
                  </a:ext>
                </a:extLst>
              </p:cNvPr>
              <p:cNvCxnSpPr>
                <a:cxnSpLocks/>
              </p:cNvCxnSpPr>
              <p:nvPr/>
            </p:nvCxnSpPr>
            <p:spPr>
              <a:xfrm flipH="1">
                <a:off x="1137101" y="1871908"/>
                <a:ext cx="227959" cy="16817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38">
                <a:extLst>
                  <a:ext uri="{FF2B5EF4-FFF2-40B4-BE49-F238E27FC236}">
                    <a16:creationId xmlns:a16="http://schemas.microsoft.com/office/drawing/2014/main" id="{1D2091AB-06F2-4946-AD15-DBA1C5554BCA}"/>
                  </a:ext>
                </a:extLst>
              </p:cNvPr>
              <p:cNvSpPr txBox="1"/>
              <p:nvPr/>
            </p:nvSpPr>
            <p:spPr>
              <a:xfrm>
                <a:off x="653261" y="1551251"/>
                <a:ext cx="4339877" cy="378830"/>
              </a:xfrm>
              <a:prstGeom prst="rect">
                <a:avLst/>
              </a:prstGeom>
              <a:noFill/>
            </p:spPr>
            <p:txBody>
              <a:bodyPr wrap="none" rtlCol="0">
                <a:spAutoFit/>
              </a:bodyPr>
              <a:lstStyle/>
              <a:p>
                <a:r>
                  <a:rPr lang="en-US" altLang="zh-CN" sz="1634" dirty="0">
                    <a:solidFill>
                      <a:srgbClr val="00B0F0"/>
                    </a:solidFill>
                  </a:rPr>
                  <a:t>override the virtual function in derived class</a:t>
                </a:r>
                <a:endParaRPr lang="zh-CN" altLang="en-US" sz="1634" dirty="0">
                  <a:solidFill>
                    <a:srgbClr val="00B0F0"/>
                  </a:solidFill>
                </a:endParaRPr>
              </a:p>
            </p:txBody>
          </p:sp>
        </p:grpSp>
      </p:grpSp>
      <p:grpSp>
        <p:nvGrpSpPr>
          <p:cNvPr id="27" name="组合 26">
            <a:extLst>
              <a:ext uri="{FF2B5EF4-FFF2-40B4-BE49-F238E27FC236}">
                <a16:creationId xmlns:a16="http://schemas.microsoft.com/office/drawing/2014/main" id="{64EEB3A5-B8E2-4F6A-92E5-A7DF0EF7CD29}"/>
              </a:ext>
            </a:extLst>
          </p:cNvPr>
          <p:cNvGrpSpPr/>
          <p:nvPr/>
        </p:nvGrpSpPr>
        <p:grpSpPr>
          <a:xfrm>
            <a:off x="6778273" y="3504204"/>
            <a:ext cx="4970945" cy="884938"/>
            <a:chOff x="269677" y="1930081"/>
            <a:chExt cx="5477250" cy="975071"/>
          </a:xfrm>
        </p:grpSpPr>
        <p:sp>
          <p:nvSpPr>
            <p:cNvPr id="28" name="矩形 27">
              <a:extLst>
                <a:ext uri="{FF2B5EF4-FFF2-40B4-BE49-F238E27FC236}">
                  <a16:creationId xmlns:a16="http://schemas.microsoft.com/office/drawing/2014/main" id="{72F78BDB-5B3A-4AFB-B4A8-46AE4B5989D7}"/>
                </a:ext>
              </a:extLst>
            </p:cNvPr>
            <p:cNvSpPr/>
            <p:nvPr/>
          </p:nvSpPr>
          <p:spPr>
            <a:xfrm>
              <a:off x="269677" y="1930081"/>
              <a:ext cx="2784485" cy="3608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9" name="组合 28">
              <a:extLst>
                <a:ext uri="{FF2B5EF4-FFF2-40B4-BE49-F238E27FC236}">
                  <a16:creationId xmlns:a16="http://schemas.microsoft.com/office/drawing/2014/main" id="{3A981CFB-3551-4D73-BAF2-BC582AB6FDE3}"/>
                </a:ext>
              </a:extLst>
            </p:cNvPr>
            <p:cNvGrpSpPr/>
            <p:nvPr/>
          </p:nvGrpSpPr>
          <p:grpSpPr>
            <a:xfrm>
              <a:off x="485339" y="2289602"/>
              <a:ext cx="5261588" cy="615550"/>
              <a:chOff x="485339" y="2289602"/>
              <a:chExt cx="5261588" cy="615550"/>
            </a:xfrm>
          </p:grpSpPr>
          <p:cxnSp>
            <p:nvCxnSpPr>
              <p:cNvPr id="30" name="直接箭头连接符 29">
                <a:extLst>
                  <a:ext uri="{FF2B5EF4-FFF2-40B4-BE49-F238E27FC236}">
                    <a16:creationId xmlns:a16="http://schemas.microsoft.com/office/drawing/2014/main" id="{601A0654-1BD5-428A-864F-12624FB6322E}"/>
                  </a:ext>
                </a:extLst>
              </p:cNvPr>
              <p:cNvCxnSpPr>
                <a:cxnSpLocks/>
              </p:cNvCxnSpPr>
              <p:nvPr/>
            </p:nvCxnSpPr>
            <p:spPr>
              <a:xfrm flipH="1" flipV="1">
                <a:off x="1287448" y="2289602"/>
                <a:ext cx="180618" cy="26572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8">
                <a:extLst>
                  <a:ext uri="{FF2B5EF4-FFF2-40B4-BE49-F238E27FC236}">
                    <a16:creationId xmlns:a16="http://schemas.microsoft.com/office/drawing/2014/main" id="{6E969030-7635-4FC3-9568-E93E53A7460A}"/>
                  </a:ext>
                </a:extLst>
              </p:cNvPr>
              <p:cNvSpPr txBox="1"/>
              <p:nvPr/>
            </p:nvSpPr>
            <p:spPr>
              <a:xfrm>
                <a:off x="485339" y="2526322"/>
                <a:ext cx="5261588" cy="378830"/>
              </a:xfrm>
              <a:prstGeom prst="rect">
                <a:avLst/>
              </a:prstGeom>
              <a:noFill/>
            </p:spPr>
            <p:txBody>
              <a:bodyPr wrap="none" rtlCol="0">
                <a:spAutoFit/>
              </a:bodyPr>
              <a:lstStyle/>
              <a:p>
                <a:r>
                  <a:rPr lang="en-US" altLang="zh-CN" sz="1634" dirty="0">
                    <a:solidFill>
                      <a:srgbClr val="00B0F0"/>
                    </a:solidFill>
                  </a:rPr>
                  <a:t>call a protected  function of base class in derived class</a:t>
                </a:r>
                <a:endParaRPr lang="zh-CN" altLang="en-US" sz="1634" dirty="0">
                  <a:solidFill>
                    <a:srgbClr val="00B0F0"/>
                  </a:solidFill>
                </a:endParaRPr>
              </a:p>
            </p:txBody>
          </p:sp>
        </p:grpSp>
      </p:grpSp>
      <p:sp>
        <p:nvSpPr>
          <p:cNvPr id="9" name="椭圆 8">
            <a:extLst>
              <a:ext uri="{FF2B5EF4-FFF2-40B4-BE49-F238E27FC236}">
                <a16:creationId xmlns:a16="http://schemas.microsoft.com/office/drawing/2014/main" id="{F2CE6F80-59E0-4152-AF71-15185B5B4B10}"/>
              </a:ext>
            </a:extLst>
          </p:cNvPr>
          <p:cNvSpPr/>
          <p:nvPr/>
        </p:nvSpPr>
        <p:spPr>
          <a:xfrm>
            <a:off x="5839535" y="2130044"/>
            <a:ext cx="1862429" cy="3438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99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86098" y="280412"/>
            <a:ext cx="9380514" cy="953047"/>
          </a:xfrm>
        </p:spPr>
        <p:txBody>
          <a:bodyPr>
            <a:noAutofit/>
          </a:bodyPr>
          <a:lstStyle/>
          <a:p>
            <a:r>
              <a:rPr lang="en-US" altLang="zh-CN" sz="3600" dirty="0"/>
              <a:t>  Pure virtual function and virtual base class</a:t>
            </a:r>
          </a:p>
        </p:txBody>
      </p:sp>
      <p:sp>
        <p:nvSpPr>
          <p:cNvPr id="5" name="Content Placeholder 2"/>
          <p:cNvSpPr txBox="1">
            <a:spLocks/>
          </p:cNvSpPr>
          <p:nvPr/>
        </p:nvSpPr>
        <p:spPr bwMode="auto">
          <a:xfrm>
            <a:off x="574357" y="1233459"/>
            <a:ext cx="11223851" cy="1083896"/>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Pure virtual function </a:t>
            </a:r>
            <a:r>
              <a:rPr lang="en-US" sz="2541" dirty="0">
                <a:solidFill>
                  <a:prstClr val="black"/>
                </a:solidFill>
              </a:rPr>
              <a:t>means the function has only declaration and no definition </a:t>
            </a:r>
            <a:r>
              <a:rPr lang="en-US" altLang="zh-CN" sz="2541" dirty="0">
                <a:solidFill>
                  <a:prstClr val="black"/>
                </a:solidFill>
              </a:rPr>
              <a:t>in the base class.</a:t>
            </a: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
        <p:nvSpPr>
          <p:cNvPr id="11" name="Rectangle 2">
            <a:extLst>
              <a:ext uri="{FF2B5EF4-FFF2-40B4-BE49-F238E27FC236}">
                <a16:creationId xmlns:a16="http://schemas.microsoft.com/office/drawing/2014/main" id="{D5519717-0FDA-4EBE-8BA3-FFDC62A790EE}"/>
              </a:ext>
            </a:extLst>
          </p:cNvPr>
          <p:cNvSpPr txBox="1">
            <a:spLocks noChangeArrowheads="1"/>
          </p:cNvSpPr>
          <p:nvPr/>
        </p:nvSpPr>
        <p:spPr>
          <a:xfrm>
            <a:off x="812992" y="2186506"/>
            <a:ext cx="4503079" cy="2044835"/>
          </a:xfrm>
          <a:prstGeom prst="rect">
            <a:avLst/>
          </a:prstGeom>
          <a:solidFill>
            <a:schemeClr val="bg2"/>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0">
              <a:buNone/>
            </a:pPr>
            <a:r>
              <a:rPr lang="en-US" altLang="zh-CN" sz="2000" dirty="0">
                <a:solidFill>
                  <a:prstClr val="black"/>
                </a:solidFill>
              </a:rPr>
              <a:t>class Shape</a:t>
            </a:r>
          </a:p>
          <a:p>
            <a:pPr marL="280988" indent="0">
              <a:buNone/>
            </a:pPr>
            <a:r>
              <a:rPr lang="en-US" altLang="zh-CN" sz="2000" dirty="0">
                <a:solidFill>
                  <a:prstClr val="black"/>
                </a:solidFill>
              </a:rPr>
              <a:t>{public:</a:t>
            </a:r>
          </a:p>
          <a:p>
            <a:pPr marL="280988" indent="0">
              <a:buNone/>
            </a:pPr>
            <a:r>
              <a:rPr lang="en-US" altLang="zh-CN" sz="2000" dirty="0">
                <a:solidFill>
                  <a:prstClr val="black"/>
                </a:solidFill>
              </a:rPr>
              <a:t>    virtual  float  area( ) const </a:t>
            </a:r>
            <a:r>
              <a:rPr lang="en-US" altLang="zh-CN" sz="2000" dirty="0">
                <a:solidFill>
                  <a:srgbClr val="FF0000"/>
                </a:solidFill>
              </a:rPr>
              <a:t>= 0</a:t>
            </a:r>
            <a:r>
              <a:rPr lang="en-US" altLang="zh-CN" sz="2000" dirty="0">
                <a:solidFill>
                  <a:prstClr val="black"/>
                </a:solidFill>
              </a:rPr>
              <a:t>;</a:t>
            </a:r>
            <a:endParaRPr lang="zh-CN" altLang="en-US" sz="2000" dirty="0">
              <a:solidFill>
                <a:prstClr val="black"/>
              </a:solidFill>
            </a:endParaRPr>
          </a:p>
          <a:p>
            <a:pPr marL="280988" indent="0">
              <a:buNone/>
            </a:pPr>
            <a:r>
              <a:rPr lang="zh-CN" altLang="en-US" sz="2000" dirty="0">
                <a:solidFill>
                  <a:prstClr val="black"/>
                </a:solidFill>
              </a:rPr>
              <a:t>    </a:t>
            </a:r>
            <a:r>
              <a:rPr lang="en-US" altLang="zh-CN" sz="2000" dirty="0">
                <a:solidFill>
                  <a:prstClr val="black"/>
                </a:solidFill>
              </a:rPr>
              <a:t>virtual  float  volume( ) const </a:t>
            </a:r>
            <a:r>
              <a:rPr lang="en-US" altLang="zh-CN" sz="2000" dirty="0">
                <a:solidFill>
                  <a:srgbClr val="FF0000"/>
                </a:solidFill>
              </a:rPr>
              <a:t>= 0</a:t>
            </a:r>
            <a:r>
              <a:rPr lang="en-US" altLang="zh-CN" sz="2000" dirty="0">
                <a:solidFill>
                  <a:prstClr val="black"/>
                </a:solidFill>
              </a:rPr>
              <a:t>;</a:t>
            </a:r>
            <a:endParaRPr lang="zh-CN" altLang="en-US" sz="2000" dirty="0">
              <a:solidFill>
                <a:prstClr val="black"/>
              </a:solidFill>
            </a:endParaRPr>
          </a:p>
          <a:p>
            <a:pPr marL="280988" indent="0">
              <a:buNone/>
            </a:pPr>
            <a:r>
              <a:rPr lang="en-US" altLang="zh-CN" sz="2000" dirty="0">
                <a:solidFill>
                  <a:prstClr val="black"/>
                </a:solidFill>
              </a:rPr>
              <a:t>};</a:t>
            </a:r>
          </a:p>
        </p:txBody>
      </p:sp>
      <p:grpSp>
        <p:nvGrpSpPr>
          <p:cNvPr id="12" name="组合 11">
            <a:extLst>
              <a:ext uri="{FF2B5EF4-FFF2-40B4-BE49-F238E27FC236}">
                <a16:creationId xmlns:a16="http://schemas.microsoft.com/office/drawing/2014/main" id="{71449F05-FB70-4519-AD90-1B9E5A5F00AE}"/>
              </a:ext>
            </a:extLst>
          </p:cNvPr>
          <p:cNvGrpSpPr/>
          <p:nvPr/>
        </p:nvGrpSpPr>
        <p:grpSpPr>
          <a:xfrm>
            <a:off x="1332715" y="2551229"/>
            <a:ext cx="9122953" cy="1151197"/>
            <a:chOff x="269677" y="1571481"/>
            <a:chExt cx="10052158" cy="1268448"/>
          </a:xfrm>
        </p:grpSpPr>
        <p:sp>
          <p:nvSpPr>
            <p:cNvPr id="13" name="矩形 12">
              <a:extLst>
                <a:ext uri="{FF2B5EF4-FFF2-40B4-BE49-F238E27FC236}">
                  <a16:creationId xmlns:a16="http://schemas.microsoft.com/office/drawing/2014/main" id="{FFAF0954-509C-408C-A782-C5ABBED947ED}"/>
                </a:ext>
              </a:extLst>
            </p:cNvPr>
            <p:cNvSpPr/>
            <p:nvPr/>
          </p:nvSpPr>
          <p:spPr>
            <a:xfrm>
              <a:off x="269677" y="2039830"/>
              <a:ext cx="4033473" cy="80009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14" name="组合 13">
              <a:extLst>
                <a:ext uri="{FF2B5EF4-FFF2-40B4-BE49-F238E27FC236}">
                  <a16:creationId xmlns:a16="http://schemas.microsoft.com/office/drawing/2014/main" id="{1CA8B5B8-19FF-4D75-ACFB-2B28347CC3D0}"/>
                </a:ext>
              </a:extLst>
            </p:cNvPr>
            <p:cNvGrpSpPr/>
            <p:nvPr/>
          </p:nvGrpSpPr>
          <p:grpSpPr>
            <a:xfrm>
              <a:off x="4189169" y="1571481"/>
              <a:ext cx="6132666" cy="655922"/>
              <a:chOff x="4189169" y="1571481"/>
              <a:chExt cx="6132666" cy="655922"/>
            </a:xfrm>
          </p:grpSpPr>
          <p:cxnSp>
            <p:nvCxnSpPr>
              <p:cNvPr id="17" name="直接箭头连接符 16">
                <a:extLst>
                  <a:ext uri="{FF2B5EF4-FFF2-40B4-BE49-F238E27FC236}">
                    <a16:creationId xmlns:a16="http://schemas.microsoft.com/office/drawing/2014/main" id="{D11D4E53-CCCC-4839-9022-354474F1E384}"/>
                  </a:ext>
                </a:extLst>
              </p:cNvPr>
              <p:cNvCxnSpPr>
                <a:cxnSpLocks/>
              </p:cNvCxnSpPr>
              <p:nvPr/>
            </p:nvCxnSpPr>
            <p:spPr>
              <a:xfrm flipH="1">
                <a:off x="4189169" y="1871653"/>
                <a:ext cx="227959" cy="16817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38">
                <a:extLst>
                  <a:ext uri="{FF2B5EF4-FFF2-40B4-BE49-F238E27FC236}">
                    <a16:creationId xmlns:a16="http://schemas.microsoft.com/office/drawing/2014/main" id="{6865F792-77C9-43DC-813E-B7C0DB04D467}"/>
                  </a:ext>
                </a:extLst>
              </p:cNvPr>
              <p:cNvSpPr txBox="1"/>
              <p:nvPr/>
            </p:nvSpPr>
            <p:spPr>
              <a:xfrm>
                <a:off x="4303148" y="1571481"/>
                <a:ext cx="6018687" cy="655922"/>
              </a:xfrm>
              <a:prstGeom prst="rect">
                <a:avLst/>
              </a:prstGeom>
              <a:noFill/>
            </p:spPr>
            <p:txBody>
              <a:bodyPr wrap="none" rtlCol="0">
                <a:spAutoFit/>
              </a:bodyPr>
              <a:lstStyle/>
              <a:p>
                <a:r>
                  <a:rPr lang="en-US" altLang="zh-CN" sz="1634" dirty="0">
                    <a:solidFill>
                      <a:srgbClr val="00B0F0"/>
                    </a:solidFill>
                  </a:rPr>
                  <a:t>two pure virtual functions in the base class</a:t>
                </a:r>
              </a:p>
              <a:p>
                <a:r>
                  <a:rPr lang="en-US" altLang="zh-CN" sz="1634" dirty="0">
                    <a:solidFill>
                      <a:srgbClr val="00B0F0"/>
                    </a:solidFill>
                  </a:rPr>
                  <a:t>You need not provide implementations of these two functions.</a:t>
                </a:r>
                <a:endParaRPr lang="zh-CN" altLang="en-US" sz="1634" dirty="0">
                  <a:solidFill>
                    <a:srgbClr val="00B0F0"/>
                  </a:solidFill>
                </a:endParaRPr>
              </a:p>
            </p:txBody>
          </p:sp>
        </p:grpSp>
      </p:grpSp>
      <p:sp>
        <p:nvSpPr>
          <p:cNvPr id="19" name="Content Placeholder 2">
            <a:extLst>
              <a:ext uri="{FF2B5EF4-FFF2-40B4-BE49-F238E27FC236}">
                <a16:creationId xmlns:a16="http://schemas.microsoft.com/office/drawing/2014/main" id="{5ED5B46C-629E-47A9-A244-2164DE7C65BF}"/>
              </a:ext>
            </a:extLst>
          </p:cNvPr>
          <p:cNvSpPr txBox="1">
            <a:spLocks/>
          </p:cNvSpPr>
          <p:nvPr/>
        </p:nvSpPr>
        <p:spPr bwMode="auto">
          <a:xfrm>
            <a:off x="690897" y="4514541"/>
            <a:ext cx="11223851" cy="1312517"/>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000" dirty="0">
                <a:solidFill>
                  <a:prstClr val="black"/>
                </a:solidFill>
              </a:rPr>
              <a:t>If a base class contains a pure virtual function, it becomes a </a:t>
            </a:r>
            <a:r>
              <a:rPr lang="en-US" sz="2000" b="1" dirty="0">
                <a:solidFill>
                  <a:prstClr val="black"/>
                </a:solidFill>
              </a:rPr>
              <a:t>virtual base class</a:t>
            </a:r>
            <a:r>
              <a:rPr lang="en-US" sz="2000" dirty="0">
                <a:solidFill>
                  <a:prstClr val="black"/>
                </a:solidFill>
              </a:rPr>
              <a:t>(or </a:t>
            </a:r>
            <a:r>
              <a:rPr lang="en-US" sz="2000" b="1" dirty="0">
                <a:solidFill>
                  <a:prstClr val="black"/>
                </a:solidFill>
              </a:rPr>
              <a:t>abstract base class</a:t>
            </a:r>
            <a:r>
              <a:rPr lang="en-US" sz="2000" dirty="0">
                <a:solidFill>
                  <a:prstClr val="black"/>
                </a:solidFill>
              </a:rPr>
              <a:t>) who can not create an instance but can defines a pointer such as Shape *p. If subsequence derived classes implement the pure virtual functions, the base pointer can point to the derived object and invoke the virtual functions to show polymorphism. </a:t>
            </a:r>
          </a:p>
          <a:p>
            <a:pPr marL="129032" lvl="1" indent="0">
              <a:spcBef>
                <a:spcPts val="1413"/>
              </a:spcBef>
              <a:buClr>
                <a:srgbClr val="2DA2BF"/>
              </a:buClr>
              <a:buSzPct val="68000"/>
              <a:buNone/>
            </a:pPr>
            <a:r>
              <a:rPr lang="en-US" sz="2000" dirty="0">
                <a:solidFill>
                  <a:prstClr val="black"/>
                </a:solidFill>
              </a:rPr>
              <a:t>  </a:t>
            </a:r>
          </a:p>
        </p:txBody>
      </p:sp>
    </p:spTree>
    <p:extLst>
      <p:ext uri="{BB962C8B-B14F-4D97-AF65-F5344CB8AC3E}">
        <p14:creationId xmlns:p14="http://schemas.microsoft.com/office/powerpoint/2010/main" val="155343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416422" y="534213"/>
            <a:ext cx="7853084" cy="684988"/>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3600" dirty="0">
                <a:solidFill>
                  <a:prstClr val="black"/>
                </a:solidFill>
              </a:rPr>
              <a:t>Composition  VS  private inheritance</a:t>
            </a:r>
          </a:p>
          <a:p>
            <a:pPr marL="129032" lvl="1" indent="0">
              <a:spcBef>
                <a:spcPts val="1413"/>
              </a:spcBef>
              <a:buClr>
                <a:srgbClr val="2DA2BF"/>
              </a:buClr>
              <a:buSzPct val="68000"/>
              <a:buNone/>
            </a:pPr>
            <a:r>
              <a:rPr lang="en-US" sz="3600" dirty="0">
                <a:solidFill>
                  <a:prstClr val="black"/>
                </a:solidFill>
              </a:rPr>
              <a:t>  </a:t>
            </a:r>
          </a:p>
        </p:txBody>
      </p:sp>
      <p:sp>
        <p:nvSpPr>
          <p:cNvPr id="19" name="Content Placeholder 2">
            <a:extLst>
              <a:ext uri="{FF2B5EF4-FFF2-40B4-BE49-F238E27FC236}">
                <a16:creationId xmlns:a16="http://schemas.microsoft.com/office/drawing/2014/main" id="{5ED5B46C-629E-47A9-A244-2164DE7C65BF}"/>
              </a:ext>
            </a:extLst>
          </p:cNvPr>
          <p:cNvSpPr txBox="1">
            <a:spLocks/>
          </p:cNvSpPr>
          <p:nvPr/>
        </p:nvSpPr>
        <p:spPr bwMode="auto">
          <a:xfrm>
            <a:off x="672659" y="1585871"/>
            <a:ext cx="11223851" cy="2570966"/>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471932" lvl="1" indent="-342900">
              <a:spcBef>
                <a:spcPts val="1413"/>
              </a:spcBef>
              <a:buClr>
                <a:srgbClr val="2DA2BF"/>
              </a:buClr>
              <a:buSzPct val="68000"/>
            </a:pPr>
            <a:r>
              <a:rPr lang="en-US" sz="2000" dirty="0">
                <a:solidFill>
                  <a:prstClr val="black"/>
                </a:solidFill>
              </a:rPr>
              <a:t>Private inheritance represents is-implemented- terms-of so that subclasses can use the public/protected elements of the base class .</a:t>
            </a:r>
          </a:p>
          <a:p>
            <a:pPr marL="471932" lvl="1" indent="-342900">
              <a:spcBef>
                <a:spcPts val="1413"/>
              </a:spcBef>
              <a:buClr>
                <a:srgbClr val="2DA2BF"/>
              </a:buClr>
              <a:buSzPct val="68000"/>
            </a:pPr>
            <a:r>
              <a:rPr lang="en-US" altLang="zh-CN" sz="2000" dirty="0">
                <a:solidFill>
                  <a:prstClr val="black"/>
                </a:solidFill>
              </a:rPr>
              <a:t>The composition expresses has-a and is implemented- terms-of meaning, which can only use public elements of other classes .</a:t>
            </a:r>
          </a:p>
          <a:p>
            <a:pPr marL="471932" lvl="1" indent="-342900">
              <a:spcBef>
                <a:spcPts val="1413"/>
              </a:spcBef>
              <a:buClr>
                <a:srgbClr val="2DA2BF"/>
              </a:buClr>
              <a:buSzPct val="68000"/>
            </a:pPr>
            <a:r>
              <a:rPr lang="en-US" altLang="zh-CN" sz="2000" dirty="0"/>
              <a:t>Composition allows you to include more than one </a:t>
            </a:r>
            <a:r>
              <a:rPr lang="en-US" altLang="zh-CN" sz="2000" dirty="0" err="1"/>
              <a:t>subobject</a:t>
            </a:r>
            <a:r>
              <a:rPr lang="en-US" altLang="zh-CN" sz="2000" dirty="0"/>
              <a:t> of the same class. But inheritance limits you to a single object.</a:t>
            </a:r>
          </a:p>
          <a:p>
            <a:pPr marL="471932" lvl="1" indent="-342900">
              <a:spcBef>
                <a:spcPts val="1413"/>
              </a:spcBef>
              <a:buClr>
                <a:srgbClr val="2DA2BF"/>
              </a:buClr>
              <a:buSzPct val="68000"/>
            </a:pPr>
            <a:r>
              <a:rPr lang="en-US" altLang="zh-CN" sz="2000" dirty="0"/>
              <a:t>Composition is more common.</a:t>
            </a:r>
            <a:endParaRPr lang="zh-CN" altLang="en-US" sz="2000" dirty="0"/>
          </a:p>
          <a:p>
            <a:pPr marL="471932" lvl="1" indent="-342900">
              <a:spcBef>
                <a:spcPts val="1413"/>
              </a:spcBef>
              <a:buClr>
                <a:srgbClr val="2DA2BF"/>
              </a:buClr>
              <a:buSzPct val="68000"/>
            </a:pPr>
            <a:endParaRPr lang="en-US" altLang="zh-CN" sz="2000" dirty="0">
              <a:solidFill>
                <a:prstClr val="black"/>
              </a:solidFill>
            </a:endParaRPr>
          </a:p>
          <a:p>
            <a:pPr marL="129032" lvl="1" indent="0">
              <a:spcBef>
                <a:spcPts val="1413"/>
              </a:spcBef>
              <a:buClr>
                <a:srgbClr val="2DA2BF"/>
              </a:buClr>
              <a:buSzPct val="68000"/>
              <a:buNone/>
            </a:pPr>
            <a:endParaRPr lang="en-US" sz="2000" dirty="0">
              <a:solidFill>
                <a:prstClr val="black"/>
              </a:solidFill>
            </a:endParaRPr>
          </a:p>
        </p:txBody>
      </p:sp>
    </p:spTree>
    <p:extLst>
      <p:ext uri="{BB962C8B-B14F-4D97-AF65-F5344CB8AC3E}">
        <p14:creationId xmlns:p14="http://schemas.microsoft.com/office/powerpoint/2010/main" val="168489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1545</Words>
  <Application>Microsoft Office PowerPoint</Application>
  <PresentationFormat>宽屏</PresentationFormat>
  <Paragraphs>232</Paragraphs>
  <Slides>31</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Arial</vt:lpstr>
      <vt:lpstr>Calibri</vt:lpstr>
      <vt:lpstr>Franklin Gothic Demi</vt:lpstr>
      <vt:lpstr>Franklin Gothic Medium</vt:lpstr>
      <vt:lpstr>Wingdings</vt:lpstr>
      <vt:lpstr>Office 主题</vt:lpstr>
      <vt:lpstr>Image</vt:lpstr>
      <vt:lpstr>C/C++ Program Design</vt:lpstr>
      <vt:lpstr>Composition and Template</vt:lpstr>
      <vt:lpstr>  Class Containment(Composition)</vt:lpstr>
      <vt:lpstr>PowerPoint 演示文稿</vt:lpstr>
      <vt:lpstr>PowerPoint 演示文稿</vt:lpstr>
      <vt:lpstr>  Private inheritance</vt:lpstr>
      <vt:lpstr>  Private inheritance</vt:lpstr>
      <vt:lpstr>  Pure virtual function and virtual base class</vt:lpstr>
      <vt:lpstr>PowerPoint 演示文稿</vt:lpstr>
      <vt:lpstr> Type of Inheritance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vt:lpstr>
      <vt:lpstr>Function Templates</vt:lpstr>
      <vt:lpstr>PowerPoint 演示文稿</vt:lpstr>
      <vt:lpstr>PowerPoint 演示文稿</vt:lpstr>
      <vt:lpstr>PowerPoint 演示文稿</vt:lpstr>
      <vt:lpstr> Class Templates</vt:lpstr>
      <vt:lpstr>PowerPoint 演示文稿</vt:lpstr>
      <vt:lpstr>PowerPoint 演示文稿</vt:lpstr>
      <vt:lpstr>PowerPoint 演示文稿</vt:lpstr>
      <vt:lpstr>PowerPoint 演示文稿</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954</cp:revision>
  <dcterms:created xsi:type="dcterms:W3CDTF">2020-09-05T08:11:00Z</dcterms:created>
  <dcterms:modified xsi:type="dcterms:W3CDTF">2021-12-03T04:25:01Z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