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77" r:id="rId4"/>
    <p:sldId id="259" r:id="rId5"/>
    <p:sldId id="430" r:id="rId7"/>
    <p:sldId id="431" r:id="rId8"/>
    <p:sldId id="432" r:id="rId9"/>
    <p:sldId id="342" r:id="rId10"/>
    <p:sldId id="1134" r:id="rId11"/>
    <p:sldId id="415" r:id="rId12"/>
    <p:sldId id="1135" r:id="rId13"/>
    <p:sldId id="463" r:id="rId14"/>
    <p:sldId id="424" r:id="rId15"/>
    <p:sldId id="434" r:id="rId16"/>
    <p:sldId id="435" r:id="rId17"/>
    <p:sldId id="426" r:id="rId18"/>
    <p:sldId id="427" r:id="rId19"/>
    <p:sldId id="428" r:id="rId20"/>
    <p:sldId id="1144" r:id="rId21"/>
    <p:sldId id="422" r:id="rId22"/>
    <p:sldId id="429" r:id="rId23"/>
    <p:sldId id="1136" r:id="rId24"/>
    <p:sldId id="1140" r:id="rId25"/>
    <p:sldId id="1142" r:id="rId26"/>
    <p:sldId id="1138" r:id="rId27"/>
    <p:sldId id="1139" r:id="rId28"/>
    <p:sldId id="1141" r:id="rId29"/>
    <p:sldId id="1143" r:id="rId30"/>
    <p:sldId id="1155" r:id="rId31"/>
    <p:sldId id="1157" r:id="rId32"/>
    <p:sldId id="1158" r:id="rId33"/>
    <p:sldId id="1159" r:id="rId34"/>
    <p:sldId id="1160" r:id="rId35"/>
    <p:sldId id="312" r:id="rId36"/>
    <p:sldId id="116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dlee@163.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91" d="100"/>
          <a:sy n="91" d="100"/>
        </p:scale>
        <p:origin x="9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5.png"/><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7.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7.pn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14, Exceptions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p:nvPr/>
        </p:nvSpPr>
        <p:spPr>
          <a:xfrm>
            <a:off x="1185022" y="155922"/>
            <a:ext cx="6975984" cy="619632"/>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t> The following figure explains more about this:</a:t>
            </a:r>
            <a:endParaRPr lang="zh-CN" altLang="zh-CN"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235" y="1190096"/>
            <a:ext cx="5647765" cy="50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p:nvPr/>
        </p:nvSpPr>
        <p:spPr>
          <a:xfrm>
            <a:off x="5916747" y="570464"/>
            <a:ext cx="6143069" cy="4884442"/>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t> Steps taken during exception handling:</a:t>
            </a:r>
            <a:endParaRPr lang="en-US" sz="2540" dirty="0"/>
          </a:p>
          <a:p>
            <a:pPr marL="128905" lvl="1" indent="0">
              <a:spcBef>
                <a:spcPts val="1415"/>
              </a:spcBef>
              <a:buSzPct val="68000"/>
              <a:buNone/>
            </a:pPr>
            <a:r>
              <a:rPr lang="en-US" altLang="zh-CN" sz="2540" dirty="0"/>
              <a:t>1. </a:t>
            </a:r>
            <a:r>
              <a:rPr lang="en-US" altLang="zh-CN" sz="2540" b="1" dirty="0"/>
              <a:t>Hit the exception</a:t>
            </a:r>
            <a:r>
              <a:rPr lang="en-US" altLang="zh-CN" sz="2540" dirty="0"/>
              <a:t>(detect the problem causing the exception)</a:t>
            </a:r>
            <a:endParaRPr lang="en-US" altLang="zh-CN" sz="2540" dirty="0"/>
          </a:p>
          <a:p>
            <a:pPr marL="128905" lvl="1" indent="0">
              <a:spcBef>
                <a:spcPts val="1415"/>
              </a:spcBef>
              <a:buSzPct val="68000"/>
              <a:buNone/>
            </a:pPr>
            <a:r>
              <a:rPr lang="en-US" altLang="zh-CN" sz="2540" dirty="0"/>
              <a:t>2. </a:t>
            </a:r>
            <a:r>
              <a:rPr lang="en-US" altLang="zh-CN" sz="2540" b="1" dirty="0"/>
              <a:t>Throw the exception</a:t>
            </a:r>
            <a:r>
              <a:rPr lang="en-US" altLang="zh-CN" sz="2540" dirty="0"/>
              <a:t>(inform that an error has occurred)</a:t>
            </a:r>
            <a:endParaRPr lang="en-US" altLang="zh-CN" sz="2540" dirty="0"/>
          </a:p>
          <a:p>
            <a:pPr marL="128905" lvl="1" indent="0">
              <a:spcBef>
                <a:spcPts val="1415"/>
              </a:spcBef>
              <a:buSzPct val="68000"/>
              <a:buNone/>
            </a:pPr>
            <a:r>
              <a:rPr lang="en-US" altLang="zh-CN" sz="2540" dirty="0"/>
              <a:t>3. </a:t>
            </a:r>
            <a:r>
              <a:rPr lang="en-US" altLang="zh-CN" sz="2540" b="1" dirty="0"/>
              <a:t>Catch the exception</a:t>
            </a:r>
            <a:r>
              <a:rPr lang="en-US" altLang="zh-CN" sz="2540" dirty="0"/>
              <a:t>(receive the appropriate actions)</a:t>
            </a:r>
            <a:endParaRPr lang="en-US" altLang="zh-CN" sz="2540" dirty="0"/>
          </a:p>
          <a:p>
            <a:pPr marL="128905" lvl="1" indent="0">
              <a:spcBef>
                <a:spcPts val="1415"/>
              </a:spcBef>
              <a:buSzPct val="68000"/>
              <a:buNone/>
            </a:pPr>
            <a:r>
              <a:rPr lang="en-US" altLang="zh-CN" sz="2540" dirty="0"/>
              <a:t>4. </a:t>
            </a:r>
            <a:r>
              <a:rPr lang="en-US" altLang="zh-CN" sz="2540" b="1" dirty="0"/>
              <a:t>Handle the exception</a:t>
            </a:r>
            <a:r>
              <a:rPr lang="en-US" altLang="zh-CN" sz="2540" dirty="0"/>
              <a:t>(take appropriate actions)</a:t>
            </a:r>
            <a:endParaRPr lang="zh-CN" altLang="zh-CN"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71479" y="4524425"/>
            <a:ext cx="2743200" cy="3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01" y="1198664"/>
            <a:ext cx="7594227" cy="5497926"/>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998560" y="3812736"/>
            <a:ext cx="522814" cy="26140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6" name="椭圆 5"/>
          <p:cNvSpPr/>
          <p:nvPr/>
        </p:nvSpPr>
        <p:spPr>
          <a:xfrm>
            <a:off x="1848133" y="4270198"/>
            <a:ext cx="653518" cy="26140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7" name="椭圆 6"/>
          <p:cNvSpPr/>
          <p:nvPr/>
        </p:nvSpPr>
        <p:spPr>
          <a:xfrm>
            <a:off x="1017001" y="5446531"/>
            <a:ext cx="653518" cy="26140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8" name="Content Placeholder 2"/>
          <p:cNvSpPr txBox="1"/>
          <p:nvPr/>
        </p:nvSpPr>
        <p:spPr>
          <a:xfrm>
            <a:off x="1518513" y="286916"/>
            <a:ext cx="9138093" cy="1037254"/>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nSpc>
                <a:spcPct val="80000"/>
              </a:lnSpc>
              <a:spcBef>
                <a:spcPts val="0"/>
              </a:spcBef>
              <a:buSzPct val="68000"/>
              <a:buNone/>
            </a:pPr>
            <a:r>
              <a:rPr lang="en-US" sz="2540" dirty="0">
                <a:solidFill>
                  <a:prstClr val="black"/>
                </a:solidFill>
              </a:rPr>
              <a:t> Example of a program with exception handling using </a:t>
            </a:r>
            <a:r>
              <a:rPr lang="en-US" sz="2540" b="1" dirty="0">
                <a:solidFill>
                  <a:srgbClr val="00B0F0"/>
                </a:solidFill>
              </a:rPr>
              <a:t>try</a:t>
            </a:r>
            <a:r>
              <a:rPr lang="en-US" sz="2540" dirty="0">
                <a:solidFill>
                  <a:prstClr val="black"/>
                </a:solidFill>
              </a:rPr>
              <a:t> and </a:t>
            </a:r>
            <a:r>
              <a:rPr lang="en-US" sz="2540" b="1" dirty="0">
                <a:solidFill>
                  <a:srgbClr val="00B0F0"/>
                </a:solidFill>
              </a:rPr>
              <a:t>catch</a:t>
            </a:r>
            <a:endParaRPr lang="zh-CN" altLang="zh-CN" sz="2540" b="1" dirty="0">
              <a:solidFill>
                <a:srgbClr val="00B0F0"/>
              </a:solidFill>
            </a:endParaRPr>
          </a:p>
          <a:p>
            <a:pPr marL="0" lvl="1" indent="0">
              <a:lnSpc>
                <a:spcPct val="80000"/>
              </a:lnSpc>
              <a:spcBef>
                <a:spcPts val="1415"/>
              </a:spcBef>
              <a:buSzPct val="68000"/>
              <a:buNone/>
            </a:pPr>
            <a:r>
              <a:rPr lang="en-US" sz="2540" dirty="0">
                <a:solidFill>
                  <a:prstClr val="black"/>
                </a:solidFill>
              </a:rPr>
              <a:t>Throw exception in try block</a:t>
            </a:r>
            <a:endParaRPr lang="en-US" sz="2540" dirty="0">
              <a:solidFill>
                <a:prstClr val="black"/>
              </a:solidFill>
            </a:endParaRPr>
          </a:p>
          <a:p>
            <a:pPr marL="128905" lvl="1" indent="0">
              <a:lnSpc>
                <a:spcPct val="80000"/>
              </a:lnSpc>
              <a:spcBef>
                <a:spcPts val="1415"/>
              </a:spcBef>
              <a:buSzPct val="68000"/>
              <a:buNone/>
            </a:pPr>
            <a:r>
              <a:rPr lang="en-US" sz="2540" dirty="0">
                <a:solidFill>
                  <a:prstClr val="black"/>
                </a:solidFill>
              </a:rPr>
              <a:t>  </a:t>
            </a:r>
            <a:endParaRPr lang="en-US" sz="2540" dirty="0">
              <a:solidFill>
                <a:prstClr val="black"/>
              </a:solidFill>
            </a:endParaRPr>
          </a:p>
        </p:txBody>
      </p:sp>
      <p:grpSp>
        <p:nvGrpSpPr>
          <p:cNvPr id="9" name="组合 8"/>
          <p:cNvGrpSpPr/>
          <p:nvPr/>
        </p:nvGrpSpPr>
        <p:grpSpPr>
          <a:xfrm>
            <a:off x="1768957" y="4259046"/>
            <a:ext cx="4130987" cy="1448892"/>
            <a:chOff x="613317" y="4138290"/>
            <a:chExt cx="4551736" cy="1596464"/>
          </a:xfrm>
        </p:grpSpPr>
        <p:sp>
          <p:nvSpPr>
            <p:cNvPr id="10" name="椭圆 9"/>
            <p:cNvSpPr/>
            <p:nvPr/>
          </p:nvSpPr>
          <p:spPr>
            <a:xfrm>
              <a:off x="1486353" y="4138290"/>
              <a:ext cx="3678700" cy="300320"/>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1" name="椭圆 10"/>
            <p:cNvSpPr/>
            <p:nvPr/>
          </p:nvSpPr>
          <p:spPr>
            <a:xfrm>
              <a:off x="613317" y="5446722"/>
              <a:ext cx="2031456"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2" name="直接箭头连接符 11"/>
            <p:cNvCxnSpPr/>
            <p:nvPr/>
          </p:nvCxnSpPr>
          <p:spPr>
            <a:xfrm flipV="1">
              <a:off x="1847561" y="4438610"/>
              <a:ext cx="1085244" cy="100811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1"/>
            <p:cNvSpPr txBox="1"/>
            <p:nvPr/>
          </p:nvSpPr>
          <p:spPr>
            <a:xfrm>
              <a:off x="2069877" y="4951894"/>
              <a:ext cx="790231" cy="378830"/>
            </a:xfrm>
            <a:prstGeom prst="rect">
              <a:avLst/>
            </a:prstGeom>
            <a:noFill/>
          </p:spPr>
          <p:txBody>
            <a:bodyPr wrap="none" rtlCol="0">
              <a:spAutoFit/>
            </a:bodyPr>
            <a:lstStyle/>
            <a:p>
              <a:r>
                <a:rPr lang="en-US" altLang="zh-CN" sz="1635" dirty="0"/>
                <a:t>match</a:t>
              </a:r>
              <a:endParaRPr lang="zh-CN" altLang="en-US" sz="1635"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688" y="814928"/>
            <a:ext cx="6462237" cy="5579968"/>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p:nvPr/>
        </p:nvSpPr>
        <p:spPr>
          <a:xfrm>
            <a:off x="1746720" y="169021"/>
            <a:ext cx="9398069" cy="588166"/>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prstClr val="black"/>
                </a:solidFill>
              </a:rPr>
              <a:t> Example of a program with exception handling using </a:t>
            </a:r>
            <a:r>
              <a:rPr lang="en-US" sz="2540" b="1" dirty="0">
                <a:solidFill>
                  <a:srgbClr val="00B0F0"/>
                </a:solidFill>
              </a:rPr>
              <a:t>try</a:t>
            </a:r>
            <a:r>
              <a:rPr lang="en-US" sz="2540" dirty="0">
                <a:solidFill>
                  <a:prstClr val="black"/>
                </a:solidFill>
              </a:rPr>
              <a:t> and </a:t>
            </a:r>
            <a:r>
              <a:rPr lang="en-US" sz="2540" b="1" dirty="0">
                <a:solidFill>
                  <a:srgbClr val="00B0F0"/>
                </a:solidFill>
              </a:rPr>
              <a:t>catch</a:t>
            </a:r>
            <a:endParaRPr lang="zh-CN" altLang="zh-CN" sz="2540" b="1" dirty="0">
              <a:solidFill>
                <a:srgbClr val="00B0F0"/>
              </a:solidFill>
            </a:endParaRPr>
          </a:p>
          <a:p>
            <a:pPr marL="128905" lvl="1" indent="0">
              <a:spcBef>
                <a:spcPts val="1415"/>
              </a:spcBef>
              <a:buSzPct val="68000"/>
              <a:buNone/>
            </a:pP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903" y="5057778"/>
            <a:ext cx="4760259" cy="3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组合 13"/>
          <p:cNvGrpSpPr/>
          <p:nvPr/>
        </p:nvGrpSpPr>
        <p:grpSpPr>
          <a:xfrm>
            <a:off x="897147" y="3010592"/>
            <a:ext cx="1147042" cy="2967128"/>
            <a:chOff x="878015" y="3317226"/>
            <a:chExt cx="1263870" cy="3269336"/>
          </a:xfrm>
        </p:grpSpPr>
        <p:sp>
          <p:nvSpPr>
            <p:cNvPr id="5" name="矩形 4"/>
            <p:cNvSpPr/>
            <p:nvPr/>
          </p:nvSpPr>
          <p:spPr>
            <a:xfrm>
              <a:off x="878015" y="3317226"/>
              <a:ext cx="576064" cy="10801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1" name="矩形 10"/>
            <p:cNvSpPr/>
            <p:nvPr/>
          </p:nvSpPr>
          <p:spPr>
            <a:xfrm>
              <a:off x="1198321" y="6370538"/>
              <a:ext cx="943564"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grpSp>
        <p:nvGrpSpPr>
          <p:cNvPr id="15" name="组合 14"/>
          <p:cNvGrpSpPr/>
          <p:nvPr/>
        </p:nvGrpSpPr>
        <p:grpSpPr>
          <a:xfrm>
            <a:off x="1449252" y="3755759"/>
            <a:ext cx="985363" cy="2241488"/>
            <a:chOff x="1486353" y="4138290"/>
            <a:chExt cx="1085724" cy="2469788"/>
          </a:xfrm>
        </p:grpSpPr>
        <p:sp>
          <p:nvSpPr>
            <p:cNvPr id="6" name="椭圆 5"/>
            <p:cNvSpPr/>
            <p:nvPr/>
          </p:nvSpPr>
          <p:spPr>
            <a:xfrm>
              <a:off x="1486353" y="4138290"/>
              <a:ext cx="655532"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3" name="椭圆 12"/>
            <p:cNvSpPr/>
            <p:nvPr/>
          </p:nvSpPr>
          <p:spPr>
            <a:xfrm>
              <a:off x="1763627" y="6320046"/>
              <a:ext cx="327766"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8" name="直接箭头连接符 7"/>
            <p:cNvCxnSpPr>
              <a:stCxn id="13" idx="0"/>
            </p:cNvCxnSpPr>
            <p:nvPr/>
          </p:nvCxnSpPr>
          <p:spPr>
            <a:xfrm flipH="1" flipV="1">
              <a:off x="1763627" y="4426322"/>
              <a:ext cx="163883" cy="1893724"/>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81846" y="5290418"/>
              <a:ext cx="790231" cy="378830"/>
            </a:xfrm>
            <a:prstGeom prst="rect">
              <a:avLst/>
            </a:prstGeom>
            <a:noFill/>
          </p:spPr>
          <p:txBody>
            <a:bodyPr wrap="none" rtlCol="0">
              <a:spAutoFit/>
            </a:bodyPr>
            <a:lstStyle/>
            <a:p>
              <a:r>
                <a:rPr lang="en-US" altLang="zh-CN" sz="1635" dirty="0"/>
                <a:t>match</a:t>
              </a:r>
              <a:endParaRPr lang="zh-CN" altLang="en-US" sz="1635"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514" y="792141"/>
            <a:ext cx="5961597" cy="5512338"/>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443" y="5454906"/>
            <a:ext cx="2040111" cy="36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p:nvPr/>
        </p:nvSpPr>
        <p:spPr>
          <a:xfrm>
            <a:off x="1446258" y="243081"/>
            <a:ext cx="9266566" cy="588166"/>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prstClr val="black"/>
                </a:solidFill>
              </a:rPr>
              <a:t> Example of a program with exception handling using </a:t>
            </a:r>
            <a:r>
              <a:rPr lang="en-US" sz="2540" b="1" dirty="0">
                <a:solidFill>
                  <a:srgbClr val="00B0F0"/>
                </a:solidFill>
              </a:rPr>
              <a:t>try</a:t>
            </a:r>
            <a:r>
              <a:rPr lang="en-US" sz="2540" dirty="0">
                <a:solidFill>
                  <a:prstClr val="black"/>
                </a:solidFill>
              </a:rPr>
              <a:t> and </a:t>
            </a:r>
            <a:r>
              <a:rPr lang="en-US" sz="2540" b="1" dirty="0">
                <a:solidFill>
                  <a:srgbClr val="00B0F0"/>
                </a:solidFill>
              </a:rPr>
              <a:t>catch</a:t>
            </a:r>
            <a:endParaRPr lang="zh-CN" altLang="zh-CN" sz="2540" b="1" dirty="0">
              <a:solidFill>
                <a:srgbClr val="00B0F0"/>
              </a:solidFill>
            </a:endParaRPr>
          </a:p>
          <a:p>
            <a:pPr marL="128905" lvl="1" indent="0">
              <a:spcBef>
                <a:spcPts val="1415"/>
              </a:spcBef>
              <a:buSzPct val="68000"/>
              <a:buNone/>
            </a:pP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grpSp>
        <p:nvGrpSpPr>
          <p:cNvPr id="4" name="组合 3"/>
          <p:cNvGrpSpPr/>
          <p:nvPr/>
        </p:nvGrpSpPr>
        <p:grpSpPr>
          <a:xfrm>
            <a:off x="1390671" y="3455297"/>
            <a:ext cx="849573" cy="2457071"/>
            <a:chOff x="1421805" y="3807226"/>
            <a:chExt cx="936104" cy="2707328"/>
          </a:xfrm>
        </p:grpSpPr>
        <p:sp>
          <p:nvSpPr>
            <p:cNvPr id="2" name="椭圆 1"/>
            <p:cNvSpPr/>
            <p:nvPr/>
          </p:nvSpPr>
          <p:spPr>
            <a:xfrm>
              <a:off x="1421805" y="3807226"/>
              <a:ext cx="936104" cy="2880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6" name="椭圆 5"/>
            <p:cNvSpPr/>
            <p:nvPr/>
          </p:nvSpPr>
          <p:spPr>
            <a:xfrm>
              <a:off x="1637829" y="6226522"/>
              <a:ext cx="576064" cy="2880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8" name="直接箭头连接符 7"/>
            <p:cNvCxnSpPr>
              <a:endCxn id="2" idx="4"/>
            </p:cNvCxnSpPr>
            <p:nvPr/>
          </p:nvCxnSpPr>
          <p:spPr>
            <a:xfrm flipH="1" flipV="1">
              <a:off x="1889857" y="4095258"/>
              <a:ext cx="37654" cy="20807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68388" y="4997443"/>
            <a:ext cx="3411711" cy="2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45" y="722653"/>
            <a:ext cx="6469828" cy="597393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p:nvPr/>
        </p:nvSpPr>
        <p:spPr>
          <a:xfrm>
            <a:off x="2592584" y="84914"/>
            <a:ext cx="9240828" cy="588166"/>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prstClr val="black"/>
                </a:solidFill>
              </a:rPr>
              <a:t> Example of a program with exception handling using </a:t>
            </a:r>
            <a:r>
              <a:rPr lang="en-US" sz="2540" b="1" dirty="0">
                <a:solidFill>
                  <a:srgbClr val="00B0F0"/>
                </a:solidFill>
              </a:rPr>
              <a:t>try</a:t>
            </a:r>
            <a:r>
              <a:rPr lang="en-US" sz="2540" dirty="0">
                <a:solidFill>
                  <a:prstClr val="black"/>
                </a:solidFill>
              </a:rPr>
              <a:t> and </a:t>
            </a:r>
            <a:r>
              <a:rPr lang="en-US" sz="2540" b="1" dirty="0">
                <a:solidFill>
                  <a:srgbClr val="00B0F0"/>
                </a:solidFill>
              </a:rPr>
              <a:t>catch</a:t>
            </a:r>
            <a:endParaRPr lang="zh-CN" altLang="zh-CN" sz="2540" b="1" dirty="0">
              <a:solidFill>
                <a:srgbClr val="00B0F0"/>
              </a:solidFill>
            </a:endParaRPr>
          </a:p>
          <a:p>
            <a:pPr marL="128905" lvl="1" indent="0">
              <a:spcBef>
                <a:spcPts val="1415"/>
              </a:spcBef>
              <a:buSzPct val="68000"/>
              <a:buNone/>
            </a:pP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grpSp>
        <p:nvGrpSpPr>
          <p:cNvPr id="8" name="组合 7"/>
          <p:cNvGrpSpPr/>
          <p:nvPr/>
        </p:nvGrpSpPr>
        <p:grpSpPr>
          <a:xfrm>
            <a:off x="1390670" y="4251650"/>
            <a:ext cx="3071535" cy="2101284"/>
            <a:chOff x="1421805" y="4684688"/>
            <a:chExt cx="3384376" cy="2315304"/>
          </a:xfrm>
        </p:grpSpPr>
        <p:sp>
          <p:nvSpPr>
            <p:cNvPr id="4" name="椭圆 3"/>
            <p:cNvSpPr/>
            <p:nvPr/>
          </p:nvSpPr>
          <p:spPr>
            <a:xfrm>
              <a:off x="1421805" y="4684688"/>
              <a:ext cx="1944216" cy="3048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sp>
          <p:nvSpPr>
            <p:cNvPr id="5" name="椭圆 4"/>
            <p:cNvSpPr/>
            <p:nvPr/>
          </p:nvSpPr>
          <p:spPr>
            <a:xfrm>
              <a:off x="1709837" y="6567944"/>
              <a:ext cx="3096344" cy="43204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7" name="直接箭头连接符 6"/>
            <p:cNvCxnSpPr/>
            <p:nvPr/>
          </p:nvCxnSpPr>
          <p:spPr>
            <a:xfrm flipH="1" flipV="1">
              <a:off x="2573933" y="4991534"/>
              <a:ext cx="1261790" cy="163941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454724" y="525545"/>
            <a:ext cx="4918772" cy="6060357"/>
          </a:xfrm>
          <a:prstGeom prst="rect">
            <a:avLst/>
          </a:prstGeom>
        </p:spPr>
      </p:pic>
      <p:sp>
        <p:nvSpPr>
          <p:cNvPr id="8" name="Content Placeholder 2"/>
          <p:cNvSpPr txBox="1"/>
          <p:nvPr/>
        </p:nvSpPr>
        <p:spPr>
          <a:xfrm>
            <a:off x="1978837" y="58882"/>
            <a:ext cx="4901385" cy="457463"/>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prstClr val="black"/>
                </a:solidFill>
              </a:rPr>
              <a:t> Define and using exceptions</a:t>
            </a:r>
            <a:endParaRPr lang="zh-CN" altLang="zh-CN" sz="2540" b="1" dirty="0">
              <a:solidFill>
                <a:prstClr val="black"/>
              </a:solidFill>
            </a:endParaRPr>
          </a:p>
          <a:p>
            <a:pPr marL="128905" lvl="1" indent="0">
              <a:spcBef>
                <a:spcPts val="1415"/>
              </a:spcBef>
              <a:buSzPct val="68000"/>
              <a:buNone/>
            </a:pP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grpSp>
        <p:nvGrpSpPr>
          <p:cNvPr id="9" name="组合 8"/>
          <p:cNvGrpSpPr/>
          <p:nvPr/>
        </p:nvGrpSpPr>
        <p:grpSpPr>
          <a:xfrm>
            <a:off x="475746" y="1333898"/>
            <a:ext cx="6731236" cy="914925"/>
            <a:chOff x="413693" y="1469758"/>
            <a:chExt cx="7416825" cy="1008112"/>
          </a:xfrm>
        </p:grpSpPr>
        <p:sp>
          <p:nvSpPr>
            <p:cNvPr id="3" name="矩形 2"/>
            <p:cNvSpPr/>
            <p:nvPr/>
          </p:nvSpPr>
          <p:spPr>
            <a:xfrm>
              <a:off x="413693" y="1469758"/>
              <a:ext cx="3600400" cy="10081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4" name="圆角矩形标注 3"/>
            <p:cNvSpPr/>
            <p:nvPr/>
          </p:nvSpPr>
          <p:spPr>
            <a:xfrm>
              <a:off x="4014093" y="1570742"/>
              <a:ext cx="3816425" cy="612648"/>
            </a:xfrm>
            <a:prstGeom prst="wedgeRoundRectCallout">
              <a:avLst>
                <a:gd name="adj1" fmla="val -61705"/>
                <a:gd name="adj2" fmla="val -463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Define your exception class</a:t>
              </a:r>
              <a:endParaRPr lang="zh-CN" altLang="en-US" sz="2000" dirty="0"/>
            </a:p>
          </p:txBody>
        </p:sp>
      </p:grpSp>
      <p:sp>
        <p:nvSpPr>
          <p:cNvPr id="5" name="椭圆 4"/>
          <p:cNvSpPr/>
          <p:nvPr/>
        </p:nvSpPr>
        <p:spPr>
          <a:xfrm>
            <a:off x="475745" y="1507501"/>
            <a:ext cx="588166" cy="196055"/>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0" name="组合 9"/>
          <p:cNvGrpSpPr/>
          <p:nvPr/>
        </p:nvGrpSpPr>
        <p:grpSpPr>
          <a:xfrm>
            <a:off x="979832" y="2865642"/>
            <a:ext cx="5442927" cy="661916"/>
            <a:chOff x="969125" y="3157510"/>
            <a:chExt cx="5997296" cy="729332"/>
          </a:xfrm>
        </p:grpSpPr>
        <p:sp>
          <p:nvSpPr>
            <p:cNvPr id="13" name="矩形 12"/>
            <p:cNvSpPr/>
            <p:nvPr/>
          </p:nvSpPr>
          <p:spPr>
            <a:xfrm>
              <a:off x="969125" y="3157510"/>
              <a:ext cx="1728194" cy="1980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sp>
          <p:nvSpPr>
            <p:cNvPr id="14" name="圆角矩形标注 13"/>
            <p:cNvSpPr/>
            <p:nvPr/>
          </p:nvSpPr>
          <p:spPr>
            <a:xfrm>
              <a:off x="3149996" y="3274194"/>
              <a:ext cx="3816425" cy="612648"/>
            </a:xfrm>
            <a:prstGeom prst="wedgeRoundRectCallout">
              <a:avLst>
                <a:gd name="adj1" fmla="val -61705"/>
                <a:gd name="adj2" fmla="val -463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Throw the exception and invoke the constructor</a:t>
              </a:r>
              <a:endParaRPr lang="zh-CN" altLang="en-US" sz="2000" dirty="0"/>
            </a:p>
          </p:txBody>
        </p:sp>
      </p:grpSp>
      <p:grpSp>
        <p:nvGrpSpPr>
          <p:cNvPr id="11" name="组合 10"/>
          <p:cNvGrpSpPr/>
          <p:nvPr/>
        </p:nvGrpSpPr>
        <p:grpSpPr>
          <a:xfrm>
            <a:off x="718425" y="3951816"/>
            <a:ext cx="7730240" cy="1454595"/>
            <a:chOff x="681093" y="4354314"/>
            <a:chExt cx="8517576" cy="1602747"/>
          </a:xfrm>
        </p:grpSpPr>
        <p:sp>
          <p:nvSpPr>
            <p:cNvPr id="15" name="矩形 14"/>
            <p:cNvSpPr/>
            <p:nvPr/>
          </p:nvSpPr>
          <p:spPr>
            <a:xfrm>
              <a:off x="681093" y="5041979"/>
              <a:ext cx="5256584" cy="9150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sp>
          <p:nvSpPr>
            <p:cNvPr id="16" name="圆角矩形标注 15"/>
            <p:cNvSpPr/>
            <p:nvPr/>
          </p:nvSpPr>
          <p:spPr>
            <a:xfrm>
              <a:off x="5130218" y="4354314"/>
              <a:ext cx="4068451" cy="612648"/>
            </a:xfrm>
            <a:prstGeom prst="wedgeRoundRectCallout">
              <a:avLst>
                <a:gd name="adj1" fmla="val -72698"/>
                <a:gd name="adj2" fmla="val 835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Catch and  handle the exception</a:t>
              </a:r>
              <a:endParaRPr lang="zh-CN" altLang="en-US" sz="2000" dirty="0"/>
            </a:p>
          </p:txBody>
        </p:sp>
      </p:grpSp>
      <p:grpSp>
        <p:nvGrpSpPr>
          <p:cNvPr id="26" name="组合 25"/>
          <p:cNvGrpSpPr/>
          <p:nvPr/>
        </p:nvGrpSpPr>
        <p:grpSpPr>
          <a:xfrm>
            <a:off x="475745" y="3690407"/>
            <a:ext cx="895134" cy="2567162"/>
            <a:chOff x="413693" y="4066282"/>
            <a:chExt cx="986305" cy="2828632"/>
          </a:xfrm>
        </p:grpSpPr>
        <p:sp>
          <p:nvSpPr>
            <p:cNvPr id="2" name="矩形 1"/>
            <p:cNvSpPr/>
            <p:nvPr/>
          </p:nvSpPr>
          <p:spPr>
            <a:xfrm>
              <a:off x="607910" y="6678890"/>
              <a:ext cx="792088" cy="216024"/>
            </a:xfrm>
            <a:prstGeom prst="rect">
              <a:avLst/>
            </a:prstGeom>
            <a:noFill/>
            <a:ln w="19050"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2" name="直接连接符 11"/>
            <p:cNvCxnSpPr/>
            <p:nvPr/>
          </p:nvCxnSpPr>
          <p:spPr>
            <a:xfrm flipH="1">
              <a:off x="413694" y="6786902"/>
              <a:ext cx="216972"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413693" y="4066282"/>
              <a:ext cx="428043" cy="2752805"/>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20" name="直接箭头连接符 19"/>
          <p:cNvCxnSpPr/>
          <p:nvPr/>
        </p:nvCxnSpPr>
        <p:spPr>
          <a:xfrm>
            <a:off x="1063912" y="3690407"/>
            <a:ext cx="914925" cy="392111"/>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1063911" y="2514075"/>
            <a:ext cx="956256" cy="1536856"/>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202224" y="2514075"/>
            <a:ext cx="515205" cy="196055"/>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020167" y="3066376"/>
            <a:ext cx="612188" cy="1551579"/>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3740" y="5197641"/>
            <a:ext cx="3159519" cy="77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1136534" y="799163"/>
            <a:ext cx="4743450" cy="5895975"/>
          </a:xfrm>
          <a:prstGeom prst="rect">
            <a:avLst/>
          </a:prstGeom>
          <a:ln>
            <a:solidFill>
              <a:srgbClr val="00B0F0"/>
            </a:solidFill>
          </a:ln>
        </p:spPr>
      </p:pic>
      <p:sp>
        <p:nvSpPr>
          <p:cNvPr id="4" name="Content Placeholder 2"/>
          <p:cNvSpPr txBox="1"/>
          <p:nvPr/>
        </p:nvSpPr>
        <p:spPr>
          <a:xfrm>
            <a:off x="1627732" y="173541"/>
            <a:ext cx="7749350" cy="91492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prstClr val="black"/>
                </a:solidFill>
              </a:rPr>
              <a:t> Handling exceptions from a inheritance hierarchy</a:t>
            </a:r>
            <a:endParaRPr lang="zh-CN" altLang="zh-CN" sz="2540" b="1" dirty="0">
              <a:solidFill>
                <a:prstClr val="black"/>
              </a:solidFill>
            </a:endParaRPr>
          </a:p>
          <a:p>
            <a:pPr marL="128905" lvl="1" indent="0">
              <a:spcBef>
                <a:spcPts val="1415"/>
              </a:spcBef>
              <a:buSzPct val="68000"/>
              <a:buNone/>
            </a:pP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sp>
        <p:nvSpPr>
          <p:cNvPr id="3" name="矩形 2"/>
          <p:cNvSpPr/>
          <p:nvPr/>
        </p:nvSpPr>
        <p:spPr>
          <a:xfrm>
            <a:off x="1136534" y="2041261"/>
            <a:ext cx="4167973" cy="2447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0" name="矩形 9"/>
          <p:cNvSpPr/>
          <p:nvPr/>
        </p:nvSpPr>
        <p:spPr>
          <a:xfrm>
            <a:off x="1456927" y="2859487"/>
            <a:ext cx="2828202" cy="4574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1" name="矩形 10"/>
          <p:cNvSpPr/>
          <p:nvPr/>
        </p:nvSpPr>
        <p:spPr>
          <a:xfrm>
            <a:off x="1439445" y="4431766"/>
            <a:ext cx="3605522" cy="17644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pic>
        <p:nvPicPr>
          <p:cNvPr id="9" name="图片 8"/>
          <p:cNvPicPr>
            <a:picLocks noChangeAspect="1"/>
          </p:cNvPicPr>
          <p:nvPr/>
        </p:nvPicPr>
        <p:blipFill>
          <a:blip r:embed="rId2"/>
          <a:stretch>
            <a:fillRect/>
          </a:stretch>
        </p:blipFill>
        <p:spPr>
          <a:xfrm>
            <a:off x="6509023" y="5698199"/>
            <a:ext cx="2559278" cy="3706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1839549" y="161408"/>
            <a:ext cx="6372122" cy="91492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b="1" dirty="0">
                <a:solidFill>
                  <a:prstClr val="black"/>
                </a:solidFill>
              </a:rPr>
              <a:t>exception class </a:t>
            </a:r>
            <a:r>
              <a:rPr lang="en-US" sz="2540" dirty="0">
                <a:solidFill>
                  <a:prstClr val="black"/>
                </a:solidFill>
              </a:rPr>
              <a:t>and </a:t>
            </a:r>
            <a:r>
              <a:rPr lang="en-US" altLang="zh-CN" sz="2540" b="1" dirty="0">
                <a:solidFill>
                  <a:prstClr val="black"/>
                </a:solidFill>
              </a:rPr>
              <a:t>what() </a:t>
            </a:r>
            <a:r>
              <a:rPr lang="en-US" altLang="zh-CN" sz="2540" dirty="0">
                <a:solidFill>
                  <a:prstClr val="black"/>
                </a:solidFill>
              </a:rPr>
              <a:t>method</a:t>
            </a: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sp>
        <p:nvSpPr>
          <p:cNvPr id="10" name="Content Placeholder 2"/>
          <p:cNvSpPr txBox="1"/>
          <p:nvPr/>
        </p:nvSpPr>
        <p:spPr>
          <a:xfrm>
            <a:off x="4717101" y="945631"/>
            <a:ext cx="7300525" cy="784222"/>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prstClr val="black"/>
                </a:solidFill>
              </a:rPr>
              <a:t>   </a:t>
            </a:r>
            <a:r>
              <a:rPr lang="en-US" altLang="zh-CN" sz="2540" dirty="0">
                <a:solidFill>
                  <a:prstClr val="black"/>
                </a:solidFill>
              </a:rPr>
              <a:t>You can define your own exceptions by inheritance of </a:t>
            </a:r>
            <a:r>
              <a:rPr lang="en-US" altLang="zh-CN" sz="2540" b="1" dirty="0">
                <a:solidFill>
                  <a:prstClr val="black"/>
                </a:solidFill>
              </a:rPr>
              <a:t>exception class</a:t>
            </a:r>
            <a:r>
              <a:rPr lang="en-US" altLang="zh-CN" sz="2540" dirty="0">
                <a:solidFill>
                  <a:prstClr val="black"/>
                </a:solidFill>
              </a:rPr>
              <a:t>.</a:t>
            </a: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34593" y="5292956"/>
            <a:ext cx="2282158" cy="53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68" y="814929"/>
            <a:ext cx="4359692" cy="590999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345042" y="1403094"/>
            <a:ext cx="3594349" cy="18298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7" name="组合 6"/>
          <p:cNvGrpSpPr/>
          <p:nvPr/>
        </p:nvGrpSpPr>
        <p:grpSpPr>
          <a:xfrm>
            <a:off x="1063912" y="4958578"/>
            <a:ext cx="6469831" cy="864576"/>
            <a:chOff x="1205781" y="2223258"/>
            <a:chExt cx="7128795" cy="952635"/>
          </a:xfrm>
        </p:grpSpPr>
        <p:sp>
          <p:nvSpPr>
            <p:cNvPr id="8" name="矩形 7"/>
            <p:cNvSpPr/>
            <p:nvPr/>
          </p:nvSpPr>
          <p:spPr>
            <a:xfrm>
              <a:off x="1205781" y="2223258"/>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9" name="矩形 8"/>
            <p:cNvSpPr/>
            <p:nvPr/>
          </p:nvSpPr>
          <p:spPr>
            <a:xfrm>
              <a:off x="6456685" y="2883793"/>
              <a:ext cx="1877891"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2" name="直接箭头连接符 11"/>
            <p:cNvCxnSpPr>
              <a:endCxn id="9" idx="1"/>
            </p:cNvCxnSpPr>
            <p:nvPr/>
          </p:nvCxnSpPr>
          <p:spPr>
            <a:xfrm>
              <a:off x="3870077" y="2410098"/>
              <a:ext cx="2586608" cy="6197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Content Placeholder 2"/>
          <p:cNvSpPr txBox="1"/>
          <p:nvPr/>
        </p:nvSpPr>
        <p:spPr>
          <a:xfrm>
            <a:off x="4923596" y="2056613"/>
            <a:ext cx="6792659" cy="1230811"/>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b="1" dirty="0">
                <a:solidFill>
                  <a:prstClr val="black"/>
                </a:solidFill>
              </a:rPr>
              <a:t>what() </a:t>
            </a:r>
            <a:r>
              <a:rPr lang="en-US" sz="2540" dirty="0">
                <a:solidFill>
                  <a:prstClr val="black"/>
                </a:solidFill>
              </a:rPr>
              <a:t>is a public method provided by </a:t>
            </a:r>
            <a:r>
              <a:rPr lang="en-US" sz="2540" b="1" dirty="0">
                <a:solidFill>
                  <a:prstClr val="black"/>
                </a:solidFill>
              </a:rPr>
              <a:t>exception class </a:t>
            </a:r>
            <a:r>
              <a:rPr lang="en-US" sz="2540" dirty="0">
                <a:solidFill>
                  <a:prstClr val="black"/>
                </a:solidFill>
              </a:rPr>
              <a:t>which returns a string and it has been overridden by all the child exception classes. </a:t>
            </a:r>
            <a:endParaRPr lang="zh-CN" altLang="zh-CN" sz="2540" b="1" dirty="0">
              <a:solidFill>
                <a:prstClr val="black"/>
              </a:solidFill>
            </a:endParaRPr>
          </a:p>
          <a:p>
            <a:pPr marL="128905" lvl="1" indent="0">
              <a:spcBef>
                <a:spcPts val="1415"/>
              </a:spcBef>
              <a:buSzPct val="68000"/>
              <a:buNone/>
            </a:pP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33527" y="951515"/>
            <a:ext cx="5668407" cy="4408761"/>
          </a:xfrm>
          <a:prstGeom prst="rect">
            <a:avLst/>
          </a:prstGeom>
        </p:spPr>
      </p:pic>
      <p:pic>
        <p:nvPicPr>
          <p:cNvPr id="7" name="图片 6"/>
          <p:cNvPicPr>
            <a:picLocks noChangeAspect="1"/>
          </p:cNvPicPr>
          <p:nvPr/>
        </p:nvPicPr>
        <p:blipFill>
          <a:blip r:embed="rId2"/>
          <a:stretch>
            <a:fillRect/>
          </a:stretch>
        </p:blipFill>
        <p:spPr>
          <a:xfrm>
            <a:off x="5655223" y="1121817"/>
            <a:ext cx="6074322" cy="2769176"/>
          </a:xfrm>
          <a:prstGeom prst="rect">
            <a:avLst/>
          </a:prstGeom>
        </p:spPr>
      </p:pic>
      <p:pic>
        <p:nvPicPr>
          <p:cNvPr id="11" name="图片 10"/>
          <p:cNvPicPr>
            <a:picLocks noChangeAspect="1"/>
          </p:cNvPicPr>
          <p:nvPr/>
        </p:nvPicPr>
        <p:blipFill>
          <a:blip r:embed="rId3"/>
          <a:stretch>
            <a:fillRect/>
          </a:stretch>
        </p:blipFill>
        <p:spPr>
          <a:xfrm>
            <a:off x="5265706" y="4918185"/>
            <a:ext cx="6692767" cy="442091"/>
          </a:xfrm>
          <a:prstGeom prst="rect">
            <a:avLst/>
          </a:prstGeom>
        </p:spPr>
      </p:pic>
      <p:sp>
        <p:nvSpPr>
          <p:cNvPr id="12" name="矩形 11"/>
          <p:cNvSpPr/>
          <p:nvPr/>
        </p:nvSpPr>
        <p:spPr>
          <a:xfrm>
            <a:off x="1185869" y="4382814"/>
            <a:ext cx="1736007" cy="1996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3" name="矩形 12"/>
          <p:cNvSpPr/>
          <p:nvPr/>
        </p:nvSpPr>
        <p:spPr>
          <a:xfrm>
            <a:off x="1170104" y="4976647"/>
            <a:ext cx="1736007" cy="1996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4" name="椭圆 13"/>
          <p:cNvSpPr/>
          <p:nvPr/>
        </p:nvSpPr>
        <p:spPr>
          <a:xfrm>
            <a:off x="6032940" y="2007476"/>
            <a:ext cx="819807" cy="24173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017175" y="3126821"/>
            <a:ext cx="819807" cy="24173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61110" y="909156"/>
            <a:ext cx="1736007" cy="6779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620629" y="70938"/>
            <a:ext cx="5425631" cy="957235"/>
          </a:xfrm>
        </p:spPr>
        <p:txBody>
          <a:bodyPr>
            <a:noAutofit/>
          </a:bodyPr>
          <a:lstStyle/>
          <a:p>
            <a:r>
              <a:rPr lang="en-US" altLang="zh-CN" sz="3600" dirty="0"/>
              <a:t>C++ Standard Exceptions</a:t>
            </a:r>
            <a:endParaRPr lang="en-US" altLang="zh-CN" sz="3600"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08687" y="1607419"/>
            <a:ext cx="3954094" cy="5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p:nvPr/>
        </p:nvSpPr>
        <p:spPr>
          <a:xfrm>
            <a:off x="1116008" y="775169"/>
            <a:ext cx="10556040" cy="91492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prstClr val="black"/>
                </a:solidFill>
              </a:rPr>
              <a:t>C++ provides a list of standard exceptions defined in which we can use in our programs. These are arranged in a parent-child class hierarchy shown right.</a:t>
            </a:r>
            <a:endParaRPr lang="zh-CN" altLang="zh-CN" sz="2540" b="1" dirty="0">
              <a:solidFill>
                <a:prstClr val="black"/>
              </a:solidFill>
            </a:endParaRPr>
          </a:p>
          <a:p>
            <a:pPr marL="128905" lvl="1" indent="0">
              <a:spcBef>
                <a:spcPts val="1415"/>
              </a:spcBef>
              <a:buSzPct val="68000"/>
              <a:buNone/>
            </a:pP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solidFill>
                  <a:srgbClr val="24292F"/>
                </a:solidFill>
                <a:cs typeface="+mj-lt"/>
              </a:rPr>
              <a:t>E</a:t>
            </a:r>
            <a:r>
              <a:rPr lang="en-US" altLang="zh-CN" sz="4000" b="1" i="0" dirty="0">
                <a:solidFill>
                  <a:srgbClr val="24292F"/>
                </a:solidFill>
                <a:effectLst/>
                <a:cs typeface="+mj-lt"/>
              </a:rPr>
              <a:t>xceptions</a:t>
            </a:r>
            <a:endParaRPr lang="en-US" altLang="zh-CN" sz="4000" b="1" i="0" dirty="0">
              <a:solidFill>
                <a:srgbClr val="24292F"/>
              </a:solidFill>
              <a:effectLst/>
              <a:cs typeface="+mj-lt"/>
            </a:endParaRP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sz="2800" dirty="0"/>
              <a:t>Exceptions</a:t>
            </a:r>
            <a:endParaRPr lang="en-US" altLang="zh-CN" sz="2800" dirty="0"/>
          </a:p>
          <a:p>
            <a:pPr marL="285750" indent="-285750">
              <a:buFont typeface="Arial" panose="020B0604020202020204" pitchFamily="34" charset="0"/>
              <a:buChar char="•"/>
            </a:pPr>
            <a:r>
              <a:rPr lang="en-US" altLang="zh-CN" dirty="0">
                <a:sym typeface="+mn-ea"/>
              </a:rPr>
              <a:t>RTTI</a:t>
            </a:r>
            <a:endParaRPr lang="en-US" altLang="zh-CN" dirty="0">
              <a:sym typeface="+mn-ea"/>
            </a:endParaRP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4465" y="749577"/>
            <a:ext cx="5947014" cy="6036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26962" y="405765"/>
            <a:ext cx="8691867" cy="400110"/>
          </a:xfrm>
          <a:prstGeom prst="rect">
            <a:avLst/>
          </a:prstGeom>
          <a:noFill/>
        </p:spPr>
        <p:txBody>
          <a:bodyPr wrap="none" rtlCol="0">
            <a:spAutoFit/>
          </a:bodyPr>
          <a:lstStyle/>
          <a:p>
            <a:r>
              <a:rPr lang="en-US" altLang="zh-CN" sz="2000" dirty="0"/>
              <a:t>Here is the small description of each exception mentioned in the above hierarchy:</a:t>
            </a: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78588" y="386249"/>
            <a:ext cx="8150900" cy="957235"/>
          </a:xfrm>
        </p:spPr>
        <p:txBody>
          <a:bodyPr>
            <a:noAutofit/>
          </a:bodyPr>
          <a:lstStyle/>
          <a:p>
            <a:r>
              <a:rPr lang="en-US" altLang="zh-CN" sz="3600" dirty="0"/>
              <a:t>RTTI(</a:t>
            </a:r>
            <a:r>
              <a:rPr lang="en-US" altLang="zh-CN" sz="3600" dirty="0">
                <a:solidFill>
                  <a:prstClr val="black"/>
                </a:solidFill>
                <a:latin typeface="Calibri" panose="020F0502020204030204"/>
              </a:rPr>
              <a:t>Run-Time Type Identification)</a:t>
            </a:r>
            <a:endParaRPr lang="en-US" altLang="zh-CN" sz="3600" dirty="0"/>
          </a:p>
        </p:txBody>
      </p:sp>
      <p:sp>
        <p:nvSpPr>
          <p:cNvPr id="5" name="Content Placeholder 2"/>
          <p:cNvSpPr txBox="1"/>
          <p:nvPr/>
        </p:nvSpPr>
        <p:spPr>
          <a:xfrm>
            <a:off x="1020179" y="1725040"/>
            <a:ext cx="10556040" cy="91492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marR="0" lvl="1" indent="0" algn="l" defTabSz="914400" rtl="0" eaLnBrk="1" fontAlgn="auto" latinLnBrk="0" hangingPunct="1">
              <a:lnSpc>
                <a:spcPct val="100000"/>
              </a:lnSpc>
              <a:spcBef>
                <a:spcPts val="1415"/>
              </a:spcBef>
              <a:spcAft>
                <a:spcPts val="0"/>
              </a:spcAft>
              <a:buClrTx/>
              <a:buSzPct val="68000"/>
              <a:buFont typeface="Arial" panose="020B0604020202020204" pitchFamily="34" charset="0"/>
              <a:buNone/>
              <a:defRPr/>
            </a:pPr>
            <a:r>
              <a:rPr lang="en-US" altLang="zh-CN" sz="2540" dirty="0">
                <a:solidFill>
                  <a:prstClr val="black"/>
                </a:solidFill>
                <a:latin typeface="Calibri" panose="020F0502020204030204"/>
              </a:rPr>
              <a:t>The intent of RTTI is to provide a standard way for a program to determine the type of object during runtime. </a:t>
            </a:r>
            <a:endParaRPr lang="zh-CN" altLang="zh-CN" sz="2540" dirty="0">
              <a:solidFill>
                <a:prstClr val="black"/>
              </a:solidFill>
              <a:latin typeface="Calibri" panose="020F0502020204030204"/>
            </a:endParaRPr>
          </a:p>
          <a:p>
            <a:pPr marL="128905" marR="0" lvl="1" indent="0" algn="l" defTabSz="914400" rtl="0" eaLnBrk="1" fontAlgn="auto" latinLnBrk="0" hangingPunct="1">
              <a:lnSpc>
                <a:spcPct val="100000"/>
              </a:lnSpc>
              <a:spcBef>
                <a:spcPts val="1415"/>
              </a:spcBef>
              <a:spcAft>
                <a:spcPts val="0"/>
              </a:spcAft>
              <a:buClrTx/>
              <a:buSzPct val="68000"/>
              <a:buFont typeface="Arial" panose="020B0604020202020204" pitchFamily="34" charset="0"/>
              <a:buNone/>
              <a:defRPr/>
            </a:pPr>
            <a:endPar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28905" marR="0" lvl="1" indent="0" algn="l" defTabSz="914400" rtl="0" eaLnBrk="1" fontAlgn="auto" latinLnBrk="0" hangingPunct="1">
              <a:lnSpc>
                <a:spcPct val="100000"/>
              </a:lnSpc>
              <a:spcBef>
                <a:spcPts val="1415"/>
              </a:spcBef>
              <a:spcAft>
                <a:spcPts val="0"/>
              </a:spcAft>
              <a:buClrTx/>
              <a:buSzPct val="68000"/>
              <a:buFont typeface="Arial" panose="020B0604020202020204" pitchFamily="34" charset="0"/>
              <a:buNone/>
              <a:defRPr/>
            </a:pPr>
            <a:r>
              <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2"/>
          <p:cNvSpPr txBox="1"/>
          <p:nvPr/>
        </p:nvSpPr>
        <p:spPr>
          <a:xfrm>
            <a:off x="902062" y="3099745"/>
            <a:ext cx="10556040" cy="2255801"/>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marR="0" lvl="1" indent="0" algn="l" defTabSz="914400" rtl="0" eaLnBrk="1" fontAlgn="auto" latinLnBrk="0" hangingPunct="1">
              <a:lnSpc>
                <a:spcPct val="100000"/>
              </a:lnSpc>
              <a:spcBef>
                <a:spcPts val="1415"/>
              </a:spcBef>
              <a:spcAft>
                <a:spcPts val="0"/>
              </a:spcAft>
              <a:buClrTx/>
              <a:buSzPct val="68000"/>
              <a:buFont typeface="Arial" panose="020B0604020202020204" pitchFamily="34" charset="0"/>
              <a:buNone/>
              <a:defRPr/>
            </a:pPr>
            <a:r>
              <a:rPr lang="en-US" altLang="zh-CN" sz="2540" dirty="0">
                <a:solidFill>
                  <a:prstClr val="black"/>
                </a:solidFill>
                <a:latin typeface="Calibri" panose="020F0502020204030204"/>
              </a:rPr>
              <a:t>RTTI is  provided through two operators:</a:t>
            </a:r>
            <a:endParaRPr lang="zh-CN" altLang="zh-CN" sz="2540" dirty="0">
              <a:solidFill>
                <a:prstClr val="black"/>
              </a:solidFill>
              <a:latin typeface="Calibri" panose="020F0502020204030204"/>
            </a:endParaRPr>
          </a:p>
          <a:p>
            <a:pPr marL="586105" lvl="1" indent="-457200">
              <a:spcBef>
                <a:spcPts val="1415"/>
              </a:spcBef>
              <a:buSzPct val="68000"/>
              <a:buFont typeface="Wingdings" panose="05000000000000000000" pitchFamily="2" charset="2"/>
              <a:buChar char="l"/>
              <a:defRPr/>
            </a:pPr>
            <a:r>
              <a:rPr lang="en-US" sz="2540" b="1" i="1" dirty="0">
                <a:solidFill>
                  <a:srgbClr val="00B0F0"/>
                </a:solidFill>
                <a:latin typeface="Calibri" panose="020F0502020204030204"/>
              </a:rPr>
              <a:t>t</a:t>
            </a:r>
            <a:r>
              <a:rPr kumimoji="0" lang="en-US" sz="2540" b="1" i="1" u="none" strike="noStrike" kern="1200" cap="none" spc="0" normalizeH="0" baseline="0" noProof="0" dirty="0" err="1">
                <a:ln>
                  <a:noFill/>
                </a:ln>
                <a:solidFill>
                  <a:srgbClr val="00B0F0"/>
                </a:solidFill>
                <a:effectLst/>
                <a:uLnTx/>
                <a:uFillTx/>
                <a:latin typeface="Calibri" panose="020F0502020204030204"/>
                <a:ea typeface="+mn-ea"/>
                <a:cs typeface="+mn-cs"/>
              </a:rPr>
              <a:t>ypeid</a:t>
            </a:r>
            <a:r>
              <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rPr>
              <a:t> operator, which returns the type of a given expression</a:t>
            </a:r>
            <a:endPar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86105" marR="0" lvl="1" indent="-457200" algn="l" defTabSz="914400" rtl="0" eaLnBrk="1" fontAlgn="auto" latinLnBrk="0" hangingPunct="1">
              <a:lnSpc>
                <a:spcPct val="100000"/>
              </a:lnSpc>
              <a:spcBef>
                <a:spcPts val="1415"/>
              </a:spcBef>
              <a:spcAft>
                <a:spcPts val="0"/>
              </a:spcAft>
              <a:buClrTx/>
              <a:buSzPct val="68000"/>
              <a:buFont typeface="Wingdings" panose="05000000000000000000" pitchFamily="2" charset="2"/>
              <a:buChar char="l"/>
              <a:defRPr/>
            </a:pPr>
            <a:r>
              <a:rPr lang="en-US" sz="2540" b="1" i="1" dirty="0" err="1">
                <a:solidFill>
                  <a:srgbClr val="00B0F0"/>
                </a:solidFill>
                <a:latin typeface="Calibri" panose="020F0502020204030204"/>
              </a:rPr>
              <a:t>dynamic_cast</a:t>
            </a:r>
            <a:r>
              <a:rPr lang="en-US" sz="2540" b="1" i="1" dirty="0">
                <a:solidFill>
                  <a:srgbClr val="00B0F0"/>
                </a:solidFill>
                <a:latin typeface="Calibri" panose="020F0502020204030204"/>
              </a:rPr>
              <a:t> </a:t>
            </a:r>
            <a:r>
              <a:rPr lang="en-US" sz="2540" dirty="0">
                <a:solidFill>
                  <a:prstClr val="black"/>
                </a:solidFill>
                <a:latin typeface="Calibri" panose="020F0502020204030204"/>
              </a:rPr>
              <a:t>operator, which safely converts a pointer or reference to a base type into a pointer of reference to a derived type.</a:t>
            </a:r>
            <a:endPar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28905" marR="0" lvl="1" indent="0" algn="l" defTabSz="914400" rtl="0" eaLnBrk="1" fontAlgn="auto" latinLnBrk="0" hangingPunct="1">
              <a:lnSpc>
                <a:spcPct val="100000"/>
              </a:lnSpc>
              <a:spcBef>
                <a:spcPts val="1415"/>
              </a:spcBef>
              <a:spcAft>
                <a:spcPts val="0"/>
              </a:spcAft>
              <a:buClrTx/>
              <a:buSzPct val="68000"/>
              <a:buFont typeface="Arial" panose="020B0604020202020204" pitchFamily="34" charset="0"/>
              <a:buNone/>
              <a:defRPr/>
            </a:pPr>
            <a:r>
              <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94488" y="2964894"/>
            <a:ext cx="6097554" cy="461665"/>
          </a:xfrm>
          <a:prstGeom prst="rect">
            <a:avLst/>
          </a:prstGeom>
          <a:noFill/>
        </p:spPr>
        <p:txBody>
          <a:bodyPr wrap="square">
            <a:spAutoFit/>
          </a:bodyPr>
          <a:lstStyle/>
          <a:p>
            <a:r>
              <a:rPr lang="en-US" altLang="zh-CN" sz="2400" b="1" i="0" dirty="0" err="1">
                <a:solidFill>
                  <a:srgbClr val="00B0F0"/>
                </a:solidFill>
                <a:effectLst/>
                <a:latin typeface="SFMono-Regular"/>
              </a:rPr>
              <a:t>dynamic_cast</a:t>
            </a:r>
            <a:r>
              <a:rPr lang="en-US" altLang="zh-CN" sz="2400" b="1" i="0" dirty="0">
                <a:solidFill>
                  <a:srgbClr val="00B0F0"/>
                </a:solidFill>
                <a:effectLst/>
                <a:latin typeface="SFMono-Regular"/>
              </a:rPr>
              <a:t> &lt; type-id &gt; ( expression )</a:t>
            </a:r>
            <a:endParaRPr lang="zh-CN" altLang="en-US" sz="2400" b="1" dirty="0">
              <a:solidFill>
                <a:srgbClr val="00B0F0"/>
              </a:solidFill>
            </a:endParaRPr>
          </a:p>
        </p:txBody>
      </p:sp>
      <p:sp>
        <p:nvSpPr>
          <p:cNvPr id="4" name="Title 1"/>
          <p:cNvSpPr>
            <a:spLocks noGrp="1"/>
          </p:cNvSpPr>
          <p:nvPr>
            <p:ph type="title"/>
          </p:nvPr>
        </p:nvSpPr>
        <p:spPr>
          <a:xfrm>
            <a:off x="1620629" y="70938"/>
            <a:ext cx="8150900" cy="957235"/>
          </a:xfrm>
        </p:spPr>
        <p:txBody>
          <a:bodyPr>
            <a:noAutofit/>
          </a:bodyPr>
          <a:lstStyle/>
          <a:p>
            <a:r>
              <a:rPr lang="en-US" altLang="zh-CN" sz="3600" dirty="0" err="1"/>
              <a:t>dynamic_cast</a:t>
            </a:r>
            <a:r>
              <a:rPr lang="en-US" altLang="zh-CN" sz="3600" dirty="0"/>
              <a:t> operator</a:t>
            </a:r>
            <a:endParaRPr lang="en-US" altLang="zh-CN" sz="3600" dirty="0"/>
          </a:p>
        </p:txBody>
      </p:sp>
      <p:sp>
        <p:nvSpPr>
          <p:cNvPr id="6" name="文本框 5"/>
          <p:cNvSpPr txBox="1"/>
          <p:nvPr/>
        </p:nvSpPr>
        <p:spPr>
          <a:xfrm>
            <a:off x="699247" y="1436973"/>
            <a:ext cx="11017624" cy="1015663"/>
          </a:xfrm>
          <a:prstGeom prst="rect">
            <a:avLst/>
          </a:prstGeom>
          <a:noFill/>
        </p:spPr>
        <p:txBody>
          <a:bodyPr wrap="square">
            <a:spAutoFit/>
          </a:bodyPr>
          <a:lstStyle/>
          <a:p>
            <a:r>
              <a:rPr lang="en-US" altLang="zh-CN" sz="2000" b="0" i="0" dirty="0">
                <a:solidFill>
                  <a:srgbClr val="333333"/>
                </a:solidFill>
                <a:effectLst/>
                <a:latin typeface="Tahoma" panose="020B0604030504040204" pitchFamily="34" charset="0"/>
              </a:rPr>
              <a:t>The </a:t>
            </a:r>
            <a:r>
              <a:rPr lang="en-US" altLang="zh-CN" sz="2000" b="1" i="1" dirty="0" err="1">
                <a:solidFill>
                  <a:srgbClr val="333333"/>
                </a:solidFill>
                <a:effectLst/>
                <a:latin typeface="Tahoma" panose="020B0604030504040204" pitchFamily="34" charset="0"/>
              </a:rPr>
              <a:t>dynamic_cast</a:t>
            </a:r>
            <a:r>
              <a:rPr lang="en-US" altLang="zh-CN" sz="2000" b="1" i="1" dirty="0">
                <a:solidFill>
                  <a:srgbClr val="333333"/>
                </a:solidFill>
                <a:effectLst/>
                <a:latin typeface="Tahoma" panose="020B0604030504040204" pitchFamily="34" charset="0"/>
              </a:rPr>
              <a:t> </a:t>
            </a:r>
            <a:r>
              <a:rPr lang="en-US" altLang="zh-CN" sz="2000" b="0" i="0" dirty="0">
                <a:solidFill>
                  <a:srgbClr val="333333"/>
                </a:solidFill>
                <a:effectLst/>
                <a:latin typeface="Tahoma" panose="020B0604030504040204" pitchFamily="34" charset="0"/>
              </a:rPr>
              <a:t>operator is used to safely convert a pointer or reference to a base class to a pointer or reference to a derived class, and use a pointer or reference to a derived class to call a non-virtual function.  </a:t>
            </a:r>
            <a:endParaRPr lang="zh-CN" altLang="en-US" sz="2000" dirty="0"/>
          </a:p>
        </p:txBody>
      </p:sp>
      <p:sp>
        <p:nvSpPr>
          <p:cNvPr id="8" name="文本框 7"/>
          <p:cNvSpPr txBox="1"/>
          <p:nvPr/>
        </p:nvSpPr>
        <p:spPr>
          <a:xfrm>
            <a:off x="699247" y="4026985"/>
            <a:ext cx="10748682" cy="1631216"/>
          </a:xfrm>
          <a:prstGeom prst="rect">
            <a:avLst/>
          </a:prstGeom>
          <a:noFill/>
        </p:spPr>
        <p:txBody>
          <a:bodyPr wrap="square">
            <a:spAutoFit/>
          </a:bodyPr>
          <a:lstStyle/>
          <a:p>
            <a:r>
              <a:rPr lang="en-US" altLang="zh-CN" sz="2000" dirty="0"/>
              <a:t>In all cases, the type of </a:t>
            </a:r>
            <a:r>
              <a:rPr lang="en-US" altLang="zh-CN" sz="2000" b="1" i="1" dirty="0"/>
              <a:t>expression</a:t>
            </a:r>
            <a:r>
              <a:rPr lang="en-US" altLang="zh-CN" sz="2000" dirty="0"/>
              <a:t> must be either a class type that is publicly derived from the type-id type, a public base class of the type-id which points to the type-id, or the same as the type-id. If expression has one of these types, then the cast will succeed. Otherwise, the cast fails. If a </a:t>
            </a:r>
            <a:r>
              <a:rPr lang="en-US" altLang="zh-CN" sz="2000" b="1" i="1" dirty="0" err="1"/>
              <a:t>dynamic_cast</a:t>
            </a:r>
            <a:r>
              <a:rPr lang="en-US" altLang="zh-CN" sz="2000" b="1" i="1" dirty="0"/>
              <a:t> </a:t>
            </a:r>
            <a:r>
              <a:rPr lang="en-US" altLang="zh-CN" sz="2000" dirty="0"/>
              <a:t>to a pointer type fails, the result is 0. If a </a:t>
            </a:r>
            <a:r>
              <a:rPr lang="en-US" altLang="zh-CN" sz="2000" b="1" i="1" dirty="0" err="1"/>
              <a:t>dynamic_cast</a:t>
            </a:r>
            <a:r>
              <a:rPr lang="en-US" altLang="zh-CN" sz="2000" b="1" i="1" dirty="0"/>
              <a:t> </a:t>
            </a:r>
            <a:r>
              <a:rPr lang="en-US" altLang="zh-CN" sz="2000" dirty="0"/>
              <a:t>to a reference type fails, the operator throws an exception of type </a:t>
            </a:r>
            <a:r>
              <a:rPr lang="en-US" altLang="zh-CN" sz="2000" b="1" dirty="0" err="1"/>
              <a:t>bad_cast</a:t>
            </a:r>
            <a:r>
              <a:rPr lang="en-US" altLang="zh-CN"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8212" y="1443841"/>
            <a:ext cx="8435788" cy="3416320"/>
          </a:xfrm>
          <a:prstGeom prst="rect">
            <a:avLst/>
          </a:prstGeom>
          <a:solidFill>
            <a:schemeClr val="bg2"/>
          </a:solidFill>
        </p:spPr>
        <p:txBody>
          <a:bodyPr wrap="square">
            <a:spAutoFit/>
          </a:bodyPr>
          <a:lstStyle/>
          <a:p>
            <a:pPr algn="l">
              <a:spcAft>
                <a:spcPts val="0"/>
              </a:spcAft>
            </a:pPr>
            <a:r>
              <a:rPr lang="en-US" altLang="zh-CN" b="0" i="0" dirty="0">
                <a:solidFill>
                  <a:srgbClr val="000000"/>
                </a:solidFill>
                <a:effectLst/>
                <a:latin typeface="Verdana" panose="020B0604030504040204" pitchFamily="34" charset="0"/>
              </a:rPr>
              <a:t>class B { ... };</a:t>
            </a:r>
            <a:endParaRPr lang="en-US" altLang="zh-CN" b="0" i="0" dirty="0">
              <a:solidFill>
                <a:srgbClr val="00000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class D : public B { ... };</a:t>
            </a:r>
            <a:endParaRPr lang="en-US" altLang="zh-CN" b="0" i="0" dirty="0">
              <a:solidFill>
                <a:srgbClr val="00000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void f()</a:t>
            </a:r>
            <a:endParaRPr lang="en-US" altLang="zh-CN" b="0" i="0" dirty="0">
              <a:solidFill>
                <a:srgbClr val="00000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a:t>
            </a:r>
            <a:endParaRPr lang="en-US" altLang="zh-CN" b="0" i="0" dirty="0">
              <a:solidFill>
                <a:srgbClr val="00000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   B* pb = new D;                     </a:t>
            </a:r>
            <a:endParaRPr lang="en-US" altLang="zh-CN" b="0" i="0" dirty="0">
              <a:solidFill>
                <a:srgbClr val="00000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   B* pb2 = new B;</a:t>
            </a:r>
            <a:endParaRPr lang="en-US" altLang="zh-CN" b="0" i="0" dirty="0">
              <a:solidFill>
                <a:srgbClr val="00000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   D* pd = </a:t>
            </a:r>
            <a:r>
              <a:rPr lang="en-US" altLang="zh-CN" b="0" i="0" dirty="0" err="1">
                <a:solidFill>
                  <a:srgbClr val="000000"/>
                </a:solidFill>
                <a:effectLst/>
                <a:latin typeface="Verdana" panose="020B0604030504040204" pitchFamily="34" charset="0"/>
              </a:rPr>
              <a:t>dynamic_cast</a:t>
            </a:r>
            <a:r>
              <a:rPr lang="en-US" altLang="zh-CN" b="0" i="0" dirty="0">
                <a:solidFill>
                  <a:srgbClr val="000000"/>
                </a:solidFill>
                <a:effectLst/>
                <a:latin typeface="Verdana" panose="020B0604030504040204" pitchFamily="34" charset="0"/>
              </a:rPr>
              <a:t>&lt;D*&gt;(pb);      </a:t>
            </a:r>
            <a:r>
              <a:rPr lang="en-US" altLang="zh-CN" b="0" i="0" dirty="0">
                <a:solidFill>
                  <a:srgbClr val="00B050"/>
                </a:solidFill>
                <a:effectLst/>
                <a:latin typeface="Verdana" panose="020B0604030504040204" pitchFamily="34" charset="0"/>
              </a:rPr>
              <a:t>// ok: pb points to D</a:t>
            </a:r>
            <a:endParaRPr lang="en-US" altLang="zh-CN" b="0" i="0" dirty="0">
              <a:solidFill>
                <a:srgbClr val="00B05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   ...</a:t>
            </a:r>
            <a:endParaRPr lang="en-US" altLang="zh-CN" b="0" i="0" dirty="0">
              <a:solidFill>
                <a:srgbClr val="00000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   D* pd2 = </a:t>
            </a:r>
            <a:r>
              <a:rPr lang="en-US" altLang="zh-CN" b="0" i="0" dirty="0" err="1">
                <a:solidFill>
                  <a:srgbClr val="000000"/>
                </a:solidFill>
                <a:effectLst/>
                <a:latin typeface="Verdana" panose="020B0604030504040204" pitchFamily="34" charset="0"/>
              </a:rPr>
              <a:t>dynamic_cast</a:t>
            </a:r>
            <a:r>
              <a:rPr lang="en-US" altLang="zh-CN" b="0" i="0" dirty="0">
                <a:solidFill>
                  <a:srgbClr val="000000"/>
                </a:solidFill>
                <a:effectLst/>
                <a:latin typeface="Verdana" panose="020B0604030504040204" pitchFamily="34" charset="0"/>
              </a:rPr>
              <a:t>&lt;D*&gt;(pb2);   </a:t>
            </a:r>
            <a:r>
              <a:rPr lang="en-US" altLang="zh-CN" b="0" i="0" dirty="0">
                <a:solidFill>
                  <a:srgbClr val="00B050"/>
                </a:solidFill>
                <a:effectLst/>
                <a:latin typeface="Verdana" panose="020B0604030504040204" pitchFamily="34" charset="0"/>
              </a:rPr>
              <a:t>// fail,pb2 points to B not D</a:t>
            </a:r>
            <a:endParaRPr lang="en-US" altLang="zh-CN" b="0" i="0" dirty="0">
              <a:solidFill>
                <a:srgbClr val="00B05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                                                         </a:t>
            </a:r>
            <a:r>
              <a:rPr lang="en-US" altLang="zh-CN" b="0" i="0" dirty="0">
                <a:solidFill>
                  <a:srgbClr val="00B050"/>
                </a:solidFill>
                <a:effectLst/>
                <a:latin typeface="Verdana" panose="020B0604030504040204" pitchFamily="34" charset="0"/>
              </a:rPr>
              <a:t>// </a:t>
            </a:r>
            <a:r>
              <a:rPr lang="zh-CN" altLang="en-US" b="0" i="0" dirty="0">
                <a:solidFill>
                  <a:srgbClr val="00B050"/>
                </a:solidFill>
                <a:effectLst/>
                <a:latin typeface="Verdana" panose="020B0604030504040204" pitchFamily="34" charset="0"/>
              </a:rPr>
              <a:t> </a:t>
            </a:r>
            <a:r>
              <a:rPr lang="en-US" altLang="zh-CN" b="0" i="0" dirty="0">
                <a:solidFill>
                  <a:srgbClr val="00B050"/>
                </a:solidFill>
                <a:effectLst/>
                <a:latin typeface="Verdana" panose="020B0604030504040204" pitchFamily="34" charset="0"/>
              </a:rPr>
              <a:t>pd2 is</a:t>
            </a:r>
            <a:r>
              <a:rPr lang="zh-CN" altLang="en-US" b="0" i="0" dirty="0">
                <a:solidFill>
                  <a:srgbClr val="00B050"/>
                </a:solidFill>
                <a:effectLst/>
                <a:latin typeface="Verdana" panose="020B0604030504040204" pitchFamily="34" charset="0"/>
              </a:rPr>
              <a:t> </a:t>
            </a:r>
            <a:r>
              <a:rPr lang="en-US" altLang="zh-CN" b="0" i="0" dirty="0">
                <a:solidFill>
                  <a:srgbClr val="00B050"/>
                </a:solidFill>
                <a:effectLst/>
                <a:latin typeface="Verdana" panose="020B0604030504040204" pitchFamily="34" charset="0"/>
              </a:rPr>
              <a:t>NULL</a:t>
            </a:r>
            <a:endParaRPr lang="en-US" altLang="zh-CN" b="0" i="0" dirty="0">
              <a:solidFill>
                <a:srgbClr val="00B05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   ...</a:t>
            </a:r>
            <a:endParaRPr lang="en-US" altLang="zh-CN" b="0" i="0" dirty="0">
              <a:solidFill>
                <a:srgbClr val="000000"/>
              </a:solidFill>
              <a:effectLst/>
              <a:latin typeface="Verdana" panose="020B0604030504040204" pitchFamily="34" charset="0"/>
            </a:endParaRPr>
          </a:p>
          <a:p>
            <a:pPr algn="l">
              <a:spcAft>
                <a:spcPts val="0"/>
              </a:spcAft>
            </a:pPr>
            <a:r>
              <a:rPr lang="en-US" altLang="zh-CN" b="0" i="0" dirty="0">
                <a:solidFill>
                  <a:srgbClr val="000000"/>
                </a:solidFill>
                <a:effectLst/>
                <a:latin typeface="Verdana" panose="020B0604030504040204" pitchFamily="34" charset="0"/>
              </a:rPr>
              <a:t>}</a:t>
            </a:r>
            <a:endParaRPr lang="en-US" altLang="zh-CN" b="0" i="0" dirty="0">
              <a:solidFill>
                <a:srgbClr val="000000"/>
              </a:solidFill>
              <a:effectLst/>
              <a:latin typeface="Verdana" panose="020B0604030504040204" pitchFamily="34" charset="0"/>
            </a:endParaRPr>
          </a:p>
        </p:txBody>
      </p:sp>
      <p:grpSp>
        <p:nvGrpSpPr>
          <p:cNvPr id="9" name="组合 8"/>
          <p:cNvGrpSpPr/>
          <p:nvPr/>
        </p:nvGrpSpPr>
        <p:grpSpPr>
          <a:xfrm>
            <a:off x="1308847" y="849868"/>
            <a:ext cx="8146782" cy="593973"/>
            <a:chOff x="1308847" y="849868"/>
            <a:chExt cx="8146782" cy="593973"/>
          </a:xfrm>
        </p:grpSpPr>
        <p:cxnSp>
          <p:nvCxnSpPr>
            <p:cNvPr id="7" name="直接箭头连接符 6"/>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08847" y="849868"/>
              <a:ext cx="8146782" cy="369332"/>
            </a:xfrm>
            <a:prstGeom prst="rect">
              <a:avLst/>
            </a:prstGeom>
            <a:noFill/>
          </p:spPr>
          <p:txBody>
            <a:bodyPr wrap="none" rtlCol="0">
              <a:spAutoFit/>
            </a:bodyPr>
            <a:lstStyle/>
            <a:p>
              <a:r>
                <a:rPr lang="en-US" altLang="zh-CN" dirty="0"/>
                <a:t>There must be at least one virtual function in the class B, otherwise it fails to compile.</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46093" y="784810"/>
            <a:ext cx="9834282" cy="1569660"/>
          </a:xfrm>
          <a:prstGeom prst="rect">
            <a:avLst/>
          </a:prstGeom>
          <a:noFill/>
        </p:spPr>
        <p:txBody>
          <a:bodyPr wrap="square">
            <a:spAutoFit/>
          </a:bodyPr>
          <a:lstStyle/>
          <a:p>
            <a:r>
              <a:rPr lang="en-US" altLang="zh-CN" sz="2400" dirty="0"/>
              <a:t>if (Derived *</a:t>
            </a:r>
            <a:r>
              <a:rPr lang="en-US" altLang="zh-CN" sz="2400" dirty="0" err="1"/>
              <a:t>dp</a:t>
            </a:r>
            <a:r>
              <a:rPr lang="en-US" altLang="zh-CN" sz="2400" dirty="0"/>
              <a:t> = </a:t>
            </a:r>
            <a:r>
              <a:rPr lang="en-US" altLang="zh-CN" sz="2400" dirty="0" err="1"/>
              <a:t>dynamic_cast</a:t>
            </a:r>
            <a:r>
              <a:rPr lang="en-US" altLang="zh-CN" sz="2400" dirty="0"/>
              <a:t>&lt;Derived*&gt;(bp))   </a:t>
            </a:r>
            <a:r>
              <a:rPr lang="en-US" altLang="zh-CN" sz="2000" dirty="0">
                <a:solidFill>
                  <a:srgbClr val="00B050"/>
                </a:solidFill>
              </a:rPr>
              <a:t>//bp is a base class pointer</a:t>
            </a:r>
            <a:endParaRPr lang="en-US" altLang="zh-CN" sz="2000" dirty="0">
              <a:solidFill>
                <a:srgbClr val="00B050"/>
              </a:solidFill>
            </a:endParaRPr>
          </a:p>
          <a:p>
            <a:r>
              <a:rPr lang="en-US" altLang="zh-CN" sz="2400" dirty="0"/>
              <a:t>{ </a:t>
            </a:r>
            <a:endParaRPr lang="en-US" altLang="zh-CN" sz="2400" dirty="0"/>
          </a:p>
          <a:p>
            <a:r>
              <a:rPr lang="en-US" altLang="zh-CN" sz="2400" dirty="0">
                <a:solidFill>
                  <a:srgbClr val="00B050"/>
                </a:solidFill>
              </a:rPr>
              <a:t>        </a:t>
            </a:r>
            <a:endParaRPr lang="en-US" altLang="zh-CN" sz="2400" dirty="0">
              <a:solidFill>
                <a:srgbClr val="00B050"/>
              </a:solidFill>
            </a:endParaRPr>
          </a:p>
          <a:p>
            <a:r>
              <a:rPr lang="en-US" altLang="zh-CN" sz="2400" dirty="0"/>
              <a:t>} </a:t>
            </a:r>
            <a:endParaRPr lang="zh-CN" altLang="en-US" sz="2400" dirty="0"/>
          </a:p>
        </p:txBody>
      </p:sp>
      <p:grpSp>
        <p:nvGrpSpPr>
          <p:cNvPr id="8" name="组合 7"/>
          <p:cNvGrpSpPr/>
          <p:nvPr/>
        </p:nvGrpSpPr>
        <p:grpSpPr>
          <a:xfrm>
            <a:off x="1353672" y="347838"/>
            <a:ext cx="6377580" cy="593973"/>
            <a:chOff x="1308847" y="849868"/>
            <a:chExt cx="6377580" cy="593973"/>
          </a:xfrm>
        </p:grpSpPr>
        <p:cxnSp>
          <p:nvCxnSpPr>
            <p:cNvPr id="10" name="直接箭头连接符 9"/>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08847" y="849868"/>
              <a:ext cx="6377580" cy="369332"/>
            </a:xfrm>
            <a:prstGeom prst="rect">
              <a:avLst/>
            </a:prstGeom>
            <a:noFill/>
          </p:spPr>
          <p:txBody>
            <a:bodyPr wrap="none" rtlCol="0">
              <a:spAutoFit/>
            </a:bodyPr>
            <a:lstStyle/>
            <a:p>
              <a:r>
                <a:rPr lang="en-US" altLang="zh-CN" dirty="0"/>
                <a:t>You</a:t>
              </a:r>
              <a:r>
                <a:rPr lang="zh-CN" altLang="en-US" dirty="0"/>
                <a:t> </a:t>
              </a:r>
              <a:r>
                <a:rPr lang="en-US" altLang="zh-CN" dirty="0"/>
                <a:t>can</a:t>
              </a:r>
              <a:r>
                <a:rPr lang="zh-CN" altLang="en-US" dirty="0"/>
                <a:t> </a:t>
              </a:r>
              <a:r>
                <a:rPr lang="en-US" altLang="zh-CN" dirty="0"/>
                <a:t>check</a:t>
              </a:r>
              <a:r>
                <a:rPr lang="zh-CN" altLang="en-US" dirty="0"/>
                <a:t> </a:t>
              </a:r>
              <a:r>
                <a:rPr lang="en-US" altLang="zh-CN" dirty="0"/>
                <a:t>whether</a:t>
              </a:r>
              <a:r>
                <a:rPr lang="zh-CN" altLang="en-US" dirty="0"/>
                <a:t> </a:t>
              </a:r>
              <a:r>
                <a:rPr lang="en-US" altLang="zh-CN" dirty="0"/>
                <a:t>the</a:t>
              </a:r>
              <a:r>
                <a:rPr lang="zh-CN" altLang="en-US" dirty="0"/>
                <a:t> </a:t>
              </a:r>
              <a:r>
                <a:rPr lang="en-US" altLang="zh-CN" dirty="0"/>
                <a:t>downcast</a:t>
              </a:r>
              <a:r>
                <a:rPr lang="zh-CN" altLang="en-US" dirty="0"/>
                <a:t> </a:t>
              </a:r>
              <a:r>
                <a:rPr lang="en-US" altLang="zh-CN" dirty="0"/>
                <a:t>is</a:t>
              </a:r>
              <a:r>
                <a:rPr lang="zh-CN" altLang="en-US" dirty="0"/>
                <a:t> </a:t>
              </a:r>
              <a:r>
                <a:rPr lang="en-US" altLang="zh-CN" dirty="0"/>
                <a:t>successful by if statement.</a:t>
              </a:r>
              <a:endParaRPr lang="zh-CN" altLang="en-US" dirty="0"/>
            </a:p>
          </p:txBody>
        </p:sp>
      </p:grpSp>
      <p:grpSp>
        <p:nvGrpSpPr>
          <p:cNvPr id="14" name="组合 13"/>
          <p:cNvGrpSpPr/>
          <p:nvPr/>
        </p:nvGrpSpPr>
        <p:grpSpPr>
          <a:xfrm>
            <a:off x="1963270" y="1174374"/>
            <a:ext cx="9834282" cy="1203922"/>
            <a:chOff x="1963270" y="1676400"/>
            <a:chExt cx="9834282" cy="1203922"/>
          </a:xfrm>
        </p:grpSpPr>
        <p:sp>
          <p:nvSpPr>
            <p:cNvPr id="12" name="文本框 11"/>
            <p:cNvSpPr txBox="1"/>
            <p:nvPr/>
          </p:nvSpPr>
          <p:spPr>
            <a:xfrm>
              <a:off x="1963270" y="1864659"/>
              <a:ext cx="9834282" cy="1015663"/>
            </a:xfrm>
            <a:prstGeom prst="rect">
              <a:avLst/>
            </a:prstGeom>
            <a:noFill/>
          </p:spPr>
          <p:txBody>
            <a:bodyPr wrap="square">
              <a:spAutoFit/>
            </a:bodyPr>
            <a:lstStyle/>
            <a:p>
              <a:r>
                <a:rPr lang="en-US" altLang="zh-CN" sz="2000" dirty="0"/>
                <a:t>If </a:t>
              </a:r>
              <a:r>
                <a:rPr lang="en-US" altLang="zh-CN" sz="2000" b="1" dirty="0"/>
                <a:t>bp</a:t>
              </a:r>
              <a:r>
                <a:rPr lang="en-US" altLang="zh-CN" sz="2000" dirty="0"/>
                <a:t> points to a Derived object, then the cast will initialize </a:t>
              </a:r>
              <a:r>
                <a:rPr lang="en-US" altLang="zh-CN" sz="2000" dirty="0" err="1"/>
                <a:t>dp</a:t>
              </a:r>
              <a:r>
                <a:rPr lang="en-US" altLang="zh-CN" sz="2000" dirty="0"/>
                <a:t> to point to the Derived object to which bp points. In this case, it is safe for the code inside the if to use Derived operations. Otherwise, the result of the cast is 0.</a:t>
              </a:r>
              <a:endParaRPr lang="zh-CN" altLang="en-US" sz="2000" dirty="0"/>
            </a:p>
          </p:txBody>
        </p:sp>
        <p:cxnSp>
          <p:nvCxnSpPr>
            <p:cNvPr id="13" name="直接箭头连接符 12"/>
            <p:cNvCxnSpPr/>
            <p:nvPr/>
          </p:nvCxnSpPr>
          <p:spPr>
            <a:xfrm flipH="1" flipV="1">
              <a:off x="6808694" y="1676400"/>
              <a:ext cx="143434" cy="1882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p:nvPicPr>
        <p:blipFill>
          <a:blip r:embed="rId1"/>
          <a:stretch>
            <a:fillRect/>
          </a:stretch>
        </p:blipFill>
        <p:spPr>
          <a:xfrm>
            <a:off x="7378833" y="2570077"/>
            <a:ext cx="4264679" cy="2925290"/>
          </a:xfrm>
          <a:prstGeom prst="rect">
            <a:avLst/>
          </a:prstGeom>
        </p:spPr>
      </p:pic>
      <p:pic>
        <p:nvPicPr>
          <p:cNvPr id="18" name="图片 17"/>
          <p:cNvPicPr>
            <a:picLocks noChangeAspect="1"/>
          </p:cNvPicPr>
          <p:nvPr/>
        </p:nvPicPr>
        <p:blipFill>
          <a:blip r:embed="rId2"/>
          <a:stretch>
            <a:fillRect/>
          </a:stretch>
        </p:blipFill>
        <p:spPr>
          <a:xfrm>
            <a:off x="950261" y="2422110"/>
            <a:ext cx="3293029" cy="4027954"/>
          </a:xfrm>
          <a:prstGeom prst="rect">
            <a:avLst/>
          </a:prstGeom>
        </p:spPr>
      </p:pic>
      <p:pic>
        <p:nvPicPr>
          <p:cNvPr id="20" name="图片 19"/>
          <p:cNvPicPr>
            <a:picLocks noChangeAspect="1"/>
          </p:cNvPicPr>
          <p:nvPr/>
        </p:nvPicPr>
        <p:blipFill>
          <a:blip r:embed="rId3"/>
          <a:stretch>
            <a:fillRect/>
          </a:stretch>
        </p:blipFill>
        <p:spPr>
          <a:xfrm>
            <a:off x="4538578" y="2772644"/>
            <a:ext cx="2544967" cy="2401707"/>
          </a:xfrm>
          <a:prstGeom prst="rect">
            <a:avLst/>
          </a:prstGeom>
        </p:spPr>
      </p:pic>
      <p:grpSp>
        <p:nvGrpSpPr>
          <p:cNvPr id="25" name="组合 24"/>
          <p:cNvGrpSpPr/>
          <p:nvPr/>
        </p:nvGrpSpPr>
        <p:grpSpPr>
          <a:xfrm>
            <a:off x="4661646" y="4032722"/>
            <a:ext cx="2660793" cy="2306902"/>
            <a:chOff x="4661646" y="4032722"/>
            <a:chExt cx="2660793" cy="2306902"/>
          </a:xfrm>
        </p:grpSpPr>
        <p:sp>
          <p:nvSpPr>
            <p:cNvPr id="21" name="椭圆 20"/>
            <p:cNvSpPr/>
            <p:nvPr/>
          </p:nvSpPr>
          <p:spPr>
            <a:xfrm>
              <a:off x="4858871" y="4032722"/>
              <a:ext cx="1237129"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21" idx="4"/>
            </p:cNvCxnSpPr>
            <p:nvPr/>
          </p:nvCxnSpPr>
          <p:spPr>
            <a:xfrm flipH="1">
              <a:off x="5208494" y="4312024"/>
              <a:ext cx="26894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661646" y="5416294"/>
              <a:ext cx="2660793" cy="923330"/>
            </a:xfrm>
            <a:prstGeom prst="rect">
              <a:avLst/>
            </a:prstGeom>
            <a:noFill/>
          </p:spPr>
          <p:txBody>
            <a:bodyPr wrap="none" rtlCol="0">
              <a:spAutoFit/>
            </a:bodyPr>
            <a:lstStyle/>
            <a:p>
              <a:r>
                <a:rPr lang="en-US" altLang="zh-CN" dirty="0"/>
                <a:t>Invoke the show() of base</a:t>
              </a:r>
              <a:endParaRPr lang="en-US" altLang="zh-CN" dirty="0"/>
            </a:p>
            <a:p>
              <a:r>
                <a:rPr lang="en-US" altLang="zh-CN" dirty="0"/>
                <a:t>class, though </a:t>
              </a:r>
              <a:r>
                <a:rPr lang="en-US" altLang="zh-CN" dirty="0" err="1"/>
                <a:t>pBase</a:t>
              </a:r>
              <a:r>
                <a:rPr lang="en-US" altLang="zh-CN" dirty="0"/>
                <a:t> points</a:t>
              </a:r>
              <a:endParaRPr lang="en-US" altLang="zh-CN" dirty="0"/>
            </a:p>
            <a:p>
              <a:r>
                <a:rPr lang="en-US" altLang="zh-CN" dirty="0"/>
                <a:t>to the derived object.</a:t>
              </a:r>
              <a:endParaRPr lang="zh-CN" altLang="en-US" dirty="0"/>
            </a:p>
          </p:txBody>
        </p:sp>
      </p:grpSp>
      <p:grpSp>
        <p:nvGrpSpPr>
          <p:cNvPr id="26" name="组合 25"/>
          <p:cNvGrpSpPr/>
          <p:nvPr/>
        </p:nvGrpSpPr>
        <p:grpSpPr>
          <a:xfrm>
            <a:off x="7700692" y="4167192"/>
            <a:ext cx="4290726" cy="2029903"/>
            <a:chOff x="4661646" y="4032722"/>
            <a:chExt cx="4290726" cy="2029903"/>
          </a:xfrm>
        </p:grpSpPr>
        <p:sp>
          <p:nvSpPr>
            <p:cNvPr id="27" name="椭圆 26"/>
            <p:cNvSpPr/>
            <p:nvPr/>
          </p:nvSpPr>
          <p:spPr>
            <a:xfrm>
              <a:off x="4858871" y="4032722"/>
              <a:ext cx="1604671"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a:stCxn id="27" idx="4"/>
            </p:cNvCxnSpPr>
            <p:nvPr/>
          </p:nvCxnSpPr>
          <p:spPr>
            <a:xfrm flipH="1">
              <a:off x="5208495" y="4312024"/>
              <a:ext cx="45271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661646" y="5416294"/>
              <a:ext cx="4290726" cy="646331"/>
            </a:xfrm>
            <a:prstGeom prst="rect">
              <a:avLst/>
            </a:prstGeom>
            <a:noFill/>
          </p:spPr>
          <p:txBody>
            <a:bodyPr wrap="none" rtlCol="0">
              <a:spAutoFit/>
            </a:bodyPr>
            <a:lstStyle/>
            <a:p>
              <a:r>
                <a:rPr lang="en-US" altLang="zh-CN" dirty="0"/>
                <a:t>Invoke the show() of derived class, because </a:t>
              </a:r>
              <a:endParaRPr lang="en-US" altLang="zh-CN" dirty="0"/>
            </a:p>
            <a:p>
              <a:r>
                <a:rPr lang="en-US" altLang="zh-CN" dirty="0" err="1"/>
                <a:t>pBase</a:t>
              </a:r>
              <a:r>
                <a:rPr lang="en-US" altLang="zh-CN" dirty="0"/>
                <a:t> is converted to the derived pointer.</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1333" y="3827061"/>
            <a:ext cx="11251863" cy="1200329"/>
          </a:xfrm>
          <a:prstGeom prst="rect">
            <a:avLst/>
          </a:prstGeom>
          <a:noFill/>
        </p:spPr>
        <p:txBody>
          <a:bodyPr wrap="none" rtlCol="0">
            <a:spAutoFit/>
          </a:bodyPr>
          <a:lstStyle/>
          <a:p>
            <a:r>
              <a:rPr lang="en-US" altLang="zh-CN" sz="2400" dirty="0"/>
              <a:t>The </a:t>
            </a:r>
            <a:r>
              <a:rPr lang="en-US" altLang="zh-CN" sz="2400" b="1" i="1" dirty="0" err="1"/>
              <a:t>typeid</a:t>
            </a:r>
            <a:r>
              <a:rPr lang="en-US" altLang="zh-CN" sz="2400" dirty="0"/>
              <a:t> operator returns a reference to a </a:t>
            </a:r>
            <a:r>
              <a:rPr lang="en-US" altLang="zh-CN" sz="2400" b="1" dirty="0" err="1"/>
              <a:t>type_info</a:t>
            </a:r>
            <a:r>
              <a:rPr lang="en-US" altLang="zh-CN" sz="2400" b="1" dirty="0"/>
              <a:t> </a:t>
            </a:r>
            <a:r>
              <a:rPr lang="en-US" altLang="zh-CN" sz="2400" dirty="0"/>
              <a:t>object, where </a:t>
            </a:r>
            <a:r>
              <a:rPr lang="en-US" altLang="zh-CN" sz="2400" dirty="0" err="1"/>
              <a:t>type_info</a:t>
            </a:r>
            <a:r>
              <a:rPr lang="en-US" altLang="zh-CN" sz="2400" dirty="0"/>
              <a:t> is a class </a:t>
            </a:r>
            <a:endParaRPr lang="en-US" altLang="zh-CN" sz="2400" dirty="0"/>
          </a:p>
          <a:p>
            <a:r>
              <a:rPr lang="en-US" altLang="zh-CN" sz="2400" dirty="0"/>
              <a:t>defined in the </a:t>
            </a:r>
            <a:r>
              <a:rPr lang="en-US" altLang="zh-CN" sz="2400" dirty="0" err="1"/>
              <a:t>typeinfo</a:t>
            </a:r>
            <a:r>
              <a:rPr lang="en-US" altLang="zh-CN" sz="2400" dirty="0"/>
              <a:t> header file. The </a:t>
            </a:r>
            <a:r>
              <a:rPr lang="en-US" altLang="zh-CN" sz="2400" dirty="0" err="1"/>
              <a:t>type_info</a:t>
            </a:r>
            <a:r>
              <a:rPr lang="en-US" altLang="zh-CN" sz="2400" dirty="0"/>
              <a:t> class overloads the </a:t>
            </a:r>
            <a:r>
              <a:rPr lang="en-US" altLang="zh-CN" sz="2400" b="1" dirty="0"/>
              <a:t>==</a:t>
            </a:r>
            <a:r>
              <a:rPr lang="en-US" altLang="zh-CN" sz="2400" dirty="0"/>
              <a:t> and </a:t>
            </a:r>
            <a:r>
              <a:rPr lang="en-US" altLang="zh-CN" sz="2400" b="1" dirty="0"/>
              <a:t>!=</a:t>
            </a:r>
            <a:r>
              <a:rPr lang="en-US" altLang="zh-CN" sz="2400" dirty="0"/>
              <a:t> operators </a:t>
            </a:r>
            <a:endParaRPr lang="en-US" altLang="zh-CN" sz="2400" dirty="0"/>
          </a:p>
          <a:p>
            <a:r>
              <a:rPr lang="en-US" altLang="zh-CN" sz="2400" dirty="0"/>
              <a:t>so that you can use these operators to compare types.</a:t>
            </a:r>
            <a:endParaRPr lang="zh-CN" altLang="en-US" sz="2400" dirty="0"/>
          </a:p>
        </p:txBody>
      </p:sp>
      <p:sp>
        <p:nvSpPr>
          <p:cNvPr id="7" name="Title 1"/>
          <p:cNvSpPr>
            <a:spLocks noGrp="1"/>
          </p:cNvSpPr>
          <p:nvPr>
            <p:ph type="title"/>
          </p:nvPr>
        </p:nvSpPr>
        <p:spPr>
          <a:xfrm>
            <a:off x="1620629" y="70938"/>
            <a:ext cx="8150900" cy="957235"/>
          </a:xfrm>
        </p:spPr>
        <p:txBody>
          <a:bodyPr>
            <a:noAutofit/>
          </a:bodyPr>
          <a:lstStyle/>
          <a:p>
            <a:r>
              <a:rPr lang="en-US" altLang="zh-CN" sz="3600" dirty="0" err="1"/>
              <a:t>typeid</a:t>
            </a:r>
            <a:r>
              <a:rPr lang="en-US" altLang="zh-CN" sz="3600" dirty="0"/>
              <a:t> operator</a:t>
            </a:r>
            <a:endParaRPr lang="en-US" altLang="zh-CN" sz="3600" dirty="0"/>
          </a:p>
        </p:txBody>
      </p:sp>
      <p:sp>
        <p:nvSpPr>
          <p:cNvPr id="2" name="文本框 1"/>
          <p:cNvSpPr txBox="1"/>
          <p:nvPr/>
        </p:nvSpPr>
        <p:spPr>
          <a:xfrm>
            <a:off x="1201270" y="1497106"/>
            <a:ext cx="6634637" cy="461665"/>
          </a:xfrm>
          <a:prstGeom prst="rect">
            <a:avLst/>
          </a:prstGeom>
          <a:noFill/>
        </p:spPr>
        <p:txBody>
          <a:bodyPr wrap="none" rtlCol="0">
            <a:spAutoFit/>
          </a:bodyPr>
          <a:lstStyle/>
          <a:p>
            <a:r>
              <a:rPr lang="en-US" altLang="zh-CN" sz="2400" b="1" i="1" dirty="0" err="1"/>
              <a:t>typeid</a:t>
            </a:r>
            <a:r>
              <a:rPr lang="en-US" altLang="zh-CN" sz="2400" dirty="0"/>
              <a:t> operator can tell you what type is the object.</a:t>
            </a:r>
            <a:endParaRPr lang="zh-CN" altLang="en-US" sz="2400" dirty="0"/>
          </a:p>
        </p:txBody>
      </p:sp>
      <p:grpSp>
        <p:nvGrpSpPr>
          <p:cNvPr id="3" name="组合 2"/>
          <p:cNvGrpSpPr/>
          <p:nvPr/>
        </p:nvGrpSpPr>
        <p:grpSpPr>
          <a:xfrm>
            <a:off x="1776626" y="2220268"/>
            <a:ext cx="6059281" cy="1039278"/>
            <a:chOff x="1776626" y="2220268"/>
            <a:chExt cx="6059281" cy="1039278"/>
          </a:xfrm>
        </p:grpSpPr>
        <p:sp>
          <p:nvSpPr>
            <p:cNvPr id="9" name="Title 1"/>
            <p:cNvSpPr txBox="1"/>
            <p:nvPr/>
          </p:nvSpPr>
          <p:spPr>
            <a:xfrm>
              <a:off x="1776626" y="2220268"/>
              <a:ext cx="4319374" cy="5540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b="1" dirty="0" err="1">
                  <a:solidFill>
                    <a:srgbClr val="00B0F0"/>
                  </a:solidFill>
                </a:rPr>
                <a:t>typeid</a:t>
              </a:r>
              <a:r>
                <a:rPr lang="en-US" altLang="zh-CN" sz="2800" b="1" dirty="0">
                  <a:solidFill>
                    <a:srgbClr val="00B0F0"/>
                  </a:solidFill>
                </a:rPr>
                <a:t>(expression) </a:t>
              </a:r>
              <a:endParaRPr lang="en-US" altLang="zh-CN" sz="2800" b="1" dirty="0">
                <a:solidFill>
                  <a:srgbClr val="00B0F0"/>
                </a:solidFill>
              </a:endParaRPr>
            </a:p>
          </p:txBody>
        </p:sp>
        <p:grpSp>
          <p:nvGrpSpPr>
            <p:cNvPr id="11" name="组合 10"/>
            <p:cNvGrpSpPr/>
            <p:nvPr/>
          </p:nvGrpSpPr>
          <p:grpSpPr>
            <a:xfrm>
              <a:off x="2035739" y="2733930"/>
              <a:ext cx="5800168" cy="525616"/>
              <a:chOff x="3299765" y="1613647"/>
              <a:chExt cx="5800168" cy="525616"/>
            </a:xfrm>
          </p:grpSpPr>
          <p:sp>
            <p:nvSpPr>
              <p:cNvPr id="12" name="文本框 11"/>
              <p:cNvSpPr txBox="1"/>
              <p:nvPr/>
            </p:nvSpPr>
            <p:spPr>
              <a:xfrm>
                <a:off x="3299765" y="1739153"/>
                <a:ext cx="5800168" cy="400110"/>
              </a:xfrm>
              <a:prstGeom prst="rect">
                <a:avLst/>
              </a:prstGeom>
              <a:noFill/>
            </p:spPr>
            <p:txBody>
              <a:bodyPr wrap="square">
                <a:spAutoFit/>
              </a:bodyPr>
              <a:lstStyle/>
              <a:p>
                <a:r>
                  <a:rPr lang="en-US" altLang="zh-CN" sz="2000" dirty="0"/>
                  <a:t>The operand can be any expression or type name.</a:t>
                </a:r>
                <a:endParaRPr lang="zh-CN" altLang="en-US" sz="2000" dirty="0"/>
              </a:p>
            </p:txBody>
          </p:sp>
          <p:cxnSp>
            <p:nvCxnSpPr>
              <p:cNvPr id="13" name="直接箭头连接符 12"/>
              <p:cNvCxnSpPr/>
              <p:nvPr/>
            </p:nvCxnSpPr>
            <p:spPr>
              <a:xfrm flipH="1" flipV="1">
                <a:off x="5342965"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0919" y="644568"/>
            <a:ext cx="9188822" cy="3785652"/>
          </a:xfrm>
          <a:prstGeom prst="rect">
            <a:avLst/>
          </a:prstGeom>
          <a:solidFill>
            <a:schemeClr val="bg2"/>
          </a:solidFill>
        </p:spPr>
        <p:txBody>
          <a:bodyPr wrap="square">
            <a:spAutoFit/>
          </a:bodyPr>
          <a:lstStyle/>
          <a:p>
            <a:r>
              <a:rPr lang="en-US" altLang="zh-CN" sz="2400" dirty="0"/>
              <a:t>Derived *</a:t>
            </a:r>
            <a:r>
              <a:rPr lang="en-US" altLang="zh-CN" sz="2400" dirty="0" err="1"/>
              <a:t>dp</a:t>
            </a:r>
            <a:r>
              <a:rPr lang="en-US" altLang="zh-CN" sz="2400" dirty="0"/>
              <a:t> = new Derived;</a:t>
            </a:r>
            <a:endParaRPr lang="en-US" altLang="zh-CN" sz="2400" dirty="0"/>
          </a:p>
          <a:p>
            <a:r>
              <a:rPr lang="en-US" altLang="zh-CN" sz="2400" dirty="0"/>
              <a:t>Base *bp = </a:t>
            </a:r>
            <a:r>
              <a:rPr lang="en-US" altLang="zh-CN" sz="2400" dirty="0" err="1"/>
              <a:t>dp</a:t>
            </a:r>
            <a:r>
              <a:rPr lang="en-US" altLang="zh-CN" sz="2400" dirty="0"/>
              <a:t>;                    </a:t>
            </a:r>
            <a:endParaRPr lang="en-US" altLang="zh-CN" sz="2400" dirty="0"/>
          </a:p>
          <a:p>
            <a:r>
              <a:rPr lang="en-US" altLang="zh-CN" sz="2400" dirty="0"/>
              <a:t> </a:t>
            </a:r>
            <a:endParaRPr lang="en-US" altLang="zh-CN" sz="2400" dirty="0"/>
          </a:p>
          <a:p>
            <a:r>
              <a:rPr lang="en-US" altLang="zh-CN" sz="2400" dirty="0">
                <a:solidFill>
                  <a:srgbClr val="00B050"/>
                </a:solidFill>
              </a:rPr>
              <a:t>// compare the type of two objects at run time </a:t>
            </a:r>
            <a:endParaRPr lang="en-US" altLang="zh-CN" sz="2400" dirty="0">
              <a:solidFill>
                <a:srgbClr val="00B050"/>
              </a:solidFill>
            </a:endParaRPr>
          </a:p>
          <a:p>
            <a:r>
              <a:rPr lang="en-US" altLang="zh-CN" sz="2400" dirty="0"/>
              <a:t>if (</a:t>
            </a:r>
            <a:r>
              <a:rPr lang="en-US" altLang="zh-CN" sz="2400" dirty="0" err="1"/>
              <a:t>typeid</a:t>
            </a:r>
            <a:r>
              <a:rPr lang="en-US" altLang="zh-CN" sz="2400" dirty="0"/>
              <a:t>(*bp) == </a:t>
            </a:r>
            <a:r>
              <a:rPr lang="en-US" altLang="zh-CN" sz="2400" dirty="0" err="1"/>
              <a:t>typeid</a:t>
            </a:r>
            <a:r>
              <a:rPr lang="en-US" altLang="zh-CN" sz="2400" dirty="0"/>
              <a:t>(*</a:t>
            </a:r>
            <a:r>
              <a:rPr lang="en-US" altLang="zh-CN" sz="2400" dirty="0" err="1"/>
              <a:t>dp</a:t>
            </a:r>
            <a:r>
              <a:rPr lang="en-US" altLang="zh-CN" sz="2400" dirty="0"/>
              <a:t>))</a:t>
            </a:r>
            <a:endParaRPr lang="en-US" altLang="zh-CN" sz="2400" dirty="0"/>
          </a:p>
          <a:p>
            <a:r>
              <a:rPr lang="en-US" altLang="zh-CN" sz="2400" dirty="0"/>
              <a:t> {  …                             }</a:t>
            </a:r>
            <a:endParaRPr lang="en-US" altLang="zh-CN" sz="2400" dirty="0"/>
          </a:p>
          <a:p>
            <a:endParaRPr lang="en-US" altLang="zh-CN" sz="2400" dirty="0"/>
          </a:p>
          <a:p>
            <a:r>
              <a:rPr lang="en-US" altLang="zh-CN" sz="2400" dirty="0"/>
              <a:t> </a:t>
            </a:r>
            <a:r>
              <a:rPr lang="en-US" altLang="zh-CN" sz="2400" dirty="0">
                <a:solidFill>
                  <a:srgbClr val="00B050"/>
                </a:solidFill>
              </a:rPr>
              <a:t>// test whether the run-time type is a specific type</a:t>
            </a:r>
            <a:endParaRPr lang="en-US" altLang="zh-CN" sz="2400" dirty="0">
              <a:solidFill>
                <a:srgbClr val="00B050"/>
              </a:solidFill>
            </a:endParaRPr>
          </a:p>
          <a:p>
            <a:r>
              <a:rPr lang="en-US" altLang="zh-CN" sz="2400" dirty="0"/>
              <a:t> if (</a:t>
            </a:r>
            <a:r>
              <a:rPr lang="en-US" altLang="zh-CN" sz="2400" dirty="0" err="1"/>
              <a:t>typeid</a:t>
            </a:r>
            <a:r>
              <a:rPr lang="en-US" altLang="zh-CN" sz="2400" dirty="0"/>
              <a:t>(*bp) == </a:t>
            </a:r>
            <a:r>
              <a:rPr lang="en-US" altLang="zh-CN" sz="2400" dirty="0" err="1"/>
              <a:t>typeid</a:t>
            </a:r>
            <a:r>
              <a:rPr lang="en-US" altLang="zh-CN" sz="2400" dirty="0"/>
              <a:t>(Derived)) </a:t>
            </a:r>
            <a:endParaRPr lang="en-US" altLang="zh-CN" sz="2400" dirty="0"/>
          </a:p>
          <a:p>
            <a:r>
              <a:rPr lang="en-US" altLang="zh-CN" sz="2400" dirty="0"/>
              <a:t>{ …                                                                 } </a:t>
            </a:r>
            <a:endParaRPr lang="zh-CN" altLang="en-US" sz="2400" dirty="0"/>
          </a:p>
        </p:txBody>
      </p:sp>
      <p:grpSp>
        <p:nvGrpSpPr>
          <p:cNvPr id="5" name="组合 4"/>
          <p:cNvGrpSpPr/>
          <p:nvPr/>
        </p:nvGrpSpPr>
        <p:grpSpPr>
          <a:xfrm>
            <a:off x="4052799" y="2537394"/>
            <a:ext cx="6122142" cy="525616"/>
            <a:chOff x="3299765" y="1613647"/>
            <a:chExt cx="6122142" cy="525616"/>
          </a:xfrm>
        </p:grpSpPr>
        <p:sp>
          <p:nvSpPr>
            <p:cNvPr id="6" name="文本框 5"/>
            <p:cNvSpPr txBox="1"/>
            <p:nvPr/>
          </p:nvSpPr>
          <p:spPr>
            <a:xfrm>
              <a:off x="3299765" y="1739153"/>
              <a:ext cx="6122142" cy="400110"/>
            </a:xfrm>
            <a:prstGeom prst="rect">
              <a:avLst/>
            </a:prstGeom>
            <a:noFill/>
          </p:spPr>
          <p:txBody>
            <a:bodyPr wrap="square">
              <a:spAutoFit/>
            </a:bodyPr>
            <a:lstStyle/>
            <a:p>
              <a:r>
                <a:rPr lang="en-US" altLang="zh-CN" sz="2000" dirty="0"/>
                <a:t>the operands to the </a:t>
              </a:r>
              <a:r>
                <a:rPr lang="en-US" altLang="zh-CN" sz="2000" dirty="0" err="1"/>
                <a:t>typeid</a:t>
              </a:r>
              <a:r>
                <a:rPr lang="en-US" altLang="zh-CN" sz="2000" dirty="0"/>
                <a:t> are objects, so use *</a:t>
              </a:r>
              <a:r>
                <a:rPr lang="en-US" altLang="zh-CN" sz="2000" dirty="0" err="1"/>
                <a:t>dp</a:t>
              </a:r>
              <a:r>
                <a:rPr lang="en-US" altLang="zh-CN" sz="2000" dirty="0"/>
                <a:t> not </a:t>
              </a:r>
              <a:r>
                <a:rPr lang="en-US" altLang="zh-CN" sz="2000" dirty="0" err="1"/>
                <a:t>dp</a:t>
              </a:r>
              <a:endParaRPr lang="zh-CN" altLang="en-US" sz="2000" dirty="0"/>
            </a:p>
          </p:txBody>
        </p:sp>
        <p:cxnSp>
          <p:nvCxnSpPr>
            <p:cNvPr id="8" name="直接箭头连接符 7"/>
            <p:cNvCxnSpPr/>
            <p:nvPr/>
          </p:nvCxnSpPr>
          <p:spPr>
            <a:xfrm flipH="1" flipV="1">
              <a:off x="4078941"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8858" y="826916"/>
            <a:ext cx="10439023" cy="830997"/>
          </a:xfrm>
          <a:prstGeom prst="rect">
            <a:avLst/>
          </a:prstGeom>
          <a:noFill/>
        </p:spPr>
        <p:txBody>
          <a:bodyPr wrap="square">
            <a:spAutoFit/>
          </a:bodyPr>
          <a:lstStyle/>
          <a:p>
            <a:r>
              <a:rPr lang="en-US" altLang="zh-CN" sz="2400" b="1" dirty="0" err="1"/>
              <a:t>type_info</a:t>
            </a:r>
            <a:r>
              <a:rPr lang="en-US" altLang="zh-CN" sz="2400" b="1" dirty="0"/>
              <a:t> </a:t>
            </a:r>
            <a:r>
              <a:rPr lang="en-US" altLang="zh-CN" sz="2400" dirty="0"/>
              <a:t>class includes a </a:t>
            </a:r>
            <a:r>
              <a:rPr lang="en-US" altLang="zh-CN" sz="2400" b="1" i="1" dirty="0"/>
              <a:t>name() </a:t>
            </a:r>
            <a:r>
              <a:rPr lang="en-US" altLang="zh-CN" sz="2400" dirty="0"/>
              <a:t>member that returns an string that is typically the name of the class.</a:t>
            </a:r>
            <a:endParaRPr lang="zh-CN" altLang="en-US" sz="2400" dirty="0"/>
          </a:p>
        </p:txBody>
      </p:sp>
      <p:pic>
        <p:nvPicPr>
          <p:cNvPr id="10" name="图片 9"/>
          <p:cNvPicPr>
            <a:picLocks noChangeAspect="1"/>
          </p:cNvPicPr>
          <p:nvPr/>
        </p:nvPicPr>
        <p:blipFill>
          <a:blip r:embed="rId1"/>
          <a:stretch>
            <a:fillRect/>
          </a:stretch>
        </p:blipFill>
        <p:spPr>
          <a:xfrm>
            <a:off x="1528858" y="1736352"/>
            <a:ext cx="8077200" cy="4210050"/>
          </a:xfrm>
          <a:prstGeom prst="rect">
            <a:avLst/>
          </a:prstGeom>
        </p:spPr>
      </p:pic>
      <p:pic>
        <p:nvPicPr>
          <p:cNvPr id="12" name="图片 11"/>
          <p:cNvPicPr>
            <a:picLocks noChangeAspect="1"/>
          </p:cNvPicPr>
          <p:nvPr/>
        </p:nvPicPr>
        <p:blipFill>
          <a:blip r:embed="rId2"/>
          <a:stretch>
            <a:fillRect/>
          </a:stretch>
        </p:blipFill>
        <p:spPr>
          <a:xfrm>
            <a:off x="6194051" y="5379104"/>
            <a:ext cx="4642115" cy="1009155"/>
          </a:xfrm>
          <a:prstGeom prst="rect">
            <a:avLst/>
          </a:prstGeom>
        </p:spPr>
      </p:pic>
      <p:grpSp>
        <p:nvGrpSpPr>
          <p:cNvPr id="17" name="组合 16"/>
          <p:cNvGrpSpPr/>
          <p:nvPr/>
        </p:nvGrpSpPr>
        <p:grpSpPr>
          <a:xfrm>
            <a:off x="6096000" y="3550025"/>
            <a:ext cx="4330262" cy="2091707"/>
            <a:chOff x="6096000" y="3550025"/>
            <a:chExt cx="4330262" cy="2091707"/>
          </a:xfrm>
        </p:grpSpPr>
        <p:sp>
          <p:nvSpPr>
            <p:cNvPr id="13" name="椭圆 12"/>
            <p:cNvSpPr/>
            <p:nvPr/>
          </p:nvSpPr>
          <p:spPr>
            <a:xfrm>
              <a:off x="6096000" y="3550025"/>
              <a:ext cx="1810871" cy="2958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3" idx="5"/>
            </p:cNvCxnSpPr>
            <p:nvPr/>
          </p:nvCxnSpPr>
          <p:spPr>
            <a:xfrm>
              <a:off x="7641675" y="3802536"/>
              <a:ext cx="2551196" cy="15765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9464878" y="5345897"/>
              <a:ext cx="961384" cy="2958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8" name="组合 17"/>
          <p:cNvGrpSpPr/>
          <p:nvPr/>
        </p:nvGrpSpPr>
        <p:grpSpPr>
          <a:xfrm>
            <a:off x="5163668" y="3792075"/>
            <a:ext cx="3948801" cy="2091607"/>
            <a:chOff x="6096000" y="3550025"/>
            <a:chExt cx="3948801" cy="2091607"/>
          </a:xfrm>
        </p:grpSpPr>
        <p:sp>
          <p:nvSpPr>
            <p:cNvPr id="19" name="椭圆 18"/>
            <p:cNvSpPr/>
            <p:nvPr/>
          </p:nvSpPr>
          <p:spPr>
            <a:xfrm>
              <a:off x="6096000" y="3550025"/>
              <a:ext cx="1810871" cy="295835"/>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9" idx="5"/>
              <a:endCxn id="21" idx="1"/>
            </p:cNvCxnSpPr>
            <p:nvPr/>
          </p:nvCxnSpPr>
          <p:spPr>
            <a:xfrm>
              <a:off x="7641675" y="3802536"/>
              <a:ext cx="1747967" cy="160461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9277234" y="5366918"/>
              <a:ext cx="767567" cy="27471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0660" y="3277235"/>
            <a:ext cx="3133090" cy="3397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itle 1"/>
          <p:cNvSpPr>
            <a:spLocks noGrp="1"/>
          </p:cNvSpPr>
          <p:nvPr>
            <p:ph type="title"/>
          </p:nvPr>
        </p:nvSpPr>
        <p:spPr>
          <a:xfrm>
            <a:off x="1620629" y="70938"/>
            <a:ext cx="8150900" cy="957235"/>
          </a:xfrm>
        </p:spPr>
        <p:txBody>
          <a:bodyPr>
            <a:noAutofit/>
          </a:bodyPr>
          <a:lstStyle/>
          <a:p>
            <a:r>
              <a:rPr lang="en-US" altLang="zh-CN" sz="3600" dirty="0">
                <a:sym typeface="+mn-ea"/>
              </a:rPr>
              <a:t>Standard output and standard error</a:t>
            </a:r>
            <a:endParaRPr lang="en-US" altLang="zh-CN" sz="3600" dirty="0"/>
          </a:p>
        </p:txBody>
      </p:sp>
      <p:sp>
        <p:nvSpPr>
          <p:cNvPr id="6" name="文本框 5"/>
          <p:cNvSpPr txBox="1"/>
          <p:nvPr/>
        </p:nvSpPr>
        <p:spPr>
          <a:xfrm>
            <a:off x="699247" y="1436973"/>
            <a:ext cx="11017624" cy="1630045"/>
          </a:xfrm>
          <a:prstGeom prst="rect">
            <a:avLst/>
          </a:prstGeom>
          <a:noFill/>
        </p:spPr>
        <p:txBody>
          <a:bodyPr wrap="square">
            <a:spAutoFit/>
          </a:bodyPr>
          <a:lstStyle/>
          <a:p>
            <a:r>
              <a:rPr lang="en-US" altLang="zh-CN" sz="2000" b="0" i="0" dirty="0">
                <a:solidFill>
                  <a:srgbClr val="333333"/>
                </a:solidFill>
                <a:effectLst/>
                <a:latin typeface="Tahoma" panose="020B0604030504040204" pitchFamily="34" charset="0"/>
              </a:rPr>
              <a:t>Apart from the cout you have used before, there is another output stream you can use call stardad error.</a:t>
            </a:r>
            <a:endParaRPr lang="en-US" altLang="zh-CN" sz="2000" b="0" i="0" dirty="0">
              <a:solidFill>
                <a:srgbClr val="333333"/>
              </a:solidFill>
              <a:effectLst/>
              <a:latin typeface="Tahoma" panose="020B0604030504040204" pitchFamily="34" charset="0"/>
            </a:endParaRPr>
          </a:p>
          <a:p>
            <a:endParaRPr lang="en-US" altLang="zh-CN" sz="2000" b="0" i="0" dirty="0">
              <a:solidFill>
                <a:srgbClr val="333333"/>
              </a:solidFill>
              <a:effectLst/>
              <a:latin typeface="Tahoma" panose="020B0604030504040204" pitchFamily="34" charset="0"/>
            </a:endParaRPr>
          </a:p>
          <a:p>
            <a:r>
              <a:rPr lang="en-US" altLang="zh-CN" sz="2000" b="0" i="0" dirty="0">
                <a:solidFill>
                  <a:srgbClr val="333333"/>
                </a:solidFill>
                <a:effectLst/>
                <a:latin typeface="Tahoma" panose="020B0604030504040204" pitchFamily="34" charset="0"/>
              </a:rPr>
              <a:t>The cout put data into “standard output”, while the cerr put data into “standard error”.</a:t>
            </a:r>
            <a:endParaRPr lang="en-US" altLang="zh-CN" sz="2000" b="0" i="0" dirty="0">
              <a:solidFill>
                <a:srgbClr val="333333"/>
              </a:solidFill>
              <a:effectLst/>
              <a:latin typeface="Tahoma" panose="020B0604030504040204" pitchFamily="34" charset="0"/>
            </a:endParaRPr>
          </a:p>
          <a:p>
            <a:endParaRPr lang="zh-CN" altLang="en-US" sz="2000" dirty="0"/>
          </a:p>
        </p:txBody>
      </p:sp>
      <p:sp>
        <p:nvSpPr>
          <p:cNvPr id="2" name="文本框 1"/>
          <p:cNvSpPr txBox="1"/>
          <p:nvPr/>
        </p:nvSpPr>
        <p:spPr>
          <a:xfrm>
            <a:off x="1438275" y="3277235"/>
            <a:ext cx="3197860" cy="3415030"/>
          </a:xfrm>
          <a:prstGeom prst="rect">
            <a:avLst/>
          </a:prstGeom>
          <a:noFill/>
        </p:spPr>
        <p:txBody>
          <a:bodyPr wrap="none" rtlCol="0">
            <a:spAutoFit/>
          </a:bodyPr>
          <a:p>
            <a:pPr algn="l"/>
            <a:r>
              <a:rPr lang="zh-CN" altLang="en-US"/>
              <a:t>#include &lt;iostream&gt;</a:t>
            </a:r>
            <a:endParaRPr lang="zh-CN" altLang="en-US"/>
          </a:p>
          <a:p>
            <a:pPr algn="l"/>
            <a:r>
              <a:rPr lang="zh-CN" altLang="en-US"/>
              <a:t>using std::cout;</a:t>
            </a:r>
            <a:endParaRPr lang="zh-CN" altLang="en-US"/>
          </a:p>
          <a:p>
            <a:pPr algn="l"/>
            <a:r>
              <a:rPr lang="zh-CN" altLang="en-US"/>
              <a:t>using std::cerr;</a:t>
            </a:r>
            <a:endParaRPr lang="zh-CN" altLang="en-US"/>
          </a:p>
          <a:p>
            <a:pPr algn="l"/>
            <a:r>
              <a:rPr lang="zh-CN" altLang="en-US"/>
              <a:t>using std::endl;</a:t>
            </a:r>
            <a:endParaRPr lang="zh-CN" altLang="en-US"/>
          </a:p>
          <a:p>
            <a:pPr algn="l"/>
            <a:endParaRPr lang="zh-CN" altLang="en-US"/>
          </a:p>
          <a:p>
            <a:pPr algn="l"/>
            <a:r>
              <a:rPr lang="zh-CN" altLang="en-US"/>
              <a:t>int main() {</a:t>
            </a:r>
            <a:endParaRPr lang="zh-CN" altLang="en-US"/>
          </a:p>
          <a:p>
            <a:pPr algn="l"/>
            <a:endParaRPr lang="zh-CN" altLang="en-US"/>
          </a:p>
          <a:p>
            <a:pPr algn="l"/>
            <a:r>
              <a:rPr lang="zh-CN" altLang="en-US"/>
              <a:t>    cout&lt;&lt;"Hello world 1."&lt;&lt;endl;</a:t>
            </a:r>
            <a:endParaRPr lang="zh-CN" altLang="en-US"/>
          </a:p>
          <a:p>
            <a:pPr algn="l"/>
            <a:r>
              <a:rPr lang="zh-CN" altLang="en-US"/>
              <a:t>    cerr&lt;&lt;"Hello world 2."&lt;&lt;endl;</a:t>
            </a:r>
            <a:endParaRPr lang="zh-CN" altLang="en-US"/>
          </a:p>
          <a:p>
            <a:pPr algn="l"/>
            <a:endParaRPr lang="zh-CN" altLang="en-US"/>
          </a:p>
          <a:p>
            <a:pPr algn="l"/>
            <a:r>
              <a:rPr lang="zh-CN" altLang="en-US"/>
              <a:t>return 0;</a:t>
            </a:r>
            <a:endParaRPr lang="zh-CN" altLang="en-US"/>
          </a:p>
          <a:p>
            <a:pPr algn="l"/>
            <a:r>
              <a:rPr lang="zh-CN" altLang="en-US"/>
              <a:t>}</a:t>
            </a:r>
            <a:endParaRPr lang="zh-CN" altLang="en-US"/>
          </a:p>
        </p:txBody>
      </p:sp>
      <p:pic>
        <p:nvPicPr>
          <p:cNvPr id="5" name="图片 4"/>
          <p:cNvPicPr>
            <a:picLocks noChangeAspect="1"/>
          </p:cNvPicPr>
          <p:nvPr/>
        </p:nvPicPr>
        <p:blipFill>
          <a:blip r:embed="rId1"/>
          <a:stretch>
            <a:fillRect/>
          </a:stretch>
        </p:blipFill>
        <p:spPr>
          <a:xfrm>
            <a:off x="4876165" y="4435475"/>
            <a:ext cx="6421755" cy="71882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0660" y="3277235"/>
            <a:ext cx="3133090" cy="3397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itle 1"/>
          <p:cNvSpPr>
            <a:spLocks noGrp="1"/>
          </p:cNvSpPr>
          <p:nvPr>
            <p:ph type="title"/>
          </p:nvPr>
        </p:nvSpPr>
        <p:spPr>
          <a:xfrm>
            <a:off x="1620629" y="70938"/>
            <a:ext cx="8150900" cy="957235"/>
          </a:xfrm>
        </p:spPr>
        <p:txBody>
          <a:bodyPr>
            <a:noAutofit/>
          </a:bodyPr>
          <a:lstStyle/>
          <a:p>
            <a:r>
              <a:rPr lang="en-US" altLang="zh-CN" sz="3600" dirty="0">
                <a:sym typeface="+mn-ea"/>
              </a:rPr>
              <a:t>Standard output and standard error</a:t>
            </a:r>
            <a:endParaRPr lang="en-US" altLang="zh-CN" sz="3600" dirty="0"/>
          </a:p>
        </p:txBody>
      </p:sp>
      <p:sp>
        <p:nvSpPr>
          <p:cNvPr id="6" name="文本框 5"/>
          <p:cNvSpPr txBox="1"/>
          <p:nvPr/>
        </p:nvSpPr>
        <p:spPr>
          <a:xfrm>
            <a:off x="699247" y="1436973"/>
            <a:ext cx="11017624" cy="1322070"/>
          </a:xfrm>
          <a:prstGeom prst="rect">
            <a:avLst/>
          </a:prstGeom>
          <a:noFill/>
        </p:spPr>
        <p:txBody>
          <a:bodyPr wrap="square">
            <a:spAutoFit/>
          </a:bodyPr>
          <a:lstStyle/>
          <a:p>
            <a:r>
              <a:rPr lang="en-US" altLang="zh-CN" sz="2000" b="0" i="0" dirty="0">
                <a:solidFill>
                  <a:srgbClr val="333333"/>
                </a:solidFill>
                <a:effectLst/>
                <a:latin typeface="Tahoma" panose="020B0604030504040204" pitchFamily="34" charset="0"/>
              </a:rPr>
              <a:t>At first it does not make a difference. </a:t>
            </a:r>
            <a:r>
              <a:rPr lang="en-US" altLang="zh-CN" sz="2000" dirty="0"/>
              <a:t>But you can redirect the streams.</a:t>
            </a:r>
            <a:endParaRPr lang="en-US" altLang="zh-CN" sz="2000" dirty="0"/>
          </a:p>
          <a:p>
            <a:endParaRPr lang="en-US" altLang="zh-CN" sz="2000" dirty="0"/>
          </a:p>
          <a:p>
            <a:r>
              <a:rPr lang="en-US" altLang="zh-CN" sz="2000" dirty="0"/>
              <a:t>In the example below, we redirect the standard output  to “stdout.txt” and the standard error to “stderr.txt” </a:t>
            </a:r>
            <a:endParaRPr lang="en-US" altLang="zh-CN" sz="2000" dirty="0"/>
          </a:p>
        </p:txBody>
      </p:sp>
      <p:sp>
        <p:nvSpPr>
          <p:cNvPr id="2" name="文本框 1"/>
          <p:cNvSpPr txBox="1"/>
          <p:nvPr/>
        </p:nvSpPr>
        <p:spPr>
          <a:xfrm>
            <a:off x="1438275" y="3277235"/>
            <a:ext cx="3197860" cy="3415030"/>
          </a:xfrm>
          <a:prstGeom prst="rect">
            <a:avLst/>
          </a:prstGeom>
          <a:noFill/>
        </p:spPr>
        <p:txBody>
          <a:bodyPr wrap="none" rtlCol="0">
            <a:spAutoFit/>
          </a:bodyPr>
          <a:p>
            <a:pPr algn="l"/>
            <a:r>
              <a:rPr lang="zh-CN" altLang="en-US"/>
              <a:t>#include &lt;iostream&gt;</a:t>
            </a:r>
            <a:endParaRPr lang="zh-CN" altLang="en-US"/>
          </a:p>
          <a:p>
            <a:pPr algn="l"/>
            <a:r>
              <a:rPr lang="zh-CN" altLang="en-US"/>
              <a:t>using std::cout;</a:t>
            </a:r>
            <a:endParaRPr lang="zh-CN" altLang="en-US"/>
          </a:p>
          <a:p>
            <a:pPr algn="l"/>
            <a:r>
              <a:rPr lang="zh-CN" altLang="en-US"/>
              <a:t>using std::cerr;</a:t>
            </a:r>
            <a:endParaRPr lang="zh-CN" altLang="en-US"/>
          </a:p>
          <a:p>
            <a:pPr algn="l"/>
            <a:r>
              <a:rPr lang="zh-CN" altLang="en-US"/>
              <a:t>using std::endl;</a:t>
            </a:r>
            <a:endParaRPr lang="zh-CN" altLang="en-US"/>
          </a:p>
          <a:p>
            <a:pPr algn="l"/>
            <a:endParaRPr lang="zh-CN" altLang="en-US"/>
          </a:p>
          <a:p>
            <a:pPr algn="l"/>
            <a:r>
              <a:rPr lang="zh-CN" altLang="en-US"/>
              <a:t>int main() {</a:t>
            </a:r>
            <a:endParaRPr lang="zh-CN" altLang="en-US"/>
          </a:p>
          <a:p>
            <a:pPr algn="l"/>
            <a:endParaRPr lang="zh-CN" altLang="en-US"/>
          </a:p>
          <a:p>
            <a:pPr algn="l"/>
            <a:r>
              <a:rPr lang="zh-CN" altLang="en-US"/>
              <a:t>    cout&lt;&lt;"Hello world 1."&lt;&lt;endl;</a:t>
            </a:r>
            <a:endParaRPr lang="zh-CN" altLang="en-US"/>
          </a:p>
          <a:p>
            <a:pPr algn="l"/>
            <a:r>
              <a:rPr lang="zh-CN" altLang="en-US"/>
              <a:t>    cerr&lt;&lt;"Hello world 2."&lt;&lt;endl;</a:t>
            </a:r>
            <a:endParaRPr lang="zh-CN" altLang="en-US"/>
          </a:p>
          <a:p>
            <a:pPr algn="l"/>
            <a:endParaRPr lang="zh-CN" altLang="en-US"/>
          </a:p>
          <a:p>
            <a:pPr algn="l"/>
            <a:r>
              <a:rPr lang="zh-CN" altLang="en-US"/>
              <a:t>return 0;</a:t>
            </a:r>
            <a:endParaRPr lang="zh-CN" altLang="en-US"/>
          </a:p>
          <a:p>
            <a:pPr algn="l"/>
            <a:r>
              <a:rPr lang="zh-CN" altLang="en-US"/>
              <a:t>}</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5401310" y="3277235"/>
            <a:ext cx="5726430" cy="269811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64558" y="252177"/>
            <a:ext cx="9062884" cy="936104"/>
          </a:xfrm>
        </p:spPr>
        <p:txBody>
          <a:bodyPr>
            <a:noAutofit/>
          </a:bodyPr>
          <a:lstStyle/>
          <a:p>
            <a:r>
              <a:rPr lang="en-US" altLang="zh-CN" sz="4720" dirty="0"/>
              <a:t> Exception and Exception Handling</a:t>
            </a:r>
            <a:endParaRPr lang="en-US" altLang="zh-CN" sz="4720" dirty="0"/>
          </a:p>
        </p:txBody>
      </p:sp>
      <p:sp>
        <p:nvSpPr>
          <p:cNvPr id="4" name="Content Placeholder 2"/>
          <p:cNvSpPr>
            <a:spLocks noGrp="1"/>
          </p:cNvSpPr>
          <p:nvPr>
            <p:ph idx="1"/>
          </p:nvPr>
        </p:nvSpPr>
        <p:spPr>
          <a:xfrm>
            <a:off x="557595" y="1503544"/>
            <a:ext cx="5443814" cy="465329"/>
          </a:xfrm>
        </p:spPr>
        <p:txBody>
          <a:bodyPr>
            <a:noAutofit/>
          </a:bodyPr>
          <a:lstStyle/>
          <a:p>
            <a:pPr marL="128905" lvl="1" indent="0">
              <a:spcBef>
                <a:spcPts val="1415"/>
              </a:spcBef>
              <a:buSzPct val="68000"/>
              <a:buNone/>
            </a:pPr>
            <a:r>
              <a:rPr lang="en-US" sz="2800" b="1" dirty="0"/>
              <a:t> What is an exception?</a:t>
            </a:r>
            <a:endParaRPr lang="zh-CN" altLang="zh-CN" sz="2800" b="1" dirty="0"/>
          </a:p>
          <a:p>
            <a:pPr marL="128905" lvl="1" indent="0">
              <a:spcBef>
                <a:spcPts val="1415"/>
              </a:spcBef>
              <a:buSzPct val="68000"/>
              <a:buNone/>
            </a:pPr>
            <a:endParaRPr lang="en-US" sz="2800" b="1" dirty="0"/>
          </a:p>
          <a:p>
            <a:pPr marL="128905" lvl="1" indent="0">
              <a:spcBef>
                <a:spcPts val="1415"/>
              </a:spcBef>
              <a:buSzPct val="68000"/>
              <a:buNone/>
            </a:pPr>
            <a:r>
              <a:rPr lang="en-US" sz="2800" b="1" dirty="0"/>
              <a:t>  </a:t>
            </a:r>
            <a:endParaRPr lang="en-US" sz="2800" b="1" dirty="0"/>
          </a:p>
        </p:txBody>
      </p:sp>
      <p:sp>
        <p:nvSpPr>
          <p:cNvPr id="5" name="Content Placeholder 2"/>
          <p:cNvSpPr txBox="1"/>
          <p:nvPr/>
        </p:nvSpPr>
        <p:spPr bwMode="auto">
          <a:xfrm>
            <a:off x="352362" y="2099576"/>
            <a:ext cx="11494596" cy="1264073"/>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28905" lvl="1" indent="0">
              <a:spcBef>
                <a:spcPts val="1415"/>
              </a:spcBef>
              <a:buSzPct val="68000"/>
              <a:buNone/>
            </a:pPr>
            <a:r>
              <a:rPr lang="en-US" sz="2540" dirty="0"/>
              <a:t>    An </a:t>
            </a:r>
            <a:r>
              <a:rPr lang="en-US" sz="2540" b="1" dirty="0"/>
              <a:t>exception</a:t>
            </a:r>
            <a:r>
              <a:rPr lang="en-US" sz="2540" dirty="0"/>
              <a:t> is a situation, which occurred by the runtime error. In other words, an exception is a runtime error. An exception may result in loss of data or an abnormal execution of program.</a:t>
            </a:r>
            <a:endParaRPr lang="zh-CN" altLang="zh-CN"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
        <p:nvSpPr>
          <p:cNvPr id="6" name="Content Placeholder 2"/>
          <p:cNvSpPr txBox="1"/>
          <p:nvPr/>
        </p:nvSpPr>
        <p:spPr bwMode="auto">
          <a:xfrm>
            <a:off x="335705" y="3625055"/>
            <a:ext cx="11756003" cy="1008112"/>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28905" lvl="1" indent="0">
              <a:spcBef>
                <a:spcPts val="1415"/>
              </a:spcBef>
              <a:buSzPct val="68000"/>
              <a:buNone/>
            </a:pPr>
            <a:r>
              <a:rPr lang="en-US" sz="2540" dirty="0"/>
              <a:t>Exception handling is a mechanism that allows you to take appropriate action to avoid runtime errors.</a:t>
            </a:r>
            <a:endParaRPr lang="zh-CN" altLang="zh-CN"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
        <p:nvSpPr>
          <p:cNvPr id="7" name="Content Placeholder 2"/>
          <p:cNvSpPr txBox="1"/>
          <p:nvPr/>
        </p:nvSpPr>
        <p:spPr bwMode="auto">
          <a:xfrm>
            <a:off x="345042" y="4801388"/>
            <a:ext cx="11044454" cy="1241684"/>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28905" lvl="1" indent="0">
              <a:spcBef>
                <a:spcPts val="1415"/>
              </a:spcBef>
              <a:buSzPct val="68000"/>
              <a:buNone/>
            </a:pPr>
            <a:r>
              <a:rPr lang="en-US" sz="2540" dirty="0"/>
              <a:t>Let’s consider a simple example:</a:t>
            </a:r>
            <a:endParaRPr lang="en-US" sz="2540" dirty="0"/>
          </a:p>
          <a:p>
            <a:pPr marL="128905" lvl="1" indent="0">
              <a:spcBef>
                <a:spcPts val="1415"/>
              </a:spcBef>
              <a:buSzPct val="68000"/>
              <a:buNone/>
            </a:pPr>
            <a:r>
              <a:rPr lang="en-US" sz="2540" dirty="0"/>
              <a:t> </a:t>
            </a:r>
            <a:r>
              <a:rPr lang="en-US" sz="2540" b="1" dirty="0"/>
              <a:t>a</a:t>
            </a:r>
            <a:r>
              <a:rPr lang="en-US" sz="2540" dirty="0"/>
              <a:t> is divided by </a:t>
            </a:r>
            <a:r>
              <a:rPr lang="en-US" sz="2540" b="1" dirty="0"/>
              <a:t>b</a:t>
            </a:r>
            <a:r>
              <a:rPr lang="en-US" sz="2540" dirty="0"/>
              <a:t>, if b equals to zero, what will happen?</a:t>
            </a:r>
            <a:endParaRPr lang="en-US"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0660" y="3277235"/>
            <a:ext cx="3133090" cy="3397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itle 1"/>
          <p:cNvSpPr>
            <a:spLocks noGrp="1"/>
          </p:cNvSpPr>
          <p:nvPr>
            <p:ph type="title"/>
          </p:nvPr>
        </p:nvSpPr>
        <p:spPr>
          <a:xfrm>
            <a:off x="1620629" y="70938"/>
            <a:ext cx="8150900" cy="957235"/>
          </a:xfrm>
        </p:spPr>
        <p:txBody>
          <a:bodyPr>
            <a:noAutofit/>
          </a:bodyPr>
          <a:lstStyle/>
          <a:p>
            <a:r>
              <a:rPr lang="en-US" altLang="zh-CN" sz="3600" dirty="0">
                <a:sym typeface="+mn-ea"/>
              </a:rPr>
              <a:t>Standard output and standard error</a:t>
            </a:r>
            <a:endParaRPr lang="en-US" altLang="zh-CN" sz="3600" dirty="0"/>
          </a:p>
        </p:txBody>
      </p:sp>
      <p:sp>
        <p:nvSpPr>
          <p:cNvPr id="6" name="文本框 5"/>
          <p:cNvSpPr txBox="1"/>
          <p:nvPr/>
        </p:nvSpPr>
        <p:spPr>
          <a:xfrm>
            <a:off x="699247" y="1436973"/>
            <a:ext cx="11017624" cy="706755"/>
          </a:xfrm>
          <a:prstGeom prst="rect">
            <a:avLst/>
          </a:prstGeom>
          <a:noFill/>
        </p:spPr>
        <p:txBody>
          <a:bodyPr wrap="square">
            <a:spAutoFit/>
          </a:bodyPr>
          <a:lstStyle/>
          <a:p>
            <a:r>
              <a:rPr lang="en-US" altLang="zh-CN" sz="2000" dirty="0"/>
              <a:t>Conventionally, we put the output of the program in standard output, and the error information, log information in standard error, even if the language does not require this.</a:t>
            </a:r>
            <a:endParaRPr lang="en-US" altLang="zh-CN" sz="2000" dirty="0"/>
          </a:p>
        </p:txBody>
      </p:sp>
      <p:sp>
        <p:nvSpPr>
          <p:cNvPr id="2" name="文本框 1"/>
          <p:cNvSpPr txBox="1"/>
          <p:nvPr/>
        </p:nvSpPr>
        <p:spPr>
          <a:xfrm>
            <a:off x="1438275" y="3277235"/>
            <a:ext cx="3197860" cy="3415030"/>
          </a:xfrm>
          <a:prstGeom prst="rect">
            <a:avLst/>
          </a:prstGeom>
          <a:noFill/>
        </p:spPr>
        <p:txBody>
          <a:bodyPr wrap="none" rtlCol="0">
            <a:spAutoFit/>
          </a:bodyPr>
          <a:p>
            <a:pPr algn="l"/>
            <a:r>
              <a:rPr lang="zh-CN" altLang="en-US"/>
              <a:t>#include &lt;iostream&gt;</a:t>
            </a:r>
            <a:endParaRPr lang="zh-CN" altLang="en-US"/>
          </a:p>
          <a:p>
            <a:pPr algn="l"/>
            <a:r>
              <a:rPr lang="zh-CN" altLang="en-US"/>
              <a:t>using std::cout;</a:t>
            </a:r>
            <a:endParaRPr lang="zh-CN" altLang="en-US"/>
          </a:p>
          <a:p>
            <a:pPr algn="l"/>
            <a:r>
              <a:rPr lang="zh-CN" altLang="en-US"/>
              <a:t>using std::cerr;</a:t>
            </a:r>
            <a:endParaRPr lang="zh-CN" altLang="en-US"/>
          </a:p>
          <a:p>
            <a:pPr algn="l"/>
            <a:r>
              <a:rPr lang="zh-CN" altLang="en-US"/>
              <a:t>using std::endl;</a:t>
            </a:r>
            <a:endParaRPr lang="zh-CN" altLang="en-US"/>
          </a:p>
          <a:p>
            <a:pPr algn="l"/>
            <a:endParaRPr lang="zh-CN" altLang="en-US"/>
          </a:p>
          <a:p>
            <a:pPr algn="l"/>
            <a:r>
              <a:rPr lang="zh-CN" altLang="en-US"/>
              <a:t>int main() {</a:t>
            </a:r>
            <a:endParaRPr lang="zh-CN" altLang="en-US"/>
          </a:p>
          <a:p>
            <a:pPr algn="l"/>
            <a:endParaRPr lang="zh-CN" altLang="en-US"/>
          </a:p>
          <a:p>
            <a:pPr algn="l"/>
            <a:r>
              <a:rPr lang="zh-CN" altLang="en-US"/>
              <a:t>    cout&lt;&lt;"Hello world 1."&lt;&lt;endl;</a:t>
            </a:r>
            <a:endParaRPr lang="zh-CN" altLang="en-US"/>
          </a:p>
          <a:p>
            <a:pPr algn="l"/>
            <a:r>
              <a:rPr lang="zh-CN" altLang="en-US"/>
              <a:t>    cerr&lt;&lt;"Hello world 2."&lt;&lt;endl;</a:t>
            </a:r>
            <a:endParaRPr lang="zh-CN" altLang="en-US"/>
          </a:p>
          <a:p>
            <a:pPr algn="l"/>
            <a:endParaRPr lang="zh-CN" altLang="en-US"/>
          </a:p>
          <a:p>
            <a:pPr algn="l"/>
            <a:r>
              <a:rPr lang="zh-CN" altLang="en-US"/>
              <a:t>return 0;</a:t>
            </a:r>
            <a:endParaRPr lang="zh-CN" altLang="en-US"/>
          </a:p>
          <a:p>
            <a:pPr algn="l"/>
            <a:r>
              <a:rPr lang="zh-CN" altLang="en-US"/>
              <a:t>}</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5401310" y="3277235"/>
            <a:ext cx="5726430" cy="269811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2520" y="2204720"/>
            <a:ext cx="3419475" cy="250317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itle 1"/>
          <p:cNvSpPr>
            <a:spLocks noGrp="1"/>
          </p:cNvSpPr>
          <p:nvPr>
            <p:ph type="title"/>
          </p:nvPr>
        </p:nvSpPr>
        <p:spPr>
          <a:xfrm>
            <a:off x="1620629" y="70938"/>
            <a:ext cx="8150900" cy="957235"/>
          </a:xfrm>
        </p:spPr>
        <p:txBody>
          <a:bodyPr>
            <a:noAutofit/>
          </a:bodyPr>
          <a:lstStyle/>
          <a:p>
            <a:r>
              <a:rPr lang="en-US" altLang="zh-CN" sz="3600" dirty="0"/>
              <a:t>Standard output and standard error</a:t>
            </a:r>
            <a:endParaRPr lang="en-US" altLang="zh-CN" sz="3600" dirty="0"/>
          </a:p>
        </p:txBody>
      </p:sp>
      <p:sp>
        <p:nvSpPr>
          <p:cNvPr id="6" name="文本框 5"/>
          <p:cNvSpPr txBox="1"/>
          <p:nvPr/>
        </p:nvSpPr>
        <p:spPr>
          <a:xfrm>
            <a:off x="699247" y="1436973"/>
            <a:ext cx="11017624" cy="398780"/>
          </a:xfrm>
          <a:prstGeom prst="rect">
            <a:avLst/>
          </a:prstGeom>
          <a:noFill/>
        </p:spPr>
        <p:txBody>
          <a:bodyPr wrap="square">
            <a:spAutoFit/>
          </a:bodyPr>
          <a:lstStyle/>
          <a:p>
            <a:r>
              <a:rPr lang="en-US" altLang="zh-CN" sz="2000" dirty="0"/>
              <a:t>You can do the same with c language.</a:t>
            </a:r>
            <a:endParaRPr lang="en-US" altLang="zh-CN" sz="2000" dirty="0"/>
          </a:p>
        </p:txBody>
      </p:sp>
      <p:sp>
        <p:nvSpPr>
          <p:cNvPr id="2" name="文本框 1"/>
          <p:cNvSpPr txBox="1"/>
          <p:nvPr/>
        </p:nvSpPr>
        <p:spPr>
          <a:xfrm>
            <a:off x="1039495" y="2123440"/>
            <a:ext cx="4101465" cy="2584450"/>
          </a:xfrm>
          <a:prstGeom prst="rect">
            <a:avLst/>
          </a:prstGeom>
          <a:noFill/>
        </p:spPr>
        <p:txBody>
          <a:bodyPr wrap="square" rtlCol="0">
            <a:spAutoFit/>
          </a:bodyPr>
          <a:p>
            <a:pPr algn="l"/>
            <a:r>
              <a:rPr lang="zh-CN" altLang="en-US"/>
              <a:t>#include &lt;cstdio&gt;</a:t>
            </a:r>
            <a:endParaRPr lang="zh-CN" altLang="en-US"/>
          </a:p>
          <a:p>
            <a:pPr algn="l"/>
            <a:endParaRPr lang="zh-CN" altLang="en-US"/>
          </a:p>
          <a:p>
            <a:pPr algn="l"/>
            <a:r>
              <a:rPr lang="zh-CN" altLang="en-US"/>
              <a:t>int main() {</a:t>
            </a:r>
            <a:endParaRPr lang="zh-CN" altLang="en-US"/>
          </a:p>
          <a:p>
            <a:pPr algn="l"/>
            <a:endParaRPr lang="zh-CN" altLang="en-US"/>
          </a:p>
          <a:p>
            <a:pPr algn="l"/>
            <a:r>
              <a:rPr lang="zh-CN" altLang="en-US"/>
              <a:t>    fprintf(stdout, "Hello world 1.\n");</a:t>
            </a:r>
            <a:endParaRPr lang="zh-CN" altLang="en-US"/>
          </a:p>
          <a:p>
            <a:pPr algn="l"/>
            <a:r>
              <a:rPr lang="zh-CN" altLang="en-US"/>
              <a:t>    fprintf(stderr, "Hello world 2.\n");</a:t>
            </a:r>
            <a:endParaRPr lang="zh-CN" altLang="en-US"/>
          </a:p>
          <a:p>
            <a:pPr algn="l"/>
            <a:endParaRPr lang="zh-CN" altLang="en-US"/>
          </a:p>
          <a:p>
            <a:pPr algn="l"/>
            <a:r>
              <a:rPr lang="zh-CN" altLang="en-US"/>
              <a:t>return 0;</a:t>
            </a:r>
            <a:endParaRPr lang="zh-CN" altLang="en-US"/>
          </a:p>
          <a:p>
            <a:pPr algn="l"/>
            <a:r>
              <a:rPr lang="zh-CN" altLang="en-US"/>
              <a:t>}</a:t>
            </a:r>
            <a:endParaRPr lang="zh-CN" altLang="en-US"/>
          </a:p>
        </p:txBody>
      </p:sp>
      <p:pic>
        <p:nvPicPr>
          <p:cNvPr id="5" name="图片 4"/>
          <p:cNvPicPr>
            <a:picLocks noChangeAspect="1"/>
          </p:cNvPicPr>
          <p:nvPr/>
        </p:nvPicPr>
        <p:blipFill>
          <a:blip r:embed="rId1"/>
          <a:stretch>
            <a:fillRect/>
          </a:stretch>
        </p:blipFill>
        <p:spPr>
          <a:xfrm>
            <a:off x="4983480" y="2459355"/>
            <a:ext cx="5029200" cy="1912620"/>
          </a:xfrm>
          <a:prstGeom prst="rect">
            <a:avLst/>
          </a:prstGeom>
        </p:spPr>
      </p:pic>
      <p:sp>
        <p:nvSpPr>
          <p:cNvPr id="8" name="文本框 7"/>
          <p:cNvSpPr txBox="1"/>
          <p:nvPr/>
        </p:nvSpPr>
        <p:spPr>
          <a:xfrm>
            <a:off x="1112520" y="5415915"/>
            <a:ext cx="9716770" cy="645160"/>
          </a:xfrm>
          <a:prstGeom prst="rect">
            <a:avLst/>
          </a:prstGeom>
          <a:noFill/>
        </p:spPr>
        <p:txBody>
          <a:bodyPr wrap="square" rtlCol="0" anchor="t">
            <a:spAutoFit/>
          </a:bodyPr>
          <a:p>
            <a:r>
              <a:rPr lang="en-US" altLang="zh-CN"/>
              <a:t>You may need to search for “linux file descriptor table” to understand the basic idea behind these concepts.</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61720" y="2022475"/>
            <a:ext cx="3119120" cy="424624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itle 1"/>
          <p:cNvSpPr>
            <a:spLocks noGrp="1"/>
          </p:cNvSpPr>
          <p:nvPr>
            <p:ph type="title"/>
          </p:nvPr>
        </p:nvSpPr>
        <p:spPr>
          <a:xfrm>
            <a:off x="1620629" y="70938"/>
            <a:ext cx="8150900" cy="957235"/>
          </a:xfrm>
        </p:spPr>
        <p:txBody>
          <a:bodyPr>
            <a:noAutofit/>
          </a:bodyPr>
          <a:lstStyle/>
          <a:p>
            <a:r>
              <a:rPr lang="en-US" altLang="zh-CN" sz="3600" dirty="0"/>
              <a:t>assertion</a:t>
            </a:r>
            <a:endParaRPr lang="en-US" altLang="zh-CN" sz="3600" dirty="0"/>
          </a:p>
        </p:txBody>
      </p:sp>
      <p:sp>
        <p:nvSpPr>
          <p:cNvPr id="6" name="文本框 5"/>
          <p:cNvSpPr txBox="1"/>
          <p:nvPr/>
        </p:nvSpPr>
        <p:spPr>
          <a:xfrm>
            <a:off x="699247" y="1436973"/>
            <a:ext cx="11017624" cy="398780"/>
          </a:xfrm>
          <a:prstGeom prst="rect">
            <a:avLst/>
          </a:prstGeom>
          <a:noFill/>
        </p:spPr>
        <p:txBody>
          <a:bodyPr wrap="square">
            <a:spAutoFit/>
          </a:bodyPr>
          <a:lstStyle/>
          <a:p>
            <a:r>
              <a:rPr lang="en-US" altLang="zh-CN" sz="2000" dirty="0"/>
              <a:t>assertion is used to check a condition. If the condition is false, the program fail. </a:t>
            </a:r>
            <a:endParaRPr lang="en-US" altLang="zh-CN" sz="2000" dirty="0"/>
          </a:p>
        </p:txBody>
      </p:sp>
      <p:sp>
        <p:nvSpPr>
          <p:cNvPr id="2" name="文本框 1"/>
          <p:cNvSpPr txBox="1"/>
          <p:nvPr/>
        </p:nvSpPr>
        <p:spPr>
          <a:xfrm>
            <a:off x="1061720" y="2022475"/>
            <a:ext cx="3318510" cy="4246245"/>
          </a:xfrm>
          <a:prstGeom prst="rect">
            <a:avLst/>
          </a:prstGeom>
          <a:noFill/>
        </p:spPr>
        <p:txBody>
          <a:bodyPr wrap="square" rtlCol="0">
            <a:spAutoFit/>
          </a:bodyPr>
          <a:p>
            <a:pPr algn="l"/>
            <a:r>
              <a:rPr lang="zh-CN" altLang="en-US"/>
              <a:t>#include &lt;cstdio&gt;</a:t>
            </a:r>
            <a:endParaRPr lang="zh-CN" altLang="en-US"/>
          </a:p>
          <a:p>
            <a:pPr algn="l"/>
            <a:r>
              <a:rPr lang="zh-CN" altLang="en-US"/>
              <a:t>#include &lt;assert.h&gt;</a:t>
            </a:r>
            <a:endParaRPr lang="zh-CN" altLang="en-US"/>
          </a:p>
          <a:p>
            <a:pPr algn="l"/>
            <a:endParaRPr lang="zh-CN" altLang="en-US"/>
          </a:p>
          <a:p>
            <a:pPr algn="l"/>
            <a:r>
              <a:rPr lang="zh-CN" altLang="en-US"/>
              <a:t>void printStr( const char* str ) {</a:t>
            </a:r>
            <a:endParaRPr lang="zh-CN" altLang="en-US"/>
          </a:p>
          <a:p>
            <a:pPr algn="l"/>
            <a:r>
              <a:rPr lang="zh-CN" altLang="en-US"/>
              <a:t>    assert( str != NULL );</a:t>
            </a:r>
            <a:endParaRPr lang="zh-CN" altLang="en-US"/>
          </a:p>
          <a:p>
            <a:pPr algn="l"/>
            <a:r>
              <a:rPr lang="zh-CN" altLang="en-US"/>
              <a:t>    printf("%s\n", str);</a:t>
            </a:r>
            <a:endParaRPr lang="zh-CN" altLang="en-US"/>
          </a:p>
          <a:p>
            <a:pPr algn="l"/>
            <a:r>
              <a:rPr lang="zh-CN" altLang="en-US"/>
              <a:t>}</a:t>
            </a:r>
            <a:endParaRPr lang="zh-CN" altLang="en-US"/>
          </a:p>
          <a:p>
            <a:pPr algn="l"/>
            <a:endParaRPr lang="zh-CN" altLang="en-US"/>
          </a:p>
          <a:p>
            <a:pPr algn="l"/>
            <a:r>
              <a:rPr lang="zh-CN" altLang="en-US"/>
              <a:t>int main() {</a:t>
            </a:r>
            <a:endParaRPr lang="zh-CN" altLang="en-US"/>
          </a:p>
          <a:p>
            <a:pPr algn="l"/>
            <a:endParaRPr lang="zh-CN" altLang="en-US"/>
          </a:p>
          <a:p>
            <a:pPr algn="l"/>
            <a:r>
              <a:rPr lang="zh-CN" altLang="en-US"/>
              <a:t>    printStr("Hello world.");</a:t>
            </a:r>
            <a:endParaRPr lang="zh-CN" altLang="en-US"/>
          </a:p>
          <a:p>
            <a:pPr algn="l"/>
            <a:r>
              <a:rPr lang="zh-CN" altLang="en-US"/>
              <a:t>    printStr(0);</a:t>
            </a:r>
            <a:endParaRPr lang="zh-CN" altLang="en-US"/>
          </a:p>
          <a:p>
            <a:pPr algn="l"/>
            <a:endParaRPr lang="zh-CN" altLang="en-US"/>
          </a:p>
          <a:p>
            <a:pPr algn="l"/>
            <a:r>
              <a:rPr lang="zh-CN" altLang="en-US"/>
              <a:t>return 0;</a:t>
            </a:r>
            <a:endParaRPr lang="zh-CN" altLang="en-US"/>
          </a:p>
          <a:p>
            <a:pPr algn="l"/>
            <a:r>
              <a:rPr lang="zh-CN" altLang="en-US"/>
              <a:t>}</a:t>
            </a:r>
            <a:endParaRPr lang="zh-CN" altLang="en-US"/>
          </a:p>
        </p:txBody>
      </p:sp>
      <p:pic>
        <p:nvPicPr>
          <p:cNvPr id="7" name="图片 6"/>
          <p:cNvPicPr>
            <a:picLocks noChangeAspect="1"/>
          </p:cNvPicPr>
          <p:nvPr/>
        </p:nvPicPr>
        <p:blipFill>
          <a:blip r:embed="rId1"/>
          <a:stretch>
            <a:fillRect/>
          </a:stretch>
        </p:blipFill>
        <p:spPr>
          <a:xfrm>
            <a:off x="4380230" y="2573020"/>
            <a:ext cx="7410450" cy="79502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930" y="1357174"/>
            <a:ext cx="11145298" cy="1416466"/>
          </a:xfrm>
        </p:spPr>
        <p:txBody>
          <a:bodyPr>
            <a:noAutofit/>
          </a:bodyPr>
          <a:lstStyle/>
          <a:p>
            <a:pPr marL="127000" lvl="1" indent="0">
              <a:spcBef>
                <a:spcPts val="1390"/>
              </a:spcBef>
              <a:buSzPct val="68000"/>
              <a:buNone/>
            </a:pPr>
            <a:r>
              <a:rPr lang="en-US" sz="2000" dirty="0"/>
              <a:t>Write a function </a:t>
            </a:r>
            <a:r>
              <a:rPr lang="en-US" sz="2000" b="1" dirty="0" err="1"/>
              <a:t>calculateAverage</a:t>
            </a:r>
            <a:r>
              <a:rPr lang="en-US" sz="2000" b="1" dirty="0"/>
              <a:t>()</a:t>
            </a:r>
            <a:r>
              <a:rPr lang="en-US" sz="2000" dirty="0"/>
              <a:t> which takes four int arguments which are marks for four courses in the semester and returns their average as a float.</a:t>
            </a:r>
            <a:endParaRPr lang="en-US" sz="2000" dirty="0"/>
          </a:p>
          <a:p>
            <a:pPr marL="127000" lvl="1" indent="0">
              <a:spcBef>
                <a:spcPts val="1390"/>
              </a:spcBef>
              <a:buSzPct val="68000"/>
              <a:buNone/>
            </a:pPr>
            <a:r>
              <a:rPr lang="en-US" sz="2000" dirty="0"/>
              <a:t>The </a:t>
            </a:r>
            <a:r>
              <a:rPr lang="en-US" sz="2000" b="1" dirty="0" err="1"/>
              <a:t>calculateAverage</a:t>
            </a:r>
            <a:r>
              <a:rPr lang="en-US" sz="2000" b="1" dirty="0"/>
              <a:t>() </a:t>
            </a:r>
            <a:r>
              <a:rPr lang="en-US" sz="2000" dirty="0"/>
              <a:t>function should take only valid range for marks which is between 0-100. If the marks are out of range throw an </a:t>
            </a:r>
            <a:r>
              <a:rPr lang="en-US" sz="2000" b="1" dirty="0" err="1"/>
              <a:t>OutOfRangeException</a:t>
            </a:r>
            <a:r>
              <a:rPr lang="en-US" sz="2000" dirty="0"/>
              <a:t> – define this exception as a class.</a:t>
            </a:r>
            <a:endParaRPr lang="en-US" sz="2000" dirty="0"/>
          </a:p>
          <a:p>
            <a:pPr marL="127000" lvl="1" indent="0">
              <a:spcBef>
                <a:spcPts val="1390"/>
              </a:spcBef>
              <a:buSzPct val="68000"/>
              <a:buNone/>
            </a:pPr>
            <a:r>
              <a:rPr lang="en-US" sz="2000" dirty="0"/>
              <a:t>Invoke the </a:t>
            </a:r>
            <a:r>
              <a:rPr lang="en-US" sz="2000" b="1" dirty="0" err="1"/>
              <a:t>calculateAverage</a:t>
            </a:r>
            <a:r>
              <a:rPr lang="en-US" sz="2000" b="1" dirty="0"/>
              <a:t>() </a:t>
            </a:r>
            <a:r>
              <a:rPr lang="en-US" sz="2000" dirty="0"/>
              <a:t>function in main function and get the following inputs and outputs:</a:t>
            </a:r>
            <a:endParaRPr lang="en-US" sz="2000" dirty="0"/>
          </a:p>
          <a:p>
            <a:pPr marL="127000" lvl="1" indent="0">
              <a:spcBef>
                <a:spcPts val="1390"/>
              </a:spcBef>
              <a:buSzPct val="68000"/>
              <a:buNone/>
            </a:pPr>
            <a:endParaRPr lang="en-US" sz="2000"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6319" y="3814660"/>
            <a:ext cx="7527978" cy="26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1802801" y="322633"/>
            <a:ext cx="3558093" cy="779057"/>
          </a:xfrm>
        </p:spPr>
        <p:txBody>
          <a:bodyPr>
            <a:noAutofit/>
          </a:bodyPr>
          <a:lstStyle/>
          <a:p>
            <a:r>
              <a:rPr lang="en-US" altLang="zh-CN" sz="4640" dirty="0"/>
              <a:t>Exercise 1</a:t>
            </a:r>
            <a:endParaRPr lang="en-US" altLang="zh-CN" sz="464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190" y="1356995"/>
            <a:ext cx="11145520" cy="2481580"/>
          </a:xfrm>
        </p:spPr>
        <p:txBody>
          <a:bodyPr>
            <a:noAutofit/>
          </a:bodyPr>
          <a:lstStyle/>
          <a:p>
            <a:pPr marL="127000" lvl="1" indent="0">
              <a:spcBef>
                <a:spcPts val="1390"/>
              </a:spcBef>
              <a:buSzPct val="68000"/>
              <a:buNone/>
            </a:pPr>
            <a:r>
              <a:rPr lang="en-US" sz="2000" dirty="0"/>
              <a:t>Rewrite exercise 1, using assert instead of exceptions this time.</a:t>
            </a:r>
            <a:endParaRPr lang="en-US" sz="2000" dirty="0"/>
          </a:p>
        </p:txBody>
      </p:sp>
      <p:sp>
        <p:nvSpPr>
          <p:cNvPr id="4" name="Title 1"/>
          <p:cNvSpPr>
            <a:spLocks noGrp="1"/>
          </p:cNvSpPr>
          <p:nvPr>
            <p:ph type="title"/>
          </p:nvPr>
        </p:nvSpPr>
        <p:spPr>
          <a:xfrm>
            <a:off x="1802801" y="322633"/>
            <a:ext cx="3558093" cy="779057"/>
          </a:xfrm>
        </p:spPr>
        <p:txBody>
          <a:bodyPr>
            <a:noAutofit/>
          </a:bodyPr>
          <a:lstStyle/>
          <a:p>
            <a:r>
              <a:rPr lang="en-US" altLang="zh-CN" sz="4640" dirty="0"/>
              <a:t>Exercise 2</a:t>
            </a:r>
            <a:endParaRPr lang="en-US" altLang="zh-CN" sz="46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93272" y="1268302"/>
            <a:ext cx="3640003" cy="35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p:nvPr/>
        </p:nvSpPr>
        <p:spPr>
          <a:xfrm>
            <a:off x="365148" y="292114"/>
            <a:ext cx="10219228" cy="522814"/>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prstClr val="black"/>
                </a:solidFill>
              </a:rPr>
              <a:t> Example of a program without exception handling</a:t>
            </a: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grpSp>
        <p:nvGrpSpPr>
          <p:cNvPr id="5" name="组合 4"/>
          <p:cNvGrpSpPr/>
          <p:nvPr/>
        </p:nvGrpSpPr>
        <p:grpSpPr>
          <a:xfrm>
            <a:off x="7243481" y="1272390"/>
            <a:ext cx="4231343" cy="2035587"/>
            <a:chOff x="7870736" y="1401986"/>
            <a:chExt cx="4662313" cy="2242915"/>
          </a:xfrm>
        </p:grpSpPr>
        <p:sp>
          <p:nvSpPr>
            <p:cNvPr id="2" name="矩形 1"/>
            <p:cNvSpPr/>
            <p:nvPr/>
          </p:nvSpPr>
          <p:spPr>
            <a:xfrm>
              <a:off x="11358909" y="1401986"/>
              <a:ext cx="432048" cy="368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4" name="圆角矩形标注 3"/>
            <p:cNvSpPr/>
            <p:nvPr/>
          </p:nvSpPr>
          <p:spPr>
            <a:xfrm>
              <a:off x="7870736" y="2050059"/>
              <a:ext cx="4662313" cy="1594842"/>
            </a:xfrm>
            <a:prstGeom prst="wedgeRoundRectCallout">
              <a:avLst>
                <a:gd name="adj1" fmla="val 29988"/>
                <a:gd name="adj2" fmla="val -664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When divisor is zero, the compiler generates a special floating-point value that represents infinity; </a:t>
              </a:r>
              <a:r>
                <a:rPr lang="en-US" altLang="zh-CN" sz="2000" b="1" i="1" dirty="0" err="1"/>
                <a:t>cout</a:t>
              </a:r>
              <a:r>
                <a:rPr lang="en-US" altLang="zh-CN" sz="2000" dirty="0"/>
                <a:t> displays this value as </a:t>
              </a:r>
              <a:r>
                <a:rPr lang="en-US" altLang="zh-CN" sz="2000" b="1" i="1" dirty="0">
                  <a:solidFill>
                    <a:srgbClr val="FFFF00"/>
                  </a:solidFill>
                </a:rPr>
                <a:t>Inf, inf or INF</a:t>
              </a:r>
              <a:r>
                <a:rPr lang="en-US" altLang="zh-CN" sz="2000" dirty="0"/>
                <a:t>.</a:t>
              </a:r>
              <a:endParaRPr lang="zh-CN" altLang="en-US" sz="2000" dirty="0"/>
            </a:p>
          </p:txBody>
        </p:sp>
      </p:grpSp>
      <p:pic>
        <p:nvPicPr>
          <p:cNvPr id="7" name="图片 6"/>
          <p:cNvPicPr>
            <a:picLocks noChangeAspect="1"/>
          </p:cNvPicPr>
          <p:nvPr/>
        </p:nvPicPr>
        <p:blipFill>
          <a:blip r:embed="rId2"/>
          <a:stretch>
            <a:fillRect/>
          </a:stretch>
        </p:blipFill>
        <p:spPr>
          <a:xfrm>
            <a:off x="599768" y="1268301"/>
            <a:ext cx="6489376" cy="4542563"/>
          </a:xfrm>
          <a:prstGeom prst="rect">
            <a:avLst/>
          </a:prstGeom>
          <a:ln>
            <a:solidFill>
              <a:srgbClr val="00B0F0"/>
            </a:solidFill>
          </a:ln>
        </p:spPr>
      </p:pic>
      <p:sp>
        <p:nvSpPr>
          <p:cNvPr id="8" name="椭圆 7"/>
          <p:cNvSpPr/>
          <p:nvPr/>
        </p:nvSpPr>
        <p:spPr>
          <a:xfrm>
            <a:off x="977462" y="3510455"/>
            <a:ext cx="683172" cy="26275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252654" y="1069872"/>
            <a:ext cx="6124575" cy="5219700"/>
          </a:xfrm>
          <a:prstGeom prst="rect">
            <a:avLst/>
          </a:prstGeom>
          <a:ln>
            <a:solidFill>
              <a:srgbClr val="00B0F0"/>
            </a:solidFill>
          </a:ln>
        </p:spPr>
      </p:pic>
      <p:sp>
        <p:nvSpPr>
          <p:cNvPr id="3" name="Content Placeholder 2"/>
          <p:cNvSpPr txBox="1"/>
          <p:nvPr/>
        </p:nvSpPr>
        <p:spPr>
          <a:xfrm>
            <a:off x="1252655" y="226762"/>
            <a:ext cx="10581994" cy="939886"/>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0"/>
              </a:spcBef>
              <a:buSzPct val="68000"/>
              <a:buNone/>
            </a:pPr>
            <a:r>
              <a:rPr lang="en-US" sz="2540" dirty="0">
                <a:solidFill>
                  <a:prstClr val="black"/>
                </a:solidFill>
              </a:rPr>
              <a:t> Example of a program with if statement to judge whether the divisor is zero. </a:t>
            </a:r>
            <a:endParaRPr lang="en-US" sz="2540" dirty="0">
              <a:solidFill>
                <a:prstClr val="black"/>
              </a:solidFill>
            </a:endParaRPr>
          </a:p>
          <a:p>
            <a:pPr marL="128905" lvl="1" indent="0">
              <a:spcBef>
                <a:spcPts val="0"/>
              </a:spcBef>
              <a:buSzPct val="68000"/>
              <a:buNone/>
            </a:pPr>
            <a:r>
              <a:rPr lang="en-US" sz="2540" dirty="0">
                <a:solidFill>
                  <a:prstClr val="black"/>
                </a:solidFill>
              </a:rPr>
              <a:t>If the divisor is zero, terminates the program.</a:t>
            </a:r>
            <a:endParaRPr lang="en-US" sz="2540" dirty="0">
              <a:solidFill>
                <a:prstClr val="black"/>
              </a:solidFill>
            </a:endParaRPr>
          </a:p>
          <a:p>
            <a:pPr marL="128905" lvl="1" indent="0">
              <a:spcBef>
                <a:spcPts val="0"/>
              </a:spcBef>
              <a:buSzPct val="68000"/>
              <a:buNone/>
            </a:pPr>
            <a:r>
              <a:rPr lang="en-US" sz="2540" dirty="0">
                <a:solidFill>
                  <a:prstClr val="black"/>
                </a:solidFill>
              </a:rPr>
              <a:t>  </a:t>
            </a:r>
            <a:endParaRPr lang="en-US" sz="2540" dirty="0">
              <a:solidFill>
                <a:prstClr val="black"/>
              </a:solidFill>
            </a:endParaRPr>
          </a:p>
        </p:txBody>
      </p:sp>
      <p:sp>
        <p:nvSpPr>
          <p:cNvPr id="2" name="矩形 1"/>
          <p:cNvSpPr/>
          <p:nvPr/>
        </p:nvSpPr>
        <p:spPr>
          <a:xfrm>
            <a:off x="1514487" y="4768124"/>
            <a:ext cx="3528997" cy="1110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9" name="圆角矩形标注 8"/>
          <p:cNvSpPr/>
          <p:nvPr/>
        </p:nvSpPr>
        <p:spPr>
          <a:xfrm>
            <a:off x="3998633" y="5505481"/>
            <a:ext cx="3528996" cy="565294"/>
          </a:xfrm>
          <a:prstGeom prst="wedgeRoundRectCallout">
            <a:avLst>
              <a:gd name="adj1" fmla="val -80875"/>
              <a:gd name="adj2" fmla="val -350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You can also use exit() function.</a:t>
            </a:r>
            <a:endParaRPr lang="zh-CN" altLang="en-US" sz="2000" dirty="0"/>
          </a:p>
        </p:txBody>
      </p:sp>
      <p:pic>
        <p:nvPicPr>
          <p:cNvPr id="7" name="图片 6"/>
          <p:cNvPicPr>
            <a:picLocks noChangeAspect="1"/>
          </p:cNvPicPr>
          <p:nvPr/>
        </p:nvPicPr>
        <p:blipFill>
          <a:blip r:embed="rId2"/>
          <a:stretch>
            <a:fillRect/>
          </a:stretch>
        </p:blipFill>
        <p:spPr>
          <a:xfrm>
            <a:off x="8173422" y="5581909"/>
            <a:ext cx="1347096" cy="312132"/>
          </a:xfrm>
          <a:prstGeom prst="rect">
            <a:avLst/>
          </a:prstGeom>
        </p:spPr>
      </p:pic>
      <p:sp>
        <p:nvSpPr>
          <p:cNvPr id="11" name="椭圆 10"/>
          <p:cNvSpPr/>
          <p:nvPr/>
        </p:nvSpPr>
        <p:spPr>
          <a:xfrm>
            <a:off x="1587061" y="3111060"/>
            <a:ext cx="683172" cy="26275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5746" y="749576"/>
            <a:ext cx="6064834" cy="568395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p:nvPr/>
        </p:nvSpPr>
        <p:spPr>
          <a:xfrm>
            <a:off x="1169821" y="163066"/>
            <a:ext cx="9501228" cy="522814"/>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prstClr val="black"/>
                </a:solidFill>
              </a:rPr>
              <a:t> Example of a program with the return value to judge the condition</a:t>
            </a:r>
            <a:endParaRPr lang="en-US" sz="2540" dirty="0">
              <a:solidFill>
                <a:prstClr val="black"/>
              </a:solidFill>
            </a:endParaRPr>
          </a:p>
          <a:p>
            <a:pPr marL="128905" lvl="1" indent="0">
              <a:spcBef>
                <a:spcPts val="1415"/>
              </a:spcBef>
              <a:buSzPct val="68000"/>
              <a:buNone/>
            </a:pPr>
            <a:r>
              <a:rPr lang="en-US" sz="2540" dirty="0">
                <a:solidFill>
                  <a:prstClr val="black"/>
                </a:solidFill>
              </a:rPr>
              <a:t>  </a:t>
            </a:r>
            <a:endParaRPr lang="en-US" sz="2540" dirty="0">
              <a:solidFill>
                <a:prstClr val="black"/>
              </a:solidFill>
            </a:endParaRPr>
          </a:p>
        </p:txBody>
      </p:sp>
      <p:sp>
        <p:nvSpPr>
          <p:cNvPr id="2" name="矩形 1"/>
          <p:cNvSpPr/>
          <p:nvPr/>
        </p:nvSpPr>
        <p:spPr>
          <a:xfrm>
            <a:off x="475745" y="4502179"/>
            <a:ext cx="3071535" cy="19129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3036" y="3821111"/>
            <a:ext cx="3469341" cy="24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744761" y="2245657"/>
            <a:ext cx="5919708" cy="1137351"/>
            <a:chOff x="710108" y="2474382"/>
            <a:chExt cx="6522641" cy="1253192"/>
          </a:xfrm>
        </p:grpSpPr>
        <p:sp>
          <p:nvSpPr>
            <p:cNvPr id="10" name="矩形 9"/>
            <p:cNvSpPr/>
            <p:nvPr/>
          </p:nvSpPr>
          <p:spPr>
            <a:xfrm>
              <a:off x="710108" y="3465016"/>
              <a:ext cx="2223865" cy="2625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9" name="圆角矩形标注 8"/>
            <p:cNvSpPr/>
            <p:nvPr/>
          </p:nvSpPr>
          <p:spPr>
            <a:xfrm>
              <a:off x="3510037" y="2474382"/>
              <a:ext cx="3722712" cy="622870"/>
            </a:xfrm>
            <a:prstGeom prst="wedgeRoundRectCallout">
              <a:avLst>
                <a:gd name="adj1" fmla="val -69031"/>
                <a:gd name="adj2" fmla="val 1168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Check whether the divisor is zero by the return value</a:t>
              </a:r>
              <a:endParaRPr lang="zh-CN" altLang="en-US" sz="2000" dirty="0">
                <a:solidFill>
                  <a:prstClr val="white"/>
                </a:solidFill>
              </a:endParaRPr>
            </a:p>
          </p:txBody>
        </p:sp>
      </p:grpSp>
      <p:sp>
        <p:nvSpPr>
          <p:cNvPr id="11" name="椭圆 10"/>
          <p:cNvSpPr/>
          <p:nvPr/>
        </p:nvSpPr>
        <p:spPr>
          <a:xfrm>
            <a:off x="777765" y="2785249"/>
            <a:ext cx="683172" cy="26275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bwMode="auto">
          <a:xfrm>
            <a:off x="241274" y="1732879"/>
            <a:ext cx="11756003" cy="2088232"/>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28905" lvl="1" indent="0">
              <a:spcBef>
                <a:spcPts val="1415"/>
              </a:spcBef>
              <a:buSzPct val="68000"/>
              <a:buNone/>
            </a:pPr>
            <a:r>
              <a:rPr lang="en-US" sz="2540" dirty="0"/>
              <a:t>C++ provides </a:t>
            </a:r>
            <a:r>
              <a:rPr lang="en-US" sz="2540" b="1" dirty="0"/>
              <a:t>three keywords </a:t>
            </a:r>
            <a:r>
              <a:rPr lang="en-US" sz="2540" dirty="0"/>
              <a:t>to support exception handling</a:t>
            </a:r>
            <a:endParaRPr lang="en-US" sz="2540" dirty="0"/>
          </a:p>
          <a:p>
            <a:pPr marL="667385" lvl="1" indent="-538480">
              <a:spcBef>
                <a:spcPts val="1415"/>
              </a:spcBef>
              <a:buSzPct val="68000"/>
            </a:pPr>
            <a:r>
              <a:rPr lang="en-US" altLang="zh-CN" sz="2540" b="1" dirty="0"/>
              <a:t>try</a:t>
            </a:r>
            <a:r>
              <a:rPr lang="en-US" altLang="zh-CN" sz="2540" dirty="0"/>
              <a:t>: The try block contain statements which may generate exceptions.</a:t>
            </a:r>
            <a:endParaRPr lang="en-US" altLang="zh-CN" sz="2540" dirty="0"/>
          </a:p>
          <a:p>
            <a:pPr marL="667385" lvl="1" indent="-538480">
              <a:spcBef>
                <a:spcPts val="1415"/>
              </a:spcBef>
              <a:buSzPct val="68000"/>
            </a:pPr>
            <a:r>
              <a:rPr lang="en-US" altLang="zh-CN" sz="2540" b="1" dirty="0"/>
              <a:t>throw</a:t>
            </a:r>
            <a:r>
              <a:rPr lang="en-US" altLang="zh-CN" sz="2540" dirty="0"/>
              <a:t>: When an exception occurs in try block, it is thrown to the catch block using throw keyword.</a:t>
            </a:r>
            <a:endParaRPr lang="en-US" altLang="zh-CN" sz="2540" dirty="0"/>
          </a:p>
          <a:p>
            <a:pPr marL="667385" lvl="1" indent="-538480">
              <a:spcBef>
                <a:spcPts val="1415"/>
              </a:spcBef>
              <a:buSzPct val="68000"/>
            </a:pPr>
            <a:r>
              <a:rPr lang="en-US" altLang="zh-CN" sz="2540" b="1" dirty="0"/>
              <a:t>catch</a:t>
            </a:r>
            <a:r>
              <a:rPr lang="en-US" altLang="zh-CN" sz="2540" dirty="0"/>
              <a:t>: The catch block defines the action to be taken when an exception occurs.</a:t>
            </a:r>
            <a:endParaRPr lang="zh-CN" altLang="zh-CN"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
        <p:nvSpPr>
          <p:cNvPr id="5" name="Content Placeholder 2"/>
          <p:cNvSpPr>
            <a:spLocks noGrp="1"/>
          </p:cNvSpPr>
          <p:nvPr>
            <p:ph idx="1"/>
          </p:nvPr>
        </p:nvSpPr>
        <p:spPr>
          <a:xfrm>
            <a:off x="1432369" y="694621"/>
            <a:ext cx="5443814" cy="465329"/>
          </a:xfrm>
        </p:spPr>
        <p:txBody>
          <a:bodyPr>
            <a:noAutofit/>
          </a:bodyPr>
          <a:lstStyle/>
          <a:p>
            <a:pPr marL="128905" lvl="1" indent="0">
              <a:spcBef>
                <a:spcPts val="1415"/>
              </a:spcBef>
              <a:buSzPct val="68000"/>
              <a:buNone/>
            </a:pPr>
            <a:r>
              <a:rPr lang="en-US" sz="3600" b="1" dirty="0"/>
              <a:t> Exception handling</a:t>
            </a:r>
            <a:endParaRPr lang="zh-CN" altLang="zh-CN" sz="3600" b="1" dirty="0"/>
          </a:p>
          <a:p>
            <a:pPr marL="128905" lvl="1" indent="0">
              <a:spcBef>
                <a:spcPts val="1415"/>
              </a:spcBef>
              <a:buSzPct val="68000"/>
              <a:buNone/>
            </a:pPr>
            <a:endParaRPr lang="en-US" sz="3600" b="1" dirty="0"/>
          </a:p>
          <a:p>
            <a:pPr marL="128905" lvl="1" indent="0">
              <a:spcBef>
                <a:spcPts val="1415"/>
              </a:spcBef>
              <a:buSzPct val="68000"/>
              <a:buNone/>
            </a:pPr>
            <a:r>
              <a:rPr lang="en-US" sz="3600" b="1" dirty="0"/>
              <a:t>  </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988297" y="216333"/>
            <a:ext cx="6717509" cy="565294"/>
          </a:xfrm>
        </p:spPr>
        <p:txBody>
          <a:bodyPr>
            <a:normAutofit/>
          </a:bodyPr>
          <a:lstStyle/>
          <a:p>
            <a:pPr marL="128905" lvl="1" indent="0">
              <a:spcBef>
                <a:spcPts val="1415"/>
              </a:spcBef>
              <a:buSzPct val="68000"/>
              <a:buNone/>
            </a:pPr>
            <a:r>
              <a:rPr lang="en-US" sz="2540" dirty="0">
                <a:solidFill>
                  <a:schemeClr val="tx1"/>
                </a:solidFill>
              </a:rPr>
              <a:t> The syntax for using </a:t>
            </a:r>
            <a:r>
              <a:rPr lang="en-US" sz="2540" b="1" dirty="0">
                <a:solidFill>
                  <a:srgbClr val="00B0F0"/>
                </a:solidFill>
              </a:rPr>
              <a:t>try/catch</a:t>
            </a:r>
            <a:r>
              <a:rPr lang="en-US" sz="2540" dirty="0"/>
              <a:t> </a:t>
            </a:r>
            <a:r>
              <a:rPr lang="en-US" sz="2540" dirty="0">
                <a:solidFill>
                  <a:schemeClr val="tx1"/>
                </a:solidFill>
              </a:rPr>
              <a:t>as follows:</a:t>
            </a:r>
            <a:endParaRPr lang="en-US" sz="2540" dirty="0">
              <a:solidFill>
                <a:schemeClr val="tx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4205" y="1052736"/>
            <a:ext cx="489649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p:nvPr/>
        </p:nvSpPr>
        <p:spPr bwMode="auto">
          <a:xfrm>
            <a:off x="430136" y="4867201"/>
            <a:ext cx="11472710" cy="1584176"/>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28905" lvl="1" indent="0">
              <a:spcBef>
                <a:spcPts val="1415"/>
              </a:spcBef>
              <a:buSzPct val="68000"/>
              <a:buNone/>
            </a:pPr>
            <a:r>
              <a:rPr lang="en-US" sz="2540" dirty="0"/>
              <a:t>   You can list down multiple </a:t>
            </a:r>
            <a:r>
              <a:rPr lang="en-US" sz="2540" b="1" dirty="0"/>
              <a:t>catch</a:t>
            </a:r>
            <a:r>
              <a:rPr lang="en-US" sz="2540" dirty="0"/>
              <a:t> statements to catch different type of exceptions in case your </a:t>
            </a:r>
            <a:r>
              <a:rPr lang="en-US" sz="2540" b="1" dirty="0"/>
              <a:t>try </a:t>
            </a:r>
            <a:r>
              <a:rPr lang="en-US" sz="2540" dirty="0"/>
              <a:t>block raises more than one exception in different situations.</a:t>
            </a:r>
            <a:endParaRPr lang="zh-CN" altLang="zh-CN" sz="2540" dirty="0"/>
          </a:p>
        </p:txBody>
      </p:sp>
      <p:grpSp>
        <p:nvGrpSpPr>
          <p:cNvPr id="5" name="组合 4"/>
          <p:cNvGrpSpPr/>
          <p:nvPr/>
        </p:nvGrpSpPr>
        <p:grpSpPr>
          <a:xfrm>
            <a:off x="3211630" y="3194394"/>
            <a:ext cx="5302386" cy="565294"/>
            <a:chOff x="566092" y="3450196"/>
            <a:chExt cx="5842444" cy="622870"/>
          </a:xfrm>
        </p:grpSpPr>
        <p:sp>
          <p:nvSpPr>
            <p:cNvPr id="7" name="矩形 6"/>
            <p:cNvSpPr/>
            <p:nvPr/>
          </p:nvSpPr>
          <p:spPr>
            <a:xfrm>
              <a:off x="566092" y="3465015"/>
              <a:ext cx="1132739" cy="296615"/>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6" name="圆角矩形标注 5"/>
            <p:cNvSpPr/>
            <p:nvPr/>
          </p:nvSpPr>
          <p:spPr>
            <a:xfrm>
              <a:off x="2376088" y="3450196"/>
              <a:ext cx="4032448" cy="622870"/>
            </a:xfrm>
            <a:prstGeom prst="wedgeRoundRectCallout">
              <a:avLst>
                <a:gd name="adj1" fmla="val -69491"/>
                <a:gd name="adj2" fmla="val -40270"/>
                <a:gd name="adj3" fmla="val 16667"/>
              </a:avLst>
            </a:prstGeom>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Catches any type exception</a:t>
              </a:r>
              <a:endParaRPr lang="zh-CN" altLang="en-US" sz="2000" dirty="0">
                <a:solidFill>
                  <a:prstClr val="whit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904" y="927335"/>
            <a:ext cx="7214907" cy="576064"/>
          </a:xfrm>
        </p:spPr>
        <p:txBody>
          <a:bodyPr>
            <a:noAutofit/>
          </a:bodyPr>
          <a:lstStyle/>
          <a:p>
            <a:pPr marL="128905" lvl="1" indent="0">
              <a:spcBef>
                <a:spcPts val="1415"/>
              </a:spcBef>
              <a:buSzPct val="68000"/>
              <a:buNone/>
            </a:pPr>
            <a:r>
              <a:rPr lang="en-US" sz="2800" dirty="0"/>
              <a:t> How does exception handling work</a:t>
            </a:r>
            <a:endParaRPr lang="zh-CN" altLang="zh-CN" sz="2800" dirty="0"/>
          </a:p>
          <a:p>
            <a:pPr marL="128905" lvl="1" indent="0">
              <a:spcBef>
                <a:spcPts val="1415"/>
              </a:spcBef>
              <a:buSzPct val="68000"/>
              <a:buNone/>
            </a:pPr>
            <a:endParaRPr lang="en-US" sz="2800" dirty="0"/>
          </a:p>
          <a:p>
            <a:pPr marL="128905" lvl="1" indent="0">
              <a:spcBef>
                <a:spcPts val="1415"/>
              </a:spcBef>
              <a:buSzPct val="68000"/>
              <a:buNone/>
            </a:pPr>
            <a:r>
              <a:rPr lang="en-US" sz="2800" dirty="0"/>
              <a:t>  </a:t>
            </a:r>
            <a:endParaRPr lang="en-US" sz="2800" dirty="0"/>
          </a:p>
        </p:txBody>
      </p:sp>
      <p:sp>
        <p:nvSpPr>
          <p:cNvPr id="4" name="Content Placeholder 2"/>
          <p:cNvSpPr txBox="1"/>
          <p:nvPr/>
        </p:nvSpPr>
        <p:spPr bwMode="auto">
          <a:xfrm>
            <a:off x="382068" y="1738832"/>
            <a:ext cx="11326455" cy="3974357"/>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544195" lvl="1" indent="-414655">
              <a:spcBef>
                <a:spcPts val="1415"/>
              </a:spcBef>
              <a:buSzPct val="68000"/>
            </a:pPr>
            <a:r>
              <a:rPr lang="en-US" sz="2540" dirty="0"/>
              <a:t> When a problem is detected during the computation, an exception is raised by using </a:t>
            </a:r>
            <a:r>
              <a:rPr lang="en-US" sz="2540" b="1" dirty="0"/>
              <a:t>keyword </a:t>
            </a:r>
            <a:r>
              <a:rPr lang="en-US" sz="2540" b="1" dirty="0">
                <a:solidFill>
                  <a:srgbClr val="00B0F0"/>
                </a:solidFill>
              </a:rPr>
              <a:t>throw</a:t>
            </a:r>
            <a:r>
              <a:rPr lang="en-US" sz="2540" b="1" dirty="0"/>
              <a:t>.</a:t>
            </a:r>
            <a:endParaRPr lang="en-US" sz="2540" b="1" dirty="0"/>
          </a:p>
          <a:p>
            <a:pPr marL="544195" lvl="1" indent="-414655">
              <a:spcBef>
                <a:spcPts val="1415"/>
              </a:spcBef>
              <a:buSzPct val="68000"/>
            </a:pPr>
            <a:r>
              <a:rPr lang="en-US" altLang="zh-CN" sz="2540" dirty="0"/>
              <a:t>The raised exceptions are handled by the</a:t>
            </a:r>
            <a:r>
              <a:rPr lang="en-US" altLang="zh-CN" sz="2540" b="1" dirty="0"/>
              <a:t> catch block</a:t>
            </a:r>
            <a:r>
              <a:rPr lang="en-US" altLang="zh-CN" sz="2540" dirty="0"/>
              <a:t>. This exception handler is indicated by the </a:t>
            </a:r>
            <a:r>
              <a:rPr lang="en-US" altLang="zh-CN" sz="2540" b="1" dirty="0"/>
              <a:t>keyword </a:t>
            </a:r>
            <a:r>
              <a:rPr lang="en-US" altLang="zh-CN" sz="2540" b="1" dirty="0">
                <a:solidFill>
                  <a:srgbClr val="00B0F0"/>
                </a:solidFill>
              </a:rPr>
              <a:t>catch</a:t>
            </a:r>
            <a:r>
              <a:rPr lang="en-US" altLang="zh-CN" sz="2540" dirty="0"/>
              <a:t>. </a:t>
            </a:r>
            <a:r>
              <a:rPr lang="en-US" altLang="zh-CN" sz="2540" b="1" dirty="0"/>
              <a:t>The catch block must be used immediately after the try block.</a:t>
            </a:r>
            <a:endParaRPr lang="en-US" altLang="zh-CN" sz="2540" b="1" dirty="0"/>
          </a:p>
          <a:p>
            <a:pPr marL="544195" lvl="1" indent="-414655">
              <a:spcBef>
                <a:spcPts val="1415"/>
              </a:spcBef>
              <a:buSzPct val="68000"/>
            </a:pPr>
            <a:r>
              <a:rPr lang="en-US" altLang="zh-CN" sz="2540" b="1" dirty="0">
                <a:solidFill>
                  <a:srgbClr val="00B0F0"/>
                </a:solidFill>
              </a:rPr>
              <a:t>try</a:t>
            </a:r>
            <a:r>
              <a:rPr lang="en-US" altLang="zh-CN" sz="2540" dirty="0"/>
              <a:t> block is responsible for testing the existence of exceptions.</a:t>
            </a:r>
            <a:endParaRPr lang="zh-CN" altLang="zh-CN"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3720,&quot;width&quot;:7896}"/>
</p:tagLst>
</file>

<file path=ppt/tags/tag2.xml><?xml version="1.0" encoding="utf-8"?>
<p:tagLst xmlns:p="http://schemas.openxmlformats.org/presentationml/2006/main">
  <p:tag name="KSO_WM_UNIT_PLACING_PICTURE_USER_VIEWPORT" val="{&quot;height&quot;:3720,&quot;width&quot;:78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8388</Words>
  <Application>WPS 演示</Application>
  <PresentationFormat>宽屏</PresentationFormat>
  <Paragraphs>320</Paragraphs>
  <Slides>34</Slides>
  <Notes>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34</vt:i4>
      </vt:variant>
    </vt:vector>
  </HeadingPairs>
  <TitlesOfParts>
    <vt:vector size="55" baseType="lpstr">
      <vt:lpstr>Arial</vt:lpstr>
      <vt:lpstr>宋体</vt:lpstr>
      <vt:lpstr>Wingdings</vt:lpstr>
      <vt:lpstr>Calibri</vt:lpstr>
      <vt:lpstr>Franklin Gothic Demi</vt:lpstr>
      <vt:lpstr>Yu Gothic UI Semibold</vt:lpstr>
      <vt:lpstr>Franklin Gothic Medium</vt:lpstr>
      <vt:lpstr>Wingdings 3</vt:lpstr>
      <vt:lpstr>Symbol</vt:lpstr>
      <vt:lpstr>Wingdings 2</vt:lpstr>
      <vt:lpstr>Wingdings</vt:lpstr>
      <vt:lpstr>Wingdings 2</vt:lpstr>
      <vt:lpstr>微软雅黑</vt:lpstr>
      <vt:lpstr>Arial Unicode MS</vt:lpstr>
      <vt:lpstr>等线</vt:lpstr>
      <vt:lpstr>Calibri</vt:lpstr>
      <vt:lpstr>SFMono-Regular</vt:lpstr>
      <vt:lpstr>Segoe Print</vt:lpstr>
      <vt:lpstr>Tahoma</vt:lpstr>
      <vt:lpstr>Verdana</vt:lpstr>
      <vt:lpstr>Office 主题</vt:lpstr>
      <vt:lpstr>C/C++ Program Design</vt:lpstr>
      <vt:lpstr>Exceptions</vt:lpstr>
      <vt:lpstr> Exception and Exception Handling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 Standard Exceptions</vt:lpstr>
      <vt:lpstr>PowerPoint 演示文稿</vt:lpstr>
      <vt:lpstr>RTTI(Run-Time Type Identification)</vt:lpstr>
      <vt:lpstr>dynamic_cast operator</vt:lpstr>
      <vt:lpstr>PowerPoint 演示文稿</vt:lpstr>
      <vt:lpstr>PowerPoint 演示文稿</vt:lpstr>
      <vt:lpstr>typeid operator</vt:lpstr>
      <vt:lpstr>PowerPoint 演示文稿</vt:lpstr>
      <vt:lpstr>PowerPoint 演示文稿</vt:lpstr>
      <vt:lpstr>Standard output and standard error</vt:lpstr>
      <vt:lpstr>Standard output and standard error</vt:lpstr>
      <vt:lpstr>Standard output and standard error</vt:lpstr>
      <vt:lpstr>Standard output and standard error</vt:lpstr>
      <vt:lpstr>assertion</vt:lpstr>
      <vt:lpstr>Exercise 1</vt:lpstr>
      <vt:lpstr>Exercise 2</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wo</cp:lastModifiedBy>
  <cp:revision>1043</cp:revision>
  <dcterms:created xsi:type="dcterms:W3CDTF">2020-09-05T08:11:00Z</dcterms:created>
  <dcterms:modified xsi:type="dcterms:W3CDTF">2021-12-12T07:31:06Z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2052-11.1.0.11115</vt:lpwstr>
  </property>
</Properties>
</file>