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7" r:id="rId20"/>
    <p:sldId id="738" r:id="rId21"/>
    <p:sldId id="739" r:id="rId22"/>
    <p:sldId id="74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3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8636-3DE6-1F47-B943-55AA47E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C826-74F2-E045-94A9-CD6BFA02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43" y="1310666"/>
            <a:ext cx="11053879" cy="2967420"/>
          </a:xfrm>
        </p:spPr>
        <p:txBody>
          <a:bodyPr/>
          <a:lstStyle/>
          <a:p>
            <a:r>
              <a:rPr kumimoji="1" lang="en-US" altLang="zh-CN" dirty="0"/>
              <a:t>Many applications define their own assert macros.</a:t>
            </a:r>
          </a:p>
          <a:p>
            <a:r>
              <a:rPr kumimoji="1" lang="en-US" altLang="zh-CN" dirty="0" err="1"/>
              <a:t>CV_Assert</a:t>
            </a:r>
            <a:r>
              <a:rPr kumimoji="1" lang="en-US" altLang="zh-CN" dirty="0"/>
              <a:t> in OpenCV checks a condition at runtime and throws exception if it fails.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cv::error() may behavior differently with different settings.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3FB12-3E54-F44F-92C0-A807386661F7}"/>
              </a:ext>
            </a:extLst>
          </p:cNvPr>
          <p:cNvSpPr/>
          <p:nvPr/>
        </p:nvSpPr>
        <p:spPr>
          <a:xfrm>
            <a:off x="212272" y="2794376"/>
            <a:ext cx="1197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)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!!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(expr)) ;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StsAssert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#expr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CV_Func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__FILE__, __LINE__ ); }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53D99C-5D38-F64A-83C2-07808B51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5" y="4457967"/>
            <a:ext cx="4035724" cy="24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1AE633-902C-D54C-850D-DD51EE5DA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A72B44-D0A1-1C42-88A6-A530CCE70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B9E8-2EF5-D648-B810-AF1A601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D3290-68C3-804E-A5EE-50FCFC54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1: Kill the program when error occurs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31444-C4EC-A94A-B7DC-AC4F070DED76}"/>
              </a:ext>
            </a:extLst>
          </p:cNvPr>
          <p:cNvSpPr/>
          <p:nvPr/>
        </p:nvSpPr>
        <p:spPr>
          <a:xfrm>
            <a:off x="1235529" y="2160626"/>
            <a:ext cx="1011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E2A3AC-FD33-D542-8D6D-64F67D83FD64}"/>
              </a:ext>
            </a:extLst>
          </p:cNvPr>
          <p:cNvSpPr txBox="1">
            <a:spLocks/>
          </p:cNvSpPr>
          <p:nvPr/>
        </p:nvSpPr>
        <p:spPr>
          <a:xfrm>
            <a:off x="767725" y="4944439"/>
            <a:ext cx="11053879" cy="127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good solution? </a:t>
            </a:r>
          </a:p>
          <a:p>
            <a:r>
              <a:rPr kumimoji="1" lang="en-US" altLang="zh-CN" dirty="0"/>
              <a:t>If not, how to tell the caller?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7E495-A3F4-D24E-B781-3FB3EE9B164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6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F5E7-17C0-9044-9661-3B05D5C1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B413F-87C7-9D46-AFCE-17A850CE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73305"/>
          </a:xfrm>
        </p:spPr>
        <p:txBody>
          <a:bodyPr/>
          <a:lstStyle/>
          <a:p>
            <a:r>
              <a:rPr kumimoji="1" lang="en-US" altLang="zh-CN" dirty="0"/>
              <a:t>Solution 2: Tell the caller by the return value when error occurs</a:t>
            </a:r>
            <a:endParaRPr kumimoji="1" lang="zh-CN" altLang="en-US" dirty="0"/>
          </a:p>
          <a:p>
            <a:r>
              <a:rPr kumimoji="1" lang="en-US" altLang="zh-CN" dirty="0"/>
              <a:t>We have to use the 3</a:t>
            </a:r>
            <a:r>
              <a:rPr kumimoji="1" lang="en-US" altLang="zh-CN" baseline="30000" dirty="0"/>
              <a:t>rd</a:t>
            </a:r>
            <a:r>
              <a:rPr kumimoji="1" lang="en-US" altLang="zh-CN" dirty="0"/>
              <a:t> parameter to send the result.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B1DF0C-EE5E-074E-B60B-156442FBDBEA}"/>
              </a:ext>
            </a:extLst>
          </p:cNvPr>
          <p:cNvSpPr/>
          <p:nvPr/>
        </p:nvSpPr>
        <p:spPr>
          <a:xfrm>
            <a:off x="996042" y="2668683"/>
            <a:ext cx="10199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A2FC0-4AE4-E742-B168-B4C504C383B2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7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FD133-DF50-744D-82A1-A6E0C3E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48DC5-42E2-F841-B63D-E94BDC9F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3: Throw exceptions (C++ feature)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600A6-1585-A641-BBB0-41D8B8456CB9}"/>
              </a:ext>
            </a:extLst>
          </p:cNvPr>
          <p:cNvSpPr/>
          <p:nvPr/>
        </p:nvSpPr>
        <p:spPr>
          <a:xfrm>
            <a:off x="1104900" y="1890824"/>
            <a:ext cx="759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B02A92-E7AD-B445-A825-E1B70B7DDC16}"/>
              </a:ext>
            </a:extLst>
          </p:cNvPr>
          <p:cNvSpPr/>
          <p:nvPr/>
        </p:nvSpPr>
        <p:spPr>
          <a:xfrm>
            <a:off x="1104900" y="4008456"/>
            <a:ext cx="612865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1189A2-6273-3443-8767-5E89A0F55137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47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15FF8F-FCFF-3241-9BE4-0E174869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About 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9E4E7B7-E597-2A4C-971D-E914F3CAA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4551-416A-084B-935D-C07D343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Handling Exceptions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A4F27-0443-8A46-BA7A-338ABADB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902044" cy="833631"/>
          </a:xfrm>
        </p:spPr>
        <p:txBody>
          <a:bodyPr/>
          <a:lstStyle/>
          <a:p>
            <a:r>
              <a:rPr kumimoji="1" lang="en-US" altLang="zh-CN" dirty="0"/>
              <a:t>A try block can be followed by multiple catch blocks.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64775F-9E78-F84C-B8D9-C18747706D10}"/>
              </a:ext>
            </a:extLst>
          </p:cNvPr>
          <p:cNvSpPr/>
          <p:nvPr/>
        </p:nvSpPr>
        <p:spPr>
          <a:xfrm>
            <a:off x="451757" y="2483644"/>
            <a:ext cx="7206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58237-1A97-5547-94C1-5DC2333BE8EE}"/>
              </a:ext>
            </a:extLst>
          </p:cNvPr>
          <p:cNvSpPr/>
          <p:nvPr/>
        </p:nvSpPr>
        <p:spPr>
          <a:xfrm>
            <a:off x="6901543" y="1743810"/>
            <a:ext cx="48387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F45CD6-01A5-F946-BC9B-1DD925FFDBD6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error4.cpp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22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ED5BE-B62C-DF46-882C-3C2BBAB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Stack Unwinding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CF67E-281A-2849-B9F5-158475C6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966616"/>
            <a:ext cx="11622940" cy="12246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exception is not handled in the function, throw it to the caller.</a:t>
            </a:r>
          </a:p>
          <a:p>
            <a:r>
              <a:rPr kumimoji="1" lang="en-US" altLang="zh-CN" dirty="0"/>
              <a:t>If the caller does not handle, throw it to the caller of the caller, or until main()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47C75A-7B94-D545-A884-69F335C2A009}"/>
              </a:ext>
            </a:extLst>
          </p:cNvPr>
          <p:cNvSpPr/>
          <p:nvPr/>
        </p:nvSpPr>
        <p:spPr>
          <a:xfrm>
            <a:off x="1186543" y="1843323"/>
            <a:ext cx="7859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61296-D35C-DE44-8405-A770B2FD0E9B}"/>
              </a:ext>
            </a:extLst>
          </p:cNvPr>
          <p:cNvSpPr/>
          <p:nvPr/>
        </p:nvSpPr>
        <p:spPr>
          <a:xfrm>
            <a:off x="7315200" y="1951672"/>
            <a:ext cx="48768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08176-0441-8047-9DDE-206074A148A7}"/>
              </a:ext>
            </a:extLst>
          </p:cNvPr>
          <p:cNvSpPr/>
          <p:nvPr/>
        </p:nvSpPr>
        <p:spPr>
          <a:xfrm>
            <a:off x="3592286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error5.cpp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49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84C8-FB1D-F34B-A947-F502045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Catch-all Handler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8A859-5693-8946-8838-09D7B2F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726991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If an exception is not caught, it will reach to the top caller, and terminate the program😱</a:t>
            </a:r>
          </a:p>
          <a:p>
            <a:r>
              <a:rPr kumimoji="1" lang="en" altLang="zh-CN" dirty="0"/>
              <a:t> A catch-all handler can catch all kinds of exceptions.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06A4CD-FD05-C247-9500-B03841FC369D}"/>
              </a:ext>
            </a:extLst>
          </p:cNvPr>
          <p:cNvSpPr/>
          <p:nvPr/>
        </p:nvSpPr>
        <p:spPr>
          <a:xfrm>
            <a:off x="1376479" y="2610683"/>
            <a:ext cx="8839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runSomething1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runSomething2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runSomeOthers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"Unrecognized Exception"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572B80-807D-8E4B-9C15-1921322A6A02}"/>
              </a:ext>
            </a:extLst>
          </p:cNvPr>
          <p:cNvSpPr/>
          <p:nvPr/>
        </p:nvSpPr>
        <p:spPr>
          <a:xfrm>
            <a:off x="1976320" y="5045529"/>
            <a:ext cx="1774935" cy="3918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6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3C41-94D0-4041-B4FD-B9C23F0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Exceptions and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CE0E0-BBA1-DB43-8302-DB8EA478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1519"/>
          </a:xfrm>
        </p:spPr>
        <p:txBody>
          <a:bodyPr/>
          <a:lstStyle/>
          <a:p>
            <a:r>
              <a:rPr kumimoji="1" lang="en-US" altLang="zh-CN" dirty="0"/>
              <a:t>If an object is thrown, and its class is derived from another class.</a:t>
            </a:r>
          </a:p>
          <a:p>
            <a:r>
              <a:rPr kumimoji="1" lang="en-US" altLang="zh-CN" dirty="0"/>
              <a:t>An exception handler with the base class type can catch the exception.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D1D1D-2CA8-F443-ACC0-BC060B7CC527}"/>
              </a:ext>
            </a:extLst>
          </p:cNvPr>
          <p:cNvSpPr/>
          <p:nvPr/>
        </p:nvSpPr>
        <p:spPr>
          <a:xfrm>
            <a:off x="1066235" y="2677886"/>
            <a:ext cx="78818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Base."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never reach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Derived."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6FEE9A-C338-684F-B8C9-0E24A9C84CFB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Standard Output Stream and Standard Error Stream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47742-00ED-4A42-B5AF-C014A8D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std::exception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23A1F-0370-BC4D-B5E5-07812E17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std::exception </a:t>
            </a:r>
            <a:r>
              <a:rPr kumimoji="1" lang="en-US" altLang="zh-CN" dirty="0"/>
              <a:t>is a class which can be a base class to any exception.</a:t>
            </a:r>
          </a:p>
          <a:p>
            <a:r>
              <a:rPr kumimoji="1" lang="en-US" altLang="zh-CN" dirty="0"/>
              <a:t>Function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std:exception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::what()</a:t>
            </a:r>
            <a:r>
              <a:rPr kumimoji="1" lang="en-US" altLang="zh-CN" dirty="0"/>
              <a:t> can be </a:t>
            </a:r>
            <a:r>
              <a:rPr kumimoji="1" lang="en-US" altLang="zh-CN" dirty="0" err="1"/>
              <a:t>overided</a:t>
            </a:r>
            <a:r>
              <a:rPr kumimoji="1" lang="en-US" altLang="zh-CN" dirty="0"/>
              <a:t> to return a C-style string message.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49043-D1DA-4B42-B15C-A6325642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3729182"/>
            <a:ext cx="3795992" cy="31288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AD6C96-D7D1-AF4B-9B7A-13095AAC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53" y="3327400"/>
            <a:ext cx="4013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FE2CB-3F98-1F4C-87FA-866266AA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Exception Specifications and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noexcept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ea typeface="+mn-ea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17DC-3D50-ED43-8F18-4A944FF6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9776"/>
          </a:xfrm>
        </p:spPr>
        <p:txBody>
          <a:bodyPr/>
          <a:lstStyle/>
          <a:p>
            <a:r>
              <a:rPr kumimoji="1" lang="en" altLang="zh-CN" dirty="0"/>
              <a:t>The </a:t>
            </a:r>
            <a:r>
              <a:rPr kumimoji="1" lang="en" altLang="zh-CN" dirty="0" err="1"/>
              <a:t>noexcept</a:t>
            </a:r>
            <a:r>
              <a:rPr kumimoji="1" lang="en" altLang="zh-CN" dirty="0"/>
              <a:t> specifier defines a function which will not throw anything.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F6F09D-BABC-0C48-A571-8D740E9D0294}"/>
              </a:ext>
            </a:extLst>
          </p:cNvPr>
          <p:cNvSpPr/>
          <p:nvPr/>
        </p:nvSpPr>
        <p:spPr>
          <a:xfrm>
            <a:off x="1186543" y="1926771"/>
            <a:ext cx="1016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noexcept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this function is non-throwing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7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BF795-24EA-934E-B90B-0196394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new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CB16-EE58-0747-9A7F-DF82885A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/>
              <a:t>std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nothrow</a:t>
            </a:r>
            <a:r>
              <a:rPr kumimoji="1" lang="en-US" altLang="zh-CN" dirty="0"/>
              <a:t> is a constant to select a non-throwing allocation function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3C6CE-BBEA-1649-A063-8BD861AF1CF0}"/>
              </a:ext>
            </a:extLst>
          </p:cNvPr>
          <p:cNvSpPr/>
          <p:nvPr/>
        </p:nvSpPr>
        <p:spPr>
          <a:xfrm>
            <a:off x="1588750" y="22154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may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bad_alloc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what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not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(p==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... 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845DE-6C69-494E-A602-DB5DF3B656CC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nothrow.cpp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69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867AE-EEB2-FF4F-A1B6-5840F80A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stdin, </a:t>
            </a:r>
            <a:r>
              <a:rPr kumimoji="1" lang="en" altLang="zh-CN" dirty="0" err="1"/>
              <a:t>stdout</a:t>
            </a:r>
            <a:r>
              <a:rPr kumimoji="1" lang="en" altLang="zh-CN" dirty="0"/>
              <a:t>, stderr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85B35-7361-454D-B1BF-00FF4995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C, three text streams are predefined, and their type is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*</a:t>
            </a:r>
            <a:r>
              <a:rPr kumimoji="1" lang="en-US" altLang="zh-CN" dirty="0"/>
              <a:t>).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dirty="0"/>
              <a:t>: standard input stream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stdout</a:t>
            </a:r>
            <a:r>
              <a:rPr kumimoji="1" lang="en-US" altLang="zh-CN" dirty="0"/>
              <a:t>: standard output stream, </a:t>
            </a:r>
            <a:r>
              <a:rPr lang="en" altLang="zh-CN" dirty="0"/>
              <a:t>for conventional output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stderr</a:t>
            </a:r>
            <a:r>
              <a:rPr kumimoji="1" lang="en-US" altLang="zh-CN" dirty="0"/>
              <a:t>: standard error stream, for diagnostic output.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Why do we need the "ugly" black command windows?</a:t>
            </a:r>
          </a:p>
        </p:txBody>
      </p:sp>
    </p:spTree>
    <p:extLst>
      <p:ext uri="{BB962C8B-B14F-4D97-AF65-F5344CB8AC3E}">
        <p14:creationId xmlns:p14="http://schemas.microsoft.com/office/powerpoint/2010/main" val="233490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C00F2-E74E-3144-B6CF-140065C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Command-line Interface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58705-0F9C-7943-96BF-41EF7FCE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The ONLY interface in the past.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55E7-0C8B-554A-885B-8F17123E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18" y="974951"/>
            <a:ext cx="6083313" cy="37224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4F49F2-ACE9-7A40-A9DA-D7BFAAFA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0" y="2036675"/>
            <a:ext cx="5143919" cy="38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C5387F-B44D-FF40-A1D3-E78F9AA95786}"/>
              </a:ext>
            </a:extLst>
          </p:cNvPr>
          <p:cNvSpPr/>
          <p:nvPr/>
        </p:nvSpPr>
        <p:spPr>
          <a:xfrm>
            <a:off x="424665" y="5894614"/>
            <a:ext cx="5354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The end of the HELP command output from RT-11SJ displayed on a VT100.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B18B3E-E872-6E49-88A1-5EBE90A413F8}"/>
              </a:ext>
            </a:extLst>
          </p:cNvPr>
          <p:cNvSpPr/>
          <p:nvPr/>
        </p:nvSpPr>
        <p:spPr>
          <a:xfrm>
            <a:off x="1174330" y="6540945"/>
            <a:ext cx="5346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https://en.wikipedia.org/wiki/Command-line_interface</a:t>
            </a:r>
          </a:p>
        </p:txBody>
      </p:sp>
    </p:spTree>
    <p:extLst>
      <p:ext uri="{BB962C8B-B14F-4D97-AF65-F5344CB8AC3E}">
        <p14:creationId xmlns:p14="http://schemas.microsoft.com/office/powerpoint/2010/main" val="38853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45508-B918-9342-B7BA-DDC48CF5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But We are in the 21st Centaury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169FC-B206-AC4E-B2BF-1356CA69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still need them!</a:t>
            </a:r>
          </a:p>
          <a:p>
            <a:pPr lvl="1"/>
            <a:r>
              <a:rPr kumimoji="1" lang="en-US" altLang="zh-CN" dirty="0"/>
              <a:t>Many computers still have no GUI: severs, intelligent devices</a:t>
            </a:r>
          </a:p>
          <a:p>
            <a:pPr lvl="1"/>
            <a:r>
              <a:rPr kumimoji="1" lang="en-US" altLang="zh-CN" dirty="0"/>
              <a:t>Many programs do not provide GUI: HTTP servers, DB servers, ...</a:t>
            </a:r>
          </a:p>
        </p:txBody>
      </p:sp>
    </p:spTree>
    <p:extLst>
      <p:ext uri="{BB962C8B-B14F-4D97-AF65-F5344CB8AC3E}">
        <p14:creationId xmlns:p14="http://schemas.microsoft.com/office/powerpoint/2010/main" val="26816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20A5-E46A-AB45-B4D3-A457F319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 Stream and Error Stream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88CA-A33E-5D47-AE82-504B806E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24"/>
          </a:xfrm>
        </p:spPr>
        <p:txBody>
          <a:bodyPr/>
          <a:lstStyle/>
          <a:p>
            <a:r>
              <a:rPr kumimoji="1" lang="en-US" altLang="zh-CN" dirty="0"/>
              <a:t>Send contents into streams in C and C++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A3316-2B81-E946-91EE-CAEBB17282A7}"/>
              </a:ext>
            </a:extLst>
          </p:cNvPr>
          <p:cNvSpPr/>
          <p:nvPr/>
        </p:nvSpPr>
        <p:spPr>
          <a:xfrm>
            <a:off x="954268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5177ED-AA65-8144-8339-DE32067CA774}"/>
              </a:ext>
            </a:extLst>
          </p:cNvPr>
          <p:cNvSpPr/>
          <p:nvPr/>
        </p:nvSpPr>
        <p:spPr>
          <a:xfrm>
            <a:off x="954268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5A4ADD-24B7-7E43-A8F7-D05EFD766895}"/>
              </a:ext>
            </a:extLst>
          </p:cNvPr>
          <p:cNvSpPr/>
          <p:nvPr/>
        </p:nvSpPr>
        <p:spPr>
          <a:xfrm>
            <a:off x="1376479" y="6457890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34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E6CA-2EB7-C047-BBDB-94B2AA7D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Redirection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74C94-2FF2-3049-9D99-D7C29A35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00" y="938864"/>
            <a:ext cx="11053879" cy="16312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output of a program is in a pipeline.</a:t>
            </a:r>
          </a:p>
          <a:p>
            <a:r>
              <a:rPr kumimoji="1" lang="en-US" altLang="zh-CN" dirty="0"/>
              <a:t>The output can be redirected. You can redirect the output into a file for debugging especially when the program run a very long time.</a:t>
            </a:r>
            <a:endParaRPr kumimoji="1"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9BE8D7C-14D9-EB4D-9BBC-378CCF08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637" y="3848494"/>
            <a:ext cx="4969969" cy="29473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029DAF-83C6-5543-B9E5-D3F575B0276E}"/>
              </a:ext>
            </a:extLst>
          </p:cNvPr>
          <p:cNvSpPr/>
          <p:nvPr/>
        </p:nvSpPr>
        <p:spPr>
          <a:xfrm>
            <a:off x="1146637" y="6488668"/>
            <a:ext cx="47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https://en.wikipedia.org/wiki/Standard_streams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29E9-DCF6-0044-B8B4-528ED63E83F1}"/>
              </a:ext>
            </a:extLst>
          </p:cNvPr>
          <p:cNvSpPr/>
          <p:nvPr/>
        </p:nvSpPr>
        <p:spPr>
          <a:xfrm>
            <a:off x="999680" y="239859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| less</a:t>
            </a: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1&gt;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/dev/null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94A71A-C112-FD41-9962-97C59170CCC5}"/>
              </a:ext>
            </a:extLst>
          </p:cNvPr>
          <p:cNvSpPr/>
          <p:nvPr/>
        </p:nvSpPr>
        <p:spPr>
          <a:xfrm>
            <a:off x="6025242" y="2342539"/>
            <a:ext cx="586683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&amp;&gt;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628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4E7A3C-4C47-9047-AA3C-8A44D6674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assert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04B6B12-368B-5847-873A-4EDD2A6E9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BBDC-1B60-B446-9402-2116D479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AA861-59E0-4F4B-9247-E6838D2B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838"/>
            <a:ext cx="11053879" cy="83363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</a:t>
            </a:r>
            <a:r>
              <a:rPr kumimoji="1" lang="en-US" altLang="zh-CN" dirty="0"/>
              <a:t> is a function-like macro in &lt;</a:t>
            </a:r>
            <a:r>
              <a:rPr kumimoji="1" lang="en-US" altLang="zh-CN" dirty="0" err="1"/>
              <a:t>assert.h</a:t>
            </a:r>
            <a:r>
              <a:rPr kumimoji="1" lang="en-US" altLang="zh-CN" dirty="0"/>
              <a:t>&gt; and &lt;</a:t>
            </a:r>
            <a:r>
              <a:rPr kumimoji="1" lang="en-US" altLang="zh-CN" dirty="0" err="1"/>
              <a:t>cassert</a:t>
            </a:r>
            <a:r>
              <a:rPr kumimoji="1" lang="en-US" altLang="zh-CN" dirty="0"/>
              <a:t>&gt;.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8BB6DE-B6B7-0740-827C-17EB8F7D7FB1}"/>
              </a:ext>
            </a:extLst>
          </p:cNvPr>
          <p:cNvSpPr/>
          <p:nvPr/>
        </p:nvSpPr>
        <p:spPr>
          <a:xfrm>
            <a:off x="1345887" y="167460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8D285F-B696-1147-A560-9D8069D524D7}"/>
              </a:ext>
            </a:extLst>
          </p:cNvPr>
          <p:cNvSpPr txBox="1">
            <a:spLocks/>
          </p:cNvSpPr>
          <p:nvPr/>
        </p:nvSpPr>
        <p:spPr>
          <a:xfrm>
            <a:off x="838199" y="3358284"/>
            <a:ext cx="9217762" cy="1339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Do nothing if the condition is true</a:t>
            </a:r>
          </a:p>
          <a:p>
            <a:r>
              <a:rPr kumimoji="1" lang="en-US" altLang="zh-CN" dirty="0"/>
              <a:t>Output diagnostic information and call abort() if the condition is false.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6B29ED-C771-794B-B033-7E06B798F5F6}"/>
              </a:ext>
            </a:extLst>
          </p:cNvPr>
          <p:cNvSpPr/>
          <p:nvPr/>
        </p:nvSpPr>
        <p:spPr>
          <a:xfrm>
            <a:off x="838199" y="4746361"/>
            <a:ext cx="7372633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If NDEBUG is defined, do nothing whatever the condition is.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assert can be used only for debugging, be removed by a macro NDEBUG before releasing.</a:t>
            </a:r>
            <a:endParaRPr kumimoji="1"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EE5F1-2A25-3A44-91F8-D0133E24B65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89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32463</TotalTime>
  <Words>1419</Words>
  <Application>Microsoft Macintosh PowerPoint</Application>
  <PresentationFormat>宽屏</PresentationFormat>
  <Paragraphs>216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Standard Output Stream and Standard Error Stream</vt:lpstr>
      <vt:lpstr>stdin, stdout, stderr</vt:lpstr>
      <vt:lpstr>Command-line Interface</vt:lpstr>
      <vt:lpstr>But We are in the 21st Centaury</vt:lpstr>
      <vt:lpstr>Output Stream and Error Stream</vt:lpstr>
      <vt:lpstr>Redirection</vt:lpstr>
      <vt:lpstr>assert</vt:lpstr>
      <vt:lpstr>assert</vt:lpstr>
      <vt:lpstr>assert</vt:lpstr>
      <vt:lpstr>Exceptions</vt:lpstr>
      <vt:lpstr>Error Handling</vt:lpstr>
      <vt:lpstr>Error Handling</vt:lpstr>
      <vt:lpstr>Error Handling</vt:lpstr>
      <vt:lpstr>More About Exceptions</vt:lpstr>
      <vt:lpstr>Handling Exceptions</vt:lpstr>
      <vt:lpstr>Stack Unwinding</vt:lpstr>
      <vt:lpstr>Catch-all Handler</vt:lpstr>
      <vt:lpstr>Exceptions and Inheritance</vt:lpstr>
      <vt:lpstr>std::exception</vt:lpstr>
      <vt:lpstr>Exception Specifications and noexcept</vt:lpstr>
      <vt:lpstr>nothrow new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1751</cp:revision>
  <dcterms:created xsi:type="dcterms:W3CDTF">2020-09-05T08:11:12Z</dcterms:created>
  <dcterms:modified xsi:type="dcterms:W3CDTF">2021-12-14T13:10:19Z</dcterms:modified>
  <cp:category/>
</cp:coreProperties>
</file>