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477" r:id="rId3"/>
    <p:sldId id="466" r:id="rId4"/>
    <p:sldId id="467" r:id="rId5"/>
    <p:sldId id="468" r:id="rId6"/>
    <p:sldId id="469" r:id="rId7"/>
    <p:sldId id="470" r:id="rId8"/>
    <p:sldId id="460" r:id="rId9"/>
    <p:sldId id="1130" r:id="rId10"/>
    <p:sldId id="471" r:id="rId11"/>
    <p:sldId id="472" r:id="rId12"/>
    <p:sldId id="1131" r:id="rId13"/>
    <p:sldId id="1132" r:id="rId14"/>
    <p:sldId id="476" r:id="rId15"/>
    <p:sldId id="1133" r:id="rId16"/>
    <p:sldId id="478" r:id="rId17"/>
    <p:sldId id="312" r:id="rId18"/>
    <p:sldId id="113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107" d="100"/>
          <a:sy n="107" d="100"/>
        </p:scale>
        <p:origin x="12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15, Friend classes and Nested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41098" y="1635846"/>
            <a:ext cx="4342532" cy="4509274"/>
            <a:chOff x="485701" y="1081378"/>
            <a:chExt cx="4784827" cy="496855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1" y="1081378"/>
              <a:ext cx="478482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15" y="4811176"/>
              <a:ext cx="4508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653583" y="471804"/>
            <a:ext cx="9525405" cy="1055866"/>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Let’s consider an example: we have a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in which it has a  </a:t>
            </a:r>
            <a:r>
              <a:rPr lang="en-US" altLang="zh-CN" sz="2087" dirty="0" err="1">
                <a:solidFill>
                  <a:prstClr val="black"/>
                </a:solidFill>
                <a:latin typeface="Calibri"/>
                <a:ea typeface="宋体" panose="02010600030101010101" pitchFamily="2" charset="-122"/>
              </a:rPr>
              <a:t>subobject</a:t>
            </a:r>
            <a:r>
              <a:rPr lang="en-US" altLang="zh-CN" sz="2087" dirty="0">
                <a:solidFill>
                  <a:prstClr val="black"/>
                </a:solidFill>
                <a:latin typeface="Calibri"/>
                <a:ea typeface="宋体" panose="02010600030101010101" pitchFamily="2" charset="-122"/>
              </a:rPr>
              <a:t> (center point)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class--class containment(composition). Can we access the center’s private member in the Point class?</a:t>
            </a:r>
            <a:endParaRPr lang="zh-CN" altLang="en-US" sz="2087" dirty="0">
              <a:solidFill>
                <a:prstClr val="black"/>
              </a:solidFill>
              <a:latin typeface="Calibri"/>
              <a:ea typeface="宋体" panose="02010600030101010101" pitchFamily="2" charset="-122"/>
            </a:endParaRPr>
          </a:p>
        </p:txBody>
      </p:sp>
      <p:grpSp>
        <p:nvGrpSpPr>
          <p:cNvPr id="2" name="组合 1"/>
          <p:cNvGrpSpPr/>
          <p:nvPr/>
        </p:nvGrpSpPr>
        <p:grpSpPr>
          <a:xfrm>
            <a:off x="737153" y="3422530"/>
            <a:ext cx="10064177" cy="1445118"/>
            <a:chOff x="701725" y="3050039"/>
            <a:chExt cx="11089232" cy="1592306"/>
          </a:xfrm>
        </p:grpSpPr>
        <p:grpSp>
          <p:nvGrpSpPr>
            <p:cNvPr id="9" name="组合 8"/>
            <p:cNvGrpSpPr/>
            <p:nvPr/>
          </p:nvGrpSpPr>
          <p:grpSpPr>
            <a:xfrm>
              <a:off x="701725" y="3050039"/>
              <a:ext cx="11089232" cy="1592306"/>
              <a:chOff x="4806181" y="6642308"/>
              <a:chExt cx="11089232" cy="1592306"/>
            </a:xfrm>
          </p:grpSpPr>
          <p:sp>
            <p:nvSpPr>
              <p:cNvPr id="10" name="矩形 9"/>
              <p:cNvSpPr/>
              <p:nvPr/>
            </p:nvSpPr>
            <p:spPr>
              <a:xfrm>
                <a:off x="4806181" y="6658569"/>
                <a:ext cx="2376264" cy="1576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005071" y="6884573"/>
                <a:ext cx="1507022" cy="2680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596" y="6642308"/>
                <a:ext cx="8394817"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 move function we want to set the center to the new point p. </a:t>
                </a:r>
              </a:p>
              <a:p>
                <a:pPr defTabSz="1077140">
                  <a:defRPr/>
                </a:pPr>
                <a:r>
                  <a:rPr lang="en-US" altLang="zh-CN" sz="2087" dirty="0">
                    <a:solidFill>
                      <a:prstClr val="black"/>
                    </a:solidFill>
                    <a:latin typeface="Calibri"/>
                    <a:ea typeface="宋体" panose="02010600030101010101" pitchFamily="2" charset="-122"/>
                  </a:rPr>
                  <a:t>But you cannot access the center’s private members x and y.</a:t>
                </a:r>
                <a:endParaRPr lang="zh-CN" altLang="en-US" sz="2087" dirty="0">
                  <a:solidFill>
                    <a:prstClr val="black"/>
                  </a:solidFill>
                  <a:latin typeface="Calibri"/>
                  <a:ea typeface="宋体" panose="02010600030101010101" pitchFamily="2" charset="-122"/>
                </a:endParaRPr>
              </a:p>
            </p:txBody>
          </p:sp>
        </p:grpSp>
        <p:sp>
          <p:nvSpPr>
            <p:cNvPr id="4" name="矩形 3"/>
            <p:cNvSpPr/>
            <p:nvPr/>
          </p:nvSpPr>
          <p:spPr>
            <a:xfrm>
              <a:off x="1205781" y="3565654"/>
              <a:ext cx="792088" cy="42862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044189" y="3885678"/>
            <a:ext cx="6573197" cy="859753"/>
            <a:chOff x="4560113" y="5301015"/>
            <a:chExt cx="7242689" cy="947320"/>
          </a:xfrm>
        </p:grpSpPr>
        <p:sp>
          <p:nvSpPr>
            <p:cNvPr id="16" name="矩形 15"/>
            <p:cNvSpPr/>
            <p:nvPr/>
          </p:nvSpPr>
          <p:spPr>
            <a:xfrm>
              <a:off x="4560113" y="5301015"/>
              <a:ext cx="878944" cy="43391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409012" y="5590912"/>
              <a:ext cx="351178" cy="26047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0233" y="5792707"/>
              <a:ext cx="6162569"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access the public members of the center.</a:t>
              </a:r>
              <a:endParaRPr lang="zh-CN" altLang="en-US" sz="2087" dirty="0">
                <a:solidFill>
                  <a:prstClr val="black"/>
                </a:solidFill>
                <a:latin typeface="Calibri"/>
                <a:ea typeface="宋体" panose="02010600030101010101" pitchFamily="2" charset="-122"/>
              </a:endParaRPr>
            </a:p>
          </p:txBody>
        </p:sp>
      </p:grpSp>
      <p:grpSp>
        <p:nvGrpSpPr>
          <p:cNvPr id="19" name="组合 18"/>
          <p:cNvGrpSpPr/>
          <p:nvPr/>
        </p:nvGrpSpPr>
        <p:grpSpPr>
          <a:xfrm>
            <a:off x="802504" y="1844977"/>
            <a:ext cx="6156577" cy="562215"/>
            <a:chOff x="773733" y="4444158"/>
            <a:chExt cx="6783636" cy="619478"/>
          </a:xfrm>
        </p:grpSpPr>
        <p:sp>
          <p:nvSpPr>
            <p:cNvPr id="20" name="矩形 19"/>
            <p:cNvSpPr/>
            <p:nvPr/>
          </p:nvSpPr>
          <p:spPr>
            <a:xfrm>
              <a:off x="773733" y="4817656"/>
              <a:ext cx="1368152" cy="2459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2051838" y="4667296"/>
              <a:ext cx="522095" cy="273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357" y="4444158"/>
              <a:ext cx="4976012"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class containment(or class composition)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0870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3F1247-2543-4722-89EA-8373C7501FF9}"/>
              </a:ext>
            </a:extLst>
          </p:cNvPr>
          <p:cNvPicPr>
            <a:picLocks noChangeAspect="1"/>
          </p:cNvPicPr>
          <p:nvPr/>
        </p:nvPicPr>
        <p:blipFill>
          <a:blip r:embed="rId3"/>
          <a:stretch>
            <a:fillRect/>
          </a:stretch>
        </p:blipFill>
        <p:spPr>
          <a:xfrm>
            <a:off x="677582" y="1601337"/>
            <a:ext cx="3049524" cy="5028635"/>
          </a:xfrm>
          <a:prstGeom prst="rect">
            <a:avLst/>
          </a:prstGeom>
          <a:ln>
            <a:solidFill>
              <a:srgbClr val="00B0F0"/>
            </a:solidFill>
          </a:ln>
        </p:spPr>
      </p:pic>
      <p:grpSp>
        <p:nvGrpSpPr>
          <p:cNvPr id="3" name="组合 2"/>
          <p:cNvGrpSpPr/>
          <p:nvPr/>
        </p:nvGrpSpPr>
        <p:grpSpPr>
          <a:xfrm>
            <a:off x="3818824" y="2483155"/>
            <a:ext cx="3405948" cy="3567313"/>
            <a:chOff x="3870077" y="2410098"/>
            <a:chExt cx="3752850" cy="3930650"/>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363592" y="485352"/>
            <a:ext cx="8874103" cy="413511"/>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time you can declare the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as a </a:t>
            </a:r>
            <a:r>
              <a:rPr lang="en-US" altLang="zh-CN" sz="2087" b="1" dirty="0">
                <a:solidFill>
                  <a:srgbClr val="00B0F0"/>
                </a:solidFill>
                <a:latin typeface="Calibri"/>
                <a:ea typeface="宋体" panose="02010600030101010101" pitchFamily="2" charset="-122"/>
              </a:rPr>
              <a:t>friend class </a:t>
            </a:r>
            <a:r>
              <a:rPr lang="en-US" altLang="zh-CN" sz="2087" dirty="0">
                <a:solidFill>
                  <a:prstClr val="black"/>
                </a:solidFill>
                <a:latin typeface="Calibri"/>
                <a:ea typeface="宋体" panose="02010600030101010101" pitchFamily="2" charset="-122"/>
              </a:rPr>
              <a:t>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9" name="组合 8"/>
          <p:cNvGrpSpPr/>
          <p:nvPr/>
        </p:nvGrpSpPr>
        <p:grpSpPr>
          <a:xfrm>
            <a:off x="943344" y="1502877"/>
            <a:ext cx="10755987" cy="734688"/>
            <a:chOff x="4806180" y="7150410"/>
            <a:chExt cx="11851504" cy="809517"/>
          </a:xfrm>
        </p:grpSpPr>
        <p:sp>
          <p:nvSpPr>
            <p:cNvPr id="10" name="矩形 9"/>
            <p:cNvSpPr/>
            <p:nvPr/>
          </p:nvSpPr>
          <p:spPr>
            <a:xfrm>
              <a:off x="4806180" y="7578411"/>
              <a:ext cx="1728193" cy="25045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307129" y="7438442"/>
              <a:ext cx="587284" cy="1080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34203" y="7150410"/>
              <a:ext cx="9823481"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the </a:t>
              </a:r>
              <a:r>
                <a:rPr lang="en-US" altLang="zh-CN" sz="2087" b="1" dirty="0">
                  <a:solidFill>
                    <a:srgbClr val="00B0F0"/>
                  </a:solidFill>
                  <a:latin typeface="Calibri"/>
                  <a:ea typeface="宋体" panose="02010600030101010101" pitchFamily="2" charset="-122"/>
                </a:rPr>
                <a:t>Circle </a:t>
              </a:r>
              <a:r>
                <a:rPr lang="en-US" altLang="zh-CN" sz="2087" dirty="0">
                  <a:solidFill>
                    <a:prstClr val="black"/>
                  </a:solidFill>
                  <a:latin typeface="Calibri"/>
                  <a:ea typeface="宋体" panose="02010600030101010101" pitchFamily="2" charset="-122"/>
                </a:rPr>
                <a:t>class as a friend 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 That means in Circle class, its member functions can access the private members of the Point class.</a:t>
              </a:r>
              <a:endParaRPr lang="zh-CN" altLang="en-US" sz="2087" dirty="0">
                <a:solidFill>
                  <a:prstClr val="black"/>
                </a:solidFill>
                <a:latin typeface="Calibri"/>
                <a:ea typeface="宋体" panose="02010600030101010101" pitchFamily="2" charset="-122"/>
              </a:endParaRPr>
            </a:p>
          </p:txBody>
        </p:sp>
      </p:grpSp>
      <p:grpSp>
        <p:nvGrpSpPr>
          <p:cNvPr id="15" name="组合 14"/>
          <p:cNvGrpSpPr/>
          <p:nvPr/>
        </p:nvGrpSpPr>
        <p:grpSpPr>
          <a:xfrm>
            <a:off x="4238269" y="4182301"/>
            <a:ext cx="6912731" cy="956068"/>
            <a:chOff x="4560112" y="5301015"/>
            <a:chExt cx="7616805" cy="1053445"/>
          </a:xfrm>
        </p:grpSpPr>
        <p:sp>
          <p:nvSpPr>
            <p:cNvPr id="16" name="矩形 15"/>
            <p:cNvSpPr/>
            <p:nvPr/>
          </p:nvSpPr>
          <p:spPr>
            <a:xfrm>
              <a:off x="4560112" y="5301015"/>
              <a:ext cx="1338033" cy="4339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826138" y="5517039"/>
              <a:ext cx="351178" cy="2604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4348" y="5544943"/>
              <a:ext cx="6162569"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 Member function in the Circle class can access the private member of the Point class.</a:t>
              </a:r>
              <a:endParaRPr lang="zh-CN" altLang="en-US" sz="2087" dirty="0">
                <a:solidFill>
                  <a:prstClr val="black"/>
                </a:solidFill>
                <a:latin typeface="Calibri"/>
                <a:ea typeface="宋体" panose="02010600030101010101" pitchFamily="2" charset="-122"/>
              </a:endParaRPr>
            </a:p>
          </p:txBody>
        </p:sp>
      </p:gr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053" y="1249042"/>
            <a:ext cx="1259221" cy="2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880588" y="1032836"/>
            <a:ext cx="9187270" cy="464841"/>
            <a:chOff x="5022204" y="7322554"/>
            <a:chExt cx="10123010" cy="512186"/>
          </a:xfrm>
        </p:grpSpPr>
        <p:sp>
          <p:nvSpPr>
            <p:cNvPr id="20" name="矩形 19"/>
            <p:cNvSpPr/>
            <p:nvPr/>
          </p:nvSpPr>
          <p:spPr>
            <a:xfrm>
              <a:off x="5022204" y="7578411"/>
              <a:ext cx="1333675" cy="25632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6318349" y="7528580"/>
              <a:ext cx="515277" cy="1578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0397" y="7322554"/>
              <a:ext cx="8394817"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declaration is necessary which is called </a:t>
              </a:r>
              <a:r>
                <a:rPr lang="en-US" altLang="zh-CN" sz="2087" b="1" dirty="0">
                  <a:solidFill>
                    <a:srgbClr val="00B0F0"/>
                  </a:solidFill>
                  <a:latin typeface="Calibri"/>
                  <a:ea typeface="宋体" panose="02010600030101010101" pitchFamily="2" charset="-122"/>
                </a:rPr>
                <a:t>forward declaration</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890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342" y="1587061"/>
            <a:ext cx="3898010" cy="4443922"/>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837" y="2593023"/>
            <a:ext cx="2443523" cy="243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a:extLst>
              <a:ext uri="{FF2B5EF4-FFF2-40B4-BE49-F238E27FC236}">
                <a16:creationId xmlns:a16="http://schemas.microsoft.com/office/drawing/2014/main" id="{BAC341BB-80E4-4776-9A3D-DEE556B87B9A}"/>
              </a:ext>
            </a:extLst>
          </p:cNvPr>
          <p:cNvGrpSpPr/>
          <p:nvPr/>
        </p:nvGrpSpPr>
        <p:grpSpPr>
          <a:xfrm>
            <a:off x="2252452" y="2828745"/>
            <a:ext cx="7188698" cy="980277"/>
            <a:chOff x="1205781" y="2050058"/>
            <a:chExt cx="7920880" cy="1080120"/>
          </a:xfrm>
        </p:grpSpPr>
        <p:sp>
          <p:nvSpPr>
            <p:cNvPr id="2" name="矩形 1">
              <a:extLst>
                <a:ext uri="{FF2B5EF4-FFF2-40B4-BE49-F238E27FC236}">
                  <a16:creationId xmlns:a16="http://schemas.microsoft.com/office/drawing/2014/main" id="{F9AD0BB5-97D3-4A46-94DC-7FF4F09E130D}"/>
                </a:ext>
              </a:extLst>
            </p:cNvPr>
            <p:cNvSpPr/>
            <p:nvPr/>
          </p:nvSpPr>
          <p:spPr>
            <a:xfrm>
              <a:off x="1205781" y="2194074"/>
              <a:ext cx="3672408" cy="9361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DFFECEAA-7D8E-4DFA-A046-582A403D3A8E}"/>
                </a:ext>
              </a:extLst>
            </p:cNvPr>
            <p:cNvSpPr/>
            <p:nvPr/>
          </p:nvSpPr>
          <p:spPr>
            <a:xfrm>
              <a:off x="6606381" y="2050058"/>
              <a:ext cx="2520280"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4" name="直接箭头连接符 3">
              <a:extLst>
                <a:ext uri="{FF2B5EF4-FFF2-40B4-BE49-F238E27FC236}">
                  <a16:creationId xmlns:a16="http://schemas.microsoft.com/office/drawing/2014/main" id="{0F12E34C-79E7-43CD-8C7A-15251FAB7FF1}"/>
                </a:ext>
              </a:extLst>
            </p:cNvPr>
            <p:cNvCxnSpPr/>
            <p:nvPr/>
          </p:nvCxnSpPr>
          <p:spPr>
            <a:xfrm>
              <a:off x="4831632" y="2698130"/>
              <a:ext cx="177474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8886C9D-25AB-4364-9795-451F1C34283D}"/>
              </a:ext>
            </a:extLst>
          </p:cNvPr>
          <p:cNvGrpSpPr/>
          <p:nvPr/>
        </p:nvGrpSpPr>
        <p:grpSpPr>
          <a:xfrm>
            <a:off x="2252452" y="4005079"/>
            <a:ext cx="7188698" cy="1241683"/>
            <a:chOff x="1205781" y="1906043"/>
            <a:chExt cx="7920880" cy="1368151"/>
          </a:xfrm>
        </p:grpSpPr>
        <p:sp>
          <p:nvSpPr>
            <p:cNvPr id="10" name="矩形 9">
              <a:extLst>
                <a:ext uri="{FF2B5EF4-FFF2-40B4-BE49-F238E27FC236}">
                  <a16:creationId xmlns:a16="http://schemas.microsoft.com/office/drawing/2014/main" id="{4FAF95FD-8D9C-4518-807C-686D6F63518D}"/>
                </a:ext>
              </a:extLst>
            </p:cNvPr>
            <p:cNvSpPr/>
            <p:nvPr/>
          </p:nvSpPr>
          <p:spPr>
            <a:xfrm>
              <a:off x="1205781" y="2194073"/>
              <a:ext cx="3672408" cy="108012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4AA97E91-0FC8-4A4E-96CB-4A74057C9ED0}"/>
                </a:ext>
              </a:extLst>
            </p:cNvPr>
            <p:cNvSpPr/>
            <p:nvPr/>
          </p:nvSpPr>
          <p:spPr>
            <a:xfrm>
              <a:off x="6606381" y="1906043"/>
              <a:ext cx="2520280" cy="100811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箭头连接符 11">
              <a:extLst>
                <a:ext uri="{FF2B5EF4-FFF2-40B4-BE49-F238E27FC236}">
                  <a16:creationId xmlns:a16="http://schemas.microsoft.com/office/drawing/2014/main" id="{C1E1DF24-B862-4822-B2FA-0053B861753B}"/>
                </a:ext>
              </a:extLst>
            </p:cNvPr>
            <p:cNvCxnSpPr/>
            <p:nvPr/>
          </p:nvCxnSpPr>
          <p:spPr>
            <a:xfrm>
              <a:off x="4831632" y="2698130"/>
              <a:ext cx="177474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72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699" y="1370744"/>
            <a:ext cx="11550611" cy="2019399"/>
          </a:xfrm>
          <a:prstGeom prst="rect">
            <a:avLst/>
          </a:prstGeom>
          <a:noFill/>
        </p:spPr>
        <p:txBody>
          <a:bodyPr wrap="square" rtlCol="0">
            <a:spAutoFit/>
          </a:bodyPr>
          <a:lstStyle/>
          <a:p>
            <a:pPr marL="311216" indent="-311216" defTabSz="1077140">
              <a:buFont typeface="Arial" pitchFamily="34" charset="0"/>
              <a:buChar char="•"/>
              <a:defRPr/>
            </a:pPr>
            <a:r>
              <a:rPr lang="en-US" altLang="zh-CN" sz="2087" dirty="0">
                <a:solidFill>
                  <a:prstClr val="black"/>
                </a:solidFill>
                <a:latin typeface="Calibri"/>
                <a:ea typeface="宋体" panose="02010600030101010101" pitchFamily="2" charset="-122"/>
              </a:rPr>
              <a:t>Friendship </a:t>
            </a:r>
            <a:r>
              <a:rPr lang="en-US" altLang="zh-CN" sz="2087" b="1" i="1" dirty="0">
                <a:solidFill>
                  <a:prstClr val="black"/>
                </a:solidFill>
                <a:latin typeface="Calibri"/>
                <a:ea typeface="宋体" panose="02010600030101010101" pitchFamily="2" charset="-122"/>
              </a:rPr>
              <a:t>is granted, not taken-</a:t>
            </a:r>
            <a:r>
              <a:rPr lang="en-US" altLang="zh-CN" sz="2087" dirty="0">
                <a:solidFill>
                  <a:prstClr val="black"/>
                </a:solidFill>
                <a:latin typeface="Calibri"/>
                <a:ea typeface="宋体" panose="02010600030101010101" pitchFamily="2" charset="-122"/>
              </a:rPr>
              <a:t>--for class B to be a friend of class A, class A must explicitly declare that class B is its friend. </a:t>
            </a:r>
          </a:p>
          <a:p>
            <a:pPr marL="311216" indent="-311216" defTabSz="1077140">
              <a:buFont typeface="Arial" pitchFamily="34" charset="0"/>
              <a:buChar char="•"/>
              <a:defRPr/>
            </a:pPr>
            <a:r>
              <a:rPr lang="en-US" altLang="zh-CN" sz="2087" dirty="0">
                <a:solidFill>
                  <a:prstClr val="black"/>
                </a:solidFill>
                <a:latin typeface="Calibri"/>
                <a:ea typeface="宋体" panose="02010600030101010101" pitchFamily="2" charset="-122"/>
              </a:rPr>
              <a:t>Friendship </a:t>
            </a:r>
            <a:r>
              <a:rPr lang="en-US" altLang="zh-CN" sz="2087" b="1" i="1" dirty="0">
                <a:solidFill>
                  <a:prstClr val="black"/>
                </a:solidFill>
                <a:latin typeface="Calibri"/>
                <a:ea typeface="宋体" panose="02010600030101010101" pitchFamily="2" charset="-122"/>
              </a:rPr>
              <a:t>is not symmetric</a:t>
            </a:r>
            <a:r>
              <a:rPr lang="en-US" altLang="zh-CN" sz="2087" dirty="0">
                <a:solidFill>
                  <a:prstClr val="black"/>
                </a:solidFill>
                <a:latin typeface="Calibri"/>
                <a:ea typeface="宋体" panose="02010600030101010101" pitchFamily="2" charset="-122"/>
              </a:rPr>
              <a:t>– if class A is a friend of class B, you cannot infer that class B is a friend of class A. </a:t>
            </a:r>
          </a:p>
          <a:p>
            <a:pPr marL="311216" indent="-311216" defTabSz="1077140">
              <a:buFont typeface="Arial" pitchFamily="34" charset="0"/>
              <a:buChar char="•"/>
              <a:defRPr/>
            </a:pPr>
            <a:r>
              <a:rPr lang="en-US" altLang="zh-CN" sz="2087" dirty="0">
                <a:solidFill>
                  <a:prstClr val="black"/>
                </a:solidFill>
                <a:latin typeface="Calibri"/>
                <a:ea typeface="宋体" panose="02010600030101010101" pitchFamily="2" charset="-122"/>
              </a:rPr>
              <a:t>Friendship </a:t>
            </a:r>
            <a:r>
              <a:rPr lang="en-US" altLang="zh-CN" sz="2087" b="1" i="1" dirty="0">
                <a:solidFill>
                  <a:prstClr val="black"/>
                </a:solidFill>
                <a:latin typeface="Calibri"/>
                <a:ea typeface="宋体" panose="02010600030101010101" pitchFamily="2" charset="-122"/>
              </a:rPr>
              <a:t>is not transitive </a:t>
            </a:r>
            <a:r>
              <a:rPr lang="en-US" altLang="zh-CN" sz="2087" dirty="0">
                <a:solidFill>
                  <a:prstClr val="black"/>
                </a:solidFill>
                <a:latin typeface="Calibri"/>
                <a:ea typeface="宋体" panose="02010600030101010101" pitchFamily="2" charset="-122"/>
              </a:rPr>
              <a:t>---if class A is a friend of class B and class B is a friend of class C, you cannot infer that class A is a friend of class C.</a:t>
            </a:r>
            <a:endParaRPr lang="zh-CN" altLang="en-US" sz="2087" dirty="0">
              <a:solidFill>
                <a:prstClr val="black"/>
              </a:solidFill>
              <a:latin typeface="Calibri"/>
              <a:ea typeface="宋体" panose="02010600030101010101" pitchFamily="2" charset="-122"/>
            </a:endParaRPr>
          </a:p>
        </p:txBody>
      </p:sp>
      <p:sp>
        <p:nvSpPr>
          <p:cNvPr id="3" name="TextBox 2"/>
          <p:cNvSpPr txBox="1"/>
          <p:nvPr/>
        </p:nvSpPr>
        <p:spPr>
          <a:xfrm>
            <a:off x="1235147" y="887407"/>
            <a:ext cx="1065548" cy="483337"/>
          </a:xfrm>
          <a:prstGeom prst="rect">
            <a:avLst/>
          </a:prstGeom>
          <a:noFill/>
        </p:spPr>
        <p:txBody>
          <a:bodyPr wrap="none" rtlCol="0">
            <a:spAutoFit/>
          </a:bodyPr>
          <a:lstStyle/>
          <a:p>
            <a:pPr defTabSz="1077140">
              <a:defRPr/>
            </a:pPr>
            <a:r>
              <a:rPr lang="en-US" altLang="zh-CN" sz="2541" b="1" dirty="0">
                <a:solidFill>
                  <a:prstClr val="black"/>
                </a:solidFill>
                <a:latin typeface="Calibri"/>
                <a:ea typeface="宋体" panose="02010600030101010101" pitchFamily="2" charset="-122"/>
              </a:rPr>
              <a:t>Notes:</a:t>
            </a:r>
            <a:endParaRPr lang="zh-CN" altLang="en-US" sz="2541" b="1" dirty="0">
              <a:solidFill>
                <a:prstClr val="black"/>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0C9338C8-60A1-45B2-8D79-E7DC4FB10BF3}"/>
              </a:ext>
            </a:extLst>
          </p:cNvPr>
          <p:cNvSpPr/>
          <p:nvPr/>
        </p:nvSpPr>
        <p:spPr>
          <a:xfrm>
            <a:off x="541097" y="3527354"/>
            <a:ext cx="11109806" cy="1698222"/>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When to use friend class?</a:t>
            </a:r>
          </a:p>
          <a:p>
            <a:pPr defTabSz="1077140">
              <a:defRPr/>
            </a:pPr>
            <a:r>
              <a:rPr lang="en-US" altLang="zh-CN" sz="2087" dirty="0">
                <a:solidFill>
                  <a:prstClr val="black"/>
                </a:solidFill>
                <a:latin typeface="Calibri"/>
                <a:ea typeface="宋体" panose="02010600030101010101" pitchFamily="2" charset="-122"/>
              </a:rPr>
              <a:t>    If one class(or object) is not another class(or object) and vice versa, so the </a:t>
            </a:r>
            <a:r>
              <a:rPr lang="en-US" altLang="zh-CN" sz="2087" b="1" i="1" dirty="0">
                <a:solidFill>
                  <a:prstClr val="black"/>
                </a:solidFill>
                <a:latin typeface="Calibri"/>
                <a:ea typeface="宋体" panose="02010600030101010101" pitchFamily="2" charset="-122"/>
              </a:rPr>
              <a:t>is-a relationship </a:t>
            </a:r>
            <a:r>
              <a:rPr lang="en-US" altLang="zh-CN" sz="2087" dirty="0">
                <a:solidFill>
                  <a:prstClr val="black"/>
                </a:solidFill>
                <a:latin typeface="Calibri"/>
                <a:ea typeface="宋体" panose="02010600030101010101" pitchFamily="2" charset="-122"/>
              </a:rPr>
              <a:t>of public inheritance doesn’t apply. Nor it is either a component of the other, so the </a:t>
            </a:r>
            <a:r>
              <a:rPr lang="en-US" altLang="zh-CN" sz="2087" b="1" i="1" dirty="0">
                <a:solidFill>
                  <a:prstClr val="black"/>
                </a:solidFill>
                <a:latin typeface="Calibri"/>
                <a:ea typeface="宋体" panose="02010600030101010101" pitchFamily="2" charset="-122"/>
              </a:rPr>
              <a:t>has-a relationship </a:t>
            </a:r>
            <a:r>
              <a:rPr lang="en-US" altLang="zh-CN" sz="2087" dirty="0">
                <a:solidFill>
                  <a:prstClr val="black"/>
                </a:solidFill>
                <a:latin typeface="Calibri"/>
                <a:ea typeface="宋体" panose="02010600030101010101" pitchFamily="2" charset="-122"/>
              </a:rPr>
              <a:t>of containment or of private or protected inheritance doesn’t apply. This suggests making the one class </a:t>
            </a:r>
            <a:r>
              <a:rPr lang="en-US" altLang="zh-CN" sz="2087" b="1" dirty="0">
                <a:solidFill>
                  <a:srgbClr val="00B0F0"/>
                </a:solidFill>
                <a:latin typeface="Calibri"/>
                <a:ea typeface="宋体" panose="02010600030101010101" pitchFamily="2" charset="-122"/>
              </a:rPr>
              <a:t>a friend </a:t>
            </a:r>
            <a:r>
              <a:rPr lang="en-US" altLang="zh-CN" sz="2087" dirty="0">
                <a:solidFill>
                  <a:prstClr val="black"/>
                </a:solidFill>
                <a:latin typeface="Calibri"/>
                <a:ea typeface="宋体" panose="02010600030101010101" pitchFamily="2" charset="-122"/>
              </a:rPr>
              <a:t>to the other class.</a:t>
            </a:r>
            <a:endParaRPr lang="zh-CN" altLang="en-US" sz="2087" dirty="0">
              <a:solidFill>
                <a:prstClr val="black"/>
              </a:solidFill>
              <a:latin typeface="Calibri"/>
              <a:ea typeface="宋体" panose="02010600030101010101" pitchFamily="2" charset="-122"/>
            </a:endParaRPr>
          </a:p>
        </p:txBody>
      </p:sp>
      <p:sp>
        <p:nvSpPr>
          <p:cNvPr id="6" name="矩形 5">
            <a:extLst>
              <a:ext uri="{FF2B5EF4-FFF2-40B4-BE49-F238E27FC236}">
                <a16:creationId xmlns:a16="http://schemas.microsoft.com/office/drawing/2014/main" id="{744F9823-9376-424B-A06C-0429ECCB06FA}"/>
              </a:ext>
            </a:extLst>
          </p:cNvPr>
          <p:cNvSpPr/>
          <p:nvPr/>
        </p:nvSpPr>
        <p:spPr>
          <a:xfrm>
            <a:off x="560909" y="5545880"/>
            <a:ext cx="10920837" cy="734688"/>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    Although friends do grant outside access to a class’s private portion, they don’t really violate the spirit of object-oriented programming. Instead, they provide more flexibility to the public interface.</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3814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5821" y="493440"/>
            <a:ext cx="5368171" cy="792088"/>
          </a:xfrm>
        </p:spPr>
        <p:txBody>
          <a:bodyPr>
            <a:noAutofit/>
          </a:bodyPr>
          <a:lstStyle/>
          <a:p>
            <a:r>
              <a:rPr lang="en-US" altLang="zh-CN" sz="4720" dirty="0"/>
              <a:t>Nested Class</a:t>
            </a:r>
          </a:p>
        </p:txBody>
      </p:sp>
      <p:sp>
        <p:nvSpPr>
          <p:cNvPr id="2" name="矩形 1"/>
          <p:cNvSpPr/>
          <p:nvPr/>
        </p:nvSpPr>
        <p:spPr>
          <a:xfrm>
            <a:off x="802505" y="1973225"/>
            <a:ext cx="10610258" cy="830997"/>
          </a:xfrm>
          <a:prstGeom prst="rect">
            <a:avLst/>
          </a:prstGeom>
        </p:spPr>
        <p:txBody>
          <a:bodyPr wrap="square">
            <a:spAutoFit/>
          </a:bodyPr>
          <a:lstStyle/>
          <a:p>
            <a:pPr defTabSz="1077140">
              <a:defRPr/>
            </a:pPr>
            <a:r>
              <a:rPr lang="en-US" altLang="zh-CN" sz="2400" dirty="0">
                <a:solidFill>
                  <a:prstClr val="black"/>
                </a:solidFill>
                <a:latin typeface="Calibri"/>
                <a:ea typeface="宋体" panose="02010600030101010101" pitchFamily="2" charset="-122"/>
              </a:rPr>
              <a:t>The class declared within another is called a </a:t>
            </a:r>
            <a:r>
              <a:rPr lang="en-US" altLang="zh-CN" sz="2400" b="1" dirty="0">
                <a:solidFill>
                  <a:prstClr val="black"/>
                </a:solidFill>
                <a:latin typeface="Calibri"/>
                <a:ea typeface="宋体" panose="02010600030101010101" pitchFamily="2" charset="-122"/>
              </a:rPr>
              <a:t>nested class</a:t>
            </a:r>
            <a:r>
              <a:rPr lang="en-US" altLang="zh-CN" sz="2400" dirty="0">
                <a:solidFill>
                  <a:prstClr val="black"/>
                </a:solidFill>
                <a:latin typeface="Calibri"/>
                <a:ea typeface="宋体" panose="02010600030101010101" pitchFamily="2" charset="-122"/>
              </a:rPr>
              <a:t>, and it helps avoid name clutter by giving the new type class scope.</a:t>
            </a:r>
            <a:endParaRPr lang="zh-CN" altLang="en-US" sz="2400" dirty="0">
              <a:solidFill>
                <a:prstClr val="black"/>
              </a:solidFill>
              <a:latin typeface="Calibri"/>
              <a:ea typeface="宋体" panose="02010600030101010101" pitchFamily="2" charset="-122"/>
            </a:endParaRPr>
          </a:p>
        </p:txBody>
      </p:sp>
      <p:sp>
        <p:nvSpPr>
          <p:cNvPr id="3" name="矩形 2"/>
          <p:cNvSpPr/>
          <p:nvPr/>
        </p:nvSpPr>
        <p:spPr>
          <a:xfrm>
            <a:off x="802504" y="3121236"/>
            <a:ext cx="10779895" cy="830997"/>
          </a:xfrm>
          <a:prstGeom prst="rect">
            <a:avLst/>
          </a:prstGeom>
        </p:spPr>
        <p:txBody>
          <a:bodyPr wrap="square">
            <a:spAutoFit/>
          </a:bodyPr>
          <a:lstStyle/>
          <a:p>
            <a:pPr defTabSz="1077140">
              <a:defRPr/>
            </a:pPr>
            <a:r>
              <a:rPr lang="en-US" altLang="zh-CN" sz="2400" dirty="0">
                <a:solidFill>
                  <a:prstClr val="black"/>
                </a:solidFill>
                <a:latin typeface="Calibri"/>
                <a:ea typeface="宋体" panose="02010600030101010101" pitchFamily="2" charset="-122"/>
              </a:rPr>
              <a:t>The usual reasons for nesting a class are to assist in the implementation of another class and to avoid name conflicts.</a:t>
            </a:r>
            <a:endParaRPr lang="zh-CN" altLang="en-US" sz="24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594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45" y="254156"/>
            <a:ext cx="3336723" cy="4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37153" y="1010983"/>
            <a:ext cx="5032444" cy="1110981"/>
            <a:chOff x="4950197" y="7466570"/>
            <a:chExt cx="5545008" cy="1224136"/>
          </a:xfrm>
        </p:grpSpPr>
        <p:sp>
          <p:nvSpPr>
            <p:cNvPr id="4" name="矩形 3"/>
            <p:cNvSpPr/>
            <p:nvPr/>
          </p:nvSpPr>
          <p:spPr>
            <a:xfrm>
              <a:off x="4950197" y="7607502"/>
              <a:ext cx="1800200" cy="1083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p:nvPr/>
          </p:nvCxnSpPr>
          <p:spPr>
            <a:xfrm flipH="1">
              <a:off x="6102325" y="7528580"/>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41003" y="7466570"/>
              <a:ext cx="3554202"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a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a:t>
              </a:r>
            </a:p>
            <a:p>
              <a:pPr defTabSz="1077140">
                <a:defRPr/>
              </a:pPr>
              <a:r>
                <a:rPr lang="en-US" altLang="zh-CN" sz="2087" dirty="0">
                  <a:solidFill>
                    <a:prstClr val="black"/>
                  </a:solidFill>
                  <a:latin typeface="Calibri"/>
                  <a:ea typeface="宋体" panose="02010600030101010101" pitchFamily="2" charset="-122"/>
                </a:rPr>
                <a:t>inside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7" name="组合 6"/>
          <p:cNvGrpSpPr/>
          <p:nvPr/>
        </p:nvGrpSpPr>
        <p:grpSpPr>
          <a:xfrm>
            <a:off x="792071" y="1912995"/>
            <a:ext cx="4454356" cy="734688"/>
            <a:chOff x="5226733" y="7244448"/>
            <a:chExt cx="4908040" cy="809517"/>
          </a:xfrm>
        </p:grpSpPr>
        <p:sp>
          <p:nvSpPr>
            <p:cNvPr id="8" name="矩形 7"/>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9" name="直接箭头连接符 8"/>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6068" y="7244448"/>
              <a:ext cx="2838705"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a:t>
              </a:r>
            </a:p>
            <a:p>
              <a:pPr defTabSz="1077140">
                <a:defRPr/>
              </a:pPr>
              <a:r>
                <a:rPr lang="en-US" altLang="zh-CN" sz="2087" dirty="0">
                  <a:solidFill>
                    <a:prstClr val="black"/>
                  </a:solidFill>
                  <a:latin typeface="Calibri"/>
                  <a:ea typeface="宋体" panose="02010600030101010101" pitchFamily="2" charset="-122"/>
                </a:rPr>
                <a:t>the nested class </a:t>
              </a:r>
              <a:r>
                <a:rPr lang="en-US" altLang="zh-CN" sz="2087" b="1" dirty="0">
                  <a:solidFill>
                    <a:prstClr val="black"/>
                  </a:solidFill>
                  <a:latin typeface="Calibri"/>
                  <a:ea typeface="宋体" panose="02010600030101010101" pitchFamily="2" charset="-122"/>
                </a:rPr>
                <a:t>Inner</a:t>
              </a:r>
              <a:endParaRPr lang="zh-CN" altLang="en-US" sz="2087" b="1" dirty="0">
                <a:solidFill>
                  <a:prstClr val="black"/>
                </a:solidFill>
                <a:latin typeface="Calibri"/>
                <a:ea typeface="宋体" panose="02010600030101010101" pitchFamily="2" charset="-122"/>
              </a:endParaRPr>
            </a:p>
          </p:txBody>
        </p:sp>
      </p:grpSp>
      <p:grpSp>
        <p:nvGrpSpPr>
          <p:cNvPr id="12" name="组合 11"/>
          <p:cNvGrpSpPr/>
          <p:nvPr/>
        </p:nvGrpSpPr>
        <p:grpSpPr>
          <a:xfrm>
            <a:off x="1118829" y="2958629"/>
            <a:ext cx="6375665" cy="413511"/>
            <a:chOff x="5226733" y="7590260"/>
            <a:chExt cx="7025038" cy="455628"/>
          </a:xfrm>
        </p:grpSpPr>
        <p:sp>
          <p:nvSpPr>
            <p:cNvPr id="13" name="矩形 12"/>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4" name="直接箭头连接符 13"/>
            <p:cNvCxnSpPr>
              <a:cxnSpLocks/>
              <a:stCxn id="15" idx="1"/>
            </p:cNvCxnSpPr>
            <p:nvPr/>
          </p:nvCxnSpPr>
          <p:spPr>
            <a:xfrm flipH="1" flipV="1">
              <a:off x="6375163" y="7742580"/>
              <a:ext cx="807283" cy="75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82446" y="7590260"/>
              <a:ext cx="5069325"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Invoke the function of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object</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541097" y="3363648"/>
            <a:ext cx="10979103" cy="535727"/>
            <a:chOff x="5226732" y="7244448"/>
            <a:chExt cx="12097345" cy="590292"/>
          </a:xfrm>
        </p:grpSpPr>
        <p:sp>
          <p:nvSpPr>
            <p:cNvPr id="19" name="矩形 18"/>
            <p:cNvSpPr/>
            <p:nvPr/>
          </p:nvSpPr>
          <p:spPr>
            <a:xfrm>
              <a:off x="5226732" y="7650420"/>
              <a:ext cx="1652483"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96067" y="7244448"/>
              <a:ext cx="1002801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the function of  the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using a class qualifier in the outside</a:t>
              </a:r>
              <a:endParaRPr lang="zh-CN" altLang="en-US" sz="2087" dirty="0">
                <a:solidFill>
                  <a:prstClr val="black"/>
                </a:solidFill>
                <a:latin typeface="Calibri"/>
                <a:ea typeface="宋体" panose="02010600030101010101" pitchFamily="2" charset="-122"/>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82" y="4801388"/>
            <a:ext cx="1570924" cy="176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876303" y="4830679"/>
            <a:ext cx="5415753" cy="535727"/>
            <a:chOff x="5443680" y="7244448"/>
            <a:chExt cx="5967357" cy="590292"/>
          </a:xfrm>
        </p:grpSpPr>
        <p:sp>
          <p:nvSpPr>
            <p:cNvPr id="24" name="矩形 23"/>
            <p:cNvSpPr/>
            <p:nvPr/>
          </p:nvSpPr>
          <p:spPr>
            <a:xfrm>
              <a:off x="5443680" y="7650420"/>
              <a:ext cx="866285"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p:cNvCxnSpPr/>
            <p:nvPr/>
          </p:nvCxnSpPr>
          <p:spPr>
            <a:xfrm flipH="1">
              <a:off x="6226461"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60163" y="7244448"/>
              <a:ext cx="4350874"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Outer class</a:t>
              </a:r>
              <a:endParaRPr lang="zh-CN" altLang="en-US" sz="2087" dirty="0">
                <a:solidFill>
                  <a:prstClr val="black"/>
                </a:solidFill>
                <a:latin typeface="Calibri"/>
                <a:ea typeface="宋体" panose="02010600030101010101" pitchFamily="2" charset="-122"/>
              </a:endParaRPr>
            </a:p>
          </p:txBody>
        </p:sp>
      </p:grpSp>
      <p:grpSp>
        <p:nvGrpSpPr>
          <p:cNvPr id="27" name="组合 26"/>
          <p:cNvGrpSpPr/>
          <p:nvPr/>
        </p:nvGrpSpPr>
        <p:grpSpPr>
          <a:xfrm>
            <a:off x="876303" y="5226411"/>
            <a:ext cx="7899121" cy="535727"/>
            <a:chOff x="5226732" y="7244448"/>
            <a:chExt cx="8703661" cy="590292"/>
          </a:xfrm>
        </p:grpSpPr>
        <p:sp>
          <p:nvSpPr>
            <p:cNvPr id="28" name="矩形 27"/>
            <p:cNvSpPr/>
            <p:nvPr/>
          </p:nvSpPr>
          <p:spPr>
            <a:xfrm>
              <a:off x="5226732" y="7650420"/>
              <a:ext cx="1559672"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9" name="直接箭头连接符 28"/>
            <p:cNvCxnSpPr>
              <a:stCxn id="30" idx="1"/>
            </p:cNvCxnSpPr>
            <p:nvPr/>
          </p:nvCxnSpPr>
          <p:spPr>
            <a:xfrm flipH="1">
              <a:off x="6642389" y="7472263"/>
              <a:ext cx="417774" cy="1781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0163" y="7244448"/>
              <a:ext cx="687023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Inner class using a class qualifier</a:t>
              </a:r>
              <a:endParaRPr lang="zh-CN" altLang="en-US" sz="2087" dirty="0">
                <a:solidFill>
                  <a:prstClr val="black"/>
                </a:solidFill>
                <a:latin typeface="Calibri"/>
                <a:ea typeface="宋体" panose="02010600030101010101" pitchFamily="2" charset="-122"/>
              </a:endParaRPr>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59" y="5721709"/>
            <a:ext cx="1786538" cy="8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851322" y="5781147"/>
            <a:ext cx="4555099" cy="712617"/>
            <a:chOff x="827523" y="6369968"/>
            <a:chExt cx="5019044" cy="785198"/>
          </a:xfrm>
        </p:grpSpPr>
        <p:grpSp>
          <p:nvGrpSpPr>
            <p:cNvPr id="34" name="组合 33"/>
            <p:cNvGrpSpPr/>
            <p:nvPr/>
          </p:nvGrpSpPr>
          <p:grpSpPr>
            <a:xfrm>
              <a:off x="827523" y="6369968"/>
              <a:ext cx="3504500" cy="616368"/>
              <a:chOff x="5280522" y="7618146"/>
              <a:chExt cx="3504500" cy="616368"/>
            </a:xfrm>
          </p:grpSpPr>
          <p:sp>
            <p:nvSpPr>
              <p:cNvPr id="35" name="矩形 34"/>
              <p:cNvSpPr/>
              <p:nvPr/>
            </p:nvSpPr>
            <p:spPr>
              <a:xfrm>
                <a:off x="5280522" y="7618146"/>
                <a:ext cx="1080120"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6" name="直接箭头连接符 35"/>
              <p:cNvCxnSpPr>
                <a:stCxn id="35" idx="3"/>
              </p:cNvCxnSpPr>
              <p:nvPr/>
            </p:nvCxnSpPr>
            <p:spPr>
              <a:xfrm>
                <a:off x="6360642" y="7710306"/>
                <a:ext cx="2424380" cy="5242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4286895" y="6845274"/>
              <a:ext cx="1559672" cy="309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
        <p:nvSpPr>
          <p:cNvPr id="33" name="矩形 32"/>
          <p:cNvSpPr/>
          <p:nvPr/>
        </p:nvSpPr>
        <p:spPr>
          <a:xfrm>
            <a:off x="5965297" y="207919"/>
            <a:ext cx="5993546" cy="2340577"/>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public section </a:t>
            </a:r>
            <a:r>
              <a:rPr lang="en-US" altLang="zh-CN" sz="2087" dirty="0">
                <a:solidFill>
                  <a:prstClr val="black"/>
                </a:solidFill>
                <a:latin typeface="Calibri"/>
                <a:ea typeface="宋体" panose="02010600030101010101" pitchFamily="2" charset="-122"/>
              </a:rPr>
              <a:t>of a second class(in the example </a:t>
            </a:r>
            <a:r>
              <a:rPr lang="en-US" altLang="zh-CN" sz="2087" b="1" dirty="0">
                <a:solidFill>
                  <a:srgbClr val="00B0F0"/>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 it is available to the second class, to classes derived from the second class, and, because it’s public, to the outside world. However, because the nested class has class scope, it has to be used with a </a:t>
            </a:r>
            <a:r>
              <a:rPr lang="en-US" altLang="zh-CN" sz="2087" b="1" dirty="0">
                <a:solidFill>
                  <a:srgbClr val="00B0F0"/>
                </a:solidFill>
                <a:latin typeface="Calibri"/>
                <a:ea typeface="宋体" panose="02010600030101010101" pitchFamily="2" charset="-122"/>
              </a:rPr>
              <a:t>class qualifier </a:t>
            </a:r>
            <a:r>
              <a:rPr lang="en-US" altLang="zh-CN" sz="2087" dirty="0">
                <a:solidFill>
                  <a:prstClr val="black"/>
                </a:solidFill>
                <a:latin typeface="Calibri"/>
                <a:ea typeface="宋体" panose="02010600030101010101" pitchFamily="2" charset="-122"/>
              </a:rPr>
              <a:t>in the outside world.</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73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2" y="488169"/>
            <a:ext cx="5358847" cy="50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71801" y="1941567"/>
            <a:ext cx="4117163" cy="1437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3" name="矩形 2"/>
          <p:cNvSpPr/>
          <p:nvPr/>
        </p:nvSpPr>
        <p:spPr>
          <a:xfrm>
            <a:off x="5246427" y="161410"/>
            <a:ext cx="6451009" cy="3304110"/>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private section </a:t>
            </a:r>
            <a:r>
              <a:rPr lang="en-US" altLang="zh-CN" sz="2087" dirty="0">
                <a:solidFill>
                  <a:prstClr val="black"/>
                </a:solidFill>
                <a:latin typeface="Calibri"/>
                <a:ea typeface="宋体" panose="02010600030101010101" pitchFamily="2" charset="-122"/>
              </a:rPr>
              <a:t>of a second class, it is known only to that second class. This applies, for example, to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nested in the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declaration . Hence,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members can use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and pointers to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but other parts of a program don’t even know that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exists. If you were to derive a class from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would be invisible to that derived class, too, because a derived class can’t directly access the private parts of a base class.</a:t>
            </a:r>
          </a:p>
        </p:txBody>
      </p:sp>
      <p:sp>
        <p:nvSpPr>
          <p:cNvPr id="4" name="矩形 3"/>
          <p:cNvSpPr/>
          <p:nvPr/>
        </p:nvSpPr>
        <p:spPr>
          <a:xfrm>
            <a:off x="5769241" y="3895684"/>
            <a:ext cx="5993546" cy="1698222"/>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the nested class is declared in a </a:t>
            </a:r>
            <a:r>
              <a:rPr lang="en-US" altLang="zh-CN" sz="2087" b="1" i="1" dirty="0">
                <a:solidFill>
                  <a:prstClr val="black"/>
                </a:solidFill>
                <a:latin typeface="Calibri"/>
                <a:ea typeface="宋体" panose="02010600030101010101" pitchFamily="2" charset="-122"/>
              </a:rPr>
              <a:t>protected section </a:t>
            </a:r>
            <a:r>
              <a:rPr lang="en-US" altLang="zh-CN" sz="2087" dirty="0">
                <a:solidFill>
                  <a:prstClr val="black"/>
                </a:solidFill>
                <a:latin typeface="Calibri"/>
                <a:ea typeface="宋体" panose="02010600030101010101" pitchFamily="2" charset="-122"/>
              </a:rPr>
              <a:t>of a second class, it is visible to that class but invisible to the outside world. However, in this case, a derived class would know about the nested class and could directly create objects of that type.</a:t>
            </a:r>
          </a:p>
        </p:txBody>
      </p:sp>
    </p:spTree>
    <p:extLst>
      <p:ext uri="{BB962C8B-B14F-4D97-AF65-F5344CB8AC3E}">
        <p14:creationId xmlns:p14="http://schemas.microsoft.com/office/powerpoint/2010/main" val="22343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408" y="956151"/>
            <a:ext cx="11145298" cy="757722"/>
          </a:xfrm>
        </p:spPr>
        <p:txBody>
          <a:bodyPr>
            <a:noAutofit/>
          </a:bodyPr>
          <a:lstStyle/>
          <a:p>
            <a:pPr marL="126912" lvl="1" indent="0">
              <a:spcBef>
                <a:spcPts val="1390"/>
              </a:spcBef>
              <a:buSzPct val="68000"/>
              <a:buNone/>
            </a:pPr>
            <a:r>
              <a:rPr lang="en-US" altLang="zh-CN" sz="2000" dirty="0"/>
              <a:t>There are two classes named Car and Driver, suppose the car can drive automatically, and driver also can drive the car. The declarations of car and driver are as follows:</a:t>
            </a:r>
            <a:endParaRPr lang="en-US" sz="2000" dirty="0"/>
          </a:p>
        </p:txBody>
      </p:sp>
      <p:pic>
        <p:nvPicPr>
          <p:cNvPr id="6" name="图片 5">
            <a:extLst>
              <a:ext uri="{FF2B5EF4-FFF2-40B4-BE49-F238E27FC236}">
                <a16:creationId xmlns:a16="http://schemas.microsoft.com/office/drawing/2014/main" id="{EABD395D-B5F1-49FA-9B08-8D72E6AB8A33}"/>
              </a:ext>
            </a:extLst>
          </p:cNvPr>
          <p:cNvPicPr>
            <a:picLocks noChangeAspect="1"/>
          </p:cNvPicPr>
          <p:nvPr/>
        </p:nvPicPr>
        <p:blipFill>
          <a:blip r:embed="rId3"/>
          <a:stretch>
            <a:fillRect/>
          </a:stretch>
        </p:blipFill>
        <p:spPr>
          <a:xfrm>
            <a:off x="1690573" y="1718702"/>
            <a:ext cx="6011304" cy="3164541"/>
          </a:xfrm>
          <a:prstGeom prst="rect">
            <a:avLst/>
          </a:prstGeom>
        </p:spPr>
      </p:pic>
      <p:pic>
        <p:nvPicPr>
          <p:cNvPr id="8" name="图片 7">
            <a:extLst>
              <a:ext uri="{FF2B5EF4-FFF2-40B4-BE49-F238E27FC236}">
                <a16:creationId xmlns:a16="http://schemas.microsoft.com/office/drawing/2014/main" id="{6DD2F225-B053-4576-B016-0D9C76A6C16F}"/>
              </a:ext>
            </a:extLst>
          </p:cNvPr>
          <p:cNvPicPr>
            <a:picLocks noChangeAspect="1"/>
          </p:cNvPicPr>
          <p:nvPr/>
        </p:nvPicPr>
        <p:blipFill>
          <a:blip r:embed="rId4"/>
          <a:stretch>
            <a:fillRect/>
          </a:stretch>
        </p:blipFill>
        <p:spPr>
          <a:xfrm>
            <a:off x="1690573" y="5024157"/>
            <a:ext cx="7172606" cy="1671664"/>
          </a:xfrm>
          <a:prstGeom prst="rect">
            <a:avLst/>
          </a:prstGeom>
        </p:spPr>
      </p:pic>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r>
              <a:rPr lang="en-US" altLang="zh-CN" sz="3600" dirty="0"/>
              <a:t>Exercise</a:t>
            </a:r>
            <a:endParaRPr lang="zh-CN" altLang="en-US" sz="3600" dirty="0"/>
          </a:p>
        </p:txBody>
      </p:sp>
    </p:spTree>
    <p:extLst>
      <p:ext uri="{BB962C8B-B14F-4D97-AF65-F5344CB8AC3E}">
        <p14:creationId xmlns:p14="http://schemas.microsoft.com/office/powerpoint/2010/main" val="41336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F752E25-81A9-4B4F-AD7D-0F9715AA288F}"/>
              </a:ext>
            </a:extLst>
          </p:cNvPr>
          <p:cNvSpPr txBox="1">
            <a:spLocks/>
          </p:cNvSpPr>
          <p:nvPr/>
        </p:nvSpPr>
        <p:spPr>
          <a:xfrm>
            <a:off x="910029" y="837996"/>
            <a:ext cx="11145298" cy="7577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Calibri" panose="020F050202020403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6912" lvl="1">
              <a:spcBef>
                <a:spcPts val="1390"/>
              </a:spcBef>
              <a:buSzPct val="68000"/>
            </a:pPr>
            <a:r>
              <a:rPr lang="en-US" altLang="zh-CN" dirty="0">
                <a:solidFill>
                  <a:schemeClr val="tx1"/>
                </a:solidFill>
              </a:rPr>
              <a:t>Implement all the member functions of the two classes and make Driver as Car’s friend class so that it can access the members of Car. Write a program to test the two classes.</a:t>
            </a:r>
            <a:endParaRPr lang="en-US" dirty="0">
              <a:solidFill>
                <a:schemeClr val="tx1"/>
              </a:solidFill>
            </a:endParaRPr>
          </a:p>
        </p:txBody>
      </p:sp>
      <p:sp>
        <p:nvSpPr>
          <p:cNvPr id="8" name="文本框 7">
            <a:extLst>
              <a:ext uri="{FF2B5EF4-FFF2-40B4-BE49-F238E27FC236}">
                <a16:creationId xmlns:a16="http://schemas.microsoft.com/office/drawing/2014/main" id="{58240C3A-5C80-4D55-97E7-2FD6610CCDFF}"/>
              </a:ext>
            </a:extLst>
          </p:cNvPr>
          <p:cNvSpPr txBox="1"/>
          <p:nvPr/>
        </p:nvSpPr>
        <p:spPr>
          <a:xfrm>
            <a:off x="1272988" y="2106706"/>
            <a:ext cx="1646605" cy="369332"/>
          </a:xfrm>
          <a:prstGeom prst="rect">
            <a:avLst/>
          </a:prstGeom>
          <a:noFill/>
        </p:spPr>
        <p:txBody>
          <a:bodyPr wrap="none" rtlCol="0">
            <a:spAutoFit/>
          </a:bodyPr>
          <a:lstStyle/>
          <a:p>
            <a:r>
              <a:rPr lang="en-US" altLang="zh-CN" dirty="0"/>
              <a:t>Output sample:</a:t>
            </a:r>
            <a:endParaRPr lang="zh-CN" altLang="en-US" dirty="0"/>
          </a:p>
        </p:txBody>
      </p:sp>
      <p:pic>
        <p:nvPicPr>
          <p:cNvPr id="5" name="图片 4">
            <a:extLst>
              <a:ext uri="{FF2B5EF4-FFF2-40B4-BE49-F238E27FC236}">
                <a16:creationId xmlns:a16="http://schemas.microsoft.com/office/drawing/2014/main" id="{3990EE98-7021-4D2F-AAC9-83683ABBC7F9}"/>
              </a:ext>
            </a:extLst>
          </p:cNvPr>
          <p:cNvPicPr>
            <a:picLocks noChangeAspect="1"/>
          </p:cNvPicPr>
          <p:nvPr/>
        </p:nvPicPr>
        <p:blipFill>
          <a:blip r:embed="rId2"/>
          <a:stretch>
            <a:fillRect/>
          </a:stretch>
        </p:blipFill>
        <p:spPr>
          <a:xfrm>
            <a:off x="1272988" y="2757110"/>
            <a:ext cx="7636809" cy="1624853"/>
          </a:xfrm>
          <a:prstGeom prst="rect">
            <a:avLst/>
          </a:prstGeom>
        </p:spPr>
      </p:pic>
    </p:spTree>
    <p:extLst>
      <p:ext uri="{BB962C8B-B14F-4D97-AF65-F5344CB8AC3E}">
        <p14:creationId xmlns:p14="http://schemas.microsoft.com/office/powerpoint/2010/main" val="284505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Friend classes and Nested classes</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Friend class</a:t>
            </a:r>
          </a:p>
          <a:p>
            <a:pPr marL="285750" indent="-285750">
              <a:buFont typeface="Arial" panose="020B0604020202020204" pitchFamily="34" charset="0"/>
              <a:buChar char="•"/>
            </a:pPr>
            <a:r>
              <a:rPr lang="en-US" altLang="zh-CN" dirty="0">
                <a:sym typeface="+mn-ea"/>
              </a:rPr>
              <a:t>Nested class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65092" y="259481"/>
            <a:ext cx="5970061" cy="792088"/>
          </a:xfrm>
        </p:spPr>
        <p:txBody>
          <a:bodyPr>
            <a:noAutofit/>
          </a:bodyPr>
          <a:lstStyle/>
          <a:p>
            <a:r>
              <a:rPr lang="en-US" altLang="zh-CN" sz="4720" dirty="0"/>
              <a:t>Friend Functions</a:t>
            </a:r>
          </a:p>
        </p:txBody>
      </p:sp>
      <p:sp>
        <p:nvSpPr>
          <p:cNvPr id="2" name="TextBox 1"/>
          <p:cNvSpPr txBox="1"/>
          <p:nvPr/>
        </p:nvSpPr>
        <p:spPr>
          <a:xfrm>
            <a:off x="406524" y="1580962"/>
            <a:ext cx="11550611"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A </a:t>
            </a:r>
            <a:r>
              <a:rPr lang="en-US" altLang="zh-CN" sz="2087" b="1" dirty="0">
                <a:solidFill>
                  <a:srgbClr val="00B0F0"/>
                </a:solidFill>
                <a:latin typeface="Calibri"/>
                <a:ea typeface="宋体" panose="02010600030101010101" pitchFamily="2" charset="-122"/>
              </a:rPr>
              <a:t>friend function </a:t>
            </a:r>
            <a:r>
              <a:rPr lang="en-US" altLang="zh-CN" sz="2087" dirty="0">
                <a:solidFill>
                  <a:prstClr val="black"/>
                </a:solidFill>
                <a:latin typeface="Calibri"/>
                <a:ea typeface="宋体" panose="02010600030101010101" pitchFamily="2" charset="-122"/>
              </a:rPr>
              <a:t>of a class is a non-member function that has the right to access the </a:t>
            </a:r>
            <a:r>
              <a:rPr lang="en-US" altLang="zh-CN" sz="2087" b="1" dirty="0">
                <a:solidFill>
                  <a:prstClr val="black"/>
                </a:solidFill>
                <a:latin typeface="Calibri"/>
                <a:ea typeface="宋体" panose="02010600030101010101" pitchFamily="2" charset="-122"/>
              </a:rPr>
              <a:t>private</a:t>
            </a:r>
            <a:r>
              <a:rPr lang="en-US" altLang="zh-CN" sz="2087" dirty="0">
                <a:solidFill>
                  <a:prstClr val="black"/>
                </a:solidFill>
                <a:latin typeface="Calibri"/>
                <a:ea typeface="宋体" panose="02010600030101010101" pitchFamily="2" charset="-122"/>
              </a:rPr>
              <a:t> and </a:t>
            </a:r>
            <a:r>
              <a:rPr lang="en-US" altLang="zh-CN" sz="2087" b="1" dirty="0">
                <a:solidFill>
                  <a:prstClr val="black"/>
                </a:solidFill>
                <a:latin typeface="Calibri"/>
                <a:ea typeface="宋体" panose="02010600030101010101" pitchFamily="2" charset="-122"/>
              </a:rPr>
              <a:t>protected</a:t>
            </a:r>
            <a:r>
              <a:rPr lang="en-US" altLang="zh-CN" sz="2087" dirty="0">
                <a:solidFill>
                  <a:prstClr val="black"/>
                </a:solidFill>
                <a:latin typeface="Calibri"/>
                <a:ea typeface="宋体" panose="02010600030101010101" pitchFamily="2" charset="-122"/>
              </a:rPr>
              <a:t> class members.</a:t>
            </a:r>
            <a:endParaRPr lang="zh-CN" altLang="en-US" sz="2087" dirty="0">
              <a:solidFill>
                <a:prstClr val="black"/>
              </a:solidFill>
              <a:latin typeface="Calibri"/>
              <a:ea typeface="宋体" panose="02010600030101010101" pitchFamily="2" charset="-122"/>
            </a:endParaRPr>
          </a:p>
        </p:txBody>
      </p:sp>
      <p:sp>
        <p:nvSpPr>
          <p:cNvPr id="9" name="TextBox 8"/>
          <p:cNvSpPr txBox="1"/>
          <p:nvPr/>
        </p:nvSpPr>
        <p:spPr>
          <a:xfrm>
            <a:off x="544837" y="2495887"/>
            <a:ext cx="11550611"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To declare a non-member function as a friend of a class, place the function prototype in the class definition and precede it with the keyword </a:t>
            </a:r>
            <a:r>
              <a:rPr lang="en-US" altLang="zh-CN" sz="2087" b="1" dirty="0">
                <a:solidFill>
                  <a:srgbClr val="00B0F0"/>
                </a:solidFill>
                <a:latin typeface="Calibri"/>
                <a:ea typeface="宋体" panose="02010600030101010101" pitchFamily="2" charset="-122"/>
              </a:rPr>
              <a:t>friend</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sp>
        <p:nvSpPr>
          <p:cNvPr id="10" name="TextBox 9"/>
          <p:cNvSpPr txBox="1"/>
          <p:nvPr/>
        </p:nvSpPr>
        <p:spPr>
          <a:xfrm>
            <a:off x="1566199" y="3599489"/>
            <a:ext cx="6992642" cy="413511"/>
          </a:xfrm>
          <a:prstGeom prst="rect">
            <a:avLst/>
          </a:prstGeom>
          <a:noFill/>
        </p:spPr>
        <p:txBody>
          <a:bodyPr wrap="square" rtlCol="0">
            <a:spAutoFit/>
          </a:bodyPr>
          <a:lstStyle/>
          <a:p>
            <a:pPr defTabSz="1077140">
              <a:defRPr/>
            </a:pPr>
            <a:r>
              <a:rPr lang="en-US" altLang="zh-CN" sz="2087" b="1" dirty="0">
                <a:solidFill>
                  <a:srgbClr val="00B0F0"/>
                </a:solidFill>
                <a:latin typeface="Calibri"/>
                <a:ea typeface="宋体" panose="02010600030101010101" pitchFamily="2" charset="-122"/>
              </a:rPr>
              <a:t>friend</a:t>
            </a:r>
            <a:r>
              <a:rPr lang="en-US" altLang="zh-CN" sz="2087" b="1" dirty="0">
                <a:solidFill>
                  <a:prstClr val="black"/>
                </a:solidFill>
                <a:latin typeface="Calibri"/>
                <a:ea typeface="宋体" panose="02010600030101010101" pitchFamily="2" charset="-122"/>
              </a:rPr>
              <a:t>  </a:t>
            </a:r>
            <a:r>
              <a:rPr lang="en-US" altLang="zh-CN" sz="2087" b="1" dirty="0" err="1">
                <a:solidFill>
                  <a:prstClr val="black"/>
                </a:solidFill>
                <a:latin typeface="Calibri"/>
                <a:ea typeface="宋体" panose="02010600030101010101" pitchFamily="2" charset="-122"/>
              </a:rPr>
              <a:t>return_type</a:t>
            </a:r>
            <a:r>
              <a:rPr lang="en-US" altLang="zh-CN" sz="2087" b="1" dirty="0">
                <a:solidFill>
                  <a:prstClr val="black"/>
                </a:solidFill>
                <a:latin typeface="Calibri"/>
                <a:ea typeface="宋体" panose="02010600030101010101" pitchFamily="2" charset="-122"/>
              </a:rPr>
              <a:t>  </a:t>
            </a:r>
            <a:r>
              <a:rPr lang="en-US" altLang="zh-CN" sz="2087" b="1" dirty="0" err="1">
                <a:solidFill>
                  <a:prstClr val="black"/>
                </a:solidFill>
                <a:latin typeface="Calibri"/>
                <a:ea typeface="宋体" panose="02010600030101010101" pitchFamily="2" charset="-122"/>
              </a:rPr>
              <a:t>functionName</a:t>
            </a:r>
            <a:r>
              <a:rPr lang="en-US" altLang="zh-CN" sz="2087" b="1" dirty="0">
                <a:solidFill>
                  <a:prstClr val="black"/>
                </a:solidFill>
                <a:latin typeface="Calibri"/>
                <a:ea typeface="宋体" panose="02010600030101010101" pitchFamily="2" charset="-122"/>
              </a:rPr>
              <a:t> (parameter list);</a:t>
            </a:r>
            <a:endParaRPr lang="zh-CN" altLang="en-US" sz="2087" b="1"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97224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1097" y="422817"/>
            <a:ext cx="5861717" cy="5620255"/>
            <a:chOff x="485701" y="465882"/>
            <a:chExt cx="6458744" cy="6192688"/>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01" y="465882"/>
              <a:ext cx="6458744"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10" y="5578450"/>
              <a:ext cx="5400599" cy="23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2386383" y="5519933"/>
            <a:ext cx="3359014" cy="784548"/>
            <a:chOff x="2518933" y="6082148"/>
            <a:chExt cx="3701136" cy="864456"/>
          </a:xfrm>
        </p:grpSpPr>
        <p:sp>
          <p:nvSpPr>
            <p:cNvPr id="6" name="矩形 5"/>
            <p:cNvSpPr/>
            <p:nvPr/>
          </p:nvSpPr>
          <p:spPr>
            <a:xfrm>
              <a:off x="2518933" y="6082148"/>
              <a:ext cx="1352638" cy="3173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8" name="矩形 7"/>
            <p:cNvSpPr/>
            <p:nvPr/>
          </p:nvSpPr>
          <p:spPr>
            <a:xfrm>
              <a:off x="4939439" y="6082506"/>
              <a:ext cx="1280630" cy="3173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 name="直接箭头连接符 2"/>
            <p:cNvCxnSpPr/>
            <p:nvPr/>
          </p:nvCxnSpPr>
          <p:spPr>
            <a:xfrm flipH="1" flipV="1">
              <a:off x="3366021" y="6399875"/>
              <a:ext cx="864097" cy="5467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230117" y="6399875"/>
              <a:ext cx="1152128" cy="5467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933208" y="6173776"/>
            <a:ext cx="7147085" cy="413511"/>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private data members can not be accessed outside the class</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929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5313" y="4280842"/>
            <a:ext cx="6418071" cy="2350397"/>
            <a:chOff x="622568" y="4716853"/>
            <a:chExt cx="7071763" cy="2589789"/>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25" y="4720402"/>
              <a:ext cx="6992606" cy="258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8" y="4716853"/>
              <a:ext cx="4298653" cy="190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53" y="180837"/>
            <a:ext cx="2810127" cy="406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629" y="5324202"/>
            <a:ext cx="4414477"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504840" y="2710130"/>
            <a:ext cx="450423" cy="5881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nvGrpSpPr>
          <p:cNvPr id="4" name="组合 3"/>
          <p:cNvGrpSpPr/>
          <p:nvPr/>
        </p:nvGrpSpPr>
        <p:grpSpPr>
          <a:xfrm>
            <a:off x="2334720" y="4578145"/>
            <a:ext cx="4133864" cy="321270"/>
            <a:chOff x="2462007" y="5044438"/>
            <a:chExt cx="4554906" cy="353992"/>
          </a:xfrm>
        </p:grpSpPr>
        <p:sp>
          <p:nvSpPr>
            <p:cNvPr id="8" name="矩形 7"/>
            <p:cNvSpPr/>
            <p:nvPr/>
          </p:nvSpPr>
          <p:spPr>
            <a:xfrm>
              <a:off x="2462007" y="5044438"/>
              <a:ext cx="1736022" cy="3240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9" name="矩形 8"/>
            <p:cNvSpPr/>
            <p:nvPr/>
          </p:nvSpPr>
          <p:spPr>
            <a:xfrm>
              <a:off x="5280891" y="5074394"/>
              <a:ext cx="1736022" cy="3240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6" name="组合 5"/>
          <p:cNvGrpSpPr/>
          <p:nvPr/>
        </p:nvGrpSpPr>
        <p:grpSpPr>
          <a:xfrm>
            <a:off x="671801" y="3559704"/>
            <a:ext cx="9632304" cy="947601"/>
            <a:chOff x="629717" y="3922266"/>
            <a:chExt cx="10613372" cy="1044116"/>
          </a:xfrm>
        </p:grpSpPr>
        <p:sp>
          <p:nvSpPr>
            <p:cNvPr id="10" name="矩形 9"/>
            <p:cNvSpPr/>
            <p:nvPr/>
          </p:nvSpPr>
          <p:spPr>
            <a:xfrm>
              <a:off x="629717" y="4642346"/>
              <a:ext cx="4392488" cy="3240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1" name="直接箭头连接符 10"/>
            <p:cNvCxnSpPr/>
            <p:nvPr/>
          </p:nvCxnSpPr>
          <p:spPr>
            <a:xfrm flipH="1">
              <a:off x="3077989" y="4173702"/>
              <a:ext cx="1059044" cy="54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14093" y="3922266"/>
              <a:ext cx="7228996"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Can distance function be defined as the member function?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130631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6449" y="292114"/>
            <a:ext cx="4770681" cy="5008252"/>
            <a:chOff x="557709" y="321866"/>
            <a:chExt cx="5256584" cy="551835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09" y="321866"/>
              <a:ext cx="5256584" cy="551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29" y="3721109"/>
              <a:ext cx="4243884" cy="1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97" y="5289326"/>
            <a:ext cx="5881662" cy="153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737153" y="2704641"/>
            <a:ext cx="9720588" cy="908313"/>
            <a:chOff x="701725" y="2980114"/>
            <a:chExt cx="10710648" cy="1000826"/>
          </a:xfrm>
        </p:grpSpPr>
        <p:sp>
          <p:nvSpPr>
            <p:cNvPr id="3" name="矩形 2"/>
            <p:cNvSpPr/>
            <p:nvPr/>
          </p:nvSpPr>
          <p:spPr>
            <a:xfrm>
              <a:off x="701725" y="3706242"/>
              <a:ext cx="4536504" cy="2746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a:cxnSpLocks/>
            </p:cNvCxnSpPr>
            <p:nvPr/>
          </p:nvCxnSpPr>
          <p:spPr>
            <a:xfrm flipH="1">
              <a:off x="3510037" y="3231550"/>
              <a:ext cx="987036" cy="4746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74133" y="2980114"/>
              <a:ext cx="7038240"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distance function is defined as the member function.</a:t>
              </a:r>
              <a:endParaRPr lang="zh-CN" altLang="en-US" sz="2087" dirty="0">
                <a:solidFill>
                  <a:prstClr val="black"/>
                </a:solidFill>
                <a:latin typeface="Calibri"/>
                <a:ea typeface="宋体" panose="02010600030101010101" pitchFamily="2" charset="-122"/>
              </a:endParaRPr>
            </a:p>
          </p:txBody>
        </p:sp>
      </p:grpSp>
      <p:grpSp>
        <p:nvGrpSpPr>
          <p:cNvPr id="2" name="组合 1"/>
          <p:cNvGrpSpPr/>
          <p:nvPr/>
        </p:nvGrpSpPr>
        <p:grpSpPr>
          <a:xfrm>
            <a:off x="4462205" y="4801388"/>
            <a:ext cx="6927291" cy="1503091"/>
            <a:chOff x="4806181" y="5290418"/>
            <a:chExt cx="7632848" cy="1656184"/>
          </a:xfrm>
        </p:grpSpPr>
        <p:sp>
          <p:nvSpPr>
            <p:cNvPr id="7" name="矩形 6"/>
            <p:cNvSpPr/>
            <p:nvPr/>
          </p:nvSpPr>
          <p:spPr>
            <a:xfrm>
              <a:off x="4806181" y="6514554"/>
              <a:ext cx="1368152" cy="432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8" name="直接箭头连接符 7"/>
            <p:cNvCxnSpPr/>
            <p:nvPr/>
          </p:nvCxnSpPr>
          <p:spPr>
            <a:xfrm flipH="1">
              <a:off x="5052324" y="5967854"/>
              <a:ext cx="1059044" cy="54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60437" y="5290418"/>
              <a:ext cx="6378592" cy="116340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cannot invoke the distance function like this,</a:t>
              </a:r>
            </a:p>
            <a:p>
              <a:pPr defTabSz="1077140">
                <a:defRPr/>
              </a:pPr>
              <a:r>
                <a:rPr lang="en-US" altLang="zh-CN" sz="2087" dirty="0">
                  <a:solidFill>
                    <a:prstClr val="black"/>
                  </a:solidFill>
                  <a:latin typeface="Calibri"/>
                  <a:ea typeface="宋体" panose="02010600030101010101" pitchFamily="2" charset="-122"/>
                </a:rPr>
                <a:t>because it is a member function, which is invoked by </a:t>
              </a:r>
              <a:r>
                <a:rPr lang="en-US" altLang="zh-CN" sz="2087" b="1" dirty="0">
                  <a:solidFill>
                    <a:srgbClr val="FF0000"/>
                  </a:solidFill>
                  <a:latin typeface="Calibri"/>
                  <a:ea typeface="宋体" panose="02010600030101010101" pitchFamily="2" charset="-122"/>
                </a:rPr>
                <a:t>object using . operator</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grpSp>
        <p:nvGrpSpPr>
          <p:cNvPr id="14" name="组合 13">
            <a:extLst>
              <a:ext uri="{FF2B5EF4-FFF2-40B4-BE49-F238E27FC236}">
                <a16:creationId xmlns:a16="http://schemas.microsoft.com/office/drawing/2014/main" id="{9EFA57BC-E76E-4721-BE4D-3EB5199320A4}"/>
              </a:ext>
            </a:extLst>
          </p:cNvPr>
          <p:cNvGrpSpPr/>
          <p:nvPr/>
        </p:nvGrpSpPr>
        <p:grpSpPr>
          <a:xfrm>
            <a:off x="2264509" y="3690407"/>
            <a:ext cx="2589807" cy="537000"/>
            <a:chOff x="2528661" y="6082148"/>
            <a:chExt cx="2853584" cy="591694"/>
          </a:xfrm>
        </p:grpSpPr>
        <p:sp>
          <p:nvSpPr>
            <p:cNvPr id="15" name="矩形 14">
              <a:extLst>
                <a:ext uri="{FF2B5EF4-FFF2-40B4-BE49-F238E27FC236}">
                  <a16:creationId xmlns:a16="http://schemas.microsoft.com/office/drawing/2014/main" id="{C42A4891-6484-422D-8E41-F0D60399C0A5}"/>
                </a:ext>
              </a:extLst>
            </p:cNvPr>
            <p:cNvSpPr/>
            <p:nvPr/>
          </p:nvSpPr>
          <p:spPr>
            <a:xfrm>
              <a:off x="2528661" y="6082148"/>
              <a:ext cx="1008112" cy="3173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16" name="矩形 15">
              <a:extLst>
                <a:ext uri="{FF2B5EF4-FFF2-40B4-BE49-F238E27FC236}">
                  <a16:creationId xmlns:a16="http://schemas.microsoft.com/office/drawing/2014/main" id="{680FC789-CB90-4F7D-AF5B-1CBB86756ADD}"/>
                </a:ext>
              </a:extLst>
            </p:cNvPr>
            <p:cNvSpPr/>
            <p:nvPr/>
          </p:nvSpPr>
          <p:spPr>
            <a:xfrm>
              <a:off x="4374133" y="6082506"/>
              <a:ext cx="1008112" cy="3173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a:extLst>
                <a:ext uri="{FF2B5EF4-FFF2-40B4-BE49-F238E27FC236}">
                  <a16:creationId xmlns:a16="http://schemas.microsoft.com/office/drawing/2014/main" id="{7C0D7EE8-81D0-43AA-B408-D29C8329A901}"/>
                </a:ext>
              </a:extLst>
            </p:cNvPr>
            <p:cNvCxnSpPr>
              <a:cxnSpLocks/>
            </p:cNvCxnSpPr>
            <p:nvPr/>
          </p:nvCxnSpPr>
          <p:spPr>
            <a:xfrm flipH="1" flipV="1">
              <a:off x="3366023" y="6399876"/>
              <a:ext cx="576062" cy="2739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282E189-5ABE-4CB0-8420-E14E471AF445}"/>
                </a:ext>
              </a:extLst>
            </p:cNvPr>
            <p:cNvCxnSpPr>
              <a:cxnSpLocks/>
            </p:cNvCxnSpPr>
            <p:nvPr/>
          </p:nvCxnSpPr>
          <p:spPr>
            <a:xfrm flipV="1">
              <a:off x="3968821" y="6399145"/>
              <a:ext cx="621337" cy="2746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3">
            <a:extLst>
              <a:ext uri="{FF2B5EF4-FFF2-40B4-BE49-F238E27FC236}">
                <a16:creationId xmlns:a16="http://schemas.microsoft.com/office/drawing/2014/main" id="{2FA5D153-33E9-42B9-8C9E-23316FB1BDF8}"/>
              </a:ext>
            </a:extLst>
          </p:cNvPr>
          <p:cNvSpPr txBox="1"/>
          <p:nvPr/>
        </p:nvSpPr>
        <p:spPr>
          <a:xfrm>
            <a:off x="2436299" y="4148478"/>
            <a:ext cx="7358040" cy="413511"/>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member function can access the private members of the class</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12059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9525" y="4868756"/>
            <a:ext cx="4529873" cy="1893186"/>
            <a:chOff x="472950" y="5364647"/>
            <a:chExt cx="4991249" cy="2086011"/>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50" y="5405449"/>
              <a:ext cx="4991249" cy="204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2" y="5364647"/>
              <a:ext cx="3193817" cy="15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529526" y="856557"/>
            <a:ext cx="3998031" cy="3879479"/>
            <a:chOff x="472951" y="943799"/>
            <a:chExt cx="4405238" cy="4274611"/>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51" y="943799"/>
              <a:ext cx="4229682" cy="427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33" y="4845806"/>
              <a:ext cx="4104456" cy="20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2448877" y="145196"/>
            <a:ext cx="8449117"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define the distance function as a </a:t>
            </a:r>
            <a:r>
              <a:rPr lang="en-US" altLang="zh-CN" sz="2087" b="1" dirty="0">
                <a:solidFill>
                  <a:srgbClr val="00B0F0"/>
                </a:solidFill>
                <a:latin typeface="Calibri"/>
                <a:ea typeface="宋体" panose="02010600030101010101" pitchFamily="2" charset="-122"/>
              </a:rPr>
              <a:t>friend function</a:t>
            </a:r>
            <a:r>
              <a:rPr lang="en-US" altLang="zh-CN" sz="2087" dirty="0">
                <a:solidFill>
                  <a:prstClr val="black"/>
                </a:solidFill>
                <a:latin typeface="Calibri"/>
                <a:ea typeface="宋体" panose="02010600030101010101" pitchFamily="2" charset="-122"/>
              </a:rPr>
              <a:t>, which can access the private data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3" name="组合 2"/>
          <p:cNvGrpSpPr/>
          <p:nvPr/>
        </p:nvGrpSpPr>
        <p:grpSpPr>
          <a:xfrm>
            <a:off x="802505" y="3657731"/>
            <a:ext cx="10308437" cy="947601"/>
            <a:chOff x="773733" y="4030278"/>
            <a:chExt cx="11358371" cy="1044116"/>
          </a:xfrm>
        </p:grpSpPr>
        <p:sp>
          <p:nvSpPr>
            <p:cNvPr id="5" name="矩形 4"/>
            <p:cNvSpPr/>
            <p:nvPr/>
          </p:nvSpPr>
          <p:spPr>
            <a:xfrm>
              <a:off x="773733" y="4750358"/>
              <a:ext cx="4104456" cy="3240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6" name="直接箭头连接符 5"/>
            <p:cNvCxnSpPr/>
            <p:nvPr/>
          </p:nvCxnSpPr>
          <p:spPr>
            <a:xfrm flipH="1">
              <a:off x="3149997" y="4281714"/>
              <a:ext cx="1059044" cy="54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86101" y="4030278"/>
              <a:ext cx="8046003"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Declare the friend function inside the class, using </a:t>
              </a:r>
              <a:r>
                <a:rPr lang="en-US" altLang="zh-CN" sz="2087" b="1" dirty="0">
                  <a:solidFill>
                    <a:srgbClr val="00B0F0"/>
                  </a:solidFill>
                  <a:latin typeface="Calibri"/>
                  <a:ea typeface="宋体" panose="02010600030101010101" pitchFamily="2" charset="-122"/>
                </a:rPr>
                <a:t>friend</a:t>
              </a:r>
              <a:r>
                <a:rPr lang="en-US" altLang="zh-CN" sz="2087" dirty="0">
                  <a:solidFill>
                    <a:prstClr val="black"/>
                  </a:solidFill>
                  <a:latin typeface="Calibri"/>
                  <a:ea typeface="宋体" panose="02010600030101010101" pitchFamily="2" charset="-122"/>
                </a:rPr>
                <a:t> keyword.</a:t>
              </a:r>
              <a:endParaRPr lang="zh-CN" altLang="en-US" sz="2087" dirty="0">
                <a:solidFill>
                  <a:prstClr val="black"/>
                </a:solidFill>
                <a:latin typeface="Calibri"/>
                <a:ea typeface="宋体" panose="02010600030101010101" pitchFamily="2" charset="-122"/>
              </a:endParaRPr>
            </a:p>
          </p:txBody>
        </p:sp>
      </p:grpSp>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6981" y="6047325"/>
            <a:ext cx="4414477" cy="3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3612632" y="5055416"/>
            <a:ext cx="6731235" cy="1314415"/>
            <a:chOff x="4806181" y="5498311"/>
            <a:chExt cx="7416824" cy="1448291"/>
          </a:xfrm>
        </p:grpSpPr>
        <p:sp>
          <p:nvSpPr>
            <p:cNvPr id="10" name="矩形 9"/>
            <p:cNvSpPr/>
            <p:nvPr/>
          </p:nvSpPr>
          <p:spPr>
            <a:xfrm>
              <a:off x="4806181" y="6658570"/>
              <a:ext cx="1008112" cy="2880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1" name="直接箭头连接符 10"/>
            <p:cNvCxnSpPr/>
            <p:nvPr/>
          </p:nvCxnSpPr>
          <p:spPr>
            <a:xfrm flipH="1">
              <a:off x="5052324" y="6111870"/>
              <a:ext cx="1059044" cy="54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60436" y="5498311"/>
              <a:ext cx="6162569" cy="80951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invoke the distance function directly,</a:t>
              </a:r>
            </a:p>
            <a:p>
              <a:pPr defTabSz="1077140">
                <a:defRPr/>
              </a:pPr>
              <a:r>
                <a:rPr lang="en-US" altLang="zh-CN" sz="2087" dirty="0">
                  <a:solidFill>
                    <a:prstClr val="black"/>
                  </a:solidFill>
                  <a:latin typeface="Calibri"/>
                  <a:ea typeface="宋体" panose="02010600030101010101" pitchFamily="2" charset="-122"/>
                </a:rPr>
                <a:t>because it isn’t a member function of the class.</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1753491" y="4474629"/>
            <a:ext cx="9611196" cy="941223"/>
            <a:chOff x="773733" y="4037306"/>
            <a:chExt cx="10590114" cy="1037088"/>
          </a:xfrm>
        </p:grpSpPr>
        <p:sp>
          <p:nvSpPr>
            <p:cNvPr id="19" name="矩形 18"/>
            <p:cNvSpPr/>
            <p:nvPr/>
          </p:nvSpPr>
          <p:spPr>
            <a:xfrm>
              <a:off x="773733" y="4750358"/>
              <a:ext cx="2696570" cy="3240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3149997" y="4281714"/>
              <a:ext cx="1059044" cy="54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86101" y="4037306"/>
              <a:ext cx="7277746"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The friend function can access the private data of the class.</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321857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0023" y="281327"/>
            <a:ext cx="7847161" cy="734688"/>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In the previous chapter we also used other friend functions, such as operator overloading functions. </a:t>
            </a:r>
            <a:endParaRPr lang="zh-CN" altLang="en-US" sz="2087" dirty="0">
              <a:solidFill>
                <a:prstClr val="black"/>
              </a:solidFill>
              <a:latin typeface="Calibri"/>
              <a:ea typeface="宋体" panose="02010600030101010101"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49" y="1146719"/>
            <a:ext cx="5276837" cy="442594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073" y="3487530"/>
            <a:ext cx="4253113" cy="150991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541097" y="4343926"/>
            <a:ext cx="6143069" cy="588167"/>
            <a:chOff x="485701" y="3638133"/>
            <a:chExt cx="6768752" cy="648073"/>
          </a:xfrm>
        </p:grpSpPr>
        <p:sp>
          <p:nvSpPr>
            <p:cNvPr id="8" name="矩形 7"/>
            <p:cNvSpPr/>
            <p:nvPr/>
          </p:nvSpPr>
          <p:spPr>
            <a:xfrm>
              <a:off x="485701" y="3998173"/>
              <a:ext cx="5544616" cy="2880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9" name="曲线连接符 8"/>
            <p:cNvCxnSpPr>
              <a:stCxn id="8" idx="3"/>
            </p:cNvCxnSpPr>
            <p:nvPr/>
          </p:nvCxnSpPr>
          <p:spPr>
            <a:xfrm flipV="1">
              <a:off x="6030317" y="3638133"/>
              <a:ext cx="1224136" cy="504057"/>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881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02339" y="214470"/>
            <a:ext cx="6445190" cy="792088"/>
          </a:xfrm>
        </p:spPr>
        <p:txBody>
          <a:bodyPr>
            <a:noAutofit/>
          </a:bodyPr>
          <a:lstStyle/>
          <a:p>
            <a:r>
              <a:rPr lang="en-US" altLang="zh-CN" sz="4720" dirty="0"/>
              <a:t>Friend Classes</a:t>
            </a:r>
          </a:p>
        </p:txBody>
      </p:sp>
      <p:sp>
        <p:nvSpPr>
          <p:cNvPr id="7" name="TextBox 6"/>
          <p:cNvSpPr txBox="1"/>
          <p:nvPr/>
        </p:nvSpPr>
        <p:spPr>
          <a:xfrm>
            <a:off x="361699" y="1259478"/>
            <a:ext cx="11550611" cy="413511"/>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Entire classes or member functions of other classes may be declared to be friends of another class.</a:t>
            </a:r>
            <a:endParaRPr lang="zh-CN" altLang="en-US" sz="2087" dirty="0">
              <a:solidFill>
                <a:prstClr val="black"/>
              </a:solidFill>
              <a:latin typeface="Calibri"/>
              <a:ea typeface="宋体" panose="02010600030101010101" pitchFamily="2" charset="-122"/>
            </a:endParaRPr>
          </a:p>
        </p:txBody>
      </p:sp>
      <p:sp>
        <p:nvSpPr>
          <p:cNvPr id="9" name="TextBox 8"/>
          <p:cNvSpPr txBox="1"/>
          <p:nvPr/>
        </p:nvSpPr>
        <p:spPr>
          <a:xfrm>
            <a:off x="450009" y="1925909"/>
            <a:ext cx="11550611" cy="1377044"/>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To declare all member functions of class </a:t>
            </a:r>
            <a:r>
              <a:rPr lang="en-US" altLang="zh-CN" sz="2087" b="1" dirty="0" err="1">
                <a:solidFill>
                  <a:prstClr val="black"/>
                </a:solidFill>
                <a:latin typeface="Calibri"/>
                <a:ea typeface="宋体" panose="02010600030101010101" pitchFamily="2" charset="-122"/>
              </a:rPr>
              <a:t>ClassTwo</a:t>
            </a:r>
            <a:r>
              <a:rPr lang="en-US" altLang="zh-CN" sz="2087" dirty="0">
                <a:solidFill>
                  <a:prstClr val="black"/>
                </a:solidFill>
                <a:latin typeface="Calibri"/>
                <a:ea typeface="宋体" panose="02010600030101010101" pitchFamily="2" charset="-122"/>
              </a:rPr>
              <a:t> as friend of </a:t>
            </a:r>
            <a:r>
              <a:rPr lang="en-US" altLang="zh-CN" sz="2087" b="1" dirty="0" err="1">
                <a:solidFill>
                  <a:prstClr val="black"/>
                </a:solidFill>
                <a:latin typeface="Calibri"/>
                <a:ea typeface="宋体" panose="02010600030101010101" pitchFamily="2" charset="-122"/>
              </a:rPr>
              <a:t>ClassOne</a:t>
            </a:r>
            <a:r>
              <a:rPr lang="en-US" altLang="zh-CN" sz="2087" dirty="0">
                <a:solidFill>
                  <a:prstClr val="black"/>
                </a:solidFill>
                <a:latin typeface="Calibri"/>
                <a:ea typeface="宋体" panose="02010600030101010101" pitchFamily="2" charset="-122"/>
              </a:rPr>
              <a:t>, place a declaration of the form</a:t>
            </a:r>
          </a:p>
          <a:p>
            <a:pPr defTabSz="1077140">
              <a:defRPr/>
            </a:pPr>
            <a:r>
              <a:rPr lang="en-US" altLang="zh-CN" sz="2087" dirty="0">
                <a:solidFill>
                  <a:prstClr val="black"/>
                </a:solidFill>
                <a:latin typeface="Calibri"/>
                <a:ea typeface="宋体" panose="02010600030101010101" pitchFamily="2" charset="-122"/>
              </a:rPr>
              <a:t>         </a:t>
            </a:r>
            <a:r>
              <a:rPr lang="en-US" altLang="zh-CN" sz="2087" b="1" dirty="0">
                <a:solidFill>
                  <a:srgbClr val="00B0F0"/>
                </a:solidFill>
                <a:latin typeface="Calibri"/>
                <a:ea typeface="宋体" panose="02010600030101010101" pitchFamily="2" charset="-122"/>
              </a:rPr>
              <a:t>friend  class  </a:t>
            </a:r>
            <a:r>
              <a:rPr lang="en-US" altLang="zh-CN" sz="2087" b="1" dirty="0" err="1">
                <a:solidFill>
                  <a:prstClr val="black"/>
                </a:solidFill>
                <a:latin typeface="Calibri"/>
                <a:ea typeface="宋体" panose="02010600030101010101" pitchFamily="2" charset="-122"/>
              </a:rPr>
              <a:t>ClassTwo</a:t>
            </a:r>
            <a:r>
              <a:rPr lang="en-US" altLang="zh-CN" sz="2087" b="1" dirty="0">
                <a:solidFill>
                  <a:prstClr val="black"/>
                </a:solidFill>
                <a:latin typeface="Calibri"/>
                <a:ea typeface="宋体" panose="02010600030101010101" pitchFamily="2" charset="-122"/>
              </a:rPr>
              <a:t>;</a:t>
            </a:r>
          </a:p>
          <a:p>
            <a:pPr defTabSz="1077140">
              <a:defRPr/>
            </a:pPr>
            <a:r>
              <a:rPr lang="en-US" altLang="zh-CN" sz="2087" dirty="0">
                <a:solidFill>
                  <a:prstClr val="black"/>
                </a:solidFill>
                <a:latin typeface="Calibri"/>
                <a:ea typeface="宋体" panose="02010600030101010101" pitchFamily="2" charset="-122"/>
              </a:rPr>
              <a:t>in the definition of class </a:t>
            </a:r>
            <a:r>
              <a:rPr lang="en-US" altLang="zh-CN" sz="2087" b="1" dirty="0" err="1">
                <a:solidFill>
                  <a:prstClr val="black"/>
                </a:solidFill>
                <a:latin typeface="Calibri"/>
                <a:ea typeface="宋体" panose="02010600030101010101" pitchFamily="2" charset="-122"/>
              </a:rPr>
              <a:t>ClassOne</a:t>
            </a:r>
            <a:r>
              <a:rPr lang="en-US" altLang="zh-CN" sz="2087" dirty="0">
                <a:solidFill>
                  <a:prstClr val="black"/>
                </a:solidFill>
                <a:latin typeface="Calibri"/>
                <a:ea typeface="宋体" panose="02010600030101010101" pitchFamily="2" charset="-122"/>
              </a:rPr>
              <a:t>. That means all member functions of class </a:t>
            </a:r>
            <a:r>
              <a:rPr lang="en-US" altLang="zh-CN" sz="2087" dirty="0" err="1">
                <a:solidFill>
                  <a:prstClr val="black"/>
                </a:solidFill>
                <a:latin typeface="Calibri"/>
                <a:ea typeface="宋体" panose="02010600030101010101" pitchFamily="2" charset="-122"/>
              </a:rPr>
              <a:t>ClassTwo</a:t>
            </a:r>
            <a:r>
              <a:rPr lang="en-US" altLang="zh-CN" sz="2087" dirty="0">
                <a:solidFill>
                  <a:prstClr val="black"/>
                </a:solidFill>
                <a:latin typeface="Calibri"/>
                <a:ea typeface="宋体" panose="02010600030101010101" pitchFamily="2" charset="-122"/>
              </a:rPr>
              <a:t> have the right to access the private and protected class members of </a:t>
            </a:r>
            <a:r>
              <a:rPr lang="en-US" altLang="zh-CN" sz="2087" dirty="0" err="1">
                <a:solidFill>
                  <a:prstClr val="black"/>
                </a:solidFill>
                <a:latin typeface="Calibri"/>
                <a:ea typeface="宋体" panose="02010600030101010101" pitchFamily="2" charset="-122"/>
              </a:rPr>
              <a:t>ClassOne</a:t>
            </a:r>
            <a:r>
              <a:rPr lang="en-US" altLang="zh-CN" sz="2087" dirty="0">
                <a:solidFill>
                  <a:prstClr val="black"/>
                </a:solidFill>
                <a:latin typeface="Calibri"/>
                <a:ea typeface="宋体" panose="02010600030101010101" pitchFamily="2" charset="-122"/>
              </a:rPr>
              <a:t>.</a:t>
            </a:r>
            <a:endParaRPr lang="en-US" altLang="zh-CN" sz="2087" b="1" dirty="0">
              <a:solidFill>
                <a:prstClr val="black"/>
              </a:solidFill>
              <a:latin typeface="Calibri"/>
              <a:ea typeface="宋体" panose="02010600030101010101" pitchFamily="2" charset="-122"/>
            </a:endParaRPr>
          </a:p>
        </p:txBody>
      </p:sp>
      <p:sp>
        <p:nvSpPr>
          <p:cNvPr id="12" name="TextBox 11"/>
          <p:cNvSpPr txBox="1"/>
          <p:nvPr/>
        </p:nvSpPr>
        <p:spPr>
          <a:xfrm>
            <a:off x="475745" y="3625055"/>
            <a:ext cx="11550611" cy="73468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The </a:t>
            </a:r>
            <a:r>
              <a:rPr lang="en-US" altLang="zh-CN" sz="2087" b="1" dirty="0">
                <a:solidFill>
                  <a:srgbClr val="00B0F0"/>
                </a:solidFill>
                <a:latin typeface="Calibri"/>
                <a:ea typeface="宋体" panose="02010600030101010101" pitchFamily="2" charset="-122"/>
              </a:rPr>
              <a:t>friend</a:t>
            </a:r>
            <a:r>
              <a:rPr lang="en-US" altLang="zh-CN" sz="2087" dirty="0">
                <a:solidFill>
                  <a:prstClr val="black"/>
                </a:solidFill>
                <a:latin typeface="Calibri"/>
                <a:ea typeface="宋体" panose="02010600030101010101" pitchFamily="2" charset="-122"/>
              </a:rPr>
              <a:t> declaration(s) can appear anywhere in a class and  are not affected by access </a:t>
            </a:r>
            <a:r>
              <a:rPr lang="en-US" altLang="zh-CN" sz="2087" dirty="0" err="1">
                <a:solidFill>
                  <a:prstClr val="black"/>
                </a:solidFill>
                <a:latin typeface="Calibri"/>
                <a:ea typeface="宋体" panose="02010600030101010101" pitchFamily="2" charset="-122"/>
              </a:rPr>
              <a:t>specifiers</a:t>
            </a:r>
            <a:r>
              <a:rPr lang="en-US" altLang="zh-CN" sz="2087" dirty="0">
                <a:solidFill>
                  <a:prstClr val="black"/>
                </a:solidFill>
                <a:latin typeface="Calibri"/>
                <a:ea typeface="宋体" panose="02010600030101010101" pitchFamily="2" charset="-122"/>
              </a:rPr>
              <a:t> public or private  or protected.</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055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1114</Words>
  <Application>Microsoft Office PowerPoint</Application>
  <PresentationFormat>宽屏</PresentationFormat>
  <Paragraphs>71</Paragraphs>
  <Slides>18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Arial</vt:lpstr>
      <vt:lpstr>Calibri</vt:lpstr>
      <vt:lpstr>Franklin Gothic Demi</vt:lpstr>
      <vt:lpstr>Franklin Gothic Medium</vt:lpstr>
      <vt:lpstr>Wingdings</vt:lpstr>
      <vt:lpstr>Office 主题</vt:lpstr>
      <vt:lpstr>C/C++ Program Design</vt:lpstr>
      <vt:lpstr>Friend classes and Nested classes</vt:lpstr>
      <vt:lpstr>Friend Functions</vt:lpstr>
      <vt:lpstr>PowerPoint 演示文稿</vt:lpstr>
      <vt:lpstr>PowerPoint 演示文稿</vt:lpstr>
      <vt:lpstr>PowerPoint 演示文稿</vt:lpstr>
      <vt:lpstr>PowerPoint 演示文稿</vt:lpstr>
      <vt:lpstr>PowerPoint 演示文稿</vt:lpstr>
      <vt:lpstr>Friend Classes</vt:lpstr>
      <vt:lpstr>PowerPoint 演示文稿</vt:lpstr>
      <vt:lpstr>PowerPoint 演示文稿</vt:lpstr>
      <vt:lpstr>PowerPoint 演示文稿</vt:lpstr>
      <vt:lpstr>PowerPoint 演示文稿</vt:lpstr>
      <vt:lpstr>Nested Class</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985</cp:revision>
  <dcterms:created xsi:type="dcterms:W3CDTF">2020-09-05T08:11:00Z</dcterms:created>
  <dcterms:modified xsi:type="dcterms:W3CDTF">2021-12-17T02:28:53Z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