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477" r:id="rId3"/>
    <p:sldId id="342" r:id="rId4"/>
    <p:sldId id="429" r:id="rId5"/>
    <p:sldId id="440" r:id="rId6"/>
    <p:sldId id="1018" r:id="rId7"/>
    <p:sldId id="343" r:id="rId8"/>
    <p:sldId id="1019" r:id="rId9"/>
    <p:sldId id="433" r:id="rId10"/>
    <p:sldId id="416" r:id="rId11"/>
    <p:sldId id="438" r:id="rId12"/>
    <p:sldId id="454" r:id="rId13"/>
    <p:sldId id="455" r:id="rId14"/>
    <p:sldId id="456" r:id="rId15"/>
    <p:sldId id="470" r:id="rId16"/>
    <p:sldId id="471" r:id="rId17"/>
    <p:sldId id="480" r:id="rId18"/>
    <p:sldId id="481" r:id="rId19"/>
    <p:sldId id="1017" r:id="rId20"/>
    <p:sldId id="1001" r:id="rId21"/>
    <p:sldId id="67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5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08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37EF7-A117-46B7-88A8-1B7FB98FF0F2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05520-EB74-4E10-9207-DDFEA7EA0F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3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4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6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10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12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18.png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4.png"/><Relationship Id="rId4" Type="http://schemas.openxmlformats.org/officeDocument/2006/relationships/image" Target="../media/image19.png"/><Relationship Id="rId9" Type="http://schemas.openxmlformats.org/officeDocument/2006/relationships/image" Target="../media/image17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  <a:sym typeface="+mn-ea"/>
              </a:rPr>
              <a:t>Lab 7, function overloading &amp; function template</a:t>
            </a:r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廖琪梅，王大兴</a:t>
            </a:r>
            <a:endParaRPr lang="en-US" altLang="zh-CN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32520" y="75256"/>
            <a:ext cx="8369424" cy="833464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Recursive function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1237129" y="908720"/>
            <a:ext cx="10210799" cy="9361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220" lvl="1" indent="0">
              <a:spcBef>
                <a:spcPts val="1200"/>
              </a:spcBef>
              <a:buSzPct val="68000"/>
              <a:buNone/>
            </a:pPr>
            <a:r>
              <a:rPr lang="en-US" sz="2400" dirty="0"/>
              <a:t>A function that </a:t>
            </a:r>
            <a:r>
              <a:rPr lang="en-US" sz="2400" b="1" dirty="0">
                <a:solidFill>
                  <a:srgbClr val="FF0000"/>
                </a:solidFill>
              </a:rPr>
              <a:t>calls itself </a:t>
            </a:r>
            <a:r>
              <a:rPr lang="en-US" sz="2400" dirty="0"/>
              <a:t>is known as </a:t>
            </a:r>
            <a:r>
              <a:rPr lang="en-US" sz="2400" b="1" dirty="0">
                <a:solidFill>
                  <a:srgbClr val="FF0000"/>
                </a:solidFill>
              </a:rPr>
              <a:t>recursive function</a:t>
            </a:r>
            <a:r>
              <a:rPr lang="en-US" sz="2400" dirty="0"/>
              <a:t>. And, this technique is known as </a:t>
            </a:r>
            <a:r>
              <a:rPr lang="en-US" sz="2400" b="1" dirty="0">
                <a:solidFill>
                  <a:srgbClr val="FF0000"/>
                </a:solidFill>
              </a:rPr>
              <a:t>recursion</a:t>
            </a:r>
            <a:r>
              <a:rPr lang="en-US" sz="2400" dirty="0"/>
              <a:t>. </a:t>
            </a:r>
            <a:r>
              <a:rPr lang="en-US" altLang="zh-CN" sz="2400" dirty="0">
                <a:solidFill>
                  <a:srgbClr val="FF0000"/>
                </a:solidFill>
              </a:rPr>
              <a:t>Recursion </a:t>
            </a:r>
            <a:r>
              <a:rPr lang="en-US" altLang="zh-CN" sz="2400" dirty="0"/>
              <a:t>is used to solve various mathematical problems by dividing it into smaller problems.</a:t>
            </a:r>
            <a:endParaRPr lang="zh-CN" altLang="zh-CN" sz="2400" dirty="0"/>
          </a:p>
          <a:p>
            <a:pPr marL="109220" lvl="1" indent="0">
              <a:spcBef>
                <a:spcPts val="1200"/>
              </a:spcBef>
              <a:buSzPct val="68000"/>
              <a:buNone/>
            </a:pPr>
            <a:endParaRPr lang="zh-CN" altLang="zh-CN" sz="2400" dirty="0"/>
          </a:p>
          <a:p>
            <a:pPr marL="109220" lvl="1" indent="0">
              <a:spcBef>
                <a:spcPts val="1200"/>
              </a:spcBef>
              <a:buSzPct val="68000"/>
              <a:buNone/>
            </a:pPr>
            <a:endParaRPr lang="en-US" sz="2400" dirty="0"/>
          </a:p>
          <a:p>
            <a:pPr marL="109220" lvl="1" indent="0">
              <a:spcBef>
                <a:spcPts val="1200"/>
              </a:spcBef>
              <a:buSzPct val="68000"/>
              <a:buNone/>
            </a:pPr>
            <a:r>
              <a:rPr lang="en-US" sz="2400" dirty="0"/>
              <a:t>  </a:t>
            </a:r>
          </a:p>
        </p:txBody>
      </p:sp>
      <p:sp>
        <p:nvSpPr>
          <p:cNvPr id="6" name="Content Placeholder 2"/>
          <p:cNvSpPr txBox="1"/>
          <p:nvPr/>
        </p:nvSpPr>
        <p:spPr>
          <a:xfrm>
            <a:off x="1237130" y="2492896"/>
            <a:ext cx="10210798" cy="9361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220" lvl="1" indent="0">
              <a:spcBef>
                <a:spcPts val="1200"/>
              </a:spcBef>
              <a:buSzPct val="68000"/>
              <a:buNone/>
            </a:pPr>
            <a:r>
              <a:rPr lang="en-US" sz="2400" dirty="0"/>
              <a:t>In recursive function, you must give the </a:t>
            </a:r>
            <a:r>
              <a:rPr lang="en-US" sz="2400" dirty="0">
                <a:solidFill>
                  <a:srgbClr val="FF0000"/>
                </a:solidFill>
              </a:rPr>
              <a:t>base case </a:t>
            </a:r>
            <a:r>
              <a:rPr lang="en-US" sz="2400" dirty="0"/>
              <a:t>or</a:t>
            </a:r>
            <a:r>
              <a:rPr lang="en-US" sz="2400" dirty="0">
                <a:solidFill>
                  <a:srgbClr val="FF0000"/>
                </a:solidFill>
              </a:rPr>
              <a:t> stopping condition </a:t>
            </a:r>
            <a:r>
              <a:rPr lang="en-US" sz="2400" dirty="0"/>
              <a:t>to stop the recursive call. Usually, </a:t>
            </a:r>
            <a:r>
              <a:rPr lang="en-US" sz="2400" b="1" dirty="0"/>
              <a:t>if statement </a:t>
            </a:r>
            <a:r>
              <a:rPr lang="en-US" sz="2400" dirty="0"/>
              <a:t>is used to indicate the base case.</a:t>
            </a:r>
          </a:p>
          <a:p>
            <a:pPr marL="109220" lvl="1" indent="0">
              <a:spcBef>
                <a:spcPts val="1200"/>
              </a:spcBef>
              <a:buSzPct val="68000"/>
              <a:buNone/>
            </a:pPr>
            <a:r>
              <a:rPr lang="en-US" sz="2400" dirty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0639" y="499683"/>
            <a:ext cx="4261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</a:rPr>
              <a:t>Disadvantages of Recursion: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9271" y="1729079"/>
            <a:ext cx="115375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FF0000"/>
                </a:solidFill>
              </a:rPr>
              <a:t>Recursive programs are generally slower than </a:t>
            </a:r>
            <a:r>
              <a:rPr lang="en-US" altLang="zh-CN" sz="2400" b="1" dirty="0" err="1">
                <a:solidFill>
                  <a:srgbClr val="FF0000"/>
                </a:solidFill>
              </a:rPr>
              <a:t>nonrecursive</a:t>
            </a:r>
            <a:r>
              <a:rPr lang="en-US" altLang="zh-CN" sz="2400" b="1" dirty="0">
                <a:solidFill>
                  <a:srgbClr val="FF0000"/>
                </a:solidFill>
              </a:rPr>
              <a:t> programs</a:t>
            </a:r>
            <a:r>
              <a:rPr lang="en-US" altLang="zh-CN" sz="2400" dirty="0">
                <a:solidFill>
                  <a:prstClr val="black"/>
                </a:solidFill>
              </a:rPr>
              <a:t>. Because it needs to make a function call so the program must save all its current state and retrieve them again later. This consumes more  time making recursive programs slower.</a:t>
            </a: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FF0000"/>
                </a:solidFill>
              </a:rPr>
              <a:t>Recursive programs requires more memory to hold intermediate states in a stack</a:t>
            </a:r>
            <a:r>
              <a:rPr lang="en-US" altLang="zh-CN" sz="2400" dirty="0">
                <a:solidFill>
                  <a:prstClr val="black"/>
                </a:solidFill>
              </a:rPr>
              <a:t>. Non recursive programs don’t have any intermediate states, hence they don’t require any extra memory.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75520" y="-35605"/>
            <a:ext cx="8369424" cy="1088341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Pointer to Function(Function Pointer)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1498557" y="1151623"/>
            <a:ext cx="9707325" cy="7200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220" lvl="1" indent="0">
              <a:spcBef>
                <a:spcPts val="1200"/>
              </a:spcBef>
              <a:buSzPct val="68000"/>
              <a:buNone/>
            </a:pPr>
            <a:r>
              <a:rPr lang="en-US" altLang="zh-CN" sz="2400" dirty="0">
                <a:solidFill>
                  <a:prstClr val="black"/>
                </a:solidFill>
              </a:rPr>
              <a:t>Normally, a function pointer is used as a parameter. When you invoke the function, the corresponding argument is the function name.</a:t>
            </a:r>
            <a:endParaRPr lang="zh-CN" altLang="zh-CN" sz="2400" dirty="0">
              <a:solidFill>
                <a:prstClr val="black"/>
              </a:solidFill>
            </a:endParaRPr>
          </a:p>
          <a:p>
            <a:pPr marL="109220" lvl="1" indent="0">
              <a:spcBef>
                <a:spcPts val="1200"/>
              </a:spcBef>
              <a:buSzPct val="68000"/>
              <a:buNone/>
            </a:pPr>
            <a:endParaRPr lang="en-US" sz="2400" dirty="0">
              <a:solidFill>
                <a:prstClr val="black"/>
              </a:solidFill>
            </a:endParaRPr>
          </a:p>
          <a:p>
            <a:pPr marL="109220" lvl="1" indent="0">
              <a:spcBef>
                <a:spcPts val="1200"/>
              </a:spcBef>
              <a:buSzPct val="68000"/>
              <a:buNone/>
            </a:pPr>
            <a:r>
              <a:rPr lang="en-US" sz="2400" dirty="0">
                <a:solidFill>
                  <a:prstClr val="black"/>
                </a:solidFill>
              </a:rPr>
              <a:t>  </a:t>
            </a:r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1884040" y="3171921"/>
            <a:ext cx="5652120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1" algn="l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400" dirty="0">
                <a:ea typeface="宋体" panose="02010600030101010101" pitchFamily="2" charset="-122"/>
              </a:rPr>
              <a:t>Example:</a:t>
            </a:r>
          </a:p>
          <a:p>
            <a:pPr lvl="1" algn="l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400" dirty="0" err="1"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ea typeface="宋体" panose="02010600030101010101" pitchFamily="2" charset="-122"/>
              </a:rPr>
              <a:t>findmax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</a:rPr>
              <a:t>);</a:t>
            </a:r>
          </a:p>
          <a:p>
            <a:pPr lvl="1" algn="l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400" dirty="0" err="1"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solidFill>
                  <a:srgbClr val="339933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>
                <a:ea typeface="宋体" panose="02010600030101010101" pitchFamily="2" charset="-122"/>
              </a:rPr>
              <a:t>*</a:t>
            </a:r>
            <a:r>
              <a:rPr lang="en-US" altLang="zh-CN" sz="2400" dirty="0" err="1">
                <a:ea typeface="宋体" panose="02010600030101010101" pitchFamily="2" charset="-122"/>
              </a:rPr>
              <a:t>funptr</a:t>
            </a:r>
            <a:r>
              <a:rPr lang="en-US" altLang="zh-CN" sz="2400" dirty="0">
                <a:solidFill>
                  <a:srgbClr val="339933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ea typeface="宋体" panose="02010600030101010101" pitchFamily="2" charset="-122"/>
              </a:rPr>
              <a:t>int,int</a:t>
            </a:r>
            <a:r>
              <a:rPr lang="en-US" altLang="zh-CN" sz="2400" dirty="0">
                <a:ea typeface="宋体" panose="02010600030101010101" pitchFamily="2" charset="-122"/>
              </a:rPr>
              <a:t>);</a:t>
            </a:r>
          </a:p>
          <a:p>
            <a:pPr lvl="1" algn="l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400" dirty="0" err="1">
                <a:ea typeface="宋体" panose="02010600030101010101" pitchFamily="2" charset="-122"/>
              </a:rPr>
              <a:t>funptr</a:t>
            </a:r>
            <a:r>
              <a:rPr lang="en-US" altLang="zh-CN" sz="2400" dirty="0"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ea typeface="宋体" panose="02010600030101010101" pitchFamily="2" charset="-122"/>
              </a:rPr>
              <a:t>findmax</a:t>
            </a:r>
            <a:r>
              <a:rPr lang="en-US" altLang="zh-CN" sz="2400" dirty="0">
                <a:ea typeface="宋体" panose="02010600030101010101" pitchFamily="2" charset="-122"/>
              </a:rPr>
              <a:t>;</a:t>
            </a:r>
          </a:p>
          <a:p>
            <a:pPr lvl="1" algn="l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400" dirty="0" err="1"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</a:rPr>
              <a:t> max = </a:t>
            </a:r>
            <a:r>
              <a:rPr lang="en-US" altLang="zh-CN" sz="2400" dirty="0" err="1">
                <a:ea typeface="宋体" panose="02010600030101010101" pitchFamily="2" charset="-122"/>
              </a:rPr>
              <a:t>funptr</a:t>
            </a:r>
            <a:r>
              <a:rPr lang="en-US" altLang="zh-CN" sz="2400" dirty="0">
                <a:ea typeface="宋体" panose="02010600030101010101" pitchFamily="2" charset="-122"/>
              </a:rPr>
              <a:t>(3,5);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351585" y="3630848"/>
            <a:ext cx="5526181" cy="391789"/>
            <a:chOff x="839748" y="4680014"/>
            <a:chExt cx="5526181" cy="391789"/>
          </a:xfrm>
        </p:grpSpPr>
        <p:sp>
          <p:nvSpPr>
            <p:cNvPr id="13" name="矩形 12"/>
            <p:cNvSpPr/>
            <p:nvPr/>
          </p:nvSpPr>
          <p:spPr>
            <a:xfrm>
              <a:off x="839748" y="4759836"/>
              <a:ext cx="2713502" cy="311967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 flipH="1">
              <a:off x="3482568" y="4869160"/>
              <a:ext cx="813564" cy="9128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296132" y="4680014"/>
              <a:ext cx="2069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</a:rPr>
                <a:t>Declaring a function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351585" y="4022637"/>
            <a:ext cx="6846889" cy="445429"/>
            <a:chOff x="839748" y="4626374"/>
            <a:chExt cx="6846889" cy="445429"/>
          </a:xfrm>
        </p:grpSpPr>
        <p:sp>
          <p:nvSpPr>
            <p:cNvPr id="17" name="矩形 16"/>
            <p:cNvSpPr/>
            <p:nvPr/>
          </p:nvSpPr>
          <p:spPr>
            <a:xfrm>
              <a:off x="839748" y="4759836"/>
              <a:ext cx="2952328" cy="311967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H="1">
              <a:off x="3482568" y="4759836"/>
              <a:ext cx="982161" cy="8614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464729" y="4626374"/>
              <a:ext cx="3221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</a:rPr>
                <a:t>Declaring a pointer to a function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351584" y="4441985"/>
            <a:ext cx="8342274" cy="445429"/>
            <a:chOff x="839748" y="4626374"/>
            <a:chExt cx="8342274" cy="445429"/>
          </a:xfrm>
        </p:grpSpPr>
        <p:sp>
          <p:nvSpPr>
            <p:cNvPr id="22" name="矩形 21"/>
            <p:cNvSpPr/>
            <p:nvPr/>
          </p:nvSpPr>
          <p:spPr>
            <a:xfrm>
              <a:off x="839748" y="4759836"/>
              <a:ext cx="2952328" cy="311967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flipH="1">
              <a:off x="3482568" y="4759836"/>
              <a:ext cx="982161" cy="8614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368140" y="4626374"/>
              <a:ext cx="48138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</a:rPr>
                <a:t>Assigning the address of a function to the pointer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351584" y="4886733"/>
            <a:ext cx="6995134" cy="445429"/>
            <a:chOff x="839748" y="4626374"/>
            <a:chExt cx="6995134" cy="445429"/>
          </a:xfrm>
        </p:grpSpPr>
        <p:sp>
          <p:nvSpPr>
            <p:cNvPr id="26" name="矩形 25"/>
            <p:cNvSpPr/>
            <p:nvPr/>
          </p:nvSpPr>
          <p:spPr>
            <a:xfrm>
              <a:off x="839748" y="4759836"/>
              <a:ext cx="2952328" cy="311967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 flipH="1">
              <a:off x="3482568" y="4759836"/>
              <a:ext cx="982161" cy="8614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464729" y="4626374"/>
              <a:ext cx="3370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</a:rPr>
                <a:t>Calling the function by the pointer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9" name="Content Placeholder 2"/>
          <p:cNvSpPr txBox="1"/>
          <p:nvPr/>
        </p:nvSpPr>
        <p:spPr>
          <a:xfrm>
            <a:off x="1498557" y="2471023"/>
            <a:ext cx="10021090" cy="7200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220" lvl="1" indent="0">
              <a:spcBef>
                <a:spcPts val="1200"/>
              </a:spcBef>
              <a:buSzPct val="68000"/>
              <a:buNone/>
            </a:pPr>
            <a:r>
              <a:rPr lang="en-US" sz="2400" b="1" dirty="0">
                <a:solidFill>
                  <a:srgbClr val="FF0000"/>
                </a:solidFill>
              </a:rPr>
              <a:t>Note</a:t>
            </a:r>
            <a:r>
              <a:rPr lang="en-US" sz="2400" dirty="0">
                <a:solidFill>
                  <a:prstClr val="black"/>
                </a:solidFill>
              </a:rPr>
              <a:t>: Do not omit the </a:t>
            </a:r>
            <a:r>
              <a:rPr lang="en-US" sz="2400" b="1" dirty="0">
                <a:solidFill>
                  <a:srgbClr val="FF0000"/>
                </a:solidFill>
              </a:rPr>
              <a:t>()</a:t>
            </a:r>
            <a:r>
              <a:rPr lang="en-US" sz="2400" dirty="0">
                <a:solidFill>
                  <a:prstClr val="black"/>
                </a:solidFill>
              </a:rPr>
              <a:t> of the pointer when your declare a function pointer.</a:t>
            </a:r>
          </a:p>
          <a:p>
            <a:pPr marL="109220" lvl="1" indent="0">
              <a:spcBef>
                <a:spcPts val="1200"/>
              </a:spcBef>
              <a:buSzPct val="68000"/>
              <a:buNone/>
            </a:pPr>
            <a:r>
              <a:rPr lang="en-US" sz="2400" dirty="0">
                <a:solidFill>
                  <a:prstClr val="black"/>
                </a:solidFill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125" y="1484784"/>
            <a:ext cx="5715000" cy="52959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/>
          <p:nvPr/>
        </p:nvSpPr>
        <p:spPr>
          <a:xfrm>
            <a:off x="1524000" y="116632"/>
            <a:ext cx="9144000" cy="10081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220" lvl="1" indent="0">
              <a:spcBef>
                <a:spcPts val="0"/>
              </a:spcBef>
              <a:buSzPct val="68000"/>
              <a:buNone/>
            </a:pPr>
            <a:r>
              <a:rPr lang="en-US" sz="2400" dirty="0">
                <a:solidFill>
                  <a:prstClr val="black"/>
                </a:solidFill>
              </a:rPr>
              <a:t> Example:</a:t>
            </a:r>
          </a:p>
          <a:p>
            <a:pPr marL="109220" lvl="1" indent="0">
              <a:spcBef>
                <a:spcPts val="0"/>
              </a:spcBef>
              <a:buSzPct val="68000"/>
              <a:buNone/>
            </a:pPr>
            <a:r>
              <a:rPr lang="en-US" altLang="zh-CN" sz="2400" dirty="0">
                <a:solidFill>
                  <a:prstClr val="black"/>
                </a:solidFill>
              </a:rPr>
              <a:t>Compute the definite integral, suppose</a:t>
            </a:r>
            <a:endParaRPr lang="zh-CN" altLang="zh-CN" sz="2400" dirty="0">
              <a:solidFill>
                <a:prstClr val="black"/>
              </a:solidFill>
            </a:endParaRPr>
          </a:p>
          <a:p>
            <a:pPr marL="109220" lvl="1" indent="0">
              <a:spcBef>
                <a:spcPts val="0"/>
              </a:spcBef>
              <a:buSzPct val="68000"/>
              <a:buNone/>
            </a:pPr>
            <a:r>
              <a:rPr lang="en-US" sz="2400" dirty="0">
                <a:solidFill>
                  <a:prstClr val="black"/>
                </a:solidFill>
              </a:rPr>
              <a:t>calculate the following definite integrals</a:t>
            </a:r>
          </a:p>
          <a:p>
            <a:pPr marL="109220" lvl="1" indent="0">
              <a:spcBef>
                <a:spcPts val="0"/>
              </a:spcBef>
              <a:buSzPct val="68000"/>
              <a:buNone/>
            </a:pPr>
            <a:r>
              <a:rPr lang="en-US" sz="2400" dirty="0">
                <a:solidFill>
                  <a:prstClr val="black"/>
                </a:solidFill>
              </a:rPr>
              <a:t>  </a:t>
            </a: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119336"/>
            <a:ext cx="3312368" cy="86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2" y="930822"/>
            <a:ext cx="2429272" cy="63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组合 11"/>
          <p:cNvGrpSpPr/>
          <p:nvPr/>
        </p:nvGrpSpPr>
        <p:grpSpPr>
          <a:xfrm>
            <a:off x="3071664" y="1775033"/>
            <a:ext cx="5163912" cy="793779"/>
            <a:chOff x="1991876" y="4250182"/>
            <a:chExt cx="5163912" cy="793779"/>
          </a:xfrm>
        </p:grpSpPr>
        <p:sp>
          <p:nvSpPr>
            <p:cNvPr id="13" name="矩形 12"/>
            <p:cNvSpPr/>
            <p:nvPr/>
          </p:nvSpPr>
          <p:spPr>
            <a:xfrm>
              <a:off x="1991876" y="4759836"/>
              <a:ext cx="2232248" cy="284125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 flipH="1">
              <a:off x="3142483" y="4483884"/>
              <a:ext cx="813564" cy="27595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54527" y="4250182"/>
              <a:ext cx="3201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</a:rPr>
                <a:t>function pointer as a parameter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018365" y="3617934"/>
            <a:ext cx="5977325" cy="793779"/>
            <a:chOff x="786176" y="4250182"/>
            <a:chExt cx="5977325" cy="793779"/>
          </a:xfrm>
        </p:grpSpPr>
        <p:sp>
          <p:nvSpPr>
            <p:cNvPr id="19" name="矩形 18"/>
            <p:cNvSpPr/>
            <p:nvPr/>
          </p:nvSpPr>
          <p:spPr>
            <a:xfrm>
              <a:off x="786176" y="4759836"/>
              <a:ext cx="2763090" cy="284125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 flipH="1">
              <a:off x="3142483" y="4483884"/>
              <a:ext cx="813564" cy="27595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954527" y="4250182"/>
              <a:ext cx="2808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</a:rPr>
                <a:t>Declaring a function pointer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170764" y="5064286"/>
            <a:ext cx="6705388" cy="380938"/>
            <a:chOff x="786176" y="4663023"/>
            <a:chExt cx="6705388" cy="380938"/>
          </a:xfrm>
        </p:grpSpPr>
        <p:sp>
          <p:nvSpPr>
            <p:cNvPr id="23" name="矩形 22"/>
            <p:cNvSpPr/>
            <p:nvPr/>
          </p:nvSpPr>
          <p:spPr>
            <a:xfrm>
              <a:off x="786176" y="4759836"/>
              <a:ext cx="1229145" cy="284125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H="1">
              <a:off x="1903100" y="4859295"/>
              <a:ext cx="720080" cy="8824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623180" y="4663023"/>
              <a:ext cx="48683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</a:rPr>
                <a:t>Assigning the address of function f2 to the pointer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719736" y="5450822"/>
            <a:ext cx="4656728" cy="917652"/>
            <a:chOff x="2370352" y="4759836"/>
            <a:chExt cx="4656728" cy="917652"/>
          </a:xfrm>
        </p:grpSpPr>
        <p:sp>
          <p:nvSpPr>
            <p:cNvPr id="29" name="矩形 28"/>
            <p:cNvSpPr/>
            <p:nvPr/>
          </p:nvSpPr>
          <p:spPr>
            <a:xfrm>
              <a:off x="2370352" y="4759836"/>
              <a:ext cx="502535" cy="284125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>
            <a:xfrm flipH="1" flipV="1">
              <a:off x="2571609" y="5043961"/>
              <a:ext cx="708060" cy="44886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158072" y="5308156"/>
              <a:ext cx="38690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</a:rPr>
                <a:t>Calling the function by function pointer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719737" y="4227047"/>
            <a:ext cx="6056377" cy="715813"/>
            <a:chOff x="2370352" y="4328148"/>
            <a:chExt cx="6056377" cy="715813"/>
          </a:xfrm>
        </p:grpSpPr>
        <p:sp>
          <p:nvSpPr>
            <p:cNvPr id="38" name="矩形 37"/>
            <p:cNvSpPr/>
            <p:nvPr/>
          </p:nvSpPr>
          <p:spPr>
            <a:xfrm>
              <a:off x="2370352" y="4759836"/>
              <a:ext cx="306434" cy="284125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39" name="直接箭头连接符 38"/>
            <p:cNvCxnSpPr>
              <a:endCxn id="38" idx="0"/>
            </p:cNvCxnSpPr>
            <p:nvPr/>
          </p:nvCxnSpPr>
          <p:spPr>
            <a:xfrm flipH="1">
              <a:off x="2523569" y="4555727"/>
              <a:ext cx="2182170" cy="20410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711801" y="4328148"/>
              <a:ext cx="37149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</a:rPr>
                <a:t>Calling the function by function name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512100" y="5218782"/>
            <a:ext cx="2400324" cy="1090538"/>
            <a:chOff x="6588224" y="5373216"/>
            <a:chExt cx="2159000" cy="884932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224" y="5661248"/>
              <a:ext cx="2159000" cy="596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6588224" y="5373216"/>
              <a:ext cx="826462" cy="299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Output:</a:t>
              </a:r>
              <a:endParaRPr lang="zh-CN" altLang="en-US" dirty="0"/>
            </a:p>
          </p:txBody>
        </p:sp>
      </p:grp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983084"/>
            <a:ext cx="6096000" cy="41021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6" y="40816"/>
            <a:ext cx="3312368" cy="86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871864" y="2529006"/>
          <a:ext cx="762124" cy="505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Image" r:id="rId6" imgW="819150" imgH="542925" progId="Photoshop.Image.13">
                  <p:embed/>
                </p:oleObj>
              </mc:Choice>
              <mc:Fallback>
                <p:oleObj name="Image" r:id="rId6" imgW="819150" imgH="542925" progId="Photoshop.Image.13">
                  <p:embed/>
                  <p:pic>
                    <p:nvPicPr>
                      <p:cNvPr id="0" name="对象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71864" y="2529006"/>
                        <a:ext cx="762124" cy="5051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5087888" y="3861048"/>
          <a:ext cx="1067296" cy="533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Image" r:id="rId8" imgW="1123950" imgH="561975" progId="Photoshop.Image.13">
                  <p:embed/>
                </p:oleObj>
              </mc:Choice>
              <mc:Fallback>
                <p:oleObj name="Image" r:id="rId8" imgW="1123950" imgH="561975" progId="Photoshop.Image.13">
                  <p:embed/>
                  <p:pic>
                    <p:nvPicPr>
                      <p:cNvPr id="0" name="对象 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87888" y="3861048"/>
                        <a:ext cx="1067296" cy="5336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组合 23"/>
          <p:cNvGrpSpPr/>
          <p:nvPr/>
        </p:nvGrpSpPr>
        <p:grpSpPr>
          <a:xfrm>
            <a:off x="3071664" y="2636912"/>
            <a:ext cx="2304256" cy="792088"/>
            <a:chOff x="1547664" y="2636912"/>
            <a:chExt cx="2304256" cy="792088"/>
          </a:xfrm>
        </p:grpSpPr>
        <p:sp>
          <p:nvSpPr>
            <p:cNvPr id="5" name="矩形 4"/>
            <p:cNvSpPr/>
            <p:nvPr/>
          </p:nvSpPr>
          <p:spPr>
            <a:xfrm>
              <a:off x="1547664" y="3140968"/>
              <a:ext cx="936104" cy="2880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563888" y="2636912"/>
              <a:ext cx="288032" cy="2880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V="1">
              <a:off x="2483768" y="2924944"/>
              <a:ext cx="1080120" cy="4202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2999656" y="3978736"/>
            <a:ext cx="2952328" cy="746409"/>
            <a:chOff x="1475656" y="3978735"/>
            <a:chExt cx="2952328" cy="746409"/>
          </a:xfrm>
        </p:grpSpPr>
        <p:sp>
          <p:nvSpPr>
            <p:cNvPr id="12" name="矩形 11"/>
            <p:cNvSpPr/>
            <p:nvPr/>
          </p:nvSpPr>
          <p:spPr>
            <a:xfrm>
              <a:off x="1475656" y="4437112"/>
              <a:ext cx="1440160" cy="2880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851920" y="3978735"/>
              <a:ext cx="576064" cy="2880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箭头连接符 15"/>
            <p:cNvCxnSpPr>
              <a:stCxn id="12" idx="3"/>
              <a:endCxn id="13" idx="3"/>
            </p:cNvCxnSpPr>
            <p:nvPr/>
          </p:nvCxnSpPr>
          <p:spPr>
            <a:xfrm flipV="1">
              <a:off x="2915816" y="4224586"/>
              <a:ext cx="1020467" cy="3565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2639616" y="154113"/>
            <a:ext cx="7863348" cy="1667557"/>
            <a:chOff x="1115616" y="154112"/>
            <a:chExt cx="7863348" cy="1667557"/>
          </a:xfrm>
        </p:grpSpPr>
        <p:cxnSp>
          <p:nvCxnSpPr>
            <p:cNvPr id="19" name="直接箭头连接符 18"/>
            <p:cNvCxnSpPr>
              <a:endCxn id="23" idx="3"/>
            </p:cNvCxnSpPr>
            <p:nvPr/>
          </p:nvCxnSpPr>
          <p:spPr>
            <a:xfrm flipV="1">
              <a:off x="5229442" y="616312"/>
              <a:ext cx="2155132" cy="9880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1115616" y="1556792"/>
              <a:ext cx="4104456" cy="26487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7111020" y="154112"/>
              <a:ext cx="1867944" cy="54150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A0B609A-C664-49CD-BAF0-1F2A1092EE9D}"/>
              </a:ext>
            </a:extLst>
          </p:cNvPr>
          <p:cNvSpPr txBox="1">
            <a:spLocks/>
          </p:cNvSpPr>
          <p:nvPr/>
        </p:nvSpPr>
        <p:spPr>
          <a:xfrm>
            <a:off x="1737404" y="203142"/>
            <a:ext cx="9144000" cy="5040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537" lvl="1" indent="0">
              <a:spcBef>
                <a:spcPts val="0"/>
              </a:spcBef>
              <a:buSzPct val="68000"/>
              <a:buNone/>
            </a:pP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 err="1">
                <a:solidFill>
                  <a:prstClr val="black"/>
                </a:solidFill>
              </a:rPr>
              <a:t>qsort</a:t>
            </a:r>
            <a:r>
              <a:rPr lang="en-US" sz="2400" b="1" dirty="0">
                <a:solidFill>
                  <a:prstClr val="black"/>
                </a:solidFill>
              </a:rPr>
              <a:t>() in general utilities library  </a:t>
            </a:r>
            <a:r>
              <a:rPr lang="en-US" sz="2400" b="1" dirty="0" err="1">
                <a:solidFill>
                  <a:prstClr val="black"/>
                </a:solidFill>
              </a:rPr>
              <a:t>stdlib.h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400A-7A77-4EB0-A947-549D60CCADCA}"/>
              </a:ext>
            </a:extLst>
          </p:cNvPr>
          <p:cNvSpPr txBox="1">
            <a:spLocks/>
          </p:cNvSpPr>
          <p:nvPr/>
        </p:nvSpPr>
        <p:spPr>
          <a:xfrm>
            <a:off x="965316" y="891354"/>
            <a:ext cx="11161240" cy="10081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537" lvl="1" indent="0">
              <a:spcBef>
                <a:spcPts val="0"/>
              </a:spcBef>
              <a:buSzPct val="68000"/>
              <a:buNone/>
            </a:pPr>
            <a:r>
              <a:rPr lang="en-US" sz="2400" dirty="0">
                <a:solidFill>
                  <a:prstClr val="black"/>
                </a:solidFill>
              </a:rPr>
              <a:t>The quick sort method is one of the most effective sorting algorithms. </a:t>
            </a:r>
            <a:r>
              <a:rPr lang="en-US" sz="2400" b="1" dirty="0" err="1">
                <a:solidFill>
                  <a:srgbClr val="00B0F0"/>
                </a:solidFill>
              </a:rPr>
              <a:t>qsort</a:t>
            </a:r>
            <a:r>
              <a:rPr lang="en-US" sz="2400" b="1" dirty="0">
                <a:solidFill>
                  <a:srgbClr val="00B0F0"/>
                </a:solidFill>
              </a:rPr>
              <a:t>() </a:t>
            </a:r>
            <a:r>
              <a:rPr lang="en-US" sz="2400" dirty="0">
                <a:solidFill>
                  <a:prstClr val="black"/>
                </a:solidFill>
              </a:rPr>
              <a:t>function sorts an array of data object.</a:t>
            </a:r>
          </a:p>
          <a:p>
            <a:pPr marL="109537" lvl="1" indent="0">
              <a:spcBef>
                <a:spcPts val="0"/>
              </a:spcBef>
              <a:buSzPct val="68000"/>
              <a:buNone/>
            </a:pPr>
            <a:r>
              <a:rPr lang="en-US" sz="2400" dirty="0">
                <a:solidFill>
                  <a:prstClr val="black"/>
                </a:solidFill>
              </a:rPr>
              <a:t>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2D52AE5-8CB6-443D-8F44-68B2B9637784}"/>
              </a:ext>
            </a:extLst>
          </p:cNvPr>
          <p:cNvSpPr txBox="1">
            <a:spLocks/>
          </p:cNvSpPr>
          <p:nvPr/>
        </p:nvSpPr>
        <p:spPr>
          <a:xfrm>
            <a:off x="263352" y="1971474"/>
            <a:ext cx="11737304" cy="66543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20000"/>
              </a:lnSpc>
              <a:spcBef>
                <a:spcPts val="0"/>
              </a:spcBef>
              <a:buSzPct val="68000"/>
              <a:buNone/>
            </a:pPr>
            <a:r>
              <a:rPr lang="en-US" sz="2400" b="1" dirty="0">
                <a:solidFill>
                  <a:prstClr val="black"/>
                </a:solidFill>
              </a:rPr>
              <a:t>void </a:t>
            </a:r>
            <a:r>
              <a:rPr lang="en-US" sz="2400" b="1" dirty="0" err="1">
                <a:solidFill>
                  <a:prstClr val="black"/>
                </a:solidFill>
              </a:rPr>
              <a:t>qsort</a:t>
            </a:r>
            <a:r>
              <a:rPr lang="en-US" sz="2400" b="1" dirty="0">
                <a:solidFill>
                  <a:prstClr val="black"/>
                </a:solidFill>
              </a:rPr>
              <a:t>(void *base, </a:t>
            </a:r>
            <a:r>
              <a:rPr lang="en-US" sz="2400" b="1" dirty="0" err="1">
                <a:solidFill>
                  <a:prstClr val="black"/>
                </a:solidFill>
              </a:rPr>
              <a:t>size_t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 err="1">
                <a:solidFill>
                  <a:prstClr val="black"/>
                </a:solidFill>
              </a:rPr>
              <a:t>nmemb</a:t>
            </a:r>
            <a:r>
              <a:rPr lang="en-US" sz="2400" b="1" dirty="0">
                <a:solidFill>
                  <a:prstClr val="black"/>
                </a:solidFill>
              </a:rPr>
              <a:t>, </a:t>
            </a:r>
            <a:r>
              <a:rPr lang="en-US" sz="2400" b="1" dirty="0" err="1">
                <a:solidFill>
                  <a:prstClr val="black"/>
                </a:solidFill>
              </a:rPr>
              <a:t>size_t</a:t>
            </a:r>
            <a:r>
              <a:rPr lang="en-US" sz="2400" b="1" dirty="0">
                <a:solidFill>
                  <a:prstClr val="black"/>
                </a:solidFill>
              </a:rPr>
              <a:t> size, int(*</a:t>
            </a:r>
            <a:r>
              <a:rPr lang="en-US" sz="2400" b="1" dirty="0" err="1">
                <a:solidFill>
                  <a:prstClr val="black"/>
                </a:solidFill>
              </a:rPr>
              <a:t>compar</a:t>
            </a:r>
            <a:r>
              <a:rPr lang="en-US" sz="2400" b="1" dirty="0">
                <a:solidFill>
                  <a:prstClr val="black"/>
                </a:solidFill>
              </a:rPr>
              <a:t>)(const void *, const void *));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5DF8A1E-D76D-4289-800E-79B265ED5F1E}"/>
              </a:ext>
            </a:extLst>
          </p:cNvPr>
          <p:cNvSpPr txBox="1">
            <a:spLocks/>
          </p:cNvSpPr>
          <p:nvPr/>
        </p:nvSpPr>
        <p:spPr>
          <a:xfrm>
            <a:off x="407368" y="2708920"/>
            <a:ext cx="11349896" cy="10081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537" lvl="1" indent="0">
              <a:spcBef>
                <a:spcPts val="0"/>
              </a:spcBef>
              <a:buSzPct val="68000"/>
              <a:buNone/>
            </a:pPr>
            <a:r>
              <a:rPr lang="en-US" sz="2400" b="1" dirty="0">
                <a:solidFill>
                  <a:srgbClr val="00B0F0"/>
                </a:solidFill>
              </a:rPr>
              <a:t>void *base</a:t>
            </a:r>
            <a:r>
              <a:rPr lang="en-US" sz="2400" dirty="0">
                <a:solidFill>
                  <a:prstClr val="black"/>
                </a:solidFill>
              </a:rPr>
              <a:t>: </a:t>
            </a:r>
            <a:r>
              <a:rPr lang="en-US" altLang="zh-CN" sz="2400" dirty="0">
                <a:solidFill>
                  <a:prstClr val="black"/>
                </a:solidFill>
              </a:rPr>
              <a:t>pointer to the beginning of the array to be sorted, it permits any data pointer type to be typecast to a pointer-to-void.</a:t>
            </a:r>
            <a:endParaRPr lang="zh-CN" altLang="en-US" sz="2400" dirty="0">
              <a:solidFill>
                <a:prstClr val="black"/>
              </a:solidFill>
            </a:endParaRPr>
          </a:p>
          <a:p>
            <a:pPr marL="109537" lvl="1" indent="0">
              <a:spcBef>
                <a:spcPts val="0"/>
              </a:spcBef>
              <a:buSzPct val="68000"/>
              <a:buNone/>
            </a:pP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1493E8E-E70D-453E-961E-C90920847C4C}"/>
              </a:ext>
            </a:extLst>
          </p:cNvPr>
          <p:cNvSpPr txBox="1">
            <a:spLocks/>
          </p:cNvSpPr>
          <p:nvPr/>
        </p:nvSpPr>
        <p:spPr>
          <a:xfrm>
            <a:off x="434737" y="3656984"/>
            <a:ext cx="11161240" cy="5719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537" lvl="1" indent="0">
              <a:spcBef>
                <a:spcPts val="0"/>
              </a:spcBef>
              <a:buSzPct val="68000"/>
              <a:buNone/>
            </a:pPr>
            <a:r>
              <a:rPr lang="en-US" sz="2400" b="1" dirty="0" err="1">
                <a:solidFill>
                  <a:srgbClr val="00B0F0"/>
                </a:solidFill>
              </a:rPr>
              <a:t>size_t</a:t>
            </a:r>
            <a:r>
              <a:rPr lang="en-US" sz="2400" b="1" dirty="0">
                <a:solidFill>
                  <a:srgbClr val="00B0F0"/>
                </a:solidFill>
              </a:rPr>
              <a:t> </a:t>
            </a:r>
            <a:r>
              <a:rPr lang="en-US" sz="2400" b="1" dirty="0" err="1">
                <a:solidFill>
                  <a:srgbClr val="00B0F0"/>
                </a:solidFill>
              </a:rPr>
              <a:t>nmemb</a:t>
            </a:r>
            <a:r>
              <a:rPr lang="en-US" sz="2400" dirty="0">
                <a:solidFill>
                  <a:prstClr val="black"/>
                </a:solidFill>
              </a:rPr>
              <a:t>: number of items to be sorted.</a:t>
            </a:r>
            <a:endParaRPr lang="zh-CN" altLang="en-US" sz="2400" dirty="0">
              <a:solidFill>
                <a:prstClr val="black"/>
              </a:solidFill>
            </a:endParaRPr>
          </a:p>
          <a:p>
            <a:pPr marL="109537" lvl="1" indent="0">
              <a:spcBef>
                <a:spcPts val="0"/>
              </a:spcBef>
              <a:buSzPct val="68000"/>
              <a:buNone/>
            </a:pP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F71619A-8F5C-40B5-94F2-32CACB7D02A8}"/>
              </a:ext>
            </a:extLst>
          </p:cNvPr>
          <p:cNvSpPr txBox="1">
            <a:spLocks/>
          </p:cNvSpPr>
          <p:nvPr/>
        </p:nvSpPr>
        <p:spPr>
          <a:xfrm>
            <a:off x="434737" y="4230083"/>
            <a:ext cx="11161240" cy="83847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537" lvl="1" indent="0">
              <a:spcBef>
                <a:spcPts val="0"/>
              </a:spcBef>
              <a:buSzPct val="68000"/>
              <a:buNone/>
            </a:pPr>
            <a:r>
              <a:rPr lang="en-US" sz="2400" b="1" dirty="0" err="1">
                <a:solidFill>
                  <a:srgbClr val="00B0F0"/>
                </a:solidFill>
              </a:rPr>
              <a:t>size_t</a:t>
            </a:r>
            <a:r>
              <a:rPr lang="en-US" sz="2400" b="1" dirty="0">
                <a:solidFill>
                  <a:srgbClr val="00B0F0"/>
                </a:solidFill>
              </a:rPr>
              <a:t> size</a:t>
            </a:r>
            <a:r>
              <a:rPr lang="en-US" sz="2400" dirty="0">
                <a:solidFill>
                  <a:prstClr val="black"/>
                </a:solidFill>
              </a:rPr>
              <a:t>: the size of the data object, for example, if you want to sort an array of double, you would </a:t>
            </a:r>
            <a:r>
              <a:rPr lang="en-US" sz="2400" dirty="0" err="1">
                <a:solidFill>
                  <a:prstClr val="black"/>
                </a:solidFill>
              </a:rPr>
              <a:t>sizeof</a:t>
            </a:r>
            <a:r>
              <a:rPr lang="en-US" sz="2400" dirty="0">
                <a:solidFill>
                  <a:prstClr val="black"/>
                </a:solidFill>
              </a:rPr>
              <a:t>(double).</a:t>
            </a:r>
            <a:endParaRPr lang="zh-CN" altLang="en-US" sz="2400" dirty="0">
              <a:solidFill>
                <a:prstClr val="black"/>
              </a:solidFill>
            </a:endParaRPr>
          </a:p>
          <a:p>
            <a:pPr marL="109537" lvl="1" indent="0">
              <a:spcBef>
                <a:spcPts val="0"/>
              </a:spcBef>
              <a:buSzPct val="68000"/>
              <a:buNone/>
            </a:pP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A0A660-7C89-40A9-B8AF-4F39AD4A6513}"/>
              </a:ext>
            </a:extLst>
          </p:cNvPr>
          <p:cNvSpPr txBox="1">
            <a:spLocks/>
          </p:cNvSpPr>
          <p:nvPr/>
        </p:nvSpPr>
        <p:spPr>
          <a:xfrm>
            <a:off x="434737" y="5212573"/>
            <a:ext cx="11161240" cy="10081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537" lvl="1" indent="0">
              <a:spcBef>
                <a:spcPts val="0"/>
              </a:spcBef>
              <a:buSzPct val="68000"/>
              <a:buNone/>
            </a:pPr>
            <a:r>
              <a:rPr lang="en-US" sz="2400" b="1" dirty="0">
                <a:solidFill>
                  <a:srgbClr val="00B0F0"/>
                </a:solidFill>
              </a:rPr>
              <a:t>int (*</a:t>
            </a:r>
            <a:r>
              <a:rPr lang="en-US" sz="2400" b="1" dirty="0" err="1">
                <a:solidFill>
                  <a:srgbClr val="00B0F0"/>
                </a:solidFill>
              </a:rPr>
              <a:t>compar</a:t>
            </a:r>
            <a:r>
              <a:rPr lang="en-US" sz="2400" b="1" dirty="0">
                <a:solidFill>
                  <a:srgbClr val="00B0F0"/>
                </a:solidFill>
              </a:rPr>
              <a:t>)(const void *, const void *)</a:t>
            </a:r>
            <a:r>
              <a:rPr lang="en-US" sz="2400" dirty="0">
                <a:solidFill>
                  <a:prstClr val="black"/>
                </a:solidFill>
              </a:rPr>
              <a:t>: a pointer to a function that returns an </a:t>
            </a:r>
            <a:r>
              <a:rPr lang="en-US" sz="2400" b="1" dirty="0">
                <a:solidFill>
                  <a:srgbClr val="00B0F0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and take two arguments, each of which is a pointer to type const void. These two pointers point to the items being compared.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B623AB8-522A-4D90-912B-CE004B3EB297}"/>
              </a:ext>
            </a:extLst>
          </p:cNvPr>
          <p:cNvSpPr/>
          <p:nvPr/>
        </p:nvSpPr>
        <p:spPr>
          <a:xfrm>
            <a:off x="6384032" y="1971474"/>
            <a:ext cx="5373232" cy="5934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81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6" grpId="0"/>
      <p:bldP spid="17" grpId="0"/>
      <p:bldP spid="18" grpId="0"/>
      <p:bldP spid="19" grpId="0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402B27A-5AA1-4CEB-9CD6-8515E8817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007" y="128962"/>
            <a:ext cx="5310166" cy="55892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C8BAC6D-8950-4B5D-98DD-EDBF89590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29" y="128962"/>
            <a:ext cx="5070124" cy="562068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5B6C950-8ADB-44F1-8767-4B06E641C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913" y="5786984"/>
            <a:ext cx="8258175" cy="971550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698AB9FE-6B22-4894-9D27-71BACBFBFB14}"/>
              </a:ext>
            </a:extLst>
          </p:cNvPr>
          <p:cNvGrpSpPr/>
          <p:nvPr/>
        </p:nvGrpSpPr>
        <p:grpSpPr>
          <a:xfrm>
            <a:off x="7052768" y="3089040"/>
            <a:ext cx="4545404" cy="916024"/>
            <a:chOff x="1991876" y="4342270"/>
            <a:chExt cx="4545404" cy="916024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9B50203-B8EB-4DDD-996B-D17FB92AB073}"/>
                </a:ext>
              </a:extLst>
            </p:cNvPr>
            <p:cNvSpPr/>
            <p:nvPr/>
          </p:nvSpPr>
          <p:spPr>
            <a:xfrm>
              <a:off x="1991876" y="4759836"/>
              <a:ext cx="3579736" cy="498458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B1F9838B-DA63-4A7F-97FA-CB8F80A9DD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4039" y="4610222"/>
              <a:ext cx="147213" cy="14961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3C6B360-ADAC-4008-8B48-E3516E4BA511}"/>
                </a:ext>
              </a:extLst>
            </p:cNvPr>
            <p:cNvSpPr txBox="1"/>
            <p:nvPr/>
          </p:nvSpPr>
          <p:spPr>
            <a:xfrm>
              <a:off x="2184806" y="4342270"/>
              <a:ext cx="4352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</a:rPr>
                <a:t>convert void pointer to the pointer of proper type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7F4CE27-5A4A-447D-ABAC-F391C85B4704}"/>
              </a:ext>
            </a:extLst>
          </p:cNvPr>
          <p:cNvGrpSpPr/>
          <p:nvPr/>
        </p:nvGrpSpPr>
        <p:grpSpPr>
          <a:xfrm>
            <a:off x="7032104" y="4154678"/>
            <a:ext cx="4008438" cy="1362554"/>
            <a:chOff x="1991876" y="4759836"/>
            <a:chExt cx="4008438" cy="1362554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D610F7D-55D3-4964-94B5-D7D669C1E448}"/>
                </a:ext>
              </a:extLst>
            </p:cNvPr>
            <p:cNvSpPr/>
            <p:nvPr/>
          </p:nvSpPr>
          <p:spPr>
            <a:xfrm>
              <a:off x="1991876" y="4759836"/>
              <a:ext cx="1944216" cy="1362554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DFB5212B-0487-47A4-BA14-ACF7263137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55859" y="5160760"/>
              <a:ext cx="396257" cy="16927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4">
              <a:extLst>
                <a:ext uri="{FF2B5EF4-FFF2-40B4-BE49-F238E27FC236}">
                  <a16:creationId xmlns:a16="http://schemas.microsoft.com/office/drawing/2014/main" id="{F13BF9B2-FBFC-43CB-BC2B-A31A6D8C66EF}"/>
                </a:ext>
              </a:extLst>
            </p:cNvPr>
            <p:cNvSpPr txBox="1"/>
            <p:nvPr/>
          </p:nvSpPr>
          <p:spPr>
            <a:xfrm>
              <a:off x="4152116" y="5186286"/>
              <a:ext cx="18481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</a:rPr>
                <a:t>give the sorting rule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0624EDEE-7CCA-45E1-A32F-67B0DE151402}"/>
              </a:ext>
            </a:extLst>
          </p:cNvPr>
          <p:cNvSpPr/>
          <p:nvPr/>
        </p:nvSpPr>
        <p:spPr>
          <a:xfrm>
            <a:off x="1550596" y="4154678"/>
            <a:ext cx="3579736" cy="282434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41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5D492C3-4C49-4567-8168-DE65E9EEE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253975"/>
            <a:ext cx="4320480" cy="320377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30FBCE5-44BD-4CE8-8EF2-F9D0758EA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351" y="252374"/>
            <a:ext cx="8028087" cy="28284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CFD0BE-F90C-44B6-9D75-EF59704CD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77" y="3933056"/>
            <a:ext cx="8239125" cy="180975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C243AC77-A7C7-4CC3-9FD3-74D449A6C321}"/>
              </a:ext>
            </a:extLst>
          </p:cNvPr>
          <p:cNvSpPr/>
          <p:nvPr/>
        </p:nvSpPr>
        <p:spPr>
          <a:xfrm>
            <a:off x="4796672" y="1740136"/>
            <a:ext cx="3528392" cy="28803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3B9B86-F703-44A2-B1F2-5B58390CFA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4393" y="3717032"/>
            <a:ext cx="2088233" cy="277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6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3296151-82EB-417E-8DDD-C141C6EE1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1" y="260649"/>
            <a:ext cx="7477125" cy="5610225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F6E87176-AAFB-44C8-891C-AD4BF5C89ADF}"/>
              </a:ext>
            </a:extLst>
          </p:cNvPr>
          <p:cNvGrpSpPr/>
          <p:nvPr/>
        </p:nvGrpSpPr>
        <p:grpSpPr>
          <a:xfrm>
            <a:off x="2423593" y="2132856"/>
            <a:ext cx="5378109" cy="3168352"/>
            <a:chOff x="1919868" y="4759836"/>
            <a:chExt cx="5378109" cy="316835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5B77E89-82E9-49A9-826F-7B57C6A9DC55}"/>
                </a:ext>
              </a:extLst>
            </p:cNvPr>
            <p:cNvSpPr/>
            <p:nvPr/>
          </p:nvSpPr>
          <p:spPr>
            <a:xfrm>
              <a:off x="1919868" y="4759836"/>
              <a:ext cx="4104456" cy="3168352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AD602932-A178-4E9E-A001-F5FCE1AE9E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96132" y="5612736"/>
              <a:ext cx="216024" cy="33855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14">
              <a:extLst>
                <a:ext uri="{FF2B5EF4-FFF2-40B4-BE49-F238E27FC236}">
                  <a16:creationId xmlns:a16="http://schemas.microsoft.com/office/drawing/2014/main" id="{6C50731A-573F-440D-B294-36357F189E1D}"/>
                </a:ext>
              </a:extLst>
            </p:cNvPr>
            <p:cNvSpPr txBox="1"/>
            <p:nvPr/>
          </p:nvSpPr>
          <p:spPr>
            <a:xfrm>
              <a:off x="4152116" y="5274182"/>
              <a:ext cx="3145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</a:rPr>
                <a:t>If the name is the same, sort by age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946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Exercise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3559"/>
            <a:ext cx="11053879" cy="4258017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altLang="zh-CN" sz="2400" b="0" i="0" dirty="0">
                <a:solidFill>
                  <a:srgbClr val="24292F"/>
                </a:solidFill>
                <a:effectLst/>
                <a:latin typeface="-apple-system"/>
              </a:rPr>
              <a:t>Define a default arguments function to display a square of any character.</a:t>
            </a:r>
          </a:p>
          <a:p>
            <a:pPr marL="0" indent="0" algn="l">
              <a:buNone/>
            </a:pPr>
            <a:r>
              <a:rPr lang="en-US" altLang="zh-CN" sz="2400" b="1" dirty="0">
                <a:solidFill>
                  <a:srgbClr val="24292F"/>
                </a:solidFill>
                <a:latin typeface="-apple-system"/>
              </a:rPr>
              <a:t>void </a:t>
            </a:r>
            <a:r>
              <a:rPr lang="en-US" altLang="zh-CN" sz="2400" b="1" dirty="0" err="1">
                <a:solidFill>
                  <a:srgbClr val="24292F"/>
                </a:solidFill>
                <a:latin typeface="-apple-system"/>
              </a:rPr>
              <a:t>displaySquare</a:t>
            </a:r>
            <a:r>
              <a:rPr lang="en-US" altLang="zh-CN" sz="2400" b="1" dirty="0">
                <a:solidFill>
                  <a:srgbClr val="24292F"/>
                </a:solidFill>
                <a:latin typeface="-apple-system"/>
              </a:rPr>
              <a:t>(int side, char </a:t>
            </a:r>
            <a:r>
              <a:rPr lang="en-US" altLang="zh-CN" sz="2400" b="1" dirty="0" err="1">
                <a:solidFill>
                  <a:srgbClr val="24292F"/>
                </a:solidFill>
                <a:latin typeface="-apple-system"/>
              </a:rPr>
              <a:t>filledCharacter</a:t>
            </a:r>
            <a:r>
              <a:rPr lang="en-US" altLang="zh-CN" sz="2400" b="1" dirty="0">
                <a:solidFill>
                  <a:srgbClr val="24292F"/>
                </a:solidFill>
                <a:latin typeface="-apple-system"/>
              </a:rPr>
              <a:t>);</a:t>
            </a:r>
          </a:p>
          <a:p>
            <a:pPr marL="0" indent="0" algn="l">
              <a:buNone/>
            </a:pPr>
            <a:r>
              <a:rPr lang="en-US" altLang="zh-CN" sz="2400" b="0" i="0" dirty="0">
                <a:solidFill>
                  <a:srgbClr val="24292F"/>
                </a:solidFill>
                <a:effectLst/>
                <a:latin typeface="-apple-system"/>
              </a:rPr>
              <a:t>For example, if </a:t>
            </a:r>
            <a:r>
              <a:rPr lang="en-US" altLang="zh-CN" sz="2400" b="1" i="1" dirty="0">
                <a:solidFill>
                  <a:srgbClr val="24292F"/>
                </a:solidFill>
                <a:effectLst/>
                <a:latin typeface="-apple-system"/>
              </a:rPr>
              <a:t>side </a:t>
            </a:r>
            <a:r>
              <a:rPr lang="en-US" altLang="zh-CN" sz="2400" b="0" i="0" dirty="0">
                <a:solidFill>
                  <a:srgbClr val="24292F"/>
                </a:solidFill>
                <a:effectLst/>
                <a:latin typeface="-apple-system"/>
              </a:rPr>
              <a:t>is 5, </a:t>
            </a:r>
            <a:r>
              <a:rPr lang="en-US" altLang="zh-CN" sz="2400" b="1" i="1" dirty="0" err="1">
                <a:solidFill>
                  <a:srgbClr val="24292F"/>
                </a:solidFill>
                <a:effectLst/>
                <a:latin typeface="-apple-system"/>
              </a:rPr>
              <a:t>filledCharacter</a:t>
            </a:r>
            <a:r>
              <a:rPr lang="en-US" altLang="zh-CN" sz="2400" b="0" i="0" dirty="0">
                <a:solidFill>
                  <a:srgbClr val="24292F"/>
                </a:solidFill>
                <a:effectLst/>
                <a:latin typeface="-apple-system"/>
              </a:rPr>
              <a:t> is ‘#’, the function displays as follows:</a:t>
            </a:r>
          </a:p>
          <a:p>
            <a:pPr marL="0" indent="0" algn="l">
              <a:buNone/>
            </a:pPr>
            <a:endParaRPr lang="en-US" altLang="zh-CN" sz="2400" dirty="0">
              <a:solidFill>
                <a:srgbClr val="24292F"/>
              </a:solidFill>
              <a:latin typeface="-apple-system"/>
            </a:endParaRPr>
          </a:p>
          <a:p>
            <a:pPr marL="0" indent="0" algn="l">
              <a:buNone/>
            </a:pPr>
            <a:endParaRPr lang="en-US" altLang="zh-CN" sz="24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altLang="zh-CN" sz="2400" dirty="0">
              <a:solidFill>
                <a:srgbClr val="24292F"/>
              </a:solidFill>
              <a:latin typeface="-apple-system"/>
            </a:endParaRPr>
          </a:p>
          <a:p>
            <a:pPr marL="0" indent="0" algn="l">
              <a:buNone/>
            </a:pPr>
            <a:endParaRPr lang="en-US" altLang="zh-CN" sz="24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altLang="zh-CN" sz="24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altLang="zh-CN" sz="2400" b="0" i="0" dirty="0">
                <a:solidFill>
                  <a:srgbClr val="24292F"/>
                </a:solidFill>
                <a:effectLst/>
                <a:latin typeface="-apple-system"/>
              </a:rPr>
              <a:t>In default case, </a:t>
            </a:r>
            <a:r>
              <a:rPr lang="en-US" altLang="zh-CN" sz="2400" b="1" i="1" dirty="0">
                <a:solidFill>
                  <a:srgbClr val="24292F"/>
                </a:solidFill>
                <a:effectLst/>
                <a:latin typeface="-apple-system"/>
              </a:rPr>
              <a:t>side</a:t>
            </a:r>
            <a:r>
              <a:rPr lang="en-US" altLang="zh-CN" sz="2400" b="0" i="0" dirty="0">
                <a:solidFill>
                  <a:srgbClr val="24292F"/>
                </a:solidFill>
                <a:effectLst/>
                <a:latin typeface="-apple-system"/>
              </a:rPr>
              <a:t> is 4, </a:t>
            </a:r>
            <a:r>
              <a:rPr lang="en-US" altLang="zh-CN" sz="2400" b="1" i="1" dirty="0" err="1">
                <a:solidFill>
                  <a:srgbClr val="24292F"/>
                </a:solidFill>
                <a:effectLst/>
                <a:latin typeface="-apple-system"/>
              </a:rPr>
              <a:t>filledCharacter</a:t>
            </a:r>
            <a:r>
              <a:rPr lang="en-US" altLang="zh-CN" sz="2400" b="0" i="0" dirty="0">
                <a:solidFill>
                  <a:srgbClr val="24292F"/>
                </a:solidFill>
                <a:effectLst/>
                <a:latin typeface="-apple-system"/>
              </a:rPr>
              <a:t> is ‘*’.</a:t>
            </a:r>
          </a:p>
          <a:p>
            <a:pPr marL="0" indent="0" algn="l">
              <a:buNone/>
            </a:pPr>
            <a:r>
              <a:rPr lang="en-US" altLang="zh-CN" sz="2400" dirty="0">
                <a:solidFill>
                  <a:srgbClr val="24292F"/>
                </a:solidFill>
                <a:latin typeface="-apple-system"/>
              </a:rPr>
              <a:t>Write a test program to call the </a:t>
            </a:r>
            <a:r>
              <a:rPr lang="en-US" altLang="zh-CN" sz="2400" dirty="0" err="1">
                <a:solidFill>
                  <a:srgbClr val="24292F"/>
                </a:solidFill>
                <a:latin typeface="-apple-system"/>
              </a:rPr>
              <a:t>displaySquare</a:t>
            </a:r>
            <a:r>
              <a:rPr lang="en-US" altLang="zh-CN" sz="2400" dirty="0">
                <a:solidFill>
                  <a:srgbClr val="24292F"/>
                </a:solidFill>
                <a:latin typeface="-apple-system"/>
              </a:rPr>
              <a:t> function using default arguments and non-default arguments respectively and show the result.</a:t>
            </a:r>
            <a:endParaRPr lang="en-US" altLang="zh-CN" sz="24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altLang="zh-CN" sz="2400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588" y="2704928"/>
            <a:ext cx="753036" cy="12354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i="0" dirty="0">
                <a:solidFill>
                  <a:srgbClr val="24292F"/>
                </a:solidFill>
                <a:effectLst/>
                <a:latin typeface="-apple-system"/>
              </a:rPr>
              <a:t>Functions Overloading &amp; Template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Function overloading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Function template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Recursive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Pointers to functions</a:t>
            </a: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36228"/>
            <a:ext cx="10515600" cy="833631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Exercise 2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75764" y="1207130"/>
            <a:ext cx="1004047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O</a:t>
            </a:r>
            <a:r>
              <a:rPr lang="zh-CN" altLang="en-US" sz="2400" dirty="0"/>
              <a:t>verload a function </a:t>
            </a:r>
            <a:r>
              <a:rPr lang="en-US" altLang="zh-CN" sz="2400" dirty="0"/>
              <a:t>int </a:t>
            </a:r>
            <a:r>
              <a:rPr lang="zh-CN" altLang="en-US" sz="2400" dirty="0">
                <a:sym typeface="+mn-ea"/>
              </a:rPr>
              <a:t>vabs(int * p, int n)</a:t>
            </a:r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/>
              <a:t>which can </a:t>
            </a:r>
            <a:r>
              <a:rPr lang="en-US" altLang="zh-CN" sz="2400" dirty="0"/>
              <a:t>calculate the sum of the absolute values of the elements in </a:t>
            </a:r>
            <a:r>
              <a:rPr lang="zh-CN" altLang="en-US" sz="2400" dirty="0"/>
              <a:t>an array, the array can be int, float and double</a:t>
            </a:r>
            <a:r>
              <a:rPr lang="en-US" altLang="zh-CN" sz="2400" dirty="0"/>
              <a:t>.</a:t>
            </a:r>
          </a:p>
          <a:p>
            <a:endParaRPr lang="en-US" altLang="zh-CN" sz="2400" dirty="0"/>
          </a:p>
          <a:p>
            <a:r>
              <a:rPr lang="zh-CN" altLang="en-US" sz="2400" dirty="0"/>
              <a:t> </a:t>
            </a:r>
            <a:r>
              <a:rPr lang="en-US" altLang="zh-CN" sz="2400" dirty="0"/>
              <a:t>S</a:t>
            </a:r>
            <a:r>
              <a:rPr lang="zh-CN" altLang="en-US" sz="2400" dirty="0"/>
              <a:t>hould n be int or size_t</a:t>
            </a:r>
            <a:r>
              <a:rPr lang="en-US" altLang="zh-CN" sz="2400" dirty="0"/>
              <a:t>?</a:t>
            </a:r>
            <a:r>
              <a:rPr lang="zh-CN" altLang="en-US" sz="2400" dirty="0"/>
              <a:t> what's the difference</a:t>
            </a:r>
            <a:r>
              <a:rPr lang="en-US" altLang="zh-CN" sz="2400" dirty="0"/>
              <a:t>?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 3</a:t>
            </a:r>
          </a:p>
        </p:txBody>
      </p:sp>
      <p:sp>
        <p:nvSpPr>
          <p:cNvPr id="6" name="Content Placeholder 2"/>
          <p:cNvSpPr txBox="1"/>
          <p:nvPr/>
        </p:nvSpPr>
        <p:spPr>
          <a:xfrm>
            <a:off x="918019" y="1476562"/>
            <a:ext cx="10683238" cy="25960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220" lvl="1" indent="0">
              <a:spcBef>
                <a:spcPts val="1200"/>
              </a:spcBef>
              <a:buSzPct val="68000"/>
              <a:buFont typeface="Wingdings" panose="05000000000000000000" pitchFamily="2" charset="2"/>
              <a:buNone/>
            </a:pPr>
            <a:r>
              <a:rPr lang="en-US" altLang="zh-CN" dirty="0"/>
              <a:t>Write a program that uses a function template called </a:t>
            </a:r>
            <a:r>
              <a:rPr lang="en-US" altLang="zh-CN" b="1" i="1" dirty="0"/>
              <a:t>minimum</a:t>
            </a:r>
            <a:r>
              <a:rPr lang="en-US" altLang="zh-CN" dirty="0"/>
              <a:t> to determine the smaller of two arguments. Test the program using integer, character and floating-point number arguments.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559488" y="310896"/>
            <a:ext cx="5976244" cy="1010982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 Inline Function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3536" y="1442777"/>
            <a:ext cx="10660160" cy="1279889"/>
          </a:xfrm>
          <a:prstGeom prst="rect">
            <a:avLst/>
          </a:prstGeom>
          <a:noFill/>
        </p:spPr>
        <p:txBody>
          <a:bodyPr wrap="square" lIns="105843" tIns="52921" rIns="105843" bIns="52921" rtlCol="0">
            <a:spAutoFit/>
          </a:bodyPr>
          <a:lstStyle/>
          <a:p>
            <a:r>
              <a:rPr lang="en-US" altLang="zh-CN" sz="2540" dirty="0"/>
              <a:t>C++ provides </a:t>
            </a:r>
            <a:r>
              <a:rPr lang="en-US" altLang="zh-CN" sz="2540" b="1" dirty="0">
                <a:solidFill>
                  <a:srgbClr val="00B0F0"/>
                </a:solidFill>
              </a:rPr>
              <a:t>inline functions </a:t>
            </a:r>
            <a:r>
              <a:rPr lang="en-US" altLang="zh-CN" sz="2540" dirty="0"/>
              <a:t>to help reduce function-call overhead(to avoid a </a:t>
            </a:r>
          </a:p>
          <a:p>
            <a:r>
              <a:rPr lang="en-US" altLang="zh-CN" sz="2540" dirty="0"/>
              <a:t>function call). You should place the qualifier </a:t>
            </a:r>
            <a:r>
              <a:rPr lang="en-US" altLang="zh-CN" sz="2540" b="1" dirty="0">
                <a:solidFill>
                  <a:srgbClr val="00B0F0"/>
                </a:solidFill>
              </a:rPr>
              <a:t>inline</a:t>
            </a:r>
            <a:r>
              <a:rPr lang="en-US" altLang="zh-CN" sz="2540" dirty="0"/>
              <a:t> before return type in the </a:t>
            </a:r>
            <a:r>
              <a:rPr lang="en-US" altLang="zh-CN" sz="2540" b="1" dirty="0"/>
              <a:t>function prototype</a:t>
            </a:r>
            <a:r>
              <a:rPr lang="en-US" altLang="zh-CN" sz="2540" dirty="0"/>
              <a:t>.</a:t>
            </a:r>
            <a:endParaRPr lang="zh-CN" altLang="en-US" sz="2540" dirty="0"/>
          </a:p>
        </p:txBody>
      </p:sp>
      <p:sp>
        <p:nvSpPr>
          <p:cNvPr id="16" name="Title 1"/>
          <p:cNvSpPr txBox="1"/>
          <p:nvPr/>
        </p:nvSpPr>
        <p:spPr>
          <a:xfrm>
            <a:off x="1333938" y="3044514"/>
            <a:ext cx="5909544" cy="9456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/>
              <a:t>Default Arguments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765920" y="3990144"/>
            <a:ext cx="10660160" cy="968650"/>
          </a:xfrm>
          <a:prstGeom prst="rect">
            <a:avLst/>
          </a:prstGeom>
          <a:noFill/>
        </p:spPr>
        <p:txBody>
          <a:bodyPr wrap="square" lIns="105843" tIns="52921" rIns="105843" bIns="52921" rtlCol="0">
            <a:spAutoFit/>
          </a:bodyPr>
          <a:lstStyle/>
          <a:p>
            <a:r>
              <a:rPr lang="en-US" altLang="zh-CN" sz="2800" dirty="0"/>
              <a:t>Default arguments must be specified in the </a:t>
            </a:r>
            <a:r>
              <a:rPr lang="en-US" altLang="zh-CN" sz="2800" b="1" dirty="0"/>
              <a:t>function prototype </a:t>
            </a:r>
            <a:r>
              <a:rPr lang="en-US" altLang="zh-CN" sz="2800" dirty="0"/>
              <a:t>and must be</a:t>
            </a:r>
            <a:r>
              <a:rPr lang="en-US" altLang="zh-CN" sz="2800" dirty="0">
                <a:solidFill>
                  <a:srgbClr val="00B0F0"/>
                </a:solidFill>
              </a:rPr>
              <a:t> </a:t>
            </a:r>
            <a:r>
              <a:rPr lang="en-US" altLang="zh-CN" sz="2800" b="1" dirty="0">
                <a:solidFill>
                  <a:srgbClr val="00B0F0"/>
                </a:solidFill>
              </a:rPr>
              <a:t>rightmost(trailing)</a:t>
            </a:r>
            <a:r>
              <a:rPr lang="en-US" altLang="zh-CN" sz="2800" dirty="0"/>
              <a:t>.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87988" y="218347"/>
            <a:ext cx="6949189" cy="1071483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 Function Overloading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2887" y="1533798"/>
            <a:ext cx="10789277" cy="1670894"/>
          </a:xfrm>
          <a:prstGeom prst="rect">
            <a:avLst/>
          </a:prstGeom>
          <a:noFill/>
        </p:spPr>
        <p:txBody>
          <a:bodyPr wrap="none" lIns="105843" tIns="52921" rIns="105843" bIns="52921" rtlCol="0">
            <a:spAutoFit/>
          </a:bodyPr>
          <a:lstStyle/>
          <a:p>
            <a:r>
              <a:rPr lang="en-US" altLang="zh-CN" sz="2540" dirty="0">
                <a:solidFill>
                  <a:srgbClr val="00B0F0"/>
                </a:solidFill>
              </a:rPr>
              <a:t>Function overloading </a:t>
            </a:r>
            <a:r>
              <a:rPr lang="en-US" altLang="zh-CN" sz="2540" dirty="0">
                <a:solidFill>
                  <a:prstClr val="black"/>
                </a:solidFill>
              </a:rPr>
              <a:t>is used to create several functions of  the same name that </a:t>
            </a:r>
          </a:p>
          <a:p>
            <a:r>
              <a:rPr lang="en-US" altLang="zh-CN" sz="2540" dirty="0">
                <a:solidFill>
                  <a:prstClr val="black"/>
                </a:solidFill>
              </a:rPr>
              <a:t>perform similar tasks, but of different data types. The C++ compiler selects the </a:t>
            </a:r>
          </a:p>
          <a:p>
            <a:r>
              <a:rPr lang="en-US" altLang="zh-CN" sz="2540" dirty="0">
                <a:solidFill>
                  <a:prstClr val="black"/>
                </a:solidFill>
              </a:rPr>
              <a:t>the proper function to call by examining the number, types and order of the </a:t>
            </a:r>
          </a:p>
          <a:p>
            <a:r>
              <a:rPr lang="en-US" altLang="zh-CN" sz="2540" dirty="0">
                <a:solidFill>
                  <a:prstClr val="black"/>
                </a:solidFill>
              </a:rPr>
              <a:t>arguments.</a:t>
            </a:r>
            <a:endParaRPr lang="zh-CN" altLang="en-US" sz="2540" dirty="0">
              <a:solidFill>
                <a:prstClr val="black"/>
              </a:solidFill>
            </a:endParaRPr>
          </a:p>
        </p:txBody>
      </p:sp>
      <p:sp>
        <p:nvSpPr>
          <p:cNvPr id="8" name="文本框 4"/>
          <p:cNvSpPr txBox="1"/>
          <p:nvPr/>
        </p:nvSpPr>
        <p:spPr>
          <a:xfrm>
            <a:off x="834596" y="3357474"/>
            <a:ext cx="3528187" cy="888885"/>
          </a:xfrm>
          <a:prstGeom prst="rect">
            <a:avLst/>
          </a:prstGeom>
          <a:noFill/>
        </p:spPr>
        <p:txBody>
          <a:bodyPr wrap="none" lIns="105843" tIns="52921" rIns="105843" bIns="52921" rtlCol="0">
            <a:spAutoFit/>
          </a:bodyPr>
          <a:lstStyle/>
          <a:p>
            <a:r>
              <a:rPr lang="en-US" altLang="zh-CN" sz="2540" dirty="0">
                <a:solidFill>
                  <a:srgbClr val="FF0000"/>
                </a:solidFill>
              </a:rPr>
              <a:t>1.</a:t>
            </a:r>
            <a:r>
              <a:rPr lang="zh-CN" altLang="en-US" sz="2540" dirty="0">
                <a:solidFill>
                  <a:srgbClr val="FF0000"/>
                </a:solidFill>
              </a:rPr>
              <a:t>the same fuction name</a:t>
            </a:r>
          </a:p>
          <a:p>
            <a:r>
              <a:rPr lang="en-US" altLang="zh-CN" sz="2540" dirty="0">
                <a:solidFill>
                  <a:srgbClr val="FF0000"/>
                </a:solidFill>
              </a:rPr>
              <a:t>2.different parameter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628" y="338243"/>
            <a:ext cx="5157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Three ways </a:t>
            </a:r>
            <a:r>
              <a:rPr lang="en-US" altLang="zh-CN" sz="2800" dirty="0"/>
              <a:t>to overload functions:</a:t>
            </a:r>
            <a:endParaRPr lang="zh-CN" altLang="en-US" sz="2800" dirty="0"/>
          </a:p>
        </p:txBody>
      </p:sp>
      <p:grpSp>
        <p:nvGrpSpPr>
          <p:cNvPr id="4" name="组合 3"/>
          <p:cNvGrpSpPr/>
          <p:nvPr/>
        </p:nvGrpSpPr>
        <p:grpSpPr>
          <a:xfrm>
            <a:off x="1376554" y="1005554"/>
            <a:ext cx="2934521" cy="1080200"/>
            <a:chOff x="422138" y="824438"/>
            <a:chExt cx="2934521" cy="1080200"/>
          </a:xfrm>
        </p:grpSpPr>
        <p:sp>
          <p:nvSpPr>
            <p:cNvPr id="3" name="TextBox 2"/>
            <p:cNvSpPr txBox="1"/>
            <p:nvPr/>
          </p:nvSpPr>
          <p:spPr>
            <a:xfrm>
              <a:off x="422138" y="824438"/>
              <a:ext cx="29345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FF0000"/>
                  </a:solidFill>
                </a:rPr>
                <a:t>1.  Number of  parameters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14438" y="1196752"/>
              <a:ext cx="221740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err="1"/>
                <a:t>int</a:t>
              </a:r>
              <a:r>
                <a:rPr lang="en-US" altLang="zh-CN" sz="2000" dirty="0"/>
                <a:t> add(</a:t>
              </a:r>
              <a:r>
                <a:rPr lang="en-US" altLang="zh-CN" sz="2000" dirty="0" err="1">
                  <a:solidFill>
                    <a:srgbClr val="00B0F0"/>
                  </a:solidFill>
                </a:rPr>
                <a:t>int</a:t>
              </a:r>
              <a:r>
                <a:rPr lang="en-US" altLang="zh-CN" sz="2000" dirty="0">
                  <a:solidFill>
                    <a:srgbClr val="00B0F0"/>
                  </a:solidFill>
                </a:rPr>
                <a:t>, </a:t>
              </a:r>
              <a:r>
                <a:rPr lang="en-US" altLang="zh-CN" sz="2000" dirty="0" err="1">
                  <a:solidFill>
                    <a:srgbClr val="00B0F0"/>
                  </a:solidFill>
                </a:rPr>
                <a:t>int</a:t>
              </a:r>
              <a:r>
                <a:rPr lang="en-US" altLang="zh-CN" sz="2000" dirty="0"/>
                <a:t>);</a:t>
              </a:r>
            </a:p>
            <a:p>
              <a:r>
                <a:rPr lang="en-US" altLang="zh-CN" sz="2000" dirty="0" err="1"/>
                <a:t>int</a:t>
              </a:r>
              <a:r>
                <a:rPr lang="en-US" altLang="zh-CN" sz="2000" dirty="0"/>
                <a:t> add(</a:t>
              </a:r>
              <a:r>
                <a:rPr lang="en-US" altLang="zh-CN" sz="2000" dirty="0" err="1">
                  <a:solidFill>
                    <a:srgbClr val="00B0F0"/>
                  </a:solidFill>
                </a:rPr>
                <a:t>int</a:t>
              </a:r>
              <a:r>
                <a:rPr lang="en-US" altLang="zh-CN" sz="2000" dirty="0">
                  <a:solidFill>
                    <a:srgbClr val="00B0F0"/>
                  </a:solidFill>
                </a:rPr>
                <a:t>, </a:t>
              </a:r>
              <a:r>
                <a:rPr lang="en-US" altLang="zh-CN" sz="2000" dirty="0" err="1">
                  <a:solidFill>
                    <a:srgbClr val="00B0F0"/>
                  </a:solidFill>
                </a:rPr>
                <a:t>int</a:t>
              </a:r>
              <a:r>
                <a:rPr lang="en-US" altLang="zh-CN" sz="2000" dirty="0">
                  <a:solidFill>
                    <a:srgbClr val="00B0F0"/>
                  </a:solidFill>
                </a:rPr>
                <a:t>, </a:t>
              </a:r>
              <a:r>
                <a:rPr lang="en-US" altLang="zh-CN" sz="2000" dirty="0" err="1">
                  <a:solidFill>
                    <a:srgbClr val="00B0F0"/>
                  </a:solidFill>
                </a:rPr>
                <a:t>int</a:t>
              </a:r>
              <a:r>
                <a:rPr lang="en-US" altLang="zh-CN" sz="2000" dirty="0"/>
                <a:t>);</a:t>
              </a:r>
              <a:endParaRPr lang="zh-CN" altLang="en-US" sz="20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351594" y="2051996"/>
            <a:ext cx="3026791" cy="1148787"/>
            <a:chOff x="395536" y="2051995"/>
            <a:chExt cx="3026791" cy="1148787"/>
          </a:xfrm>
        </p:grpSpPr>
        <p:sp>
          <p:nvSpPr>
            <p:cNvPr id="6" name="TextBox 5"/>
            <p:cNvSpPr txBox="1"/>
            <p:nvPr/>
          </p:nvSpPr>
          <p:spPr>
            <a:xfrm>
              <a:off x="395536" y="2051995"/>
              <a:ext cx="30267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FF0000"/>
                  </a:solidFill>
                </a:rPr>
                <a:t>2.  Data type of parameters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4763" y="2492896"/>
              <a:ext cx="24810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err="1"/>
                <a:t>int</a:t>
              </a:r>
              <a:r>
                <a:rPr lang="en-US" altLang="zh-CN" sz="2000" dirty="0"/>
                <a:t>  add(</a:t>
              </a:r>
              <a:r>
                <a:rPr lang="en-US" altLang="zh-CN" sz="2000" dirty="0" err="1">
                  <a:solidFill>
                    <a:srgbClr val="00B0F0"/>
                  </a:solidFill>
                </a:rPr>
                <a:t>int</a:t>
              </a:r>
              <a:r>
                <a:rPr lang="en-US" altLang="zh-CN" sz="2000" dirty="0">
                  <a:solidFill>
                    <a:srgbClr val="00B0F0"/>
                  </a:solidFill>
                </a:rPr>
                <a:t>, </a:t>
              </a:r>
              <a:r>
                <a:rPr lang="en-US" altLang="zh-CN" sz="2000" dirty="0" err="1">
                  <a:solidFill>
                    <a:srgbClr val="00B0F0"/>
                  </a:solidFill>
                </a:rPr>
                <a:t>int</a:t>
              </a:r>
              <a:r>
                <a:rPr lang="en-US" altLang="zh-CN" sz="2000" dirty="0"/>
                <a:t>);</a:t>
              </a:r>
            </a:p>
            <a:p>
              <a:r>
                <a:rPr lang="en-US" altLang="zh-CN" sz="2000" dirty="0"/>
                <a:t>float  add(</a:t>
              </a:r>
              <a:r>
                <a:rPr lang="en-US" altLang="zh-CN" sz="2000" dirty="0">
                  <a:solidFill>
                    <a:srgbClr val="00B0F0"/>
                  </a:solidFill>
                </a:rPr>
                <a:t>float, float</a:t>
              </a:r>
              <a:r>
                <a:rPr lang="en-US" altLang="zh-CN" sz="2000" dirty="0"/>
                <a:t>);</a:t>
              </a:r>
              <a:endParaRPr lang="zh-CN" altLang="en-US" sz="2000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47154" y="3207733"/>
            <a:ext cx="4406976" cy="1077218"/>
            <a:chOff x="323528" y="3184974"/>
            <a:chExt cx="4406976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323528" y="3184974"/>
              <a:ext cx="44069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FF0000"/>
                  </a:solidFill>
                </a:rPr>
                <a:t>3.  Sequence of  data type of parameters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18087" y="3554306"/>
              <a:ext cx="227908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float  add(</a:t>
              </a:r>
              <a:r>
                <a:rPr lang="en-US" altLang="zh-CN" sz="2000" dirty="0">
                  <a:solidFill>
                    <a:srgbClr val="00B0F0"/>
                  </a:solidFill>
                </a:rPr>
                <a:t>float, </a:t>
              </a:r>
              <a:r>
                <a:rPr lang="en-US" altLang="zh-CN" sz="2000" dirty="0" err="1">
                  <a:solidFill>
                    <a:srgbClr val="00B0F0"/>
                  </a:solidFill>
                </a:rPr>
                <a:t>int</a:t>
              </a:r>
              <a:r>
                <a:rPr lang="en-US" altLang="zh-CN" sz="2000" dirty="0"/>
                <a:t>);</a:t>
              </a:r>
            </a:p>
            <a:p>
              <a:r>
                <a:rPr lang="en-US" altLang="zh-CN" sz="2000" dirty="0"/>
                <a:t>float  add(</a:t>
              </a:r>
              <a:r>
                <a:rPr lang="en-US" altLang="zh-CN" sz="2000" dirty="0" err="1">
                  <a:solidFill>
                    <a:srgbClr val="00B0F0"/>
                  </a:solidFill>
                </a:rPr>
                <a:t>int</a:t>
              </a:r>
              <a:r>
                <a:rPr lang="en-US" altLang="zh-CN" sz="2000" dirty="0">
                  <a:solidFill>
                    <a:srgbClr val="00B0F0"/>
                  </a:solidFill>
                </a:rPr>
                <a:t>, float</a:t>
              </a:r>
              <a:r>
                <a:rPr lang="en-US" altLang="zh-CN" sz="2000" dirty="0"/>
                <a:t>);</a:t>
              </a:r>
              <a:endParaRPr lang="zh-CN" altLang="en-US" sz="20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995482" y="4614330"/>
            <a:ext cx="11017224" cy="1422722"/>
            <a:chOff x="234585" y="4581128"/>
            <a:chExt cx="11017224" cy="1422722"/>
          </a:xfrm>
        </p:grpSpPr>
        <p:sp>
          <p:nvSpPr>
            <p:cNvPr id="10" name="TextBox 9"/>
            <p:cNvSpPr txBox="1"/>
            <p:nvPr/>
          </p:nvSpPr>
          <p:spPr>
            <a:xfrm>
              <a:off x="234585" y="4581128"/>
              <a:ext cx="110172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FF0000"/>
                  </a:solidFill>
                </a:rPr>
                <a:t>Note:</a:t>
              </a:r>
              <a:r>
                <a:rPr lang="en-US" altLang="zh-CN" sz="2000" dirty="0"/>
                <a:t> The same function signature but different return type is not a valid function overloading example. This will throw compilation error.</a:t>
              </a:r>
              <a:endParaRPr lang="zh-CN" altLang="en-US" sz="2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87712" y="5295964"/>
              <a:ext cx="21348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err="1">
                  <a:solidFill>
                    <a:srgbClr val="FF0000"/>
                  </a:solidFill>
                </a:rPr>
                <a:t>int</a:t>
              </a:r>
              <a:r>
                <a:rPr lang="en-US" altLang="zh-CN" sz="2000" dirty="0"/>
                <a:t>     add(</a:t>
              </a:r>
              <a:r>
                <a:rPr lang="en-US" altLang="zh-CN" sz="2000" dirty="0" err="1"/>
                <a:t>int</a:t>
              </a:r>
              <a:r>
                <a:rPr lang="en-US" altLang="zh-CN" sz="2000" dirty="0"/>
                <a:t>,  </a:t>
              </a:r>
              <a:r>
                <a:rPr lang="en-US" altLang="zh-CN" sz="2000" dirty="0" err="1"/>
                <a:t>int</a:t>
              </a:r>
              <a:r>
                <a:rPr lang="en-US" altLang="zh-CN" sz="2000" dirty="0"/>
                <a:t>);</a:t>
              </a:r>
            </a:p>
            <a:p>
              <a:r>
                <a:rPr lang="en-US" altLang="zh-CN" sz="2000" dirty="0">
                  <a:solidFill>
                    <a:srgbClr val="FF0000"/>
                  </a:solidFill>
                </a:rPr>
                <a:t>float</a:t>
              </a:r>
              <a:r>
                <a:rPr lang="en-US" altLang="zh-CN" sz="2000" dirty="0"/>
                <a:t>  add(</a:t>
              </a:r>
              <a:r>
                <a:rPr lang="en-US" altLang="zh-CN" sz="2000" dirty="0" err="1"/>
                <a:t>int</a:t>
              </a:r>
              <a:r>
                <a:rPr lang="en-US" altLang="zh-CN" sz="2000" dirty="0"/>
                <a:t>,  </a:t>
              </a:r>
              <a:r>
                <a:rPr lang="en-US" altLang="zh-CN" sz="2000" dirty="0" err="1"/>
                <a:t>int</a:t>
              </a:r>
              <a:r>
                <a:rPr lang="en-US" altLang="zh-CN" sz="2000" dirty="0"/>
                <a:t>);</a:t>
              </a:r>
              <a:endParaRPr lang="zh-CN" altLang="en-US" sz="2000" dirty="0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5916706" y="1313332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A function with default arguments omitted might be called identically to another overloaded function, which causes a compilation error.</a:t>
            </a:r>
          </a:p>
          <a:p>
            <a:r>
              <a:rPr lang="en-US" altLang="zh-CN" sz="2000" dirty="0"/>
              <a:t>Use caution when overloading functions with default parameters, because this may cause ambiguity.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2"/>
          <p:cNvSpPr txBox="1"/>
          <p:nvPr/>
        </p:nvSpPr>
        <p:spPr>
          <a:xfrm>
            <a:off x="1292215" y="988095"/>
            <a:ext cx="6339863" cy="371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815" b="1" dirty="0"/>
              <a:t>The syntax of </a:t>
            </a:r>
            <a:r>
              <a:rPr lang="zh-CN" altLang="en-US" sz="1815" b="1" dirty="0"/>
              <a:t> template</a:t>
            </a:r>
            <a:r>
              <a:rPr lang="en-US" altLang="zh-CN" sz="1815" b="1" dirty="0"/>
              <a:t>s</a:t>
            </a:r>
            <a:r>
              <a:rPr lang="en-US" altLang="zh-CN" sz="1635" dirty="0"/>
              <a:t>:</a:t>
            </a:r>
            <a:endParaRPr lang="zh-CN" altLang="en-US" sz="1635" dirty="0"/>
          </a:p>
        </p:txBody>
      </p:sp>
      <p:sp>
        <p:nvSpPr>
          <p:cNvPr id="12" name="文本框 4"/>
          <p:cNvSpPr txBox="1"/>
          <p:nvPr/>
        </p:nvSpPr>
        <p:spPr>
          <a:xfrm>
            <a:off x="1178424" y="2846068"/>
            <a:ext cx="9452630" cy="930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59080" indent="-259080">
              <a:buFont typeface="Wingdings" panose="05000000000000000000" charset="0"/>
              <a:buChar char="l"/>
            </a:pPr>
            <a:r>
              <a:rPr lang="en-US" altLang="zh-CN" sz="1815" dirty="0"/>
              <a:t>S</a:t>
            </a:r>
            <a:r>
              <a:rPr lang="zh-CN" altLang="en-US" sz="1815" dirty="0"/>
              <a:t>tarts with the keyword </a:t>
            </a:r>
            <a:r>
              <a:rPr lang="zh-CN" altLang="en-US" sz="1815" b="1" dirty="0">
                <a:solidFill>
                  <a:srgbClr val="FF0000"/>
                </a:solidFill>
              </a:rPr>
              <a:t>template</a:t>
            </a:r>
          </a:p>
          <a:p>
            <a:pPr marL="259080" indent="-259080">
              <a:buFont typeface="Wingdings" panose="05000000000000000000" charset="0"/>
              <a:buChar char="l"/>
            </a:pPr>
            <a:r>
              <a:rPr lang="zh-CN" altLang="en-US" sz="1815" dirty="0"/>
              <a:t>You can also use keyword </a:t>
            </a:r>
            <a:r>
              <a:rPr lang="en-US" altLang="zh-CN" sz="1815" b="1" dirty="0"/>
              <a:t>class </a:t>
            </a:r>
            <a:r>
              <a:rPr lang="zh-CN" altLang="en-US" sz="1815" dirty="0"/>
              <a:t>instead of </a:t>
            </a:r>
            <a:r>
              <a:rPr lang="en-US" altLang="zh-CN" sz="1815" b="1" dirty="0" err="1">
                <a:solidFill>
                  <a:srgbClr val="FF0000"/>
                </a:solidFill>
              </a:rPr>
              <a:t>typename</a:t>
            </a:r>
            <a:endParaRPr lang="en-US" altLang="zh-CN" sz="1815" b="1" dirty="0">
              <a:solidFill>
                <a:srgbClr val="FF0000"/>
              </a:solidFill>
            </a:endParaRPr>
          </a:p>
          <a:p>
            <a:pPr marL="259080" indent="-259080">
              <a:buFont typeface="Wingdings" panose="05000000000000000000" charset="0"/>
              <a:buChar char="l"/>
            </a:pPr>
            <a:r>
              <a:rPr lang="en-US" altLang="zh-CN" sz="1815" b="1" dirty="0">
                <a:solidFill>
                  <a:srgbClr val="FF0000"/>
                </a:solidFill>
              </a:rPr>
              <a:t>T</a:t>
            </a:r>
            <a:r>
              <a:rPr lang="en-US" altLang="zh-CN" sz="1815" b="1" dirty="0"/>
              <a:t> </a:t>
            </a:r>
            <a:r>
              <a:rPr lang="en-US" altLang="zh-CN" sz="1815" dirty="0"/>
              <a:t>is a template argument that accepts different data types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215" y="1477587"/>
            <a:ext cx="6956915" cy="1097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B95494E-EDD5-7552-6B5D-4D26DD885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776" y="135612"/>
            <a:ext cx="5836848" cy="1038303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Function Templates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73385" y="1076335"/>
          <a:ext cx="6568408" cy="371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Image" r:id="rId3" imgW="5429250" imgH="3067050" progId="Photoshop.Image.13">
                  <p:embed/>
                </p:oleObj>
              </mc:Choice>
              <mc:Fallback>
                <p:oleObj name="Image" r:id="rId3" imgW="5429250" imgH="3067050" progId="Photoshop.Image.13">
                  <p:embed/>
                  <p:pic>
                    <p:nvPicPr>
                      <p:cNvPr id="0" name="对象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3385" y="1076335"/>
                        <a:ext cx="6568408" cy="3711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3"/>
          <p:cNvSpPr txBox="1"/>
          <p:nvPr/>
        </p:nvSpPr>
        <p:spPr>
          <a:xfrm>
            <a:off x="1417238" y="487638"/>
            <a:ext cx="6923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compile internally generates and adds right code respectively.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3254284" y="1027682"/>
            <a:ext cx="7346041" cy="2410100"/>
            <a:chOff x="3477611" y="1132353"/>
            <a:chExt cx="8094249" cy="2655573"/>
          </a:xfrm>
        </p:grpSpPr>
        <p:cxnSp>
          <p:nvCxnSpPr>
            <p:cNvPr id="10" name="曲线连接符 9"/>
            <p:cNvCxnSpPr/>
            <p:nvPr/>
          </p:nvCxnSpPr>
          <p:spPr>
            <a:xfrm flipV="1">
              <a:off x="4973913" y="1857514"/>
              <a:ext cx="3448347" cy="1649612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矩形 2"/>
            <p:cNvSpPr/>
            <p:nvPr/>
          </p:nvSpPr>
          <p:spPr>
            <a:xfrm>
              <a:off x="3477611" y="3445666"/>
              <a:ext cx="1496302" cy="3422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  <p:graphicFrame>
          <p:nvGraphicFramePr>
            <p:cNvPr id="17" name="对象 16"/>
            <p:cNvGraphicFramePr>
              <a:graphicFrameLocks noChangeAspect="1"/>
            </p:cNvGraphicFramePr>
            <p:nvPr/>
          </p:nvGraphicFramePr>
          <p:xfrm>
            <a:off x="8422260" y="1132353"/>
            <a:ext cx="3149600" cy="1257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Image" r:id="rId5" imgW="2362200" imgH="942975" progId="Photoshop.Image.13">
                    <p:embed/>
                  </p:oleObj>
                </mc:Choice>
                <mc:Fallback>
                  <p:oleObj name="Image" r:id="rId5" imgW="2362200" imgH="942975" progId="Photoshop.Image.13">
                    <p:embed/>
                    <p:pic>
                      <p:nvPicPr>
                        <p:cNvPr id="0" name="对象 1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422260" y="1132353"/>
                          <a:ext cx="3149600" cy="1257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96" name="组合 4095"/>
          <p:cNvGrpSpPr/>
          <p:nvPr/>
        </p:nvGrpSpPr>
        <p:grpSpPr>
          <a:xfrm>
            <a:off x="3529228" y="3725265"/>
            <a:ext cx="7415437" cy="1314255"/>
            <a:chOff x="3780559" y="4104690"/>
            <a:chExt cx="8170713" cy="1448114"/>
          </a:xfrm>
        </p:grpSpPr>
        <p:cxnSp>
          <p:nvCxnSpPr>
            <p:cNvPr id="8" name="曲线连接符 7"/>
            <p:cNvCxnSpPr/>
            <p:nvPr/>
          </p:nvCxnSpPr>
          <p:spPr>
            <a:xfrm>
              <a:off x="5888682" y="4327743"/>
              <a:ext cx="2533578" cy="602761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3780559" y="4104690"/>
              <a:ext cx="2300378" cy="28763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  <p:graphicFrame>
          <p:nvGraphicFramePr>
            <p:cNvPr id="20" name="对象 19"/>
            <p:cNvGraphicFramePr>
              <a:graphicFrameLocks noChangeAspect="1"/>
            </p:cNvGraphicFramePr>
            <p:nvPr/>
          </p:nvGraphicFramePr>
          <p:xfrm>
            <a:off x="8422260" y="4308204"/>
            <a:ext cx="3529012" cy="1244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name="Image" r:id="rId7" imgW="2647950" imgH="933450" progId="Photoshop.Image.13">
                    <p:embed/>
                  </p:oleObj>
                </mc:Choice>
                <mc:Fallback>
                  <p:oleObj name="Image" r:id="rId7" imgW="2647950" imgH="933450" progId="Photoshop.Image.13">
                    <p:embed/>
                    <p:pic>
                      <p:nvPicPr>
                        <p:cNvPr id="0" name="对象 1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422260" y="4308204"/>
                          <a:ext cx="3529012" cy="1244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组合 30"/>
          <p:cNvGrpSpPr/>
          <p:nvPr/>
        </p:nvGrpSpPr>
        <p:grpSpPr>
          <a:xfrm>
            <a:off x="3254284" y="2596961"/>
            <a:ext cx="7358647" cy="1106508"/>
            <a:chOff x="3477611" y="2861466"/>
            <a:chExt cx="8108139" cy="1219208"/>
          </a:xfrm>
        </p:grpSpPr>
        <p:cxnSp>
          <p:nvCxnSpPr>
            <p:cNvPr id="9" name="直接箭头连接符 8"/>
            <p:cNvCxnSpPr>
              <a:endCxn id="25" idx="1"/>
            </p:cNvCxnSpPr>
            <p:nvPr/>
          </p:nvCxnSpPr>
          <p:spPr>
            <a:xfrm flipV="1">
              <a:off x="5610396" y="3445666"/>
              <a:ext cx="2774954" cy="476600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3477611" y="3818778"/>
              <a:ext cx="2224638" cy="26189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  <p:graphicFrame>
          <p:nvGraphicFramePr>
            <p:cNvPr id="25" name="对象 24"/>
            <p:cNvGraphicFramePr>
              <a:graphicFrameLocks noChangeAspect="1"/>
            </p:cNvGraphicFramePr>
            <p:nvPr/>
          </p:nvGraphicFramePr>
          <p:xfrm>
            <a:off x="8385350" y="2861466"/>
            <a:ext cx="3200400" cy="1168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" name="Image" r:id="rId9" imgW="2400300" imgH="876300" progId="Photoshop.Image.13">
                    <p:embed/>
                  </p:oleObj>
                </mc:Choice>
                <mc:Fallback>
                  <p:oleObj name="Image" r:id="rId9" imgW="2400300" imgH="876300" progId="Photoshop.Image.13">
                    <p:embed/>
                    <p:pic>
                      <p:nvPicPr>
                        <p:cNvPr id="0" name="对象 2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8385350" y="2861466"/>
                          <a:ext cx="3200400" cy="1168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组合 28"/>
          <p:cNvGrpSpPr/>
          <p:nvPr/>
        </p:nvGrpSpPr>
        <p:grpSpPr>
          <a:xfrm>
            <a:off x="2521248" y="5338765"/>
            <a:ext cx="3421213" cy="885800"/>
            <a:chOff x="2669915" y="5882528"/>
            <a:chExt cx="3769670" cy="976020"/>
          </a:xfrm>
        </p:grpSpPr>
        <p:sp>
          <p:nvSpPr>
            <p:cNvPr id="7" name="文本框 10"/>
            <p:cNvSpPr txBox="1"/>
            <p:nvPr/>
          </p:nvSpPr>
          <p:spPr>
            <a:xfrm>
              <a:off x="2669915" y="6042660"/>
              <a:ext cx="1365250" cy="471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80" dirty="0"/>
                <a:t>output:</a:t>
              </a:r>
            </a:p>
          </p:txBody>
        </p:sp>
        <p:graphicFrame>
          <p:nvGraphicFramePr>
            <p:cNvPr id="28" name="对象 27"/>
            <p:cNvGraphicFramePr>
              <a:graphicFrameLocks noChangeAspect="1"/>
            </p:cNvGraphicFramePr>
            <p:nvPr/>
          </p:nvGraphicFramePr>
          <p:xfrm>
            <a:off x="3830950" y="5882528"/>
            <a:ext cx="2608635" cy="9760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" name="Image" r:id="rId11" imgW="1400175" imgH="523875" progId="Photoshop.Image.13">
                    <p:embed/>
                  </p:oleObj>
                </mc:Choice>
                <mc:Fallback>
                  <p:oleObj name="Image" r:id="rId11" imgW="1400175" imgH="523875" progId="Photoshop.Image.13">
                    <p:embed/>
                    <p:pic>
                      <p:nvPicPr>
                        <p:cNvPr id="0" name="对象 2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830950" y="5882528"/>
                          <a:ext cx="2608635" cy="97602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0030" y="1237970"/>
            <a:ext cx="10316775" cy="888885"/>
          </a:xfrm>
          <a:prstGeom prst="rect">
            <a:avLst/>
          </a:prstGeom>
          <a:noFill/>
        </p:spPr>
        <p:txBody>
          <a:bodyPr wrap="none" lIns="105843" tIns="52921" rIns="105843" bIns="52921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54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When you declare or define a function template,</a:t>
            </a:r>
            <a:r>
              <a:rPr kumimoji="0" lang="en-US" altLang="zh-CN" sz="254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54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template &lt;</a:t>
            </a:r>
            <a:r>
              <a:rPr kumimoji="0" lang="en-US" altLang="zh-CN" sz="2540" b="1" i="0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typename</a:t>
            </a:r>
            <a:r>
              <a:rPr kumimoji="0" lang="en-US" altLang="zh-CN" sz="254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T&gt; </a:t>
            </a:r>
            <a:r>
              <a:rPr kumimoji="0" lang="en-US" altLang="zh-CN" sz="254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or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54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template</a:t>
            </a:r>
            <a:r>
              <a:rPr kumimoji="0" lang="en-US" altLang="zh-CN" sz="254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&lt;class T&gt; </a:t>
            </a:r>
            <a:r>
              <a:rPr kumimoji="0" lang="en-US" altLang="zh-CN" sz="254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can not be omitted.</a:t>
            </a:r>
            <a:endParaRPr kumimoji="0" lang="zh-CN" altLang="en-US" sz="254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876388" y="2378539"/>
            <a:ext cx="10680655" cy="888885"/>
          </a:xfrm>
          <a:prstGeom prst="rect">
            <a:avLst/>
          </a:prstGeom>
          <a:noFill/>
        </p:spPr>
        <p:txBody>
          <a:bodyPr wrap="square" lIns="105843" tIns="52921" rIns="105843" bIns="52921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54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When you declare or define several function templates, every function must include</a:t>
            </a:r>
            <a:r>
              <a:rPr kumimoji="0" lang="en-US" altLang="zh-CN" sz="254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54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template &lt;</a:t>
            </a:r>
            <a:r>
              <a:rPr kumimoji="0" lang="en-US" altLang="zh-CN" sz="2540" b="1" i="0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typename</a:t>
            </a:r>
            <a:r>
              <a:rPr kumimoji="0" lang="en-US" altLang="zh-CN" sz="254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T&gt; </a:t>
            </a:r>
            <a:r>
              <a:rPr kumimoji="0" lang="en-US" altLang="zh-CN" sz="254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or  </a:t>
            </a:r>
            <a:r>
              <a:rPr kumimoji="0" lang="en-US" altLang="zh-CN" sz="254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template</a:t>
            </a:r>
            <a:r>
              <a:rPr kumimoji="0" lang="en-US" altLang="zh-CN" sz="254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&lt;class T&gt; </a:t>
            </a:r>
            <a:r>
              <a:rPr kumimoji="0" lang="en-US" altLang="zh-CN" sz="254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before</a:t>
            </a:r>
            <a:r>
              <a:rPr kumimoji="0" lang="en-US" altLang="zh-CN" sz="254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function header</a:t>
            </a:r>
            <a:r>
              <a:rPr kumimoji="0" lang="en-US" altLang="zh-CN" sz="254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</a:t>
            </a:r>
            <a:endParaRPr kumimoji="0" lang="zh-CN" altLang="en-US" sz="254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876388" y="3658428"/>
            <a:ext cx="5941732" cy="497880"/>
          </a:xfrm>
          <a:prstGeom prst="rect">
            <a:avLst/>
          </a:prstGeom>
          <a:noFill/>
        </p:spPr>
        <p:txBody>
          <a:bodyPr wrap="none" lIns="105843" tIns="52921" rIns="105843" bIns="52921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54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Template functions can also</a:t>
            </a:r>
            <a:r>
              <a:rPr kumimoji="0" lang="en-US" altLang="zh-CN" sz="254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be overloaded.</a:t>
            </a:r>
            <a:endParaRPr kumimoji="0" lang="zh-CN" altLang="en-US" sz="254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5007822" y="134613"/>
          <a:ext cx="4430528" cy="6482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Image" r:id="rId3" imgW="4762500" imgH="6953250" progId="Photoshop.Image.13">
                  <p:embed/>
                </p:oleObj>
              </mc:Choice>
              <mc:Fallback>
                <p:oleObj name="Image" r:id="rId3" imgW="4762500" imgH="6953250" progId="Photoshop.Image.13">
                  <p:embed/>
                  <p:pic>
                    <p:nvPicPr>
                      <p:cNvPr id="0" name="对象 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07822" y="134613"/>
                        <a:ext cx="4430528" cy="6482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31652" y="488201"/>
          <a:ext cx="3267589" cy="6336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Image" r:id="rId5" imgW="3276600" imgH="6353175" progId="Photoshop.Image.13">
                  <p:embed/>
                </p:oleObj>
              </mc:Choice>
              <mc:Fallback>
                <p:oleObj name="Image" r:id="rId5" imgW="3276600" imgH="6353175" progId="Photoshop.Image.13">
                  <p:embed/>
                  <p:pic>
                    <p:nvPicPr>
                      <p:cNvPr id="0" name="对象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1652" y="488201"/>
                        <a:ext cx="3267589" cy="63362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49310" y="154954"/>
            <a:ext cx="2840393" cy="343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35" dirty="0"/>
              <a:t>Overloaded template functions</a:t>
            </a:r>
            <a:endParaRPr lang="zh-CN" altLang="en-US" sz="1635" dirty="0"/>
          </a:p>
        </p:txBody>
      </p:sp>
      <p:grpSp>
        <p:nvGrpSpPr>
          <p:cNvPr id="5" name="组合 4"/>
          <p:cNvGrpSpPr/>
          <p:nvPr/>
        </p:nvGrpSpPr>
        <p:grpSpPr>
          <a:xfrm>
            <a:off x="475745" y="706864"/>
            <a:ext cx="4639978" cy="2131771"/>
            <a:chOff x="416070" y="1570947"/>
            <a:chExt cx="5112568" cy="2348896"/>
          </a:xfrm>
        </p:grpSpPr>
        <p:grpSp>
          <p:nvGrpSpPr>
            <p:cNvPr id="6" name="组合 5"/>
            <p:cNvGrpSpPr/>
            <p:nvPr/>
          </p:nvGrpSpPr>
          <p:grpSpPr>
            <a:xfrm>
              <a:off x="416070" y="1570947"/>
              <a:ext cx="3404650" cy="2348896"/>
              <a:chOff x="416070" y="1570947"/>
              <a:chExt cx="3404650" cy="2348896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416070" y="1570947"/>
                <a:ext cx="2160240" cy="288033"/>
              </a:xfrm>
              <a:prstGeom prst="rect">
                <a:avLst/>
              </a:prstGeom>
              <a:noFill/>
              <a:ln w="2540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35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416070" y="3631811"/>
                <a:ext cx="2952332" cy="288032"/>
              </a:xfrm>
              <a:prstGeom prst="rect">
                <a:avLst/>
              </a:prstGeom>
              <a:noFill/>
              <a:ln w="2540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35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0" name="直接连接符 9"/>
              <p:cNvCxnSpPr>
                <a:stCxn id="8" idx="3"/>
              </p:cNvCxnSpPr>
              <p:nvPr/>
            </p:nvCxnSpPr>
            <p:spPr>
              <a:xfrm>
                <a:off x="2576310" y="1714964"/>
                <a:ext cx="1224140" cy="47911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H="1">
                <a:off x="3080367" y="2656184"/>
                <a:ext cx="740353" cy="975627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3924005" y="1963905"/>
              <a:ext cx="1604633" cy="933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35" dirty="0"/>
                <a:t>Overloaded template functions</a:t>
              </a:r>
              <a:endParaRPr lang="zh-CN" altLang="en-US" sz="1635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050372" y="285690"/>
            <a:ext cx="5923211" cy="1182757"/>
            <a:chOff x="-237339" y="3619396"/>
            <a:chExt cx="8474501" cy="1303223"/>
          </a:xfrm>
        </p:grpSpPr>
        <p:sp>
          <p:nvSpPr>
            <p:cNvPr id="16" name="矩形 15"/>
            <p:cNvSpPr/>
            <p:nvPr/>
          </p:nvSpPr>
          <p:spPr>
            <a:xfrm>
              <a:off x="-237339" y="3770491"/>
              <a:ext cx="4488030" cy="11521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  <p:cxnSp>
          <p:nvCxnSpPr>
            <p:cNvPr id="17" name="直接连接符 16"/>
            <p:cNvCxnSpPr>
              <a:endCxn id="18" idx="1"/>
            </p:cNvCxnSpPr>
            <p:nvPr/>
          </p:nvCxnSpPr>
          <p:spPr>
            <a:xfrm flipV="1">
              <a:off x="4134139" y="3947358"/>
              <a:ext cx="2621905" cy="3992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756044" y="3619396"/>
              <a:ext cx="1481118" cy="6559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35" dirty="0"/>
                <a:t>Function </a:t>
              </a:r>
            </a:p>
            <a:p>
              <a:r>
                <a:rPr lang="en-US" altLang="zh-CN" sz="1635" dirty="0"/>
                <a:t>prototype</a:t>
              </a:r>
              <a:endParaRPr lang="zh-CN" altLang="en-US" sz="1635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840775" y="4557041"/>
            <a:ext cx="3146612" cy="2171359"/>
            <a:chOff x="9633098" y="5021184"/>
            <a:chExt cx="3467100" cy="2392516"/>
          </a:xfrm>
        </p:grpSpPr>
        <p:graphicFrame>
          <p:nvGraphicFramePr>
            <p:cNvPr id="20" name="对象 19"/>
            <p:cNvGraphicFramePr>
              <a:graphicFrameLocks noChangeAspect="1"/>
            </p:cNvGraphicFramePr>
            <p:nvPr/>
          </p:nvGraphicFramePr>
          <p:xfrm>
            <a:off x="9633098" y="5394400"/>
            <a:ext cx="3467100" cy="201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" name="Image" r:id="rId7" imgW="2600325" imgH="1514475" progId="Photoshop.Image.13">
                    <p:embed/>
                  </p:oleObj>
                </mc:Choice>
                <mc:Fallback>
                  <p:oleObj name="Image" r:id="rId7" imgW="2600325" imgH="1514475" progId="Photoshop.Image.13">
                    <p:embed/>
                    <p:pic>
                      <p:nvPicPr>
                        <p:cNvPr id="0" name="对象 1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633098" y="5394400"/>
                          <a:ext cx="3467100" cy="201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文本框 3"/>
            <p:cNvSpPr txBox="1"/>
            <p:nvPr/>
          </p:nvSpPr>
          <p:spPr>
            <a:xfrm>
              <a:off x="11099201" y="5021184"/>
              <a:ext cx="1017726" cy="409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15" dirty="0"/>
                <a:t>Output:</a:t>
              </a:r>
              <a:endParaRPr lang="zh-CN" altLang="en-US" sz="1815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1062</Words>
  <Application>Microsoft Macintosh PowerPoint</Application>
  <PresentationFormat>宽屏</PresentationFormat>
  <Paragraphs>123</Paragraphs>
  <Slides>21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-apple-system</vt:lpstr>
      <vt:lpstr>等线</vt:lpstr>
      <vt:lpstr>Arial</vt:lpstr>
      <vt:lpstr>Calibri</vt:lpstr>
      <vt:lpstr>Franklin Gothic Demi</vt:lpstr>
      <vt:lpstr>Franklin Gothic Medium</vt:lpstr>
      <vt:lpstr>Wingdings</vt:lpstr>
      <vt:lpstr>Office 主题</vt:lpstr>
      <vt:lpstr>Image</vt:lpstr>
      <vt:lpstr>C/C++ Program Design</vt:lpstr>
      <vt:lpstr>Functions Overloading &amp; Template</vt:lpstr>
      <vt:lpstr> Inline Function</vt:lpstr>
      <vt:lpstr> Function Overloading  </vt:lpstr>
      <vt:lpstr>PowerPoint 演示文稿</vt:lpstr>
      <vt:lpstr>Function Templates</vt:lpstr>
      <vt:lpstr>PowerPoint 演示文稿</vt:lpstr>
      <vt:lpstr>PowerPoint 演示文稿</vt:lpstr>
      <vt:lpstr>PowerPoint 演示文稿</vt:lpstr>
      <vt:lpstr>Recursive function</vt:lpstr>
      <vt:lpstr>PowerPoint 演示文稿</vt:lpstr>
      <vt:lpstr>Pointer to Function(Function Pointer)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Exercise 1</vt:lpstr>
      <vt:lpstr>Exercise 2</vt:lpstr>
      <vt:lpstr>Exercise 3</vt:lpstr>
    </vt:vector>
  </TitlesOfParts>
  <Company>Southern University of Science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creator>Shiqi Yu</dc:creator>
  <cp:lastModifiedBy>Shiqi Yu</cp:lastModifiedBy>
  <cp:revision>526</cp:revision>
  <dcterms:created xsi:type="dcterms:W3CDTF">2020-09-05T08:11:00Z</dcterms:created>
  <dcterms:modified xsi:type="dcterms:W3CDTF">2022-10-26T16:02:48Z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739579C7EFA44A4AB4406E6E4EDFE2A4</vt:lpwstr>
  </property>
  <property fmtid="{D5CDD505-2E9C-101B-9397-08002B2CF9AE}" pid="3" name="KSOProductBuildVer">
    <vt:lpwstr>2052-11.1.0.10938</vt:lpwstr>
  </property>
</Properties>
</file>