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477" r:id="rId3"/>
    <p:sldId id="435" r:id="rId4"/>
    <p:sldId id="1089" r:id="rId5"/>
    <p:sldId id="1086" r:id="rId6"/>
    <p:sldId id="259" r:id="rId7"/>
    <p:sldId id="1090" r:id="rId8"/>
    <p:sldId id="430" r:id="rId9"/>
    <p:sldId id="342" r:id="rId10"/>
    <p:sldId id="434" r:id="rId11"/>
    <p:sldId id="416" r:id="rId12"/>
    <p:sldId id="343" r:id="rId13"/>
    <p:sldId id="437" r:id="rId14"/>
    <p:sldId id="438" r:id="rId15"/>
    <p:sldId id="1091" r:id="rId16"/>
    <p:sldId id="1092" r:id="rId17"/>
    <p:sldId id="422" r:id="rId18"/>
    <p:sldId id="1110" r:id="rId19"/>
    <p:sldId id="1104" r:id="rId20"/>
    <p:sldId id="1105" r:id="rId21"/>
    <p:sldId id="1108" r:id="rId22"/>
    <p:sldId id="1106" r:id="rId23"/>
    <p:sldId id="1107" r:id="rId24"/>
    <p:sldId id="1109" r:id="rId25"/>
    <p:sldId id="10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5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199" y="3233141"/>
            <a:ext cx="10040471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11, dynamic memory in classes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04431" y="65353"/>
            <a:ext cx="3197752" cy="6696589"/>
            <a:chOff x="6206147" y="72009"/>
            <a:chExt cx="3523449" cy="737864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147" y="72009"/>
              <a:ext cx="3523449" cy="3634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341" y="3639424"/>
              <a:ext cx="3384376" cy="3811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9" y="1146719"/>
            <a:ext cx="5276837" cy="442594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45" y="1207039"/>
            <a:ext cx="2002411" cy="387073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541098" y="945632"/>
            <a:ext cx="5399812" cy="2221961"/>
            <a:chOff x="485701" y="1837934"/>
            <a:chExt cx="5949793" cy="2448272"/>
          </a:xfrm>
        </p:grpSpPr>
        <p:sp>
          <p:nvSpPr>
            <p:cNvPr id="8" name="矩形 7"/>
            <p:cNvSpPr/>
            <p:nvPr/>
          </p:nvSpPr>
          <p:spPr>
            <a:xfrm>
              <a:off x="485701" y="3998173"/>
              <a:ext cx="2448272" cy="28803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9" name="曲线连接符 8"/>
            <p:cNvCxnSpPr/>
            <p:nvPr/>
          </p:nvCxnSpPr>
          <p:spPr>
            <a:xfrm flipV="1">
              <a:off x="2915355" y="1837934"/>
              <a:ext cx="3520139" cy="2299984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5861640" y="488169"/>
            <a:ext cx="3240543" cy="17644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1097" y="3033012"/>
            <a:ext cx="5363334" cy="526692"/>
            <a:chOff x="485701" y="3705869"/>
            <a:chExt cx="5909599" cy="580337"/>
          </a:xfrm>
        </p:grpSpPr>
        <p:sp>
          <p:nvSpPr>
            <p:cNvPr id="13" name="矩形 12"/>
            <p:cNvSpPr/>
            <p:nvPr/>
          </p:nvSpPr>
          <p:spPr>
            <a:xfrm>
              <a:off x="485701" y="3998173"/>
              <a:ext cx="2448272" cy="28803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14" name="曲线连接符 13"/>
            <p:cNvCxnSpPr/>
            <p:nvPr/>
          </p:nvCxnSpPr>
          <p:spPr>
            <a:xfrm flipV="1">
              <a:off x="2915355" y="3705869"/>
              <a:ext cx="3479945" cy="432048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5834593" y="2383371"/>
            <a:ext cx="3240543" cy="8822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41097" y="3625056"/>
            <a:ext cx="5293496" cy="407769"/>
            <a:chOff x="485701" y="3998173"/>
            <a:chExt cx="5832648" cy="449301"/>
          </a:xfrm>
        </p:grpSpPr>
        <p:sp>
          <p:nvSpPr>
            <p:cNvPr id="22" name="矩形 21"/>
            <p:cNvSpPr/>
            <p:nvPr/>
          </p:nvSpPr>
          <p:spPr>
            <a:xfrm>
              <a:off x="485701" y="3998173"/>
              <a:ext cx="3240360" cy="28803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23" name="曲线连接符 22"/>
            <p:cNvCxnSpPr>
              <a:endCxn id="27" idx="1"/>
            </p:cNvCxnSpPr>
            <p:nvPr/>
          </p:nvCxnSpPr>
          <p:spPr>
            <a:xfrm>
              <a:off x="3726061" y="4142189"/>
              <a:ext cx="2592288" cy="305285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1097" y="3951813"/>
            <a:ext cx="5322369" cy="1080661"/>
            <a:chOff x="485701" y="3998173"/>
            <a:chExt cx="5864462" cy="1190728"/>
          </a:xfrm>
        </p:grpSpPr>
        <p:sp>
          <p:nvSpPr>
            <p:cNvPr id="25" name="矩形 24"/>
            <p:cNvSpPr/>
            <p:nvPr/>
          </p:nvSpPr>
          <p:spPr>
            <a:xfrm>
              <a:off x="485701" y="3998173"/>
              <a:ext cx="1224136" cy="28803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26" name="曲线连接符 25"/>
            <p:cNvCxnSpPr>
              <a:stCxn id="25" idx="3"/>
            </p:cNvCxnSpPr>
            <p:nvPr/>
          </p:nvCxnSpPr>
          <p:spPr>
            <a:xfrm>
              <a:off x="1709837" y="4142190"/>
              <a:ext cx="4640326" cy="1046711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5834593" y="3329613"/>
            <a:ext cx="3240543" cy="1406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34593" y="4834064"/>
            <a:ext cx="3240543" cy="7386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98" y="3573738"/>
            <a:ext cx="6061262" cy="220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1" y="3429000"/>
            <a:ext cx="5175197" cy="224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76771" y="178422"/>
            <a:ext cx="5477002" cy="72585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Return object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4608" y="929253"/>
            <a:ext cx="10254894" cy="110799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200" dirty="0"/>
              <a:t>When a member function or standard function returns an object, you have choices. The function could return a reference to an object, a constant reference to an object, an object, or a constant object.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856" y="5792732"/>
            <a:ext cx="10848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200" dirty="0"/>
              <a:t>Returning an object invokes the copy constructor, whereas returning a reference doesn’t.</a:t>
            </a:r>
          </a:p>
          <a:p>
            <a:pPr marL="0" lvl="1"/>
            <a:r>
              <a:rPr lang="en-US" altLang="zh-CN" sz="2200" dirty="0"/>
              <a:t>The reference should be to an object that exists when the calling function is executing.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800" y="2406014"/>
            <a:ext cx="11038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200" dirty="0"/>
              <a:t>For example, suppose you wanted to write a function Max() that returned the larger of two </a:t>
            </a:r>
            <a:r>
              <a:rPr lang="en-US" altLang="zh-CN" sz="2200" i="1" dirty="0"/>
              <a:t>Vector </a:t>
            </a:r>
            <a:r>
              <a:rPr lang="en-US" altLang="zh-CN" sz="2200" dirty="0"/>
              <a:t>object.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74471" y="2037249"/>
            <a:ext cx="543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b="1" dirty="0"/>
              <a:t>1. Returning a reference to a </a:t>
            </a:r>
            <a:r>
              <a:rPr lang="en-US" altLang="zh-CN" sz="2400" b="1" dirty="0" err="1"/>
              <a:t>const</a:t>
            </a:r>
            <a:r>
              <a:rPr lang="en-US" altLang="zh-CN" sz="2400" b="1" dirty="0"/>
              <a:t> object</a:t>
            </a:r>
            <a:endParaRPr lang="zh-CN" altLang="en-US" sz="2400" b="1" dirty="0"/>
          </a:p>
        </p:txBody>
      </p:sp>
      <p:sp>
        <p:nvSpPr>
          <p:cNvPr id="3" name="椭圆 2"/>
          <p:cNvSpPr/>
          <p:nvPr/>
        </p:nvSpPr>
        <p:spPr>
          <a:xfrm>
            <a:off x="725590" y="3727371"/>
            <a:ext cx="762553" cy="3426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4443" y="3852876"/>
            <a:ext cx="1390075" cy="3426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8" grpId="0"/>
      <p:bldP spid="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1" y="5230159"/>
            <a:ext cx="4648200" cy="108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01" y="1987224"/>
            <a:ext cx="3874974" cy="20020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3199" y="775257"/>
            <a:ext cx="10359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dirty="0"/>
              <a:t>Two common examples of returning a non-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object are overloading the </a:t>
            </a:r>
            <a:r>
              <a:rPr lang="en-US" altLang="zh-CN" sz="2000" b="1" dirty="0"/>
              <a:t>assignment operator </a:t>
            </a:r>
          </a:p>
          <a:p>
            <a:pPr marL="0" lvl="1"/>
            <a:r>
              <a:rPr lang="en-US" altLang="zh-CN" sz="2000" dirty="0"/>
              <a:t>and overloading the &lt;&lt; operator for use with </a:t>
            </a:r>
            <a:r>
              <a:rPr lang="en-US" altLang="zh-CN" sz="2000" b="1" dirty="0" err="1"/>
              <a:t>cout</a:t>
            </a:r>
            <a:r>
              <a:rPr lang="en-US" altLang="zh-CN" sz="2000" dirty="0"/>
              <a:t>. The first is done for reasons of efficiency, and</a:t>
            </a:r>
          </a:p>
          <a:p>
            <a:pPr marL="0" lvl="1"/>
            <a:r>
              <a:rPr lang="en-US" altLang="zh-CN" sz="2000" dirty="0"/>
              <a:t>the second for reasons of necessity.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09759" y="344370"/>
            <a:ext cx="5342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b="1" dirty="0"/>
              <a:t>2. Returning a reference to non-</a:t>
            </a:r>
            <a:r>
              <a:rPr lang="en-US" altLang="zh-CN" sz="2200" b="1" dirty="0" err="1"/>
              <a:t>const</a:t>
            </a:r>
            <a:r>
              <a:rPr lang="en-US" altLang="zh-CN" sz="2200" b="1" dirty="0"/>
              <a:t> object</a:t>
            </a:r>
            <a:endParaRPr lang="zh-CN" altLang="en-US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97" y="2090737"/>
            <a:ext cx="2512679" cy="79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98530" y="1942399"/>
            <a:ext cx="680011" cy="298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44309" y="2285301"/>
            <a:ext cx="8298623" cy="2241949"/>
            <a:chOff x="858782" y="3058684"/>
            <a:chExt cx="9143853" cy="2470296"/>
          </a:xfrm>
        </p:grpSpPr>
        <p:cxnSp>
          <p:nvCxnSpPr>
            <p:cNvPr id="10" name="直接箭头连接符 9"/>
            <p:cNvCxnSpPr/>
            <p:nvPr/>
          </p:nvCxnSpPr>
          <p:spPr>
            <a:xfrm flipH="1" flipV="1">
              <a:off x="858782" y="3058684"/>
              <a:ext cx="2249501" cy="12601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63152" y="4318872"/>
              <a:ext cx="7139483" cy="121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Returning a reference allows the function to avoid calling the String copy</a:t>
              </a:r>
            </a:p>
            <a:p>
              <a:r>
                <a:rPr lang="en-US" altLang="zh-CN" sz="1635" dirty="0"/>
                <a:t>constructor to create a new String object. In this case, the return type is </a:t>
              </a:r>
            </a:p>
            <a:p>
              <a:r>
                <a:rPr lang="en-US" altLang="zh-CN" sz="1635" dirty="0"/>
                <a:t>not </a:t>
              </a:r>
              <a:r>
                <a:rPr lang="en-US" altLang="zh-CN" sz="1635" dirty="0" err="1"/>
                <a:t>const</a:t>
              </a:r>
              <a:r>
                <a:rPr lang="en-US" altLang="zh-CN" sz="1635" dirty="0"/>
                <a:t> because the operator=() method return a reference to s2, which</a:t>
              </a:r>
            </a:p>
            <a:p>
              <a:r>
                <a:rPr lang="en-US" altLang="zh-CN" sz="1635" dirty="0"/>
                <a:t>it does modify.</a:t>
              </a:r>
              <a:endParaRPr lang="zh-CN" altLang="en-US" sz="1635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68" y="5254412"/>
            <a:ext cx="2754726" cy="51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210569" y="5225140"/>
            <a:ext cx="802443" cy="2668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13012" y="5492012"/>
            <a:ext cx="4802736" cy="927456"/>
            <a:chOff x="641429" y="5003765"/>
            <a:chExt cx="5291903" cy="1021919"/>
          </a:xfrm>
        </p:grpSpPr>
        <p:cxnSp>
          <p:nvCxnSpPr>
            <p:cNvPr id="18" name="直接箭头连接符 17"/>
            <p:cNvCxnSpPr/>
            <p:nvPr/>
          </p:nvCxnSpPr>
          <p:spPr>
            <a:xfrm flipH="1" flipV="1">
              <a:off x="641429" y="5003765"/>
              <a:ext cx="1208212" cy="31204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49641" y="5092669"/>
              <a:ext cx="4083691" cy="933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The return type has to be </a:t>
              </a:r>
              <a:r>
                <a:rPr lang="en-US" altLang="zh-CN" sz="1635" dirty="0" err="1"/>
                <a:t>ostream</a:t>
              </a:r>
              <a:r>
                <a:rPr lang="en-US" altLang="zh-CN" sz="1635" dirty="0"/>
                <a:t> &amp;</a:t>
              </a:r>
            </a:p>
            <a:p>
              <a:r>
                <a:rPr lang="en-US" altLang="zh-CN" sz="1635" dirty="0"/>
                <a:t>and not just </a:t>
              </a:r>
              <a:r>
                <a:rPr lang="en-US" altLang="zh-CN" sz="1635" dirty="0" err="1"/>
                <a:t>ostream</a:t>
              </a:r>
              <a:r>
                <a:rPr lang="en-US" altLang="zh-CN" sz="1635" dirty="0"/>
                <a:t>. The </a:t>
              </a:r>
              <a:r>
                <a:rPr lang="en-US" altLang="zh-CN" sz="1635" dirty="0" err="1"/>
                <a:t>ostream</a:t>
              </a:r>
              <a:r>
                <a:rPr lang="en-US" altLang="zh-CN" sz="1635" dirty="0"/>
                <a:t> class </a:t>
              </a:r>
            </a:p>
            <a:p>
              <a:r>
                <a:rPr lang="en-US" altLang="zh-CN" sz="1635" dirty="0"/>
                <a:t>does not have a  public copy constructor. </a:t>
              </a:r>
              <a:endParaRPr lang="zh-CN" altLang="en-US" sz="1635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85689" y="2853876"/>
            <a:ext cx="5674384" cy="343812"/>
            <a:chOff x="1057553" y="5059402"/>
            <a:chExt cx="6252330" cy="378830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1057553" y="5092669"/>
              <a:ext cx="251522" cy="161665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8"/>
            <p:cNvSpPr txBox="1"/>
            <p:nvPr/>
          </p:nvSpPr>
          <p:spPr>
            <a:xfrm>
              <a:off x="1294102" y="5059402"/>
              <a:ext cx="6015781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The return </a:t>
              </a:r>
              <a:r>
                <a:rPr lang="en-US" altLang="zh-CN" sz="1600" dirty="0"/>
                <a:t>value of operator=() is used for chained assignment.</a:t>
              </a:r>
              <a:endParaRPr lang="zh-CN" altLang="en-US" sz="1635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17848" y="5778399"/>
            <a:ext cx="5357429" cy="490533"/>
            <a:chOff x="1294102" y="4897737"/>
            <a:chExt cx="5903094" cy="540495"/>
          </a:xfrm>
        </p:grpSpPr>
        <p:cxnSp>
          <p:nvCxnSpPr>
            <p:cNvPr id="28" name="直接箭头连接符 27"/>
            <p:cNvCxnSpPr/>
            <p:nvPr/>
          </p:nvCxnSpPr>
          <p:spPr>
            <a:xfrm flipH="1" flipV="1">
              <a:off x="2603102" y="4897737"/>
              <a:ext cx="251522" cy="161665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18"/>
            <p:cNvSpPr txBox="1"/>
            <p:nvPr/>
          </p:nvSpPr>
          <p:spPr>
            <a:xfrm>
              <a:off x="1294102" y="5059402"/>
              <a:ext cx="5903094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The return </a:t>
              </a:r>
              <a:r>
                <a:rPr lang="en-US" altLang="zh-CN" sz="1600" dirty="0"/>
                <a:t>value of operator&lt;&lt;() is used for chained output.</a:t>
              </a:r>
              <a:endParaRPr lang="zh-CN" altLang="en-US" sz="163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0" y="2290510"/>
            <a:ext cx="3804281" cy="101566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59" y="2392653"/>
            <a:ext cx="7181850" cy="942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8369" y="751756"/>
            <a:ext cx="10745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If the object being returned is local to the called function, then it should not be returned by reference</a:t>
            </a:r>
          </a:p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because the local object has its destructor called when the function terminates. Thus, when control</a:t>
            </a:r>
          </a:p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return to the calling function, there is no object left to which the reference can refer.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111" y="324464"/>
            <a:ext cx="2767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b="1" dirty="0">
                <a:solidFill>
                  <a:prstClr val="black"/>
                </a:solidFill>
              </a:rPr>
              <a:t>3. Returning an object</a:t>
            </a:r>
            <a:endParaRPr lang="zh-CN" altLang="en-US" sz="22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191" y="5228922"/>
            <a:ext cx="11531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There is the added expense of calling the copy constructor to create the returned object, but that is</a:t>
            </a:r>
          </a:p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unavoidable.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65737" y="2411504"/>
            <a:ext cx="8418587" cy="2667695"/>
            <a:chOff x="3708221" y="2657120"/>
            <a:chExt cx="9276038" cy="2939403"/>
          </a:xfrm>
        </p:grpSpPr>
        <p:sp>
          <p:nvSpPr>
            <p:cNvPr id="8" name="矩形 7"/>
            <p:cNvSpPr/>
            <p:nvPr/>
          </p:nvSpPr>
          <p:spPr>
            <a:xfrm>
              <a:off x="4599662" y="2657120"/>
              <a:ext cx="809341" cy="3284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708221" y="2985554"/>
              <a:ext cx="9276038" cy="2610969"/>
              <a:chOff x="3708221" y="2985554"/>
              <a:chExt cx="9276038" cy="261096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708221" y="2985554"/>
                <a:ext cx="9276038" cy="2610969"/>
                <a:chOff x="3306467" y="3526176"/>
                <a:chExt cx="9276038" cy="2610969"/>
              </a:xfrm>
            </p:grpSpPr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3618279" y="3526176"/>
                  <a:ext cx="984299" cy="1152736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3306467" y="4678912"/>
                  <a:ext cx="9276038" cy="14582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prstClr val="black"/>
                      </a:solidFill>
                    </a:rPr>
                    <a:t>The statement invokes the Rational constructor to create a temporary Rational </a:t>
                  </a:r>
                </a:p>
                <a:p>
                  <a:r>
                    <a:rPr lang="en-US" altLang="zh-CN" sz="2000" dirty="0">
                      <a:solidFill>
                        <a:prstClr val="black"/>
                      </a:solidFill>
                    </a:rPr>
                    <a:t>object  and returns the object to the caller. The function shouldn’t return a </a:t>
                  </a:r>
                </a:p>
                <a:p>
                  <a:r>
                    <a:rPr lang="en-US" altLang="zh-CN" sz="2000" dirty="0">
                      <a:solidFill>
                        <a:prstClr val="black"/>
                      </a:solidFill>
                    </a:rPr>
                    <a:t>reference to a temporary object,  it should return an actual Rational object, </a:t>
                  </a:r>
                </a:p>
                <a:p>
                  <a:r>
                    <a:rPr lang="en-US" altLang="zh-CN" sz="2000" dirty="0">
                      <a:solidFill>
                        <a:prstClr val="black"/>
                      </a:solidFill>
                    </a:rPr>
                    <a:t>so the return type is object not reference.</a:t>
                  </a:r>
                  <a:endParaRPr lang="zh-CN" altLang="en-US" sz="2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662657" y="3103203"/>
                <a:ext cx="6911680" cy="1035087"/>
                <a:chOff x="5662657" y="3103203"/>
                <a:chExt cx="6911680" cy="1035087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5662657" y="3103203"/>
                  <a:ext cx="6911680" cy="37358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35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780648" y="3476787"/>
                  <a:ext cx="504056" cy="661503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矩形 5"/>
          <p:cNvSpPr/>
          <p:nvPr/>
        </p:nvSpPr>
        <p:spPr>
          <a:xfrm>
            <a:off x="1964318" y="2967185"/>
            <a:ext cx="1923076" cy="342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4" y="1536800"/>
            <a:ext cx="3820366" cy="806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7613" y="884424"/>
            <a:ext cx="8529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The definition of Rational::operator*() allows these two usage as follows: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5189" y="386051"/>
            <a:ext cx="34587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b="1" dirty="0">
                <a:solidFill>
                  <a:prstClr val="black"/>
                </a:solidFill>
              </a:rPr>
              <a:t>4. Returning an </a:t>
            </a:r>
            <a:r>
              <a:rPr lang="en-US" altLang="zh-CN" sz="2200" b="1" dirty="0" err="1">
                <a:solidFill>
                  <a:prstClr val="black"/>
                </a:solidFill>
              </a:rPr>
              <a:t>const</a:t>
            </a:r>
            <a:r>
              <a:rPr lang="en-US" altLang="zh-CN" sz="2200" b="1" dirty="0">
                <a:solidFill>
                  <a:prstClr val="black"/>
                </a:solidFill>
              </a:rPr>
              <a:t> object</a:t>
            </a:r>
            <a:endParaRPr lang="zh-CN" altLang="en-US" sz="22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707" y="4213842"/>
            <a:ext cx="11043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Declare the return type as a </a:t>
            </a:r>
            <a:r>
              <a:rPr lang="en-US" altLang="zh-CN" sz="2200" b="1" dirty="0" err="1">
                <a:solidFill>
                  <a:prstClr val="black"/>
                </a:solidFill>
              </a:rPr>
              <a:t>const</a:t>
            </a:r>
            <a:r>
              <a:rPr lang="en-US" altLang="zh-CN" sz="2200" dirty="0">
                <a:solidFill>
                  <a:prstClr val="black"/>
                </a:solidFill>
              </a:rPr>
              <a:t> object. Then statement 1 is still allowed but the statement 2 </a:t>
            </a:r>
          </a:p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becomes invalid.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0294" y="2023198"/>
            <a:ext cx="10451579" cy="1844675"/>
            <a:chOff x="3515072" y="2470629"/>
            <a:chExt cx="11516091" cy="2032558"/>
          </a:xfrm>
        </p:grpSpPr>
        <p:sp>
          <p:nvSpPr>
            <p:cNvPr id="11" name="TextBox 10"/>
            <p:cNvSpPr txBox="1"/>
            <p:nvPr/>
          </p:nvSpPr>
          <p:spPr>
            <a:xfrm>
              <a:off x="3515072" y="3485814"/>
              <a:ext cx="11516091" cy="1017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The expression </a:t>
              </a:r>
              <a:r>
                <a:rPr lang="en-US" altLang="zh-CN" dirty="0" err="1">
                  <a:solidFill>
                    <a:prstClr val="black"/>
                  </a:solidFill>
                </a:rPr>
                <a:t>oneHalf</a:t>
              </a:r>
              <a:r>
                <a:rPr lang="en-US" altLang="zh-CN" dirty="0">
                  <a:solidFill>
                    <a:prstClr val="black"/>
                  </a:solidFill>
                </a:rPr>
                <a:t> * </a:t>
              </a:r>
              <a:r>
                <a:rPr lang="en-US" altLang="zh-CN" dirty="0" err="1">
                  <a:solidFill>
                    <a:prstClr val="black"/>
                  </a:solidFill>
                </a:rPr>
                <a:t>oneThird</a:t>
              </a:r>
              <a:r>
                <a:rPr lang="en-US" altLang="zh-CN" dirty="0">
                  <a:solidFill>
                    <a:prstClr val="black"/>
                  </a:solidFill>
                </a:rPr>
                <a:t> stands for the temporary object which the copy constructor constructs.</a:t>
              </a:r>
            </a:p>
            <a:p>
              <a:r>
                <a:rPr lang="en-US" altLang="zh-CN" dirty="0">
                  <a:solidFill>
                    <a:prstClr val="black"/>
                  </a:solidFill>
                </a:rPr>
                <a:t>In the statement 1, the temporary object is assigned to result, but in statement 2, the multiple of </a:t>
              </a:r>
              <a:r>
                <a:rPr lang="en-US" altLang="zh-CN" dirty="0" err="1">
                  <a:solidFill>
                    <a:prstClr val="black"/>
                  </a:solidFill>
                </a:rPr>
                <a:t>oneHalf</a:t>
              </a:r>
              <a:r>
                <a:rPr lang="en-US" altLang="zh-CN" dirty="0">
                  <a:solidFill>
                    <a:prstClr val="black"/>
                  </a:solidFill>
                </a:rPr>
                <a:t> and</a:t>
              </a:r>
            </a:p>
            <a:p>
              <a:r>
                <a:rPr lang="en-US" altLang="zh-CN" dirty="0" err="1">
                  <a:solidFill>
                    <a:prstClr val="black"/>
                  </a:solidFill>
                </a:rPr>
                <a:t>oneThird</a:t>
              </a:r>
              <a:r>
                <a:rPr lang="en-US" altLang="zh-CN" dirty="0">
                  <a:solidFill>
                    <a:prstClr val="black"/>
                  </a:solidFill>
                </a:rPr>
                <a:t> is assigned to an temporary object. This causes misuse.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575977" y="2470629"/>
              <a:ext cx="3210181" cy="1015185"/>
              <a:chOff x="3575977" y="2470629"/>
              <a:chExt cx="3210181" cy="101518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575977" y="2470629"/>
                <a:ext cx="3210181" cy="3284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3912978" y="2824311"/>
                <a:ext cx="504056" cy="66150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483" y="1468529"/>
            <a:ext cx="7181850" cy="94297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148882" y="1536800"/>
            <a:ext cx="3001778" cy="2980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75" y="1501453"/>
            <a:ext cx="5257800" cy="1743075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60695" y="380776"/>
            <a:ext cx="7394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Don’t try to return a reference when you must return an object.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94737" y="2755195"/>
            <a:ext cx="5143652" cy="1070496"/>
            <a:chOff x="3368893" y="2470629"/>
            <a:chExt cx="5667538" cy="1179527"/>
          </a:xfrm>
        </p:grpSpPr>
        <p:sp>
          <p:nvSpPr>
            <p:cNvPr id="11" name="TextBox 10"/>
            <p:cNvSpPr txBox="1"/>
            <p:nvPr/>
          </p:nvSpPr>
          <p:spPr>
            <a:xfrm>
              <a:off x="3368893" y="3243207"/>
              <a:ext cx="5667538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Don’t return a reference that refers to a local object. 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575977" y="2470629"/>
              <a:ext cx="1669249" cy="772578"/>
              <a:chOff x="3575977" y="2470629"/>
              <a:chExt cx="1669249" cy="7725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575977" y="2470629"/>
                <a:ext cx="1669249" cy="3284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4138910" y="2824311"/>
                <a:ext cx="278124" cy="41889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1582976" y="847257"/>
            <a:ext cx="4501841" cy="879238"/>
            <a:chOff x="3719882" y="1830274"/>
            <a:chExt cx="4960353" cy="968789"/>
          </a:xfrm>
        </p:grpSpPr>
        <p:sp>
          <p:nvSpPr>
            <p:cNvPr id="19" name="TextBox 10"/>
            <p:cNvSpPr txBox="1"/>
            <p:nvPr/>
          </p:nvSpPr>
          <p:spPr>
            <a:xfrm>
              <a:off x="3922048" y="1830274"/>
              <a:ext cx="4758187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The return type is an object not a reference.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719882" y="2213123"/>
              <a:ext cx="893163" cy="585940"/>
              <a:chOff x="3719882" y="2213123"/>
              <a:chExt cx="893163" cy="58594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719882" y="2470629"/>
                <a:ext cx="893163" cy="3284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>
                <a:off x="4166464" y="2213123"/>
                <a:ext cx="199637" cy="337979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5" y="1411152"/>
            <a:ext cx="10791825" cy="1600200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60695" y="380776"/>
            <a:ext cx="7394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Don’t try to return a reference when you must return an object.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608" y="3687628"/>
            <a:ext cx="112907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Remember, release the memory in the caller. But in some cases, you can not release any memory</a:t>
            </a:r>
          </a:p>
          <a:p>
            <a:pPr marL="0" lvl="1"/>
            <a:r>
              <a:rPr lang="en-US" altLang="zh-CN" sz="2200" dirty="0">
                <a:solidFill>
                  <a:prstClr val="black"/>
                </a:solidFill>
              </a:rPr>
              <a:t>and cause memory leak. 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50851" y="2420658"/>
            <a:ext cx="3590983" cy="1070496"/>
            <a:chOff x="3368893" y="2470629"/>
            <a:chExt cx="3956728" cy="1179527"/>
          </a:xfrm>
        </p:grpSpPr>
        <p:sp>
          <p:nvSpPr>
            <p:cNvPr id="11" name="TextBox 10"/>
            <p:cNvSpPr txBox="1"/>
            <p:nvPr/>
          </p:nvSpPr>
          <p:spPr>
            <a:xfrm>
              <a:off x="3368893" y="3243207"/>
              <a:ext cx="3956728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You can return a reference to that. 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575977" y="2470629"/>
              <a:ext cx="1245006" cy="772578"/>
              <a:chOff x="3575977" y="2470629"/>
              <a:chExt cx="1245006" cy="7725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575977" y="2470629"/>
                <a:ext cx="1245006" cy="35368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4138910" y="2824311"/>
                <a:ext cx="278124" cy="41889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1516070" y="847258"/>
            <a:ext cx="3321611" cy="814339"/>
            <a:chOff x="3646160" y="1830274"/>
            <a:chExt cx="3659920" cy="897279"/>
          </a:xfrm>
        </p:grpSpPr>
        <p:sp>
          <p:nvSpPr>
            <p:cNvPr id="19" name="TextBox 10"/>
            <p:cNvSpPr txBox="1"/>
            <p:nvPr/>
          </p:nvSpPr>
          <p:spPr>
            <a:xfrm>
              <a:off x="3922048" y="1830274"/>
              <a:ext cx="3384032" cy="406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The return type is a reference.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46160" y="2127114"/>
              <a:ext cx="1245005" cy="600439"/>
              <a:chOff x="3646160" y="2127114"/>
              <a:chExt cx="1245005" cy="60043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646160" y="2409196"/>
                <a:ext cx="1245005" cy="31835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>
                <a:off x="4166464" y="2127114"/>
                <a:ext cx="199637" cy="337979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3274486" y="1856158"/>
            <a:ext cx="5885329" cy="1062564"/>
            <a:chOff x="3274486" y="1856158"/>
            <a:chExt cx="5885329" cy="1062564"/>
          </a:xfrm>
        </p:grpSpPr>
        <p:sp>
          <p:nvSpPr>
            <p:cNvPr id="5" name="椭圆 4"/>
            <p:cNvSpPr/>
            <p:nvPr/>
          </p:nvSpPr>
          <p:spPr>
            <a:xfrm>
              <a:off x="3389971" y="1856158"/>
              <a:ext cx="512956" cy="37408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3724507" y="2230244"/>
              <a:ext cx="345688" cy="4450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0"/>
            <p:cNvSpPr txBox="1"/>
            <p:nvPr/>
          </p:nvSpPr>
          <p:spPr>
            <a:xfrm>
              <a:off x="3274486" y="2549390"/>
              <a:ext cx="588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Through the use of new, a h</a:t>
              </a:r>
              <a:r>
                <a:rPr lang="en-US" altLang="zh-CN" dirty="0"/>
                <a:t>eap-based object is constructed. 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699" y="4653543"/>
            <a:ext cx="6428269" cy="61166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37527" y="5461683"/>
            <a:ext cx="10116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There are two calls to operator* in the same statement, hence two uses of </a:t>
            </a:r>
            <a:r>
              <a:rPr lang="en-US" altLang="zh-CN" sz="2000" b="1" dirty="0">
                <a:solidFill>
                  <a:srgbClr val="00B0F0"/>
                </a:solidFill>
              </a:rPr>
              <a:t>new</a:t>
            </a:r>
            <a:r>
              <a:rPr lang="en-US" altLang="zh-CN" sz="2000" dirty="0"/>
              <a:t> that need to be undone with uses of </a:t>
            </a:r>
            <a:r>
              <a:rPr lang="en-US" altLang="zh-CN" sz="2000" b="1" dirty="0">
                <a:solidFill>
                  <a:srgbClr val="00B0F0"/>
                </a:solidFill>
              </a:rPr>
              <a:t>delete</a:t>
            </a:r>
            <a:r>
              <a:rPr lang="en-US" altLang="zh-CN" sz="2000" dirty="0"/>
              <a:t>. Yet there is no reasonable way to do that.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27839" y="276783"/>
            <a:ext cx="6880948" cy="971258"/>
          </a:xfrm>
        </p:spPr>
        <p:txBody>
          <a:bodyPr>
            <a:noAutofit/>
          </a:bodyPr>
          <a:lstStyle/>
          <a:p>
            <a:r>
              <a:rPr lang="en-US" altLang="zh-CN" sz="3800" dirty="0"/>
              <a:t>Using Pointers to Objects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9291" y="1123365"/>
            <a:ext cx="8487195" cy="483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40" dirty="0"/>
              <a:t>A pointer can point to not only build-in types but also objects.</a:t>
            </a:r>
            <a:endParaRPr lang="zh-CN" altLang="en-US" sz="254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0" y="1930828"/>
            <a:ext cx="3657600" cy="34861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312894" y="2202250"/>
            <a:ext cx="5300043" cy="369332"/>
            <a:chOff x="2312894" y="2202250"/>
            <a:chExt cx="5300043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572390" y="2202250"/>
              <a:ext cx="5040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Complex pointer is initialized by an existing object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87902" y="2551874"/>
            <a:ext cx="7337587" cy="369332"/>
            <a:chOff x="2312894" y="2202250"/>
            <a:chExt cx="7337587" cy="369332"/>
          </a:xfrm>
        </p:grpSpPr>
        <p:cxnSp>
          <p:nvCxnSpPr>
            <p:cNvPr id="25" name="直接箭头连接符 24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572390" y="2202250"/>
              <a:ext cx="707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Complex pointer is initialized by a</a:t>
              </a:r>
              <a:r>
                <a:rPr lang="zh-CN" altLang="en-US" dirty="0"/>
                <a:t> </a:t>
              </a:r>
              <a:r>
                <a:rPr lang="en-US" altLang="zh-CN" dirty="0"/>
                <a:t>dynamic</a:t>
              </a:r>
              <a:r>
                <a:rPr lang="zh-CN" altLang="en-US" dirty="0"/>
                <a:t> </a:t>
              </a:r>
              <a:r>
                <a:rPr lang="en-US" altLang="zh-CN" dirty="0"/>
                <a:t>memory using </a:t>
              </a:r>
              <a:r>
                <a:rPr lang="en-US" altLang="zh-CN" b="1" dirty="0">
                  <a:solidFill>
                    <a:srgbClr val="00B0F0"/>
                  </a:solidFill>
                </a:rPr>
                <a:t>new</a:t>
              </a:r>
              <a:r>
                <a:rPr lang="en-US" altLang="zh-CN" dirty="0"/>
                <a:t> operator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73620" y="3161472"/>
            <a:ext cx="4029439" cy="369332"/>
            <a:chOff x="2312894" y="2202250"/>
            <a:chExt cx="4029439" cy="369332"/>
          </a:xfrm>
        </p:grpSpPr>
        <p:cxnSp>
          <p:nvCxnSpPr>
            <p:cNvPr id="28" name="直接箭头连接符 27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572390" y="2202250"/>
              <a:ext cx="3769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Call a member function by </a:t>
              </a:r>
              <a:r>
                <a:rPr lang="en-US" altLang="zh-CN" b="1" dirty="0">
                  <a:solidFill>
                    <a:srgbClr val="00B0F0"/>
                  </a:solidFill>
                </a:rPr>
                <a:t>-&gt; </a:t>
              </a:r>
              <a:r>
                <a:rPr lang="en-US" altLang="zh-CN" dirty="0"/>
                <a:t>operator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68704" y="3726247"/>
            <a:ext cx="5557421" cy="369332"/>
            <a:chOff x="2312894" y="2202250"/>
            <a:chExt cx="5557421" cy="369332"/>
          </a:xfrm>
        </p:grpSpPr>
        <p:cxnSp>
          <p:nvCxnSpPr>
            <p:cNvPr id="31" name="直接箭头连接符 30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2572390" y="2202250"/>
              <a:ext cx="5297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Access a Complex object by </a:t>
              </a:r>
              <a:r>
                <a:rPr lang="en-US" altLang="zh-CN" sz="1800" dirty="0">
                  <a:solidFill>
                    <a:prstClr val="black"/>
                  </a:solidFill>
                </a:rPr>
                <a:t>dereferencing operator(</a:t>
              </a:r>
              <a:r>
                <a:rPr lang="en-US" altLang="zh-CN" sz="1800" b="1" dirty="0">
                  <a:solidFill>
                    <a:srgbClr val="00B0F0"/>
                  </a:solidFill>
                </a:rPr>
                <a:t>*</a:t>
              </a:r>
              <a:r>
                <a:rPr lang="en-US" altLang="zh-CN" sz="1800" dirty="0">
                  <a:solidFill>
                    <a:prstClr val="black"/>
                  </a:solidFill>
                </a:rPr>
                <a:t>) 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523995" y="4828907"/>
            <a:ext cx="4443975" cy="369332"/>
            <a:chOff x="2312894" y="2202250"/>
            <a:chExt cx="4443975" cy="369332"/>
          </a:xfrm>
        </p:grpSpPr>
        <p:cxnSp>
          <p:nvCxnSpPr>
            <p:cNvPr id="36" name="直接箭头连接符 35"/>
            <p:cNvCxnSpPr/>
            <p:nvPr/>
          </p:nvCxnSpPr>
          <p:spPr>
            <a:xfrm flipH="1">
              <a:off x="2312894" y="2483224"/>
              <a:ext cx="259496" cy="883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572390" y="2202250"/>
              <a:ext cx="4184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Release the memory using </a:t>
              </a:r>
              <a:r>
                <a:rPr lang="en-US" altLang="zh-CN" b="1" dirty="0">
                  <a:solidFill>
                    <a:srgbClr val="00B0F0"/>
                  </a:solidFill>
                </a:rPr>
                <a:t>delete</a:t>
              </a:r>
              <a:r>
                <a:rPr lang="en-US" altLang="zh-CN" dirty="0"/>
                <a:t> operator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36804" y="299129"/>
            <a:ext cx="6880948" cy="971258"/>
          </a:xfrm>
        </p:spPr>
        <p:txBody>
          <a:bodyPr>
            <a:noAutofit/>
          </a:bodyPr>
          <a:lstStyle/>
          <a:p>
            <a:r>
              <a:rPr lang="en-US" altLang="zh-CN" sz="3800" dirty="0"/>
              <a:t>Smart pointers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9327" y="1512612"/>
            <a:ext cx="10217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 make using dynamic memory easier (and safer), the new library provides two </a:t>
            </a:r>
          </a:p>
          <a:p>
            <a:r>
              <a:rPr lang="en-US" altLang="zh-CN" sz="2400" dirty="0"/>
              <a:t>smart pointer types(</a:t>
            </a:r>
            <a:r>
              <a:rPr lang="en-US" altLang="zh-CN" sz="2400" b="1" dirty="0" err="1"/>
              <a:t>unique_ptr</a:t>
            </a:r>
            <a:r>
              <a:rPr lang="en-US" altLang="zh-CN" sz="2400" b="1" dirty="0"/>
              <a:t> </a:t>
            </a:r>
            <a:r>
              <a:rPr lang="en-US" altLang="zh-CN" sz="2400" dirty="0"/>
              <a:t>and </a:t>
            </a:r>
            <a:r>
              <a:rPr lang="en-US" altLang="zh-CN" sz="2400" b="1" dirty="0" err="1"/>
              <a:t>shared_ptr</a:t>
            </a:r>
            <a:r>
              <a:rPr lang="en-US" altLang="zh-CN" sz="2400" dirty="0"/>
              <a:t>) that manage dynamic objects. </a:t>
            </a:r>
          </a:p>
          <a:p>
            <a:r>
              <a:rPr lang="en-US" altLang="zh-CN" sz="2400" dirty="0"/>
              <a:t>A smart pointer acts like a regular pointer with the important exception that it </a:t>
            </a:r>
          </a:p>
          <a:p>
            <a:r>
              <a:rPr lang="en-US" altLang="zh-CN" sz="2400" dirty="0"/>
              <a:t>automatically deletes the object to which it points. A</a:t>
            </a:r>
            <a:r>
              <a:rPr lang="en-US" altLang="zh-C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smart pointer is a class </a:t>
            </a:r>
          </a:p>
          <a:p>
            <a:r>
              <a:rPr lang="en-US" altLang="zh-C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template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defined in the </a:t>
            </a:r>
            <a:r>
              <a:rPr lang="en-US" altLang="zh-CN" sz="2400" b="1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td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namespace in the 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&lt;memory&gt;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header file.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63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Unique pointer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 provides unique pointers to help manage your dynamic memory.</a:t>
            </a:r>
          </a:p>
          <a:p>
            <a:r>
              <a:rPr lang="en-US" altLang="zh-CN"/>
              <a:t>A unique pointer object take ownership of a pointer.</a:t>
            </a:r>
          </a:p>
          <a:p>
            <a:r>
              <a:rPr lang="en-US" altLang="zh-CN"/>
              <a:t>When the unique pointer is deleted, the memory is freed too.</a:t>
            </a:r>
          </a:p>
          <a:p>
            <a:r>
              <a:rPr lang="en-US" altLang="zh-CN"/>
              <a:t>You can initialize it with a raw pointer.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10" y="3505200"/>
            <a:ext cx="5843905" cy="2760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685" y="4057015"/>
            <a:ext cx="3829050" cy="894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i="0" dirty="0">
                <a:solidFill>
                  <a:srgbClr val="24292F"/>
                </a:solidFill>
                <a:effectLst/>
                <a:cs typeface="+mj-lt"/>
              </a:rPr>
              <a:t>Dynamic memory in classes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618"/>
            <a:ext cx="11053879" cy="33615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Constructor and destructor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Assignment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Return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Pointers 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Smart pointers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Unique pointer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There are several ways to use a unique pointer: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55" y="2327910"/>
            <a:ext cx="2816860" cy="1614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60" y="2327910"/>
            <a:ext cx="472884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Unique pointer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Does smart pointers always solve our problems?</a:t>
            </a:r>
          </a:p>
          <a:p>
            <a:r>
              <a:rPr lang="en-US" altLang="zh-CN"/>
              <a:t>Can we do this?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663825"/>
            <a:ext cx="3123565" cy="2176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Unique pointer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Try the following code: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92985"/>
            <a:ext cx="3311525" cy="2481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 pointer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 provides shared pointer to help manage your dynamic memory.</a:t>
            </a:r>
          </a:p>
          <a:p>
            <a:r>
              <a:rPr lang="en-US" altLang="zh-CN"/>
              <a:t>You can make several shared pointers points to one piece of memory.</a:t>
            </a:r>
          </a:p>
          <a:p>
            <a:r>
              <a:rPr lang="en-US" altLang="zh-CN"/>
              <a:t>If the last one of them is released, the dynamic memory is released.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95" y="3199130"/>
            <a:ext cx="3612515" cy="283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3451860"/>
            <a:ext cx="3608070" cy="11830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Shared pointer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003780"/>
            <a:ext cx="11053879" cy="4849968"/>
          </a:xfrm>
        </p:spPr>
        <p:txBody>
          <a:bodyPr/>
          <a:lstStyle/>
          <a:p>
            <a:r>
              <a:rPr lang="en-US" altLang="zh-CN"/>
              <a:t>Does shared pointer always releases memory?</a:t>
            </a:r>
          </a:p>
          <a:p>
            <a:r>
              <a:rPr lang="en-US" altLang="zh-CN"/>
              <a:t>Can we do this?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65" y="1464310"/>
            <a:ext cx="3462655" cy="53936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225" y="1326994"/>
            <a:ext cx="11694854" cy="5020017"/>
          </a:xfrm>
        </p:spPr>
        <p:txBody>
          <a:bodyPr>
            <a:normAutofit/>
          </a:bodyPr>
          <a:lstStyle/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Create a class for matrices which elements are in float. The class should support the follow operations and has no memory management problem. When a matrix is assigned to another by =, the two matrices will share the same data.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class Matrix{...};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Matrix a(3,4);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Matrix b(3,4);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Matrix c = a + b;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Matrix d = a * 2.0f;</a:t>
            </a:r>
          </a:p>
          <a:p>
            <a:pPr marL="0" indent="0">
              <a:buNone/>
            </a:pPr>
            <a:br>
              <a:rPr lang="en-US" altLang="zh-CN" sz="1600" b="0" dirty="0"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74949" y="384276"/>
            <a:ext cx="7470439" cy="1043057"/>
          </a:xfrm>
        </p:spPr>
        <p:txBody>
          <a:bodyPr>
            <a:noAutofit/>
          </a:bodyPr>
          <a:lstStyle/>
          <a:p>
            <a:r>
              <a:rPr lang="en-US" altLang="zh-CN" sz="4720" dirty="0"/>
              <a:t>Constructor and Destructor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7153" y="2012668"/>
            <a:ext cx="10917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To define a class containing </a:t>
            </a:r>
            <a:r>
              <a:rPr lang="en-US" altLang="zh-CN" sz="2400" b="1" dirty="0">
                <a:solidFill>
                  <a:prstClr val="black"/>
                </a:solidFill>
              </a:rPr>
              <a:t>a pointer member</a:t>
            </a:r>
            <a:r>
              <a:rPr lang="en-US" altLang="zh-CN" sz="2400" dirty="0">
                <a:solidFill>
                  <a:prstClr val="black"/>
                </a:solidFill>
              </a:rPr>
              <a:t>, you should think more carefully  about </a:t>
            </a:r>
          </a:p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four things: </a:t>
            </a:r>
            <a:r>
              <a:rPr lang="en-US" altLang="zh-CN" sz="2400" b="1" dirty="0">
                <a:solidFill>
                  <a:prstClr val="black"/>
                </a:solidFill>
              </a:rPr>
              <a:t>constructor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b="1" dirty="0">
                <a:solidFill>
                  <a:prstClr val="black"/>
                </a:solidFill>
              </a:rPr>
              <a:t>destructor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b="1" dirty="0">
                <a:solidFill>
                  <a:prstClr val="black"/>
                </a:solidFill>
              </a:rPr>
              <a:t>copy constructor </a:t>
            </a:r>
            <a:r>
              <a:rPr lang="en-US" altLang="zh-CN" sz="2400" dirty="0">
                <a:solidFill>
                  <a:prstClr val="black"/>
                </a:solidFill>
              </a:rPr>
              <a:t>and </a:t>
            </a:r>
            <a:r>
              <a:rPr lang="en-US" altLang="zh-CN" sz="2400" b="1" dirty="0">
                <a:solidFill>
                  <a:prstClr val="black"/>
                </a:solidFill>
              </a:rPr>
              <a:t>assignment operator</a:t>
            </a: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endParaRPr lang="zh-CN" altLang="zh-CN" sz="2400" dirty="0">
              <a:solidFill>
                <a:prstClr val="black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97153" y="3222811"/>
            <a:ext cx="10731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In constructor, first, use </a:t>
            </a:r>
            <a:r>
              <a:rPr lang="en-US" altLang="zh-CN" sz="2400" b="1" dirty="0">
                <a:solidFill>
                  <a:srgbClr val="00B0F0"/>
                </a:solidFill>
              </a:rPr>
              <a:t>new</a:t>
            </a:r>
            <a:r>
              <a:rPr lang="en-US" altLang="zh-CN" sz="2400" dirty="0">
                <a:solidFill>
                  <a:prstClr val="black"/>
                </a:solidFill>
              </a:rPr>
              <a:t> to allocate enough memory to hold the data where the </a:t>
            </a:r>
          </a:p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pointer points to. Second, initialize the storage space with proper data.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97153" y="4432954"/>
            <a:ext cx="6111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prstClr val="black"/>
                </a:solidFill>
              </a:rPr>
              <a:t>In destructor, release the memory using </a:t>
            </a:r>
            <a:r>
              <a:rPr lang="en-US" altLang="zh-CN" sz="2400" b="1" dirty="0">
                <a:solidFill>
                  <a:srgbClr val="00B0F0"/>
                </a:solidFill>
              </a:rPr>
              <a:t>delete</a:t>
            </a: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endParaRPr lang="zh-CN" altLang="zh-CN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24" y="1166756"/>
            <a:ext cx="3526971" cy="29045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344" y="1310346"/>
            <a:ext cx="4691103" cy="26625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40415" y="4383272"/>
            <a:ext cx="10705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There is a </a:t>
            </a:r>
            <a:r>
              <a:rPr lang="en-US" altLang="zh-CN" sz="2000" b="1" dirty="0">
                <a:solidFill>
                  <a:srgbClr val="00B0F0"/>
                </a:solidFill>
              </a:rPr>
              <a:t>pointer-to-char</a:t>
            </a:r>
            <a:r>
              <a:rPr lang="en-US" altLang="zh-CN" sz="2000" dirty="0">
                <a:solidFill>
                  <a:prstClr val="black"/>
                </a:solidFill>
              </a:rPr>
              <a:t> member in the class declaration, which means that the class declaration does not allocate storage space of the string itself. Instead, it uses </a:t>
            </a:r>
            <a:r>
              <a:rPr lang="en-US" altLang="zh-CN" sz="2000" b="1" dirty="0">
                <a:solidFill>
                  <a:srgbClr val="00B0F0"/>
                </a:solidFill>
              </a:rPr>
              <a:t>new </a:t>
            </a:r>
            <a:r>
              <a:rPr lang="en-US" altLang="zh-CN" sz="2000" dirty="0">
                <a:solidFill>
                  <a:prstClr val="black"/>
                </a:solidFill>
              </a:rPr>
              <a:t>in the constructor to allocate space for the string. The constructor must </a:t>
            </a:r>
            <a:r>
              <a:rPr lang="en-US" altLang="zh-CN" sz="2000" b="1" dirty="0">
                <a:solidFill>
                  <a:prstClr val="black"/>
                </a:solidFill>
              </a:rPr>
              <a:t>allocate enough memory </a:t>
            </a:r>
            <a:r>
              <a:rPr lang="en-US" altLang="zh-CN" sz="2000" dirty="0">
                <a:solidFill>
                  <a:prstClr val="black"/>
                </a:solidFill>
              </a:rPr>
              <a:t>to hold the string, and then it must </a:t>
            </a:r>
            <a:r>
              <a:rPr lang="en-US" altLang="zh-CN" sz="2000" b="1" dirty="0">
                <a:solidFill>
                  <a:prstClr val="black"/>
                </a:solidFill>
              </a:rPr>
              <a:t>copy the string </a:t>
            </a:r>
            <a:r>
              <a:rPr lang="en-US" altLang="zh-CN" sz="2000" dirty="0">
                <a:solidFill>
                  <a:prstClr val="black"/>
                </a:solidFill>
              </a:rPr>
              <a:t>to that location.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6616" y="2469774"/>
            <a:ext cx="4313221" cy="1574731"/>
            <a:chOff x="1205781" y="3778250"/>
            <a:chExt cx="4752530" cy="1735119"/>
          </a:xfrm>
        </p:grpSpPr>
        <p:sp>
          <p:nvSpPr>
            <p:cNvPr id="13" name="矩形 12"/>
            <p:cNvSpPr/>
            <p:nvPr/>
          </p:nvSpPr>
          <p:spPr>
            <a:xfrm>
              <a:off x="1205781" y="5081412"/>
              <a:ext cx="3312368" cy="4319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曲线连接符 4"/>
            <p:cNvCxnSpPr/>
            <p:nvPr/>
          </p:nvCxnSpPr>
          <p:spPr>
            <a:xfrm flipV="1">
              <a:off x="4374134" y="3778250"/>
              <a:ext cx="1584177" cy="1368154"/>
            </a:xfrm>
            <a:prstGeom prst="curvedConnector3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1891264" y="2818440"/>
            <a:ext cx="1568443" cy="2811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78" y="1729853"/>
            <a:ext cx="2467211" cy="117486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9125" y="4809454"/>
            <a:ext cx="10913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dirty="0">
                <a:solidFill>
                  <a:prstClr val="black"/>
                </a:solidFill>
              </a:rPr>
              <a:t>The destructor must </a:t>
            </a:r>
            <a:r>
              <a:rPr lang="en-US" altLang="zh-CN" sz="2000" b="1" dirty="0">
                <a:solidFill>
                  <a:srgbClr val="FF0000"/>
                </a:solidFill>
              </a:rPr>
              <a:t>delete</a:t>
            </a:r>
            <a:r>
              <a:rPr lang="en-US" altLang="zh-CN" sz="2000" dirty="0">
                <a:solidFill>
                  <a:prstClr val="black"/>
                </a:solidFill>
              </a:rPr>
              <a:t> the member points to memory allocated with </a:t>
            </a:r>
            <a:r>
              <a:rPr lang="en-US" altLang="zh-CN" sz="2000" b="1" dirty="0">
                <a:solidFill>
                  <a:srgbClr val="00B0F0"/>
                </a:solidFill>
              </a:rPr>
              <a:t>new</a:t>
            </a:r>
            <a:r>
              <a:rPr lang="en-US" altLang="zh-CN" sz="2000" dirty="0">
                <a:solidFill>
                  <a:prstClr val="black"/>
                </a:solidFill>
              </a:rPr>
              <a:t>. When the String object expires, the </a:t>
            </a:r>
            <a:r>
              <a:rPr lang="en-US" altLang="zh-CN" sz="2000" dirty="0" err="1">
                <a:solidFill>
                  <a:prstClr val="black"/>
                </a:solidFill>
              </a:rPr>
              <a:t>m_data</a:t>
            </a:r>
            <a:r>
              <a:rPr lang="en-US" altLang="zh-CN" sz="2000" dirty="0">
                <a:solidFill>
                  <a:prstClr val="black"/>
                </a:solidFill>
              </a:rPr>
              <a:t> pointer expires. But the memory </a:t>
            </a:r>
            <a:r>
              <a:rPr lang="en-US" altLang="zh-CN" sz="2000" dirty="0" err="1">
                <a:solidFill>
                  <a:prstClr val="black"/>
                </a:solidFill>
              </a:rPr>
              <a:t>m_data</a:t>
            </a:r>
            <a:r>
              <a:rPr lang="en-US" altLang="zh-CN" sz="2000" dirty="0">
                <a:solidFill>
                  <a:prstClr val="black"/>
                </a:solidFill>
              </a:rPr>
              <a:t> pointed to remains allocated unless you use </a:t>
            </a:r>
            <a:r>
              <a:rPr lang="en-US" altLang="zh-CN" sz="2000" b="1" dirty="0">
                <a:solidFill>
                  <a:srgbClr val="00B0F0"/>
                </a:solidFill>
              </a:rPr>
              <a:t>delete </a:t>
            </a:r>
            <a:r>
              <a:rPr lang="en-US" altLang="zh-CN" sz="2000" dirty="0">
                <a:solidFill>
                  <a:prstClr val="black"/>
                </a:solidFill>
              </a:rPr>
              <a:t>to free it.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11" y="609056"/>
            <a:ext cx="4150559" cy="394625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641424" y="2317285"/>
            <a:ext cx="5393954" cy="2166308"/>
            <a:chOff x="1581136" y="2602890"/>
            <a:chExt cx="5943332" cy="2386951"/>
          </a:xfrm>
        </p:grpSpPr>
        <p:sp>
          <p:nvSpPr>
            <p:cNvPr id="6" name="矩形 5"/>
            <p:cNvSpPr/>
            <p:nvPr/>
          </p:nvSpPr>
          <p:spPr>
            <a:xfrm>
              <a:off x="1581136" y="4557884"/>
              <a:ext cx="1786903" cy="4319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cxnSp>
          <p:nvCxnSpPr>
            <p:cNvPr id="7" name="曲线连接符 6"/>
            <p:cNvCxnSpPr>
              <a:endCxn id="7170" idx="1"/>
            </p:cNvCxnSpPr>
            <p:nvPr/>
          </p:nvCxnSpPr>
          <p:spPr>
            <a:xfrm flipV="1">
              <a:off x="3447062" y="2602890"/>
              <a:ext cx="4077406" cy="2170972"/>
            </a:xfrm>
            <a:prstGeom prst="curvedConnector3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"/>
          <p:cNvSpPr txBox="1"/>
          <p:nvPr/>
        </p:nvSpPr>
        <p:spPr>
          <a:xfrm>
            <a:off x="639125" y="5825117"/>
            <a:ext cx="1091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b="1" dirty="0">
                <a:solidFill>
                  <a:srgbClr val="FF0000"/>
                </a:solidFill>
              </a:rPr>
              <a:t>Note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</a:rPr>
              <a:t>use </a:t>
            </a:r>
            <a:r>
              <a:rPr lang="en-US" altLang="zh-CN" sz="2000" b="1" dirty="0">
                <a:solidFill>
                  <a:srgbClr val="00B0F0"/>
                </a:solidFill>
              </a:rPr>
              <a:t>new[] </a:t>
            </a:r>
            <a:r>
              <a:rPr lang="en-US" altLang="zh-CN" sz="2000" dirty="0">
                <a:solidFill>
                  <a:prstClr val="black"/>
                </a:solidFill>
              </a:rPr>
              <a:t>to allocate memory, use </a:t>
            </a:r>
            <a:r>
              <a:rPr lang="en-US" altLang="zh-CN" sz="2000" b="1" dirty="0">
                <a:solidFill>
                  <a:srgbClr val="00B0F0"/>
                </a:solidFill>
              </a:rPr>
              <a:t>delete[] </a:t>
            </a:r>
            <a:r>
              <a:rPr lang="en-US" altLang="zh-CN" sz="2000" dirty="0">
                <a:solidFill>
                  <a:prstClr val="black"/>
                </a:solidFill>
              </a:rPr>
              <a:t>to free the memory.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838199" y="261211"/>
            <a:ext cx="7332696" cy="936104"/>
          </a:xfrm>
        </p:spPr>
        <p:txBody>
          <a:bodyPr>
            <a:noAutofit/>
          </a:bodyPr>
          <a:lstStyle/>
          <a:p>
            <a:r>
              <a:rPr lang="en-US" altLang="zh-CN" sz="4720" dirty="0"/>
              <a:t> Copy Constructor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0384" y="1272390"/>
            <a:ext cx="1073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</a:t>
            </a:r>
            <a:r>
              <a:rPr lang="en-US" altLang="zh-CN" sz="2400" b="1" dirty="0"/>
              <a:t>copy constructor </a:t>
            </a:r>
            <a:r>
              <a:rPr lang="en-US" altLang="zh-CN" sz="2400" dirty="0"/>
              <a:t>is used to copy an object to a newly created object. It is used during initialization. A copy constructor for a class normally has this prototype: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56022" y="2448723"/>
            <a:ext cx="5415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Class_name</a:t>
            </a:r>
            <a:r>
              <a:rPr lang="en-US" altLang="zh-CN" sz="2800" b="1" dirty="0"/>
              <a:t> (</a:t>
            </a:r>
            <a:r>
              <a:rPr lang="en-US" altLang="zh-CN" sz="2800" b="1" dirty="0" err="1"/>
              <a:t>const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Class_name</a:t>
            </a:r>
            <a:r>
              <a:rPr lang="en-US" altLang="zh-CN" sz="2800" b="1" dirty="0"/>
              <a:t> &amp; );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3403168" y="2853745"/>
            <a:ext cx="7830477" cy="729208"/>
            <a:chOff x="2919200" y="3955283"/>
            <a:chExt cx="8628026" cy="803480"/>
          </a:xfrm>
        </p:grpSpPr>
        <p:cxnSp>
          <p:nvCxnSpPr>
            <p:cNvPr id="11" name="直接箭头连接符 10"/>
            <p:cNvCxnSpPr/>
            <p:nvPr/>
          </p:nvCxnSpPr>
          <p:spPr>
            <a:xfrm flipH="1" flipV="1">
              <a:off x="3174108" y="3955283"/>
              <a:ext cx="335930" cy="29479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919200" y="4250076"/>
              <a:ext cx="8628026" cy="508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It takes a constant reference to a class object as its argument.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7983" y="4061564"/>
            <a:ext cx="1110980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default copy constructor performs a </a:t>
            </a:r>
            <a:r>
              <a:rPr lang="en-US" altLang="zh-CN" sz="2400" b="1" dirty="0">
                <a:solidFill>
                  <a:srgbClr val="00B0F0"/>
                </a:solidFill>
              </a:rPr>
              <a:t>member-by-member(</a:t>
            </a:r>
            <a:r>
              <a:rPr lang="en-US" altLang="zh-CN" sz="2400" b="1" dirty="0" err="1">
                <a:solidFill>
                  <a:srgbClr val="00B0F0"/>
                </a:solidFill>
              </a:rPr>
              <a:t>memberwise</a:t>
            </a:r>
            <a:r>
              <a:rPr lang="en-US" altLang="zh-CN" sz="2400" b="1" dirty="0">
                <a:solidFill>
                  <a:srgbClr val="00B0F0"/>
                </a:solidFill>
              </a:rPr>
              <a:t>) copy </a:t>
            </a:r>
            <a:r>
              <a:rPr lang="en-US" altLang="zh-CN" sz="2400" dirty="0"/>
              <a:t>of the non-static  members (</a:t>
            </a:r>
            <a:r>
              <a:rPr lang="en-US" altLang="zh-CN" sz="2400" dirty="0" err="1"/>
              <a:t>memberwise</a:t>
            </a:r>
            <a:r>
              <a:rPr lang="en-US" altLang="zh-CN" sz="2400" dirty="0"/>
              <a:t> copying, also sometimes called </a:t>
            </a:r>
            <a:r>
              <a:rPr lang="en-US" altLang="zh-CN" sz="2400" b="1" i="1" dirty="0">
                <a:solidFill>
                  <a:srgbClr val="00B0F0"/>
                </a:solidFill>
              </a:rPr>
              <a:t>shallow copying</a:t>
            </a:r>
            <a:r>
              <a:rPr lang="en-US" altLang="zh-CN" sz="2400" dirty="0"/>
              <a:t>). Each member is copied by value.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761010" y="1302808"/>
            <a:ext cx="1066997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If a class member contains a pointer, t</a:t>
            </a:r>
            <a:r>
              <a:rPr lang="en-US" altLang="zh-CN" sz="2400" dirty="0"/>
              <a:t>he default copy constructor performs a </a:t>
            </a:r>
            <a:r>
              <a:rPr lang="en-US" altLang="zh-CN" sz="2400" b="1" dirty="0">
                <a:solidFill>
                  <a:srgbClr val="00B0F0"/>
                </a:solidFill>
              </a:rPr>
              <a:t>member-by-member copy </a:t>
            </a:r>
            <a:r>
              <a:rPr lang="en-US" altLang="zh-CN" sz="2400" dirty="0"/>
              <a:t>and copies by value. This means it just copies pointer, the two pointers points to the same object.</a:t>
            </a:r>
            <a:endParaRPr lang="zh-CN" altLang="en-US" sz="2400" dirty="0"/>
          </a:p>
        </p:txBody>
      </p:sp>
      <p:sp>
        <p:nvSpPr>
          <p:cNvPr id="14" name="TextBox 1"/>
          <p:cNvSpPr txBox="1"/>
          <p:nvPr/>
        </p:nvSpPr>
        <p:spPr>
          <a:xfrm>
            <a:off x="761010" y="2695481"/>
            <a:ext cx="1066997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You should provide an explicit copy constructor and copy the data to the member. This is called </a:t>
            </a:r>
            <a:r>
              <a:rPr lang="en-US" altLang="zh-CN" sz="2400" b="1" i="1" dirty="0">
                <a:solidFill>
                  <a:srgbClr val="00B0F0"/>
                </a:solidFill>
              </a:rPr>
              <a:t>deep copy</a:t>
            </a:r>
            <a:r>
              <a:rPr lang="en-US" altLang="zh-CN" sz="2400" dirty="0">
                <a:solidFill>
                  <a:prstClr val="black"/>
                </a:solidFill>
              </a:rPr>
              <a:t>.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7" y="3718822"/>
            <a:ext cx="4875519" cy="12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150963" y="4117314"/>
            <a:ext cx="4678282" cy="5291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758852" y="5430732"/>
            <a:ext cx="10390936" cy="762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180" dirty="0">
                <a:solidFill>
                  <a:prstClr val="black"/>
                </a:solidFill>
              </a:rPr>
              <a:t>What makes defining the copy constructor necessary is the fact that some class members are </a:t>
            </a:r>
            <a:r>
              <a:rPr lang="en-US" altLang="zh-CN" sz="2180" b="1" dirty="0">
                <a:solidFill>
                  <a:srgbClr val="FF0000"/>
                </a:solidFill>
              </a:rPr>
              <a:t>new-initialized pointers to data </a:t>
            </a:r>
            <a:r>
              <a:rPr lang="en-US" altLang="zh-CN" sz="2180" dirty="0">
                <a:solidFill>
                  <a:prstClr val="black"/>
                </a:solidFill>
              </a:rPr>
              <a:t>rather than the data themselves.</a:t>
            </a:r>
            <a:endParaRPr lang="zh-CN" altLang="en-US" sz="218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418" y="3124338"/>
            <a:ext cx="11553164" cy="4274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180" dirty="0"/>
              <a:t>The following four definitions(constructing an object from another object) invoke a copy constructor:</a:t>
            </a:r>
            <a:endParaRPr lang="zh-CN" altLang="en-US" sz="2180" dirty="0"/>
          </a:p>
        </p:txBody>
      </p:sp>
      <p:sp>
        <p:nvSpPr>
          <p:cNvPr id="3" name="TextBox 2"/>
          <p:cNvSpPr txBox="1"/>
          <p:nvPr/>
        </p:nvSpPr>
        <p:spPr>
          <a:xfrm>
            <a:off x="933208" y="3623745"/>
            <a:ext cx="10456288" cy="20514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80" dirty="0"/>
              <a:t>Complex c1 (c2);</a:t>
            </a:r>
          </a:p>
          <a:p>
            <a:pPr>
              <a:lnSpc>
                <a:spcPct val="150000"/>
              </a:lnSpc>
            </a:pPr>
            <a:r>
              <a:rPr lang="en-US" altLang="zh-CN" sz="2180" dirty="0"/>
              <a:t>Complex c3 = c1;</a:t>
            </a:r>
          </a:p>
          <a:p>
            <a:pPr>
              <a:lnSpc>
                <a:spcPct val="150000"/>
              </a:lnSpc>
            </a:pPr>
            <a:r>
              <a:rPr lang="en-US" altLang="zh-CN" sz="2180" dirty="0"/>
              <a:t>Complex c4 = Complex(c1);</a:t>
            </a:r>
          </a:p>
          <a:p>
            <a:pPr>
              <a:lnSpc>
                <a:spcPct val="150000"/>
              </a:lnSpc>
            </a:pPr>
            <a:r>
              <a:rPr lang="en-US" altLang="zh-CN" sz="2180" dirty="0"/>
              <a:t>Complex *pc = new Complex(c1);</a:t>
            </a:r>
            <a:endParaRPr lang="zh-CN" altLang="en-US" sz="2180" dirty="0"/>
          </a:p>
        </p:txBody>
      </p:sp>
      <p:grpSp>
        <p:nvGrpSpPr>
          <p:cNvPr id="4" name="组合 3"/>
          <p:cNvGrpSpPr/>
          <p:nvPr/>
        </p:nvGrpSpPr>
        <p:grpSpPr>
          <a:xfrm>
            <a:off x="933949" y="5143913"/>
            <a:ext cx="10716954" cy="1288607"/>
            <a:chOff x="918565" y="3488484"/>
            <a:chExt cx="11808496" cy="1419854"/>
          </a:xfrm>
        </p:grpSpPr>
        <p:sp>
          <p:nvSpPr>
            <p:cNvPr id="5" name="矩形 4"/>
            <p:cNvSpPr/>
            <p:nvPr/>
          </p:nvSpPr>
          <p:spPr>
            <a:xfrm>
              <a:off x="918565" y="3488484"/>
              <a:ext cx="4391672" cy="5760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3402025" y="4153131"/>
              <a:ext cx="9325036" cy="755207"/>
            </a:xfrm>
            <a:prstGeom prst="wedgeRoundRectCallout">
              <a:avLst>
                <a:gd name="adj1" fmla="val -59055"/>
                <a:gd name="adj2" fmla="val -7116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This statement initializes a anonymous object to </a:t>
              </a:r>
              <a:r>
                <a:rPr lang="en-US" altLang="zh-CN" sz="2000" b="1" i="1" dirty="0">
                  <a:solidFill>
                    <a:srgbClr val="FFFF00"/>
                  </a:solidFill>
                </a:rPr>
                <a:t>c1</a:t>
              </a:r>
              <a:r>
                <a:rPr lang="en-US" altLang="zh-CN" sz="2000" dirty="0">
                  <a:solidFill>
                    <a:prstClr val="white"/>
                  </a:solidFill>
                </a:rPr>
                <a:t> and assigns the address of the new object t the </a:t>
              </a:r>
              <a:r>
                <a:rPr lang="en-US" altLang="zh-CN" sz="2000" b="1" i="1" dirty="0">
                  <a:solidFill>
                    <a:srgbClr val="FFFF00"/>
                  </a:solidFill>
                </a:rPr>
                <a:t>pc</a:t>
              </a:r>
              <a:r>
                <a:rPr lang="en-US" altLang="zh-CN" sz="2000" dirty="0">
                  <a:solidFill>
                    <a:prstClr val="white"/>
                  </a:solidFill>
                </a:rPr>
                <a:t> pointer.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37888" y="679298"/>
            <a:ext cx="10314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A copy constructor is usually called in the following situations:</a:t>
            </a:r>
            <a:endParaRPr lang="zh-CN" altLang="zh-CN" sz="2400" dirty="0"/>
          </a:p>
          <a:p>
            <a:r>
              <a:rPr lang="en-US" altLang="zh-CN" sz="2400" dirty="0"/>
              <a:t>1. When a class object is returned by value.</a:t>
            </a:r>
          </a:p>
          <a:p>
            <a:r>
              <a:rPr lang="en-US" altLang="zh-CN" sz="2400" dirty="0"/>
              <a:t>2. When an object is passed to a function as an argument and is passed by value.</a:t>
            </a:r>
          </a:p>
          <a:p>
            <a:r>
              <a:rPr lang="en-US" altLang="zh-CN" sz="2400" dirty="0"/>
              <a:t>3. When an object is constructed from another object of the same class.</a:t>
            </a:r>
          </a:p>
          <a:p>
            <a:r>
              <a:rPr lang="en-US" altLang="zh-CN" sz="2400" dirty="0"/>
              <a:t>4. When a temporary object is generated by the compiler.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40541" y="130705"/>
            <a:ext cx="8579108" cy="945631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Assignment Operator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462" y="932896"/>
            <a:ext cx="10247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An implicit assignment operator(=) performs a </a:t>
            </a:r>
            <a:r>
              <a:rPr lang="en-US" altLang="zh-CN" sz="2200" b="1" dirty="0" err="1"/>
              <a:t>memberwise</a:t>
            </a:r>
            <a:r>
              <a:rPr lang="en-US" altLang="zh-CN" sz="2200" b="1" dirty="0"/>
              <a:t>(member-to-member) copy</a:t>
            </a:r>
            <a:r>
              <a:rPr lang="en-US" altLang="zh-CN" sz="2200" dirty="0"/>
              <a:t>.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09168" y="1308265"/>
            <a:ext cx="10669979" cy="762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prstClr val="black"/>
                </a:solidFill>
              </a:rPr>
              <a:t>You should provide an explicit assignment operator definition to make a  </a:t>
            </a:r>
            <a:r>
              <a:rPr lang="en-US" altLang="zh-CN" sz="2200" b="1" i="1" dirty="0">
                <a:solidFill>
                  <a:srgbClr val="00B0F0"/>
                </a:solidFill>
              </a:rPr>
              <a:t>deep copy</a:t>
            </a:r>
            <a:r>
              <a:rPr lang="en-US" altLang="zh-CN" sz="2200" dirty="0">
                <a:solidFill>
                  <a:prstClr val="black"/>
                </a:solidFill>
              </a:rPr>
              <a:t>.  The implementations is similar to that of the copy constructor, but there are some differences: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808872" y="2115610"/>
            <a:ext cx="11042469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11150" indent="-3111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</a:rPr>
              <a:t>Because the target object may already refer to previously allocated data, the function should use </a:t>
            </a:r>
            <a:r>
              <a:rPr lang="en-US" altLang="zh-CN" sz="2200" b="1" dirty="0">
                <a:solidFill>
                  <a:prstClr val="black"/>
                </a:solidFill>
              </a:rPr>
              <a:t>delete [] </a:t>
            </a:r>
            <a:r>
              <a:rPr lang="en-US" altLang="zh-CN" sz="2200" dirty="0">
                <a:solidFill>
                  <a:prstClr val="black"/>
                </a:solidFill>
              </a:rPr>
              <a:t>to free former obligations.</a:t>
            </a:r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</a:rPr>
              <a:t>The function should protect against assigning an object to itself; otherwise, the freeing of memory described previously could erase the object’s contents before they are reassigned.</a:t>
            </a:r>
          </a:p>
          <a:p>
            <a:pPr marL="311150" indent="-3111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</a:rPr>
              <a:t>The function returns a reference to the invoking object.</a:t>
            </a:r>
            <a:endParaRPr lang="zh-CN" altLang="en-US" sz="2200" dirty="0">
              <a:solidFill>
                <a:prstClr val="black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05" y="4099930"/>
            <a:ext cx="4732595" cy="240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632830" y="4553760"/>
            <a:ext cx="2502617" cy="4483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35446" y="4509410"/>
            <a:ext cx="2457393" cy="343812"/>
            <a:chOff x="2345949" y="4250076"/>
            <a:chExt cx="2707683" cy="378830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2345949" y="4473214"/>
              <a:ext cx="261876" cy="13312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0"/>
            <p:cNvSpPr txBox="1"/>
            <p:nvPr/>
          </p:nvSpPr>
          <p:spPr>
            <a:xfrm>
              <a:off x="2633981" y="4250076"/>
              <a:ext cx="2419651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object assigned to itself</a:t>
              </a:r>
              <a:endParaRPr lang="zh-CN" altLang="en-US" sz="1635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652079" y="5246788"/>
            <a:ext cx="1888222" cy="253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71984" y="5021296"/>
            <a:ext cx="1636784" cy="343812"/>
            <a:chOff x="2345949" y="4250076"/>
            <a:chExt cx="1803493" cy="378830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345949" y="4473214"/>
              <a:ext cx="261876" cy="13312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4"/>
            <p:cNvSpPr txBox="1"/>
            <p:nvPr/>
          </p:nvSpPr>
          <p:spPr>
            <a:xfrm>
              <a:off x="2633981" y="4250076"/>
              <a:ext cx="1515461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free old string</a:t>
              </a:r>
              <a:endParaRPr lang="zh-CN" altLang="en-US" sz="1635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1632829" y="5539635"/>
            <a:ext cx="4624536" cy="2423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06436" y="5358372"/>
            <a:ext cx="2484003" cy="343812"/>
            <a:chOff x="2345949" y="4250076"/>
            <a:chExt cx="2737004" cy="378830"/>
          </a:xfrm>
        </p:grpSpPr>
        <p:cxnSp>
          <p:nvCxnSpPr>
            <p:cNvPr id="27" name="直接箭头连接符 26"/>
            <p:cNvCxnSpPr/>
            <p:nvPr/>
          </p:nvCxnSpPr>
          <p:spPr>
            <a:xfrm flipH="1">
              <a:off x="2345949" y="4473214"/>
              <a:ext cx="261876" cy="13312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8"/>
            <p:cNvSpPr txBox="1"/>
            <p:nvPr/>
          </p:nvSpPr>
          <p:spPr>
            <a:xfrm>
              <a:off x="2633981" y="4250076"/>
              <a:ext cx="2448972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get space for new string</a:t>
              </a:r>
              <a:endParaRPr lang="zh-CN" altLang="en-US" sz="1635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1586726" y="5801521"/>
            <a:ext cx="3060159" cy="229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646886" y="5728599"/>
            <a:ext cx="1723329" cy="343812"/>
            <a:chOff x="2331838" y="4250076"/>
            <a:chExt cx="1898853" cy="378830"/>
          </a:xfrm>
        </p:grpSpPr>
        <p:cxnSp>
          <p:nvCxnSpPr>
            <p:cNvPr id="31" name="直接箭头连接符 30"/>
            <p:cNvCxnSpPr/>
            <p:nvPr/>
          </p:nvCxnSpPr>
          <p:spPr>
            <a:xfrm flipH="1">
              <a:off x="2331838" y="4473214"/>
              <a:ext cx="275989" cy="2802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/>
            <p:cNvSpPr txBox="1"/>
            <p:nvPr/>
          </p:nvSpPr>
          <p:spPr>
            <a:xfrm>
              <a:off x="2633981" y="4250076"/>
              <a:ext cx="1596710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copy the string</a:t>
              </a:r>
              <a:endParaRPr lang="zh-CN" altLang="en-US" sz="1635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1586726" y="6043172"/>
            <a:ext cx="1649533" cy="229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114374" y="6191791"/>
            <a:ext cx="3416567" cy="399676"/>
            <a:chOff x="2345949" y="4606342"/>
            <a:chExt cx="3764550" cy="440384"/>
          </a:xfrm>
        </p:grpSpPr>
        <p:cxnSp>
          <p:nvCxnSpPr>
            <p:cNvPr id="35" name="直接箭头连接符 34"/>
            <p:cNvCxnSpPr/>
            <p:nvPr/>
          </p:nvCxnSpPr>
          <p:spPr>
            <a:xfrm flipH="1" flipV="1">
              <a:off x="2345949" y="4606342"/>
              <a:ext cx="288032" cy="291806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6"/>
            <p:cNvSpPr txBox="1"/>
            <p:nvPr/>
          </p:nvSpPr>
          <p:spPr>
            <a:xfrm>
              <a:off x="2633981" y="4667896"/>
              <a:ext cx="3476518" cy="378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return reference to invoking object</a:t>
              </a:r>
              <a:endParaRPr lang="zh-CN" altLang="en-US" sz="163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5" grpId="0" animBg="1"/>
      <p:bldP spid="29" grpId="0" animBg="1"/>
      <p:bldP spid="3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1621</Words>
  <Application>Microsoft Office PowerPoint</Application>
  <PresentationFormat>宽屏</PresentationFormat>
  <Paragraphs>146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Arial</vt:lpstr>
      <vt:lpstr>Calibri</vt:lpstr>
      <vt:lpstr>Consolas</vt:lpstr>
      <vt:lpstr>Franklin Gothic Demi</vt:lpstr>
      <vt:lpstr>Franklin Gothic Medium</vt:lpstr>
      <vt:lpstr>Segoe UI</vt:lpstr>
      <vt:lpstr>Wingdings</vt:lpstr>
      <vt:lpstr>Office 主题</vt:lpstr>
      <vt:lpstr>C/C++ Program Design</vt:lpstr>
      <vt:lpstr>Dynamic memory in classes</vt:lpstr>
      <vt:lpstr>Constructor and Destructor</vt:lpstr>
      <vt:lpstr>PowerPoint 演示文稿</vt:lpstr>
      <vt:lpstr>PowerPoint 演示文稿</vt:lpstr>
      <vt:lpstr> Copy Constructor</vt:lpstr>
      <vt:lpstr>PowerPoint 演示文稿</vt:lpstr>
      <vt:lpstr>PowerPoint 演示文稿</vt:lpstr>
      <vt:lpstr> Assignment Operator</vt:lpstr>
      <vt:lpstr>PowerPoint 演示文稿</vt:lpstr>
      <vt:lpstr> Return 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Using Pointers to Objects</vt:lpstr>
      <vt:lpstr>Smart pointers</vt:lpstr>
      <vt:lpstr>Unique pointer</vt:lpstr>
      <vt:lpstr>Unique pointer</vt:lpstr>
      <vt:lpstr>Unique pointer</vt:lpstr>
      <vt:lpstr>Unique pointer</vt:lpstr>
      <vt:lpstr>Shared pointer</vt:lpstr>
      <vt:lpstr>Shared pointer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837</cp:revision>
  <dcterms:created xsi:type="dcterms:W3CDTF">2020-09-05T08:11:00Z</dcterms:created>
  <dcterms:modified xsi:type="dcterms:W3CDTF">2021-11-20T13:16:41Z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