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77" r:id="rId4"/>
    <p:sldId id="1114" r:id="rId5"/>
    <p:sldId id="1111" r:id="rId7"/>
    <p:sldId id="1089" r:id="rId8"/>
    <p:sldId id="1113" r:id="rId9"/>
    <p:sldId id="451" r:id="rId10"/>
    <p:sldId id="452" r:id="rId11"/>
    <p:sldId id="453" r:id="rId12"/>
    <p:sldId id="420" r:id="rId13"/>
    <p:sldId id="342" r:id="rId14"/>
    <p:sldId id="465" r:id="rId15"/>
    <p:sldId id="437" r:id="rId16"/>
    <p:sldId id="459" r:id="rId17"/>
    <p:sldId id="463" r:id="rId18"/>
    <p:sldId id="466" r:id="rId19"/>
    <p:sldId id="468" r:id="rId20"/>
    <p:sldId id="469" r:id="rId21"/>
    <p:sldId id="470" r:id="rId22"/>
    <p:sldId id="471" r:id="rId23"/>
    <p:sldId id="1065" r:id="rId24"/>
    <p:sldId id="446" r:id="rId25"/>
    <p:sldId id="447" r:id="rId26"/>
    <p:sldId id="44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86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86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86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199" y="3233141"/>
            <a:ext cx="10040471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12, class inheritance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>
          <a:xfrm>
            <a:off x="320695" y="549288"/>
            <a:ext cx="11550610" cy="1307036"/>
          </a:xfrm>
          <a:prstGeom prst="rect">
            <a:avLst/>
          </a:prstGeom>
        </p:spPr>
        <p:txBody>
          <a:bodyPr/>
          <a:lstStyle>
            <a:lvl1pPr marL="445135" indent="-44513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4565" indent="-370840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36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708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7017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390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699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071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380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The below table shows the access specifier of the members of base class in the sub class when derived in public, protected and private modes:</a:t>
            </a:r>
            <a:endParaRPr lang="zh-CN" altLang="zh-CN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endParaRPr lang="en-US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  <a:endParaRPr lang="en-US" sz="254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99" y="1634036"/>
            <a:ext cx="6296931" cy="24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31687" y="4392967"/>
            <a:ext cx="10806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 a base class definition, if a member declared as </a:t>
            </a:r>
            <a:r>
              <a:rPr lang="en-US" altLang="zh-CN" sz="2400" b="1" dirty="0"/>
              <a:t>protected</a:t>
            </a:r>
            <a:r>
              <a:rPr lang="en-US" altLang="zh-CN" sz="2400" dirty="0"/>
              <a:t> can be directly accessed by the </a:t>
            </a:r>
            <a:r>
              <a:rPr lang="en-US" altLang="zh-CN" sz="2400" b="1" dirty="0"/>
              <a:t>derived classes </a:t>
            </a:r>
            <a:r>
              <a:rPr lang="en-US" altLang="zh-CN" sz="2400" dirty="0"/>
              <a:t>but cannot be directly accessed by the general program.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2363" y="143437"/>
            <a:ext cx="10975639" cy="136815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Static Binding vs Dynamic Binding</a:t>
            </a:r>
            <a:endParaRPr lang="en-US" altLang="zh-CN" sz="4000" dirty="0"/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597363" y="1722891"/>
            <a:ext cx="11436565" cy="38636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For non-virtual function, the compiler selects the function that will be invoked at compiled-time(known as </a:t>
            </a:r>
            <a:r>
              <a:rPr lang="en-US" sz="2540" b="1" dirty="0"/>
              <a:t>static binding</a:t>
            </a:r>
            <a:r>
              <a:rPr lang="en-US" sz="2540" dirty="0"/>
              <a:t>).</a:t>
            </a:r>
            <a:endParaRPr lang="en-US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altLang="zh-CN" sz="2540" dirty="0"/>
              <a:t>The function selected depends on the actual type that invokes the function(known as </a:t>
            </a:r>
            <a:r>
              <a:rPr lang="en-US" altLang="zh-CN" sz="2540" b="1" dirty="0"/>
              <a:t>dynamic binding </a:t>
            </a:r>
            <a:r>
              <a:rPr lang="en-US" altLang="zh-CN" sz="2540" dirty="0"/>
              <a:t>or </a:t>
            </a:r>
            <a:r>
              <a:rPr lang="en-US" altLang="zh-CN" sz="2540" b="1" dirty="0"/>
              <a:t>late binding</a:t>
            </a:r>
            <a:r>
              <a:rPr lang="en-US" altLang="zh-CN" sz="2540" dirty="0"/>
              <a:t>).</a:t>
            </a:r>
            <a:endParaRPr lang="zh-CN" altLang="zh-CN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Dynamic binding in C++ is associated with methods invoked by </a:t>
            </a:r>
            <a:r>
              <a:rPr lang="en-US" sz="2540" b="1" dirty="0"/>
              <a:t>pointers</a:t>
            </a:r>
            <a:r>
              <a:rPr lang="en-US" sz="2540" dirty="0"/>
              <a:t> and </a:t>
            </a:r>
            <a:r>
              <a:rPr lang="en-US" sz="2540" b="1" dirty="0"/>
              <a:t>references</a:t>
            </a:r>
            <a:r>
              <a:rPr lang="en-US" sz="2540" dirty="0"/>
              <a:t>, and this is governed, in part, </a:t>
            </a:r>
            <a:r>
              <a:rPr lang="en-US" sz="2540" b="1" dirty="0"/>
              <a:t>by the inheritance process</a:t>
            </a:r>
            <a:r>
              <a:rPr lang="en-US" sz="2540" dirty="0"/>
              <a:t>.</a:t>
            </a:r>
            <a:endParaRPr lang="en-US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  <a:endParaRPr lang="en-US" sz="254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278" y="374159"/>
            <a:ext cx="5372100" cy="11620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37503" y="1155126"/>
            <a:ext cx="10263897" cy="1723142"/>
            <a:chOff x="1459308" y="4734603"/>
            <a:chExt cx="11309293" cy="1898647"/>
          </a:xfrm>
        </p:grpSpPr>
        <p:grpSp>
          <p:nvGrpSpPr>
            <p:cNvPr id="5" name="组合 4"/>
            <p:cNvGrpSpPr/>
            <p:nvPr/>
          </p:nvGrpSpPr>
          <p:grpSpPr>
            <a:xfrm>
              <a:off x="1819347" y="5094642"/>
              <a:ext cx="10949254" cy="1538608"/>
              <a:chOff x="2408628" y="3726490"/>
              <a:chExt cx="10949254" cy="153860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408628" y="3942514"/>
                <a:ext cx="10949254" cy="132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:r>
                  <a:rPr lang="en-US" altLang="zh-CN" b="1" dirty="0"/>
                  <a:t>show()</a:t>
                </a:r>
                <a:r>
                  <a:rPr lang="en-US" altLang="zh-CN" dirty="0"/>
                  <a:t> is 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not</a:t>
                </a:r>
                <a:r>
                  <a:rPr lang="en-US" altLang="zh-CN" dirty="0"/>
                  <a:t> declared as 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virtual</a:t>
                </a:r>
                <a:r>
                  <a:rPr lang="en-US" altLang="zh-CN" dirty="0"/>
                  <a:t> in the base class, </a:t>
                </a:r>
                <a:r>
                  <a:rPr lang="en-US" altLang="zh-CN" b="1" dirty="0"/>
                  <a:t>pe-&gt;show() </a:t>
                </a:r>
                <a:r>
                  <a:rPr lang="en-US" altLang="zh-CN" dirty="0"/>
                  <a:t>goes by the pointer type(Employee *) and invokes </a:t>
                </a:r>
                <a:r>
                  <a:rPr lang="en-US" altLang="zh-CN" b="1" dirty="0"/>
                  <a:t>Employee::show(). </a:t>
                </a:r>
                <a:r>
                  <a:rPr lang="en-US" altLang="zh-CN" dirty="0"/>
                  <a:t>The pointer type is known at compile time, so the compiler can bind </a:t>
                </a:r>
                <a:r>
                  <a:rPr lang="en-US" altLang="zh-CN" b="1" dirty="0"/>
                  <a:t>show() </a:t>
                </a:r>
                <a:r>
                  <a:rPr lang="en-US" altLang="zh-CN" dirty="0"/>
                  <a:t>to </a:t>
                </a:r>
                <a:r>
                  <a:rPr lang="en-US" altLang="zh-CN" b="1" dirty="0"/>
                  <a:t>Employee::show() </a:t>
                </a:r>
                <a:r>
                  <a:rPr lang="en-US" altLang="zh-CN" dirty="0"/>
                  <a:t>at compile time. In short, the  compiler uses </a:t>
                </a:r>
                <a:r>
                  <a:rPr lang="en-US" altLang="zh-CN" b="1" dirty="0"/>
                  <a:t>static binding for non-virtual method</a:t>
                </a:r>
                <a:r>
                  <a:rPr lang="en-US" altLang="zh-CN" dirty="0"/>
                  <a:t>.</a:t>
                </a:r>
                <a:endParaRPr lang="en-US" altLang="zh-CN" dirty="0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H="1" flipV="1">
                <a:off x="2912684" y="3726490"/>
                <a:ext cx="360040" cy="21602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1459308" y="4734603"/>
              <a:ext cx="1737728" cy="456580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3279" y="3698016"/>
            <a:ext cx="10556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</a:t>
            </a:r>
            <a:r>
              <a:rPr lang="en-US" altLang="zh-CN" b="1" dirty="0"/>
              <a:t>show() </a:t>
            </a:r>
            <a:r>
              <a:rPr lang="en-US" altLang="zh-CN" dirty="0"/>
              <a:t>is declared as </a:t>
            </a:r>
            <a:r>
              <a:rPr lang="en-US" altLang="zh-CN" b="1" dirty="0">
                <a:solidFill>
                  <a:srgbClr val="00B0F0"/>
                </a:solidFill>
              </a:rPr>
              <a:t>virtual</a:t>
            </a:r>
            <a:r>
              <a:rPr lang="en-US" altLang="zh-CN" dirty="0"/>
              <a:t> in the base class, </a:t>
            </a:r>
            <a:r>
              <a:rPr lang="en-US" altLang="zh-CN" b="1" dirty="0"/>
              <a:t>pe-&gt;show() </a:t>
            </a:r>
            <a:r>
              <a:rPr lang="en-US" altLang="zh-CN" dirty="0"/>
              <a:t>goes by the object type(</a:t>
            </a:r>
            <a:r>
              <a:rPr lang="en-US" altLang="zh-CN" dirty="0" err="1"/>
              <a:t>SalariedEmployee</a:t>
            </a:r>
            <a:r>
              <a:rPr lang="en-US" altLang="zh-CN" dirty="0"/>
              <a:t>) and invokes </a:t>
            </a:r>
            <a:r>
              <a:rPr lang="en-US" altLang="zh-CN" b="1" dirty="0" err="1"/>
              <a:t>SalariedEmployee</a:t>
            </a:r>
            <a:r>
              <a:rPr lang="en-US" altLang="zh-CN" b="1" dirty="0"/>
              <a:t>::show()</a:t>
            </a:r>
            <a:r>
              <a:rPr lang="en-US" altLang="zh-CN" dirty="0"/>
              <a:t>. The object type might only be determined when the program is running. Therefore, the compiler generates code that binds </a:t>
            </a:r>
            <a:r>
              <a:rPr lang="en-US" altLang="zh-CN" b="1" dirty="0"/>
              <a:t>show() </a:t>
            </a:r>
            <a:r>
              <a:rPr lang="en-US" altLang="zh-CN" dirty="0"/>
              <a:t>to </a:t>
            </a:r>
            <a:r>
              <a:rPr lang="en-US" altLang="zh-CN" b="1" dirty="0"/>
              <a:t>Employee::show() </a:t>
            </a:r>
            <a:r>
              <a:rPr lang="en-US" altLang="zh-CN" dirty="0"/>
              <a:t>or </a:t>
            </a:r>
            <a:r>
              <a:rPr lang="en-US" altLang="zh-CN" b="1" dirty="0" err="1"/>
              <a:t>SalariedEmployee</a:t>
            </a:r>
            <a:r>
              <a:rPr lang="en-US" altLang="zh-CN" b="1" dirty="0"/>
              <a:t>::show()</a:t>
            </a:r>
            <a:r>
              <a:rPr lang="en-US" altLang="zh-CN" dirty="0"/>
              <a:t>, depending on the object type, while the program executes. In short, the compiler uses </a:t>
            </a:r>
            <a:r>
              <a:rPr lang="en-US" altLang="zh-CN" b="1" dirty="0"/>
              <a:t>dynamic binding for</a:t>
            </a:r>
            <a:endParaRPr lang="en-US" altLang="zh-CN" b="1" dirty="0"/>
          </a:p>
          <a:p>
            <a:r>
              <a:rPr lang="en-US" altLang="zh-CN" b="1" dirty="0"/>
              <a:t>virtual methods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29" y="1005931"/>
            <a:ext cx="3659760" cy="2250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698" y="5353431"/>
            <a:ext cx="4904491" cy="241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891553" y="213855"/>
            <a:ext cx="7175037" cy="1189239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Polymorphism</a:t>
            </a:r>
            <a:endParaRPr lang="en-US" altLang="zh-CN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293" y="1403094"/>
            <a:ext cx="11991415" cy="1960554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B0F0"/>
                </a:solidFill>
              </a:rPr>
              <a:t>Polymorphism</a:t>
            </a:r>
            <a:r>
              <a:rPr lang="en-US" dirty="0"/>
              <a:t> is one of the most important feature of object-oriented programming. </a:t>
            </a:r>
            <a:r>
              <a:rPr lang="en-US" b="1" dirty="0">
                <a:solidFill>
                  <a:srgbClr val="00B0F0"/>
                </a:solidFill>
              </a:rPr>
              <a:t>Polymorphism</a:t>
            </a:r>
            <a:r>
              <a:rPr lang="en-US" dirty="0"/>
              <a:t> works on object </a:t>
            </a:r>
            <a:r>
              <a:rPr lang="en-US" b="1" dirty="0"/>
              <a:t>pointers</a:t>
            </a:r>
            <a:r>
              <a:rPr lang="en-US" dirty="0"/>
              <a:t> and </a:t>
            </a:r>
            <a:r>
              <a:rPr lang="en-US" b="1" dirty="0"/>
              <a:t>references </a:t>
            </a:r>
            <a:r>
              <a:rPr lang="en-US" dirty="0"/>
              <a:t>using so-called </a:t>
            </a:r>
            <a:r>
              <a:rPr lang="en-US" b="1" dirty="0"/>
              <a:t>dynamic binding </a:t>
            </a:r>
            <a:r>
              <a:rPr lang="en-US" dirty="0"/>
              <a:t>at run-time. It does not work on regular objects, which uses static binding during the compile-time.</a:t>
            </a:r>
            <a:endParaRPr lang="en-US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10394" y="3149926"/>
            <a:ext cx="11550610" cy="1960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There are </a:t>
            </a:r>
            <a:r>
              <a:rPr lang="en-US" sz="2400" b="1" dirty="0"/>
              <a:t>two key mechanisms for implementing polymorphic public inheritance:</a:t>
            </a:r>
            <a:endParaRPr lang="en-US" sz="2400" b="1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b="1" dirty="0"/>
              <a:t>1. Redefining base-class methods in a derived class</a:t>
            </a:r>
            <a:endParaRPr lang="en-US" sz="2400" b="1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b="1" dirty="0"/>
              <a:t>2. Using virtual methods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54934" y="314472"/>
            <a:ext cx="5325877" cy="6158518"/>
            <a:chOff x="254934" y="314472"/>
            <a:chExt cx="5325877" cy="615851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4934" y="314472"/>
              <a:ext cx="5002017" cy="37228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864" y="4122585"/>
              <a:ext cx="5307947" cy="2350405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41097" y="5453111"/>
            <a:ext cx="9642809" cy="1330115"/>
            <a:chOff x="1076022" y="4781489"/>
            <a:chExt cx="10624947" cy="1465590"/>
          </a:xfrm>
        </p:grpSpPr>
        <p:grpSp>
          <p:nvGrpSpPr>
            <p:cNvPr id="5" name="组合 4"/>
            <p:cNvGrpSpPr/>
            <p:nvPr/>
          </p:nvGrpSpPr>
          <p:grpSpPr>
            <a:xfrm>
              <a:off x="1768630" y="4944608"/>
              <a:ext cx="9932339" cy="1302471"/>
              <a:chOff x="2357911" y="3576456"/>
              <a:chExt cx="9932339" cy="130247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357911" y="4038606"/>
                <a:ext cx="9932339" cy="840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If you use the keyword 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virtual</a:t>
                </a:r>
                <a:r>
                  <a:rPr lang="en-US" altLang="zh-CN" dirty="0"/>
                  <a:t>, the program choose a method based on the type of </a:t>
                </a: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object the reference or pointer refers to rather than based on the reference type or </a:t>
                </a: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pointer type.</a:t>
                </a:r>
                <a:endParaRPr lang="zh-CN" altLang="en-US" dirty="0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H="1" flipV="1">
                <a:off x="2357912" y="3576456"/>
                <a:ext cx="120768" cy="4621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1076022" y="4781489"/>
              <a:ext cx="692608" cy="1927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7174" y="1063031"/>
            <a:ext cx="2526371" cy="343812"/>
            <a:chOff x="1076022" y="4679847"/>
            <a:chExt cx="2783690" cy="378830"/>
          </a:xfrm>
        </p:grpSpPr>
        <p:grpSp>
          <p:nvGrpSpPr>
            <p:cNvPr id="10" name="组合 9"/>
            <p:cNvGrpSpPr/>
            <p:nvPr/>
          </p:nvGrpSpPr>
          <p:grpSpPr>
            <a:xfrm>
              <a:off x="2371373" y="4679847"/>
              <a:ext cx="1488339" cy="378830"/>
              <a:chOff x="2960654" y="3311695"/>
              <a:chExt cx="1488339" cy="378830"/>
            </a:xfrm>
          </p:grpSpPr>
          <p:sp>
            <p:nvSpPr>
              <p:cNvPr id="12" name="TextBox 7"/>
              <p:cNvSpPr txBox="1"/>
              <p:nvPr/>
            </p:nvSpPr>
            <p:spPr>
              <a:xfrm>
                <a:off x="3312930" y="3311695"/>
                <a:ext cx="1136063" cy="37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base class</a:t>
                </a:r>
                <a:endParaRPr lang="zh-CN" altLang="en-US" sz="1635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 flipH="1">
                <a:off x="2960654" y="3525457"/>
                <a:ext cx="352767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76022" y="4751855"/>
              <a:ext cx="1239054" cy="2835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319706" y="384457"/>
            <a:ext cx="6734456" cy="4692809"/>
            <a:chOff x="5256951" y="384457"/>
            <a:chExt cx="6734456" cy="4692809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6951" y="384457"/>
              <a:ext cx="6734456" cy="253867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3847" y="3043119"/>
              <a:ext cx="4398474" cy="2034147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5302843" y="-66056"/>
            <a:ext cx="4169391" cy="652194"/>
            <a:chOff x="1076022" y="4316743"/>
            <a:chExt cx="4594051" cy="718621"/>
          </a:xfrm>
        </p:grpSpPr>
        <p:grpSp>
          <p:nvGrpSpPr>
            <p:cNvPr id="29" name="组合 28"/>
            <p:cNvGrpSpPr/>
            <p:nvPr/>
          </p:nvGrpSpPr>
          <p:grpSpPr>
            <a:xfrm>
              <a:off x="3722434" y="4316743"/>
              <a:ext cx="1947639" cy="406969"/>
              <a:chOff x="4311715" y="2948591"/>
              <a:chExt cx="1947639" cy="406969"/>
            </a:xfrm>
          </p:grpSpPr>
          <p:sp>
            <p:nvSpPr>
              <p:cNvPr id="31" name="TextBox 7"/>
              <p:cNvSpPr txBox="1"/>
              <p:nvPr/>
            </p:nvSpPr>
            <p:spPr>
              <a:xfrm>
                <a:off x="4851775" y="2948591"/>
                <a:ext cx="1407579" cy="37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derived class</a:t>
                </a:r>
                <a:endParaRPr lang="zh-CN" altLang="en-US" sz="1635" dirty="0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>
                <a:off x="4311715" y="3171729"/>
                <a:ext cx="540061" cy="18383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1076022" y="4751855"/>
              <a:ext cx="3042456" cy="2835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98621" y="3750689"/>
            <a:ext cx="5701697" cy="343812"/>
            <a:chOff x="570021" y="4610620"/>
            <a:chExt cx="6282423" cy="378831"/>
          </a:xfrm>
        </p:grpSpPr>
        <p:grpSp>
          <p:nvGrpSpPr>
            <p:cNvPr id="35" name="组合 34"/>
            <p:cNvGrpSpPr/>
            <p:nvPr/>
          </p:nvGrpSpPr>
          <p:grpSpPr>
            <a:xfrm>
              <a:off x="1620200" y="4610620"/>
              <a:ext cx="5232244" cy="378831"/>
              <a:chOff x="2209481" y="3242468"/>
              <a:chExt cx="5232244" cy="378831"/>
            </a:xfrm>
          </p:grpSpPr>
          <p:sp>
            <p:nvSpPr>
              <p:cNvPr id="37" name="TextBox 4"/>
              <p:cNvSpPr txBox="1"/>
              <p:nvPr/>
            </p:nvSpPr>
            <p:spPr>
              <a:xfrm>
                <a:off x="2577767" y="3242468"/>
                <a:ext cx="4863958" cy="378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override the function </a:t>
                </a:r>
                <a:r>
                  <a:rPr lang="en-US" altLang="zh-CN" sz="1635" b="1" dirty="0"/>
                  <a:t>show()</a:t>
                </a:r>
                <a:r>
                  <a:rPr lang="en-US" altLang="zh-CN" sz="1635" dirty="0"/>
                  <a:t> in </a:t>
                </a:r>
                <a:r>
                  <a:rPr lang="en-US" altLang="zh-CN" sz="1635" dirty="0" err="1"/>
                  <a:t>SalariedEmployee</a:t>
                </a:r>
                <a:endParaRPr lang="zh-CN" altLang="en-US" sz="1635" dirty="0"/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 flipV="1">
                <a:off x="2209481" y="3475477"/>
                <a:ext cx="465880" cy="137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70021" y="4749353"/>
              <a:ext cx="1099825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4422" y="1332691"/>
            <a:ext cx="4683334" cy="595291"/>
            <a:chOff x="1076022" y="4571984"/>
            <a:chExt cx="5160354" cy="655923"/>
          </a:xfrm>
        </p:grpSpPr>
        <p:grpSp>
          <p:nvGrpSpPr>
            <p:cNvPr id="39" name="组合 38"/>
            <p:cNvGrpSpPr/>
            <p:nvPr/>
          </p:nvGrpSpPr>
          <p:grpSpPr>
            <a:xfrm>
              <a:off x="1862435" y="4571984"/>
              <a:ext cx="4373941" cy="655923"/>
              <a:chOff x="2451716" y="3203832"/>
              <a:chExt cx="4373941" cy="655923"/>
            </a:xfrm>
          </p:grpSpPr>
          <p:sp>
            <p:nvSpPr>
              <p:cNvPr id="46" name="TextBox 7"/>
              <p:cNvSpPr txBox="1"/>
              <p:nvPr/>
            </p:nvSpPr>
            <p:spPr>
              <a:xfrm>
                <a:off x="3178225" y="3203832"/>
                <a:ext cx="3647432" cy="655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if the access specifier is </a:t>
                </a:r>
                <a:r>
                  <a:rPr lang="en-US" altLang="zh-CN" sz="1635" b="1" dirty="0"/>
                  <a:t>protected</a:t>
                </a:r>
                <a:r>
                  <a:rPr lang="en-US" altLang="zh-CN" sz="1635" dirty="0"/>
                  <a:t>, </a:t>
                </a:r>
                <a:endParaRPr lang="en-US" altLang="zh-CN" sz="1635" dirty="0"/>
              </a:p>
              <a:p>
                <a:r>
                  <a:rPr lang="en-US" altLang="zh-CN" sz="1635" dirty="0"/>
                  <a:t>the derived class can access the data</a:t>
                </a:r>
                <a:endParaRPr lang="zh-CN" altLang="en-US" sz="1635" dirty="0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H="1">
                <a:off x="2451716" y="3505701"/>
                <a:ext cx="9303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076022" y="4751855"/>
              <a:ext cx="857892" cy="2835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18546" y="4172432"/>
            <a:ext cx="5829416" cy="927453"/>
            <a:chOff x="6218546" y="4172432"/>
            <a:chExt cx="5829416" cy="927453"/>
          </a:xfrm>
        </p:grpSpPr>
        <p:grpSp>
          <p:nvGrpSpPr>
            <p:cNvPr id="40" name="组合 39"/>
            <p:cNvGrpSpPr/>
            <p:nvPr/>
          </p:nvGrpSpPr>
          <p:grpSpPr>
            <a:xfrm>
              <a:off x="6218546" y="4387583"/>
              <a:ext cx="5829416" cy="712302"/>
              <a:chOff x="443105" y="4749353"/>
              <a:chExt cx="6423161" cy="784854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43105" y="4948946"/>
                <a:ext cx="6423161" cy="585261"/>
                <a:chOff x="1032386" y="3580794"/>
                <a:chExt cx="6423161" cy="585261"/>
              </a:xfrm>
            </p:grpSpPr>
            <p:sp>
              <p:nvSpPr>
                <p:cNvPr id="43" name="TextBox 4"/>
                <p:cNvSpPr txBox="1"/>
                <p:nvPr/>
              </p:nvSpPr>
              <p:spPr>
                <a:xfrm>
                  <a:off x="1032386" y="3787224"/>
                  <a:ext cx="6423161" cy="378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35" dirty="0"/>
                    <a:t>invoke base class method in derived class to get the name and </a:t>
                  </a:r>
                  <a:r>
                    <a:rPr lang="en-US" altLang="zh-CN" sz="1635" dirty="0" err="1"/>
                    <a:t>snn</a:t>
                  </a:r>
                  <a:endParaRPr lang="zh-CN" altLang="en-US" sz="1635" dirty="0"/>
                </a:p>
              </p:txBody>
            </p:sp>
            <p:cxnSp>
              <p:nvCxnSpPr>
                <p:cNvPr id="44" name="直接箭头连接符 43"/>
                <p:cNvCxnSpPr/>
                <p:nvPr/>
              </p:nvCxnSpPr>
              <p:spPr>
                <a:xfrm flipH="1" flipV="1">
                  <a:off x="1512341" y="3580794"/>
                  <a:ext cx="362685" cy="308591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矩形 41"/>
              <p:cNvSpPr/>
              <p:nvPr/>
            </p:nvSpPr>
            <p:spPr>
              <a:xfrm>
                <a:off x="570021" y="4749353"/>
                <a:ext cx="706079" cy="24009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/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7400534" y="4172432"/>
              <a:ext cx="730453" cy="2179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7096" y="2257568"/>
            <a:ext cx="5954896" cy="4971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9" y="1085520"/>
            <a:ext cx="5838825" cy="3543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99" y="2444314"/>
            <a:ext cx="2383135" cy="531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5" name="矩形 4"/>
          <p:cNvSpPr/>
          <p:nvPr/>
        </p:nvSpPr>
        <p:spPr>
          <a:xfrm>
            <a:off x="665434" y="3310831"/>
            <a:ext cx="1437740" cy="439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6" name="组合 5"/>
          <p:cNvGrpSpPr/>
          <p:nvPr/>
        </p:nvGrpSpPr>
        <p:grpSpPr>
          <a:xfrm>
            <a:off x="2103174" y="3005831"/>
            <a:ext cx="8289931" cy="1375049"/>
            <a:chOff x="2206879" y="3311969"/>
            <a:chExt cx="9134275" cy="1515094"/>
          </a:xfrm>
        </p:grpSpPr>
        <p:cxnSp>
          <p:nvCxnSpPr>
            <p:cNvPr id="7" name="直接箭头连接符 6"/>
            <p:cNvCxnSpPr>
              <a:stCxn id="9" idx="1"/>
            </p:cNvCxnSpPr>
            <p:nvPr/>
          </p:nvCxnSpPr>
          <p:spPr>
            <a:xfrm flipH="1" flipV="1">
              <a:off x="2388236" y="3311969"/>
              <a:ext cx="668538" cy="1159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9" idx="1"/>
              <a:endCxn id="5" idx="3"/>
            </p:cNvCxnSpPr>
            <p:nvPr/>
          </p:nvCxnSpPr>
          <p:spPr>
            <a:xfrm flipH="1" flipV="1">
              <a:off x="2206879" y="3889935"/>
              <a:ext cx="849895" cy="5810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56774" y="4114905"/>
              <a:ext cx="8284380" cy="71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pointer type of </a:t>
              </a:r>
              <a:r>
                <a:rPr lang="en-US" altLang="zh-CN" b="1" dirty="0"/>
                <a:t>pe</a:t>
              </a:r>
              <a:r>
                <a:rPr lang="en-US" altLang="zh-CN" dirty="0"/>
                <a:t> is Employee, it points to a different object respectively, </a:t>
              </a:r>
              <a:endParaRPr lang="en-US" altLang="zh-CN" dirty="0"/>
            </a:p>
            <a:p>
              <a:r>
                <a:rPr lang="en-US" altLang="zh-CN" dirty="0"/>
                <a:t>and invokes different objects’ </a:t>
              </a:r>
              <a:r>
                <a:rPr lang="en-US" altLang="zh-CN" b="1" dirty="0"/>
                <a:t>show() </a:t>
              </a:r>
              <a:r>
                <a:rPr lang="en-US" altLang="zh-CN" dirty="0"/>
                <a:t>functions. This is polymorphism.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09915" y="2171346"/>
            <a:ext cx="7335747" cy="698207"/>
            <a:chOff x="2069877" y="2807624"/>
            <a:chExt cx="8082906" cy="769321"/>
          </a:xfrm>
        </p:grpSpPr>
        <p:sp>
          <p:nvSpPr>
            <p:cNvPr id="11" name="矩形 10"/>
            <p:cNvSpPr/>
            <p:nvPr/>
          </p:nvSpPr>
          <p:spPr>
            <a:xfrm>
              <a:off x="5850521" y="2807624"/>
              <a:ext cx="4302262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2069877" y="3029123"/>
              <a:ext cx="3681286" cy="5478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03174" y="2521110"/>
            <a:ext cx="9876737" cy="1121746"/>
            <a:chOff x="2566918" y="1558742"/>
            <a:chExt cx="10882697" cy="1235997"/>
          </a:xfrm>
        </p:grpSpPr>
        <p:sp>
          <p:nvSpPr>
            <p:cNvPr id="15" name="矩形 14"/>
            <p:cNvSpPr/>
            <p:nvPr/>
          </p:nvSpPr>
          <p:spPr>
            <a:xfrm>
              <a:off x="6971600" y="1558742"/>
              <a:ext cx="6478015" cy="29728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2566918" y="1724430"/>
              <a:ext cx="4386852" cy="107030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591" y="953054"/>
            <a:ext cx="7534275" cy="27051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73368" y="404374"/>
            <a:ext cx="5719739" cy="588166"/>
          </a:xfrm>
        </p:spPr>
        <p:txBody>
          <a:bodyPr/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b="1" dirty="0"/>
              <a:t>Destructors </a:t>
            </a:r>
            <a:endParaRPr lang="en-US" sz="254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441861" y="2496063"/>
            <a:ext cx="10615798" cy="1055663"/>
            <a:chOff x="1587719" y="3330347"/>
            <a:chExt cx="11697038" cy="1163184"/>
          </a:xfrm>
        </p:grpSpPr>
        <p:grpSp>
          <p:nvGrpSpPr>
            <p:cNvPr id="6" name="组合 5"/>
            <p:cNvGrpSpPr/>
            <p:nvPr/>
          </p:nvGrpSpPr>
          <p:grpSpPr>
            <a:xfrm>
              <a:off x="3140136" y="3476158"/>
              <a:ext cx="10144621" cy="1017373"/>
              <a:chOff x="3729417" y="2108006"/>
              <a:chExt cx="10144621" cy="101737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089457" y="2108006"/>
                <a:ext cx="9784581" cy="101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the destructors is 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not virtual</a:t>
                </a:r>
                <a:r>
                  <a:rPr lang="en-US" altLang="zh-CN" dirty="0"/>
                  <a:t>, the delete statement invokes the </a:t>
                </a:r>
                <a:r>
                  <a:rPr lang="en-US" altLang="zh-CN" b="1" i="1" dirty="0"/>
                  <a:t>~Employee() </a:t>
                </a:r>
                <a:r>
                  <a:rPr lang="en-US" altLang="zh-CN" dirty="0"/>
                  <a:t>destructor. </a:t>
                </a:r>
                <a:endParaRPr lang="en-US" altLang="zh-CN" dirty="0"/>
              </a:p>
              <a:p>
                <a:r>
                  <a:rPr lang="en-US" altLang="zh-CN" dirty="0"/>
                  <a:t>This frees memory pointed to by the </a:t>
                </a:r>
                <a:r>
                  <a:rPr lang="en-US" altLang="zh-CN" b="1" i="1" dirty="0"/>
                  <a:t>Employee</a:t>
                </a:r>
                <a:r>
                  <a:rPr lang="en-US" altLang="zh-CN" dirty="0"/>
                  <a:t> component of the </a:t>
                </a:r>
                <a:r>
                  <a:rPr lang="en-US" altLang="zh-CN" b="1" i="1" dirty="0" err="1"/>
                  <a:t>SalariedEmployee</a:t>
                </a:r>
                <a:r>
                  <a:rPr lang="en-US" altLang="zh-CN" dirty="0"/>
                  <a:t> object </a:t>
                </a:r>
                <a:endParaRPr lang="en-US" altLang="zh-CN" dirty="0"/>
              </a:p>
              <a:p>
                <a:r>
                  <a:rPr lang="en-US" altLang="zh-CN" dirty="0"/>
                  <a:t> not memory pointed to by </a:t>
                </a:r>
                <a:r>
                  <a:rPr lang="en-US" altLang="zh-CN" b="1" dirty="0" err="1"/>
                  <a:t>SalariedEmployee</a:t>
                </a:r>
                <a:r>
                  <a:rPr lang="en-US" altLang="zh-CN" dirty="0"/>
                  <a:t> component. 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3729417" y="2310763"/>
                <a:ext cx="360040" cy="21602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1587719" y="3330347"/>
              <a:ext cx="1552417" cy="456580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47" y="1818771"/>
            <a:ext cx="4972050" cy="8096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2998" y="4128384"/>
            <a:ext cx="104759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the destructor is </a:t>
            </a:r>
            <a:r>
              <a:rPr lang="en-US" altLang="zh-CN" b="1" dirty="0">
                <a:solidFill>
                  <a:srgbClr val="00B0F0"/>
                </a:solidFill>
              </a:rPr>
              <a:t>virtual</a:t>
            </a:r>
            <a:r>
              <a:rPr lang="en-US" altLang="zh-CN" dirty="0"/>
              <a:t>, the same code invokes the </a:t>
            </a:r>
            <a:r>
              <a:rPr lang="en-US" altLang="zh-CN" b="1" i="1" dirty="0"/>
              <a:t>~</a:t>
            </a:r>
            <a:r>
              <a:rPr lang="en-US" altLang="zh-CN" b="1" i="1" dirty="0" err="1"/>
              <a:t>SalariedEmployee</a:t>
            </a:r>
            <a:r>
              <a:rPr lang="en-US" altLang="zh-CN" b="1" i="1" dirty="0"/>
              <a:t>() </a:t>
            </a:r>
            <a:r>
              <a:rPr lang="en-US" altLang="zh-CN" dirty="0"/>
              <a:t>destructor, which frees memory pointed to by the </a:t>
            </a:r>
            <a:r>
              <a:rPr lang="en-US" altLang="zh-CN" b="1" dirty="0" err="1"/>
              <a:t>SalariedEmployee</a:t>
            </a:r>
            <a:r>
              <a:rPr lang="en-US" altLang="zh-CN" b="1" i="1" dirty="0"/>
              <a:t> </a:t>
            </a:r>
            <a:r>
              <a:rPr lang="en-US" altLang="zh-CN" dirty="0"/>
              <a:t>component, and then calls the </a:t>
            </a:r>
            <a:r>
              <a:rPr lang="en-US" altLang="zh-CN" b="1" i="1" dirty="0"/>
              <a:t>~Employee() </a:t>
            </a:r>
            <a:r>
              <a:rPr lang="en-US" altLang="zh-CN" dirty="0"/>
              <a:t>destructor to free memory pointed to by the </a:t>
            </a:r>
            <a:r>
              <a:rPr lang="en-US" altLang="zh-CN" b="1" i="1" dirty="0"/>
              <a:t>Employee</a:t>
            </a:r>
            <a:r>
              <a:rPr lang="en-US" altLang="zh-CN" dirty="0"/>
              <a:t> component.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38" y="5197509"/>
            <a:ext cx="4991100" cy="10001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243447" y="2416663"/>
            <a:ext cx="3595497" cy="289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73271" y="5769463"/>
            <a:ext cx="3900297" cy="437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8998" y="-34645"/>
            <a:ext cx="10975639" cy="136815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       Inheritance and Dynamic Memory Allocation</a:t>
            </a:r>
            <a:endParaRPr lang="en-US" altLang="zh-CN" sz="4000" dirty="0"/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541096" y="1442275"/>
            <a:ext cx="11436565" cy="14456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a </a:t>
            </a:r>
            <a:r>
              <a:rPr lang="en-US" sz="2540" b="1" dirty="0">
                <a:solidFill>
                  <a:prstClr val="black"/>
                </a:solidFill>
              </a:rPr>
              <a:t>base class </a:t>
            </a:r>
            <a:r>
              <a:rPr lang="en-US" sz="2540" dirty="0">
                <a:solidFill>
                  <a:prstClr val="black"/>
                </a:solidFill>
              </a:rPr>
              <a:t>uses dynamic memory allocation and redefines assignment operator and a copy constructor, how does that affect the implementation of the </a:t>
            </a:r>
            <a:r>
              <a:rPr lang="en-US" sz="2540" b="1" dirty="0">
                <a:solidFill>
                  <a:prstClr val="black"/>
                </a:solidFill>
              </a:rPr>
              <a:t>derived class</a:t>
            </a:r>
            <a:r>
              <a:rPr lang="en-US" sz="2540" dirty="0">
                <a:solidFill>
                  <a:prstClr val="black"/>
                </a:solidFill>
              </a:rPr>
              <a:t>? The answer depends on the nature of the derived class.</a:t>
            </a:r>
            <a:endParaRPr lang="en-US" sz="2540" dirty="0">
              <a:solidFill>
                <a:prstClr val="black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endParaRPr lang="en-US" sz="2540" dirty="0">
              <a:solidFill>
                <a:prstClr val="black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  </a:t>
            </a:r>
            <a:endParaRPr lang="en-US" sz="2540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41096" y="3022298"/>
            <a:ext cx="11436565" cy="108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the </a:t>
            </a:r>
            <a:r>
              <a:rPr lang="en-US" sz="2540" b="1" dirty="0">
                <a:solidFill>
                  <a:prstClr val="black"/>
                </a:solidFill>
              </a:rPr>
              <a:t>derived class does not itself use dynamic memory allocation</a:t>
            </a:r>
            <a:r>
              <a:rPr lang="en-US" sz="2540" dirty="0">
                <a:solidFill>
                  <a:prstClr val="black"/>
                </a:solidFill>
              </a:rPr>
              <a:t>, you needn’t </a:t>
            </a:r>
            <a:endParaRPr lang="en-US" sz="2540" dirty="0">
              <a:solidFill>
                <a:prstClr val="black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take any special steps.</a:t>
            </a:r>
            <a:endParaRPr lang="en-US" sz="254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541097" y="4195447"/>
            <a:ext cx="11436565" cy="108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the </a:t>
            </a:r>
            <a:r>
              <a:rPr lang="en-US" sz="2540" b="1" dirty="0">
                <a:solidFill>
                  <a:prstClr val="black"/>
                </a:solidFill>
              </a:rPr>
              <a:t>derived class does use new to allocate memory</a:t>
            </a:r>
            <a:r>
              <a:rPr lang="en-US" sz="2540" dirty="0">
                <a:solidFill>
                  <a:prstClr val="black"/>
                </a:solidFill>
              </a:rPr>
              <a:t>, you do have to define an explicit destructor, copy constructor, and assignment operator for the derived class.</a:t>
            </a:r>
            <a:endParaRPr lang="en-US" sz="2540" dirty="0">
              <a:solidFill>
                <a:prstClr val="black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  </a:t>
            </a:r>
            <a:endParaRPr lang="en-US" sz="254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组合 1032"/>
          <p:cNvGrpSpPr/>
          <p:nvPr/>
        </p:nvGrpSpPr>
        <p:grpSpPr>
          <a:xfrm>
            <a:off x="7153425" y="3483859"/>
            <a:ext cx="1880611" cy="1866416"/>
            <a:chOff x="5972073" y="210803"/>
            <a:chExt cx="1880611" cy="1866416"/>
          </a:xfrm>
        </p:grpSpPr>
        <p:pic>
          <p:nvPicPr>
            <p:cNvPr id="1030" name="图片 10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72073" y="210803"/>
              <a:ext cx="1857375" cy="942975"/>
            </a:xfrm>
            <a:prstGeom prst="rect">
              <a:avLst/>
            </a:prstGeom>
          </p:spPr>
        </p:pic>
        <p:pic>
          <p:nvPicPr>
            <p:cNvPr id="1032" name="图片 10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4359" y="1162819"/>
              <a:ext cx="1838325" cy="914400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21" y="3402788"/>
            <a:ext cx="6486525" cy="304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70" y="324093"/>
            <a:ext cx="4371975" cy="2809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35056" y="3906600"/>
            <a:ext cx="1463477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" name="矩形 5"/>
          <p:cNvSpPr/>
          <p:nvPr/>
        </p:nvSpPr>
        <p:spPr>
          <a:xfrm>
            <a:off x="7553079" y="4833998"/>
            <a:ext cx="1501274" cy="315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7" name="组合 6"/>
          <p:cNvGrpSpPr/>
          <p:nvPr/>
        </p:nvGrpSpPr>
        <p:grpSpPr>
          <a:xfrm>
            <a:off x="6015494" y="4285704"/>
            <a:ext cx="6077717" cy="2160008"/>
            <a:chOff x="3084537" y="1624013"/>
            <a:chExt cx="6696744" cy="238001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5041601" y="1624013"/>
              <a:ext cx="225731" cy="13935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4836731" y="2640311"/>
              <a:ext cx="430600" cy="3871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84537" y="2986650"/>
              <a:ext cx="6696744" cy="101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 derived class destructor automatically calls the base-class destructor, so its own responsibility is to clean up after what the derived-class destructors do.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737153" y="1187106"/>
            <a:ext cx="1699147" cy="223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15" name="矩形 14"/>
          <p:cNvSpPr/>
          <p:nvPr/>
        </p:nvSpPr>
        <p:spPr>
          <a:xfrm>
            <a:off x="671802" y="4274421"/>
            <a:ext cx="1503091" cy="2940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16" name="组合 15"/>
          <p:cNvGrpSpPr/>
          <p:nvPr/>
        </p:nvGrpSpPr>
        <p:grpSpPr>
          <a:xfrm>
            <a:off x="2088734" y="1449498"/>
            <a:ext cx="4921487" cy="3524041"/>
            <a:chOff x="1329140" y="-153922"/>
            <a:chExt cx="5422750" cy="3882973"/>
          </a:xfrm>
        </p:grpSpPr>
        <p:cxnSp>
          <p:nvCxnSpPr>
            <p:cNvPr id="17" name="直接箭头连接符 16"/>
            <p:cNvCxnSpPr/>
            <p:nvPr/>
          </p:nvCxnSpPr>
          <p:spPr>
            <a:xfrm flipH="1" flipV="1">
              <a:off x="1489986" y="-153922"/>
              <a:ext cx="929094" cy="29953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1329140" y="2841473"/>
              <a:ext cx="1089940" cy="2792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51929" y="2406466"/>
              <a:ext cx="4399961" cy="132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data fields both in the base class </a:t>
              </a:r>
              <a:endParaRPr lang="en-US" altLang="zh-CN" dirty="0"/>
            </a:p>
            <a:p>
              <a:r>
                <a:rPr lang="en-US" altLang="zh-CN" dirty="0"/>
                <a:t>and the derived class hold pointers, </a:t>
              </a:r>
              <a:endParaRPr lang="en-US" altLang="zh-CN" dirty="0"/>
            </a:p>
            <a:p>
              <a:r>
                <a:rPr lang="en-US" altLang="zh-CN" dirty="0"/>
                <a:t>which indicate they would use dynamic </a:t>
              </a:r>
              <a:endParaRPr lang="en-US" altLang="zh-CN" dirty="0"/>
            </a:p>
            <a:p>
              <a:r>
                <a:rPr lang="en-US" altLang="zh-CN" dirty="0"/>
                <a:t>memory allocation.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0651" y="528152"/>
            <a:ext cx="2710668" cy="425994"/>
            <a:chOff x="955251" y="4769109"/>
            <a:chExt cx="2986755" cy="469382"/>
          </a:xfrm>
        </p:grpSpPr>
        <p:grpSp>
          <p:nvGrpSpPr>
            <p:cNvPr id="21" name="组合 20"/>
            <p:cNvGrpSpPr/>
            <p:nvPr/>
          </p:nvGrpSpPr>
          <p:grpSpPr>
            <a:xfrm>
              <a:off x="2420186" y="4828999"/>
              <a:ext cx="1521820" cy="409492"/>
              <a:chOff x="3009467" y="3460847"/>
              <a:chExt cx="1521820" cy="409492"/>
            </a:xfrm>
          </p:grpSpPr>
          <p:sp>
            <p:nvSpPr>
              <p:cNvPr id="23" name="TextBox 8"/>
              <p:cNvSpPr txBox="1"/>
              <p:nvPr/>
            </p:nvSpPr>
            <p:spPr>
              <a:xfrm>
                <a:off x="3292777" y="3460847"/>
                <a:ext cx="1238510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base class</a:t>
                </a:r>
                <a:endParaRPr lang="zh-CN" altLang="en-US" sz="1815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3009467" y="3508969"/>
                <a:ext cx="360040" cy="21602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955251" y="4769109"/>
              <a:ext cx="1512168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0747" y="3084075"/>
            <a:ext cx="4046731" cy="842028"/>
            <a:chOff x="955251" y="4165337"/>
            <a:chExt cx="4458897" cy="927790"/>
          </a:xfrm>
        </p:grpSpPr>
        <p:grpSp>
          <p:nvGrpSpPr>
            <p:cNvPr id="26" name="组合 25"/>
            <p:cNvGrpSpPr/>
            <p:nvPr/>
          </p:nvGrpSpPr>
          <p:grpSpPr>
            <a:xfrm>
              <a:off x="3876078" y="4165337"/>
              <a:ext cx="1538070" cy="603771"/>
              <a:chOff x="4465359" y="2797185"/>
              <a:chExt cx="1538070" cy="603771"/>
            </a:xfrm>
          </p:grpSpPr>
          <p:sp>
            <p:nvSpPr>
              <p:cNvPr id="28" name="TextBox 8"/>
              <p:cNvSpPr txBox="1"/>
              <p:nvPr/>
            </p:nvSpPr>
            <p:spPr>
              <a:xfrm>
                <a:off x="4465359" y="2797185"/>
                <a:ext cx="1538070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derived class</a:t>
                </a:r>
                <a:endParaRPr lang="zh-CN" altLang="en-US" sz="1815" dirty="0"/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H="1">
                <a:off x="4521039" y="3092359"/>
                <a:ext cx="296577" cy="30859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955251" y="4769108"/>
              <a:ext cx="2976507" cy="3240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868" y="169773"/>
            <a:ext cx="3876675" cy="1304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728" y="1953805"/>
            <a:ext cx="6324600" cy="11049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177678" y="194215"/>
            <a:ext cx="6398311" cy="1104357"/>
            <a:chOff x="79945" y="4769108"/>
            <a:chExt cx="7049990" cy="1216837"/>
          </a:xfrm>
        </p:grpSpPr>
        <p:grpSp>
          <p:nvGrpSpPr>
            <p:cNvPr id="34" name="组合 33"/>
            <p:cNvGrpSpPr/>
            <p:nvPr/>
          </p:nvGrpSpPr>
          <p:grpSpPr>
            <a:xfrm>
              <a:off x="4253750" y="4988332"/>
              <a:ext cx="2876185" cy="430552"/>
              <a:chOff x="4843031" y="3620180"/>
              <a:chExt cx="2876185" cy="430552"/>
            </a:xfrm>
          </p:grpSpPr>
          <p:sp>
            <p:nvSpPr>
              <p:cNvPr id="36" name="TextBox 8"/>
              <p:cNvSpPr txBox="1"/>
              <p:nvPr/>
            </p:nvSpPr>
            <p:spPr>
              <a:xfrm>
                <a:off x="5220012" y="3641240"/>
                <a:ext cx="2499204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base class constructor</a:t>
                </a:r>
                <a:endParaRPr lang="zh-CN" altLang="en-US" sz="1815" dirty="0"/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 flipV="1">
                <a:off x="4843031" y="3620180"/>
                <a:ext cx="360040" cy="21602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79945" y="4769108"/>
              <a:ext cx="4271522" cy="12168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76287" y="1355659"/>
            <a:ext cx="6571571" cy="1682069"/>
            <a:chOff x="40432" y="4132555"/>
            <a:chExt cx="7240897" cy="1853390"/>
          </a:xfrm>
        </p:grpSpPr>
        <p:grpSp>
          <p:nvGrpSpPr>
            <p:cNvPr id="39" name="组合 38"/>
            <p:cNvGrpSpPr/>
            <p:nvPr/>
          </p:nvGrpSpPr>
          <p:grpSpPr>
            <a:xfrm>
              <a:off x="4482566" y="4132555"/>
              <a:ext cx="2798763" cy="539799"/>
              <a:chOff x="5071847" y="2764403"/>
              <a:chExt cx="2798763" cy="539799"/>
            </a:xfrm>
          </p:grpSpPr>
          <p:sp>
            <p:nvSpPr>
              <p:cNvPr id="41" name="TextBox 8"/>
              <p:cNvSpPr txBox="1"/>
              <p:nvPr/>
            </p:nvSpPr>
            <p:spPr>
              <a:xfrm>
                <a:off x="5071847" y="2764403"/>
                <a:ext cx="2798763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derived class constructor</a:t>
                </a:r>
                <a:endParaRPr lang="zh-CN" altLang="en-US" sz="1815" dirty="0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H="1">
                <a:off x="6076693" y="3103141"/>
                <a:ext cx="335843" cy="201061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40432" y="4769108"/>
              <a:ext cx="6901824" cy="12168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542" y="2735801"/>
            <a:ext cx="8143875" cy="1133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18" y="998407"/>
            <a:ext cx="4524375" cy="1323975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 bwMode="auto">
          <a:xfrm>
            <a:off x="541097" y="226762"/>
            <a:ext cx="11436565" cy="457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prstClr val="black"/>
                </a:solidFill>
              </a:rPr>
              <a:t>Consider copy constructor:</a:t>
            </a:r>
            <a:endParaRPr lang="en-US" sz="2540" b="1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8918" y="894624"/>
            <a:ext cx="8742304" cy="1159555"/>
            <a:chOff x="-3053216" y="4107897"/>
            <a:chExt cx="9632724" cy="1277659"/>
          </a:xfrm>
        </p:grpSpPr>
        <p:grpSp>
          <p:nvGrpSpPr>
            <p:cNvPr id="6" name="组合 5"/>
            <p:cNvGrpSpPr/>
            <p:nvPr/>
          </p:nvGrpSpPr>
          <p:grpSpPr>
            <a:xfrm>
              <a:off x="1530937" y="4308114"/>
              <a:ext cx="5048571" cy="590249"/>
              <a:chOff x="2120218" y="2939962"/>
              <a:chExt cx="5048571" cy="59024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636394" y="3123262"/>
                <a:ext cx="4532395" cy="40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base-class </a:t>
                </a:r>
                <a:r>
                  <a:rPr lang="en-US" altLang="zh-CN" b="1" dirty="0" err="1"/>
                  <a:t>baseDMA</a:t>
                </a:r>
                <a:r>
                  <a:rPr lang="en-US" altLang="zh-CN" dirty="0"/>
                  <a:t> copy constructor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120218" y="2939962"/>
                <a:ext cx="516176" cy="37271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-3053216" y="4107897"/>
              <a:ext cx="4883019" cy="127765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097" y="1815086"/>
            <a:ext cx="11035949" cy="1846077"/>
            <a:chOff x="-3293221" y="2610495"/>
            <a:chExt cx="12159982" cy="2034105"/>
          </a:xfrm>
        </p:grpSpPr>
        <p:grpSp>
          <p:nvGrpSpPr>
            <p:cNvPr id="13" name="组合 12"/>
            <p:cNvGrpSpPr/>
            <p:nvPr/>
          </p:nvGrpSpPr>
          <p:grpSpPr>
            <a:xfrm>
              <a:off x="812393" y="2610495"/>
              <a:ext cx="8054368" cy="1079913"/>
              <a:chOff x="1401674" y="1242343"/>
              <a:chExt cx="8054368" cy="107991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636396" y="1242343"/>
                <a:ext cx="6819646" cy="101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derived class </a:t>
                </a:r>
                <a:r>
                  <a:rPr lang="en-US" altLang="zh-CN" b="1" dirty="0" err="1"/>
                  <a:t>hasDMA</a:t>
                </a:r>
                <a:r>
                  <a:rPr lang="en-US" altLang="zh-CN" dirty="0"/>
                  <a:t> copy constructor only has </a:t>
                </a:r>
                <a:r>
                  <a:rPr lang="en-US" altLang="zh-CN" dirty="0" err="1"/>
                  <a:t>accesse</a:t>
                </a:r>
                <a:r>
                  <a:rPr lang="en-US" altLang="zh-CN" dirty="0"/>
                  <a:t> to </a:t>
                </a:r>
                <a:endParaRPr lang="en-US" altLang="zh-CN" dirty="0"/>
              </a:p>
              <a:p>
                <a:r>
                  <a:rPr lang="en-US" altLang="zh-CN" b="1" dirty="0" err="1"/>
                  <a:t>hasDMA</a:t>
                </a:r>
                <a:r>
                  <a:rPr lang="en-US" altLang="zh-CN" dirty="0"/>
                  <a:t> data, so it must invoke the </a:t>
                </a:r>
                <a:r>
                  <a:rPr lang="en-US" altLang="zh-CN" b="1" dirty="0" err="1"/>
                  <a:t>baseDMA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copy constructor </a:t>
                </a:r>
                <a:endParaRPr lang="en-US" altLang="zh-CN" dirty="0"/>
              </a:p>
              <a:p>
                <a:r>
                  <a:rPr lang="en-US" altLang="zh-CN" dirty="0"/>
                  <a:t>to handle the </a:t>
                </a:r>
                <a:r>
                  <a:rPr lang="en-US" altLang="zh-CN" b="1" dirty="0" err="1"/>
                  <a:t>baseDMA</a:t>
                </a:r>
                <a:r>
                  <a:rPr lang="en-US" altLang="zh-CN" dirty="0"/>
                  <a:t> share of the data.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>
                <a:stCxn id="15" idx="1"/>
              </p:cNvCxnSpPr>
              <p:nvPr/>
            </p:nvCxnSpPr>
            <p:spPr>
              <a:xfrm flipH="1">
                <a:off x="1401674" y="1751031"/>
                <a:ext cx="1234722" cy="571225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-3293221" y="4107895"/>
              <a:ext cx="4708158" cy="536705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77572" y="2739673"/>
            <a:ext cx="9493496" cy="2291392"/>
            <a:chOff x="-1091542" y="3269214"/>
            <a:chExt cx="10460427" cy="2524775"/>
          </a:xfrm>
        </p:grpSpPr>
        <p:grpSp>
          <p:nvGrpSpPr>
            <p:cNvPr id="19" name="组合 18"/>
            <p:cNvGrpSpPr/>
            <p:nvPr/>
          </p:nvGrpSpPr>
          <p:grpSpPr>
            <a:xfrm>
              <a:off x="-1091542" y="3494170"/>
              <a:ext cx="10460427" cy="2299819"/>
              <a:chOff x="-502261" y="2126018"/>
              <a:chExt cx="10460427" cy="229981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-502261" y="3103252"/>
                <a:ext cx="10460427" cy="1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member initialization list passes a </a:t>
                </a:r>
                <a:r>
                  <a:rPr lang="en-US" altLang="zh-CN" b="1" dirty="0" err="1"/>
                  <a:t>hasDMA</a:t>
                </a:r>
                <a:r>
                  <a:rPr lang="en-US" altLang="zh-CN" dirty="0"/>
                  <a:t> reference to a </a:t>
                </a:r>
                <a:r>
                  <a:rPr lang="en-US" altLang="zh-CN" b="1" dirty="0" err="1"/>
                  <a:t>baseDMA</a:t>
                </a:r>
                <a:r>
                  <a:rPr lang="en-US" altLang="zh-CN" dirty="0"/>
                  <a:t> constructor.</a:t>
                </a:r>
                <a:endParaRPr lang="en-US" altLang="zh-CN" dirty="0"/>
              </a:p>
              <a:p>
                <a:r>
                  <a:rPr lang="en-US" altLang="zh-CN" dirty="0"/>
                  <a:t>The </a:t>
                </a:r>
                <a:r>
                  <a:rPr lang="en-US" altLang="zh-CN" b="1" dirty="0" err="1"/>
                  <a:t>baseDMA</a:t>
                </a:r>
                <a:r>
                  <a:rPr lang="en-US" altLang="zh-CN" dirty="0"/>
                  <a:t> copy constructor has a </a:t>
                </a:r>
                <a:r>
                  <a:rPr lang="en-US" altLang="zh-CN" b="1" dirty="0" err="1"/>
                  <a:t>baseDMA</a:t>
                </a:r>
                <a:r>
                  <a:rPr lang="en-US" altLang="zh-CN" dirty="0"/>
                  <a:t> reference parameter, and a base class reference </a:t>
                </a:r>
                <a:endParaRPr lang="en-US" altLang="zh-CN" dirty="0"/>
              </a:p>
              <a:p>
                <a:r>
                  <a:rPr lang="en-US" altLang="zh-CN" dirty="0"/>
                  <a:t>can refer to a derived type. Thus, the </a:t>
                </a:r>
                <a:r>
                  <a:rPr lang="en-US" altLang="zh-CN" b="1" dirty="0" err="1"/>
                  <a:t>baseDMA</a:t>
                </a:r>
                <a:r>
                  <a:rPr lang="en-US" altLang="zh-CN" dirty="0"/>
                  <a:t> copy constructor uses the </a:t>
                </a:r>
                <a:r>
                  <a:rPr lang="en-US" altLang="zh-CN" b="1" dirty="0" err="1"/>
                  <a:t>baseDMA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portion of the </a:t>
                </a:r>
                <a:endParaRPr lang="en-US" altLang="zh-CN" dirty="0"/>
              </a:p>
              <a:p>
                <a:r>
                  <a:rPr lang="en-US" altLang="zh-CN" b="1" dirty="0" err="1"/>
                  <a:t>hasDMA</a:t>
                </a:r>
                <a:r>
                  <a:rPr lang="en-US" altLang="zh-CN" dirty="0"/>
                  <a:t> argument to constructor the </a:t>
                </a:r>
                <a:r>
                  <a:rPr lang="en-US" altLang="zh-CN" b="1" dirty="0" err="1"/>
                  <a:t>baseDMA</a:t>
                </a:r>
                <a:r>
                  <a:rPr lang="en-US" altLang="zh-CN" dirty="0"/>
                  <a:t> portion of the new object.</a:t>
                </a:r>
                <a:endParaRPr lang="zh-CN" altLang="en-US" dirty="0"/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 flipH="1" flipV="1">
                <a:off x="1632050" y="2126018"/>
                <a:ext cx="1424856" cy="876129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-51205" y="3269214"/>
              <a:ext cx="1143365" cy="27856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i="0" dirty="0">
                <a:solidFill>
                  <a:srgbClr val="24292F"/>
                </a:solidFill>
                <a:effectLst/>
                <a:cs typeface="+mj-lt"/>
              </a:rPr>
              <a:t>Class inheritance</a:t>
            </a:r>
            <a:endParaRPr lang="en-US" altLang="zh-CN" sz="4000" b="1" i="0" dirty="0">
              <a:solidFill>
                <a:srgbClr val="24292F"/>
              </a:solidFill>
              <a:effectLst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618"/>
            <a:ext cx="11053879" cy="33615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Class inheritance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Static binding and dynamic binding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Polymorphism (virtual function)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Inheritance and dynamic memory allocation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516" y="3082877"/>
            <a:ext cx="4838700" cy="2609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49" y="669130"/>
            <a:ext cx="4676775" cy="240030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 bwMode="auto">
          <a:xfrm>
            <a:off x="541097" y="226762"/>
            <a:ext cx="11436565" cy="392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prstClr val="black"/>
                </a:solidFill>
              </a:rPr>
              <a:t>Consider assignment operators:</a:t>
            </a:r>
            <a:endParaRPr lang="en-US" sz="2540" b="1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41098" y="718929"/>
            <a:ext cx="9784318" cy="2166897"/>
            <a:chOff x="-3293221" y="3914305"/>
            <a:chExt cx="10780869" cy="2387600"/>
          </a:xfrm>
        </p:grpSpPr>
        <p:grpSp>
          <p:nvGrpSpPr>
            <p:cNvPr id="6" name="组合 5"/>
            <p:cNvGrpSpPr/>
            <p:nvPr/>
          </p:nvGrpSpPr>
          <p:grpSpPr>
            <a:xfrm>
              <a:off x="1530937" y="4308114"/>
              <a:ext cx="5956711" cy="821854"/>
              <a:chOff x="2120218" y="2939962"/>
              <a:chExt cx="5956711" cy="82185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139846" y="3354866"/>
                <a:ext cx="4937083" cy="406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the base-class </a:t>
                </a:r>
                <a:r>
                  <a:rPr lang="en-US" altLang="zh-CN" b="1" dirty="0" err="1">
                    <a:solidFill>
                      <a:prstClr val="black"/>
                    </a:solidFill>
                  </a:rPr>
                  <a:t>baseDMA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assignment operator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120218" y="2939962"/>
                <a:ext cx="1080498" cy="57606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-3293221" y="3914305"/>
              <a:ext cx="4968552" cy="2387600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7308" y="3080427"/>
            <a:ext cx="10593068" cy="2400299"/>
            <a:chOff x="-3352489" y="4004713"/>
            <a:chExt cx="11671991" cy="2644773"/>
          </a:xfrm>
        </p:grpSpPr>
        <p:grpSp>
          <p:nvGrpSpPr>
            <p:cNvPr id="13" name="组合 12"/>
            <p:cNvGrpSpPr/>
            <p:nvPr/>
          </p:nvGrpSpPr>
          <p:grpSpPr>
            <a:xfrm>
              <a:off x="1530937" y="4138793"/>
              <a:ext cx="6788565" cy="1322584"/>
              <a:chOff x="2120218" y="2770641"/>
              <a:chExt cx="6788565" cy="132258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174249" y="2770641"/>
                <a:ext cx="5734534" cy="132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Because </a:t>
                </a:r>
                <a:r>
                  <a:rPr lang="en-US" altLang="zh-CN" b="1" dirty="0" err="1">
                    <a:solidFill>
                      <a:prstClr val="black"/>
                    </a:solidFill>
                  </a:rPr>
                  <a:t>hasDMA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uses dynamic memory allocation,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it needs an explicit assignment operator. Being a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b="1" dirty="0" err="1">
                    <a:solidFill>
                      <a:prstClr val="black"/>
                    </a:solidFill>
                  </a:rPr>
                  <a:t>hasDMA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method, it only has direct access to </a:t>
                </a:r>
                <a:r>
                  <a:rPr lang="en-US" altLang="zh-CN" b="1" dirty="0" err="1">
                    <a:solidFill>
                      <a:prstClr val="black"/>
                    </a:solidFill>
                  </a:rPr>
                  <a:t>hasDMA</a:t>
                </a:r>
                <a:endParaRPr lang="en-US" altLang="zh-CN" b="1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data.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120218" y="2939963"/>
                <a:ext cx="1080498" cy="43838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-3352489" y="4004713"/>
              <a:ext cx="5348287" cy="2644773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5983" y="4113398"/>
            <a:ext cx="9610304" cy="2575415"/>
            <a:chOff x="-3109682" y="4782857"/>
            <a:chExt cx="10589131" cy="2837725"/>
          </a:xfrm>
        </p:grpSpPr>
        <p:grpSp>
          <p:nvGrpSpPr>
            <p:cNvPr id="19" name="组合 18"/>
            <p:cNvGrpSpPr/>
            <p:nvPr/>
          </p:nvGrpSpPr>
          <p:grpSpPr>
            <a:xfrm>
              <a:off x="-2583708" y="5155987"/>
              <a:ext cx="10063157" cy="2464595"/>
              <a:chOff x="-1994427" y="3787835"/>
              <a:chExt cx="10063157" cy="24645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-1994427" y="5235058"/>
                <a:ext cx="10063157" cy="1017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An explicit assignment operator for a derived class also has to take care of assignment for the 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inherited base class </a:t>
                </a:r>
                <a:r>
                  <a:rPr lang="en-US" altLang="zh-CN" b="1" dirty="0" err="1">
                    <a:solidFill>
                      <a:prstClr val="black"/>
                    </a:solidFill>
                  </a:rPr>
                  <a:t>baseDMA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object. You can accomplish this by explicitly calling the base class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assignment operator.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 flipV="1">
                <a:off x="-1601693" y="3787835"/>
                <a:ext cx="489416" cy="158417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-3109682" y="4782857"/>
              <a:ext cx="2386782" cy="31201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  <a:endParaRPr lang="en-US" alt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4"/>
            <a:ext cx="11505513" cy="5375320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1. Design a stereo graphic class (</a:t>
            </a:r>
            <a:r>
              <a:rPr lang="en-US" sz="2500" b="1" dirty="0" err="1"/>
              <a:t>CStereoShape</a:t>
            </a:r>
            <a:r>
              <a:rPr lang="en-US" sz="2500" dirty="0"/>
              <a:t> class), and meet the following requirements:</a:t>
            </a:r>
            <a:endParaRPr lang="en-US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sz="2500" dirty="0"/>
              <a:t>A virtual function </a:t>
            </a:r>
            <a:r>
              <a:rPr lang="en-US" sz="2500" b="1" dirty="0" err="1"/>
              <a:t>GetArea</a:t>
            </a:r>
            <a:r>
              <a:rPr lang="en-US" sz="2500" dirty="0"/>
              <a:t>, which can get the surface area of the stereo graphic. Here we let it print out </a:t>
            </a:r>
            <a:r>
              <a:rPr lang="en-US" sz="2500" b="1" dirty="0" err="1"/>
              <a:t>CStereoShape</a:t>
            </a:r>
            <a:r>
              <a:rPr lang="en-US" sz="2500" b="1" dirty="0"/>
              <a:t>::</a:t>
            </a:r>
            <a:r>
              <a:rPr lang="en-US" sz="2500" b="1" dirty="0" err="1"/>
              <a:t>GetArea</a:t>
            </a:r>
            <a:r>
              <a:rPr lang="en-US" sz="2500" b="1" dirty="0"/>
              <a:t>() </a:t>
            </a:r>
            <a:r>
              <a:rPr lang="en-US" sz="2500" dirty="0"/>
              <a:t>and return a value of 0.0, which means that </a:t>
            </a:r>
            <a:r>
              <a:rPr lang="en-US" sz="2500" dirty="0" err="1"/>
              <a:t>CStereoShape’s</a:t>
            </a:r>
            <a:r>
              <a:rPr lang="en-US" sz="2500" dirty="0"/>
              <a:t> </a:t>
            </a:r>
            <a:r>
              <a:rPr lang="en-US" sz="2500" dirty="0" err="1"/>
              <a:t>GetArea</a:t>
            </a:r>
            <a:r>
              <a:rPr lang="en-US" sz="2500" dirty="0"/>
              <a:t> is called.</a:t>
            </a:r>
            <a:endParaRPr lang="en-US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virtual function </a:t>
            </a:r>
            <a:r>
              <a:rPr lang="en-US" altLang="zh-CN" sz="2500" b="1" dirty="0" err="1"/>
              <a:t>GetVolume</a:t>
            </a:r>
            <a:r>
              <a:rPr lang="en-US" altLang="zh-CN" sz="2500" dirty="0"/>
              <a:t>, which can get the volume of the stereo graphic. Here we let it print out </a:t>
            </a:r>
            <a:r>
              <a:rPr lang="en-US" altLang="zh-CN" sz="2500" b="1" dirty="0" err="1"/>
              <a:t>CStereoShape</a:t>
            </a:r>
            <a:r>
              <a:rPr lang="en-US" altLang="zh-CN" sz="2500" b="1" dirty="0"/>
              <a:t>::</a:t>
            </a:r>
            <a:r>
              <a:rPr lang="en-US" altLang="zh-CN" sz="2500" b="1" dirty="0" err="1"/>
              <a:t>GetVolume</a:t>
            </a:r>
            <a:r>
              <a:rPr lang="en-US" altLang="zh-CN" sz="2500" b="1" dirty="0"/>
              <a:t>() </a:t>
            </a:r>
            <a:r>
              <a:rPr lang="en-US" altLang="zh-CN" sz="2500" dirty="0"/>
              <a:t>and return a value of 0.0, which means that </a:t>
            </a:r>
            <a:r>
              <a:rPr lang="en-US" altLang="zh-CN" sz="2500" dirty="0" err="1"/>
              <a:t>CStereoShape’s</a:t>
            </a:r>
            <a:r>
              <a:rPr lang="en-US" altLang="zh-CN" sz="2500" dirty="0"/>
              <a:t> </a:t>
            </a:r>
            <a:r>
              <a:rPr lang="en-US" altLang="zh-CN" sz="2500" dirty="0" err="1"/>
              <a:t>GetVolume</a:t>
            </a:r>
            <a:r>
              <a:rPr lang="en-US" altLang="zh-CN" sz="2500" dirty="0"/>
              <a:t> is called.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virtual function </a:t>
            </a:r>
            <a:r>
              <a:rPr lang="en-US" altLang="zh-CN" sz="2500" b="1" dirty="0"/>
              <a:t>Show</a:t>
            </a:r>
            <a:r>
              <a:rPr lang="en-US" altLang="zh-CN" sz="2500" dirty="0"/>
              <a:t>, which print out the description of the stereo graphics. But here we let it print out </a:t>
            </a:r>
            <a:r>
              <a:rPr lang="en-US" altLang="zh-CN" sz="2500" b="1" dirty="0" err="1"/>
              <a:t>CStereoShape</a:t>
            </a:r>
            <a:r>
              <a:rPr lang="en-US" altLang="zh-CN" sz="2500" b="1" dirty="0"/>
              <a:t>::Show()</a:t>
            </a:r>
            <a:r>
              <a:rPr lang="en-US" altLang="zh-CN" sz="2500" dirty="0"/>
              <a:t>, which means that show of </a:t>
            </a:r>
            <a:r>
              <a:rPr lang="en-US" altLang="zh-CN" sz="2500" dirty="0" err="1"/>
              <a:t>CStereoShape</a:t>
            </a:r>
            <a:r>
              <a:rPr lang="en-US" altLang="zh-CN" sz="2500" dirty="0"/>
              <a:t> is invoked.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static private integer variable named </a:t>
            </a:r>
            <a:r>
              <a:rPr lang="en-US" altLang="zh-CN" sz="2500" b="1" dirty="0" err="1"/>
              <a:t>numberOfObject</a:t>
            </a:r>
            <a:r>
              <a:rPr lang="en-US" altLang="zh-CN" sz="2500" dirty="0"/>
              <a:t>, whose initial value is 0, which denotes the number of Stereo graphics generated by our program.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method named </a:t>
            </a:r>
            <a:r>
              <a:rPr lang="en-US" altLang="zh-CN" sz="2500" b="1" dirty="0" err="1"/>
              <a:t>GetNumOfObject</a:t>
            </a:r>
            <a:r>
              <a:rPr lang="en-US" altLang="zh-CN" sz="2500" b="1" dirty="0"/>
              <a:t>() </a:t>
            </a:r>
            <a:r>
              <a:rPr lang="en-US" altLang="zh-CN" sz="2500" dirty="0"/>
              <a:t>that returns the value of </a:t>
            </a:r>
            <a:r>
              <a:rPr lang="en-US" altLang="zh-CN" sz="2500" dirty="0" err="1"/>
              <a:t>numberOfObject</a:t>
            </a:r>
            <a:r>
              <a:rPr lang="en-US" altLang="zh-CN" sz="2500" dirty="0"/>
              <a:t>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Add constructor functions based on requirement.</a:t>
            </a:r>
            <a:endParaRPr lang="en-US" sz="2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93" y="1373140"/>
            <a:ext cx="11505513" cy="3951895"/>
          </a:xfrm>
        </p:spPr>
        <p:txBody>
          <a:bodyPr/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2. Design a cube class (</a:t>
            </a:r>
            <a:r>
              <a:rPr lang="en-US" sz="2500" b="1" dirty="0" err="1"/>
              <a:t>CCube</a:t>
            </a:r>
            <a:r>
              <a:rPr lang="en-US" sz="2500" dirty="0"/>
              <a:t> class), which inherits the </a:t>
            </a:r>
            <a:r>
              <a:rPr lang="en-US" sz="2500" b="1" dirty="0" err="1"/>
              <a:t>CStereoShape</a:t>
            </a:r>
            <a:r>
              <a:rPr lang="en-US" sz="2500" dirty="0"/>
              <a:t> and meets the following requirements:</a:t>
            </a:r>
            <a:endParaRPr lang="en-US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sz="2500" dirty="0"/>
              <a:t>A no-</a:t>
            </a:r>
            <a:r>
              <a:rPr lang="en-US" sz="2500" dirty="0" err="1"/>
              <a:t>arg</a:t>
            </a:r>
            <a:r>
              <a:rPr lang="en-US" sz="2500" dirty="0"/>
              <a:t> constructor that creates a default Cube.</a:t>
            </a:r>
            <a:endParaRPr lang="en-US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constructor with parameters whose parameters correspond to the length, width, and height of the cube, respectively.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copy constructor that creates a Cube object with the specified object of Cube.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Override </a:t>
            </a:r>
            <a:r>
              <a:rPr lang="en-US" altLang="zh-CN" sz="2500" b="1" dirty="0" err="1"/>
              <a:t>GetArea</a:t>
            </a:r>
            <a:r>
              <a:rPr lang="en-US" altLang="zh-CN" sz="2500" dirty="0"/>
              <a:t>, </a:t>
            </a:r>
            <a:r>
              <a:rPr lang="en-US" altLang="zh-CN" sz="2500" b="1" dirty="0" err="1"/>
              <a:t>GetVolume</a:t>
            </a:r>
            <a:r>
              <a:rPr lang="en-US" altLang="zh-CN" sz="2500" dirty="0"/>
              <a:t> of the </a:t>
            </a:r>
            <a:r>
              <a:rPr lang="en-US" altLang="zh-CN" sz="2500" b="1" dirty="0" err="1"/>
              <a:t>CStereoShape</a:t>
            </a:r>
            <a:r>
              <a:rPr lang="en-US" altLang="zh-CN" sz="2500" dirty="0"/>
              <a:t> class to complete the calculation of the surface area and volume of the cube, respectively.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Override </a:t>
            </a:r>
            <a:r>
              <a:rPr lang="en-US" altLang="zh-CN" sz="2500" b="1" dirty="0"/>
              <a:t>Show() </a:t>
            </a:r>
            <a:r>
              <a:rPr lang="en-US" altLang="zh-CN" sz="2500" dirty="0"/>
              <a:t>of the </a:t>
            </a:r>
            <a:r>
              <a:rPr lang="en-US" altLang="zh-CN" sz="2500" b="1" dirty="0" err="1"/>
              <a:t>CStereoShape</a:t>
            </a:r>
            <a:r>
              <a:rPr lang="en-US" altLang="zh-CN" sz="2500" dirty="0"/>
              <a:t> class to print out the description (includes length, width, height, the surface area and volume) for the </a:t>
            </a:r>
            <a:r>
              <a:rPr lang="en-US" altLang="zh-CN" sz="2500" b="1" dirty="0"/>
              <a:t>Cube</a:t>
            </a:r>
            <a:r>
              <a:rPr lang="en-US" altLang="zh-CN" sz="2500" dirty="0"/>
              <a:t> object.</a:t>
            </a:r>
            <a:endParaRPr lang="en-US" altLang="zh-CN" sz="2500" dirty="0"/>
          </a:p>
          <a:p>
            <a:pPr marL="127000" lvl="1" indent="0">
              <a:spcBef>
                <a:spcPts val="0"/>
              </a:spcBef>
              <a:buSzPct val="68000"/>
              <a:buNone/>
            </a:pPr>
            <a:endParaRPr lang="en-US" sz="2500" dirty="0"/>
          </a:p>
          <a:p>
            <a:pPr marL="127000" lvl="1" indent="0">
              <a:spcBef>
                <a:spcPts val="0"/>
              </a:spcBef>
              <a:buSzPct val="68000"/>
              <a:buNone/>
            </a:pPr>
            <a:endParaRPr lang="en-US" sz="2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4" y="1439605"/>
            <a:ext cx="11505513" cy="3978789"/>
          </a:xfrm>
        </p:spPr>
        <p:txBody>
          <a:bodyPr/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3. Design a sphere class (</a:t>
            </a:r>
            <a:r>
              <a:rPr lang="en-US" sz="2500" b="1" dirty="0" err="1"/>
              <a:t>CSphere</a:t>
            </a:r>
            <a:r>
              <a:rPr lang="en-US" sz="2500" dirty="0"/>
              <a:t> class), which inherits the </a:t>
            </a:r>
            <a:r>
              <a:rPr lang="en-US" sz="2500" b="1" dirty="0" err="1"/>
              <a:t>CStereoShape</a:t>
            </a:r>
            <a:r>
              <a:rPr lang="en-US" sz="2500" dirty="0"/>
              <a:t> and meets the following requirements:</a:t>
            </a:r>
            <a:endParaRPr lang="en-US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sz="2500" dirty="0"/>
              <a:t>A no-</a:t>
            </a:r>
            <a:r>
              <a:rPr lang="en-US" sz="2500" dirty="0" err="1"/>
              <a:t>arg</a:t>
            </a:r>
            <a:r>
              <a:rPr lang="en-US" sz="2500" dirty="0"/>
              <a:t> constructor that creates a default Sphere.</a:t>
            </a:r>
            <a:endParaRPr lang="en-US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constructor with parameters whose parameters correspond to the radius of the Sphere.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copy constructor that creates a </a:t>
            </a:r>
            <a:r>
              <a:rPr lang="en-US" altLang="zh-CN" sz="2500" b="1" dirty="0"/>
              <a:t>Sphere</a:t>
            </a:r>
            <a:r>
              <a:rPr lang="en-US" altLang="zh-CN" sz="2500" dirty="0"/>
              <a:t> object with the specified object of Sphere.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Override </a:t>
            </a:r>
            <a:r>
              <a:rPr lang="en-US" altLang="zh-CN" sz="2500" b="1" dirty="0" err="1"/>
              <a:t>GetArea</a:t>
            </a:r>
            <a:r>
              <a:rPr lang="en-US" altLang="zh-CN" sz="2500" dirty="0"/>
              <a:t>, </a:t>
            </a:r>
            <a:r>
              <a:rPr lang="en-US" altLang="zh-CN" sz="2500" b="1" dirty="0" err="1"/>
              <a:t>GetVolume</a:t>
            </a:r>
            <a:r>
              <a:rPr lang="en-US" altLang="zh-CN" sz="2500" dirty="0"/>
              <a:t> of the </a:t>
            </a:r>
            <a:r>
              <a:rPr lang="en-US" altLang="zh-CN" sz="2500" b="1" dirty="0" err="1"/>
              <a:t>CStereoShape</a:t>
            </a:r>
            <a:r>
              <a:rPr lang="en-US" altLang="zh-CN" sz="2500" dirty="0"/>
              <a:t> class to complete the calculation of the surface area and volume of the sphere, respectively.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Override </a:t>
            </a:r>
            <a:r>
              <a:rPr lang="en-US" altLang="zh-CN" sz="2500" b="1" dirty="0"/>
              <a:t>Show() </a:t>
            </a:r>
            <a:r>
              <a:rPr lang="en-US" altLang="zh-CN" sz="2500" dirty="0"/>
              <a:t>of the </a:t>
            </a:r>
            <a:r>
              <a:rPr lang="en-US" altLang="zh-CN" sz="2500" dirty="0" err="1"/>
              <a:t>CStereoShape</a:t>
            </a:r>
            <a:r>
              <a:rPr lang="en-US" altLang="zh-CN" sz="2500" dirty="0"/>
              <a:t> class to print out the description (includes radius, the surface area and volume) for the </a:t>
            </a:r>
            <a:r>
              <a:rPr lang="en-US" altLang="zh-CN" sz="2500" b="1" dirty="0"/>
              <a:t>Sphere</a:t>
            </a:r>
            <a:r>
              <a:rPr lang="en-US" altLang="zh-CN" sz="2500" dirty="0"/>
              <a:t> object.</a:t>
            </a:r>
            <a:endParaRPr lang="en-US" altLang="zh-CN" sz="2500" dirty="0"/>
          </a:p>
          <a:p>
            <a:pPr marL="127000" lvl="1" indent="0">
              <a:spcBef>
                <a:spcPts val="0"/>
              </a:spcBef>
              <a:buSzPct val="68000"/>
              <a:buNone/>
            </a:pPr>
            <a:endParaRPr lang="en-US" sz="2500" dirty="0"/>
          </a:p>
          <a:p>
            <a:pPr marL="127000" lvl="1" indent="0">
              <a:spcBef>
                <a:spcPts val="0"/>
              </a:spcBef>
              <a:buSzPct val="68000"/>
              <a:buNone/>
            </a:pPr>
            <a:endParaRPr lang="en-US" sz="2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67" y="1086271"/>
            <a:ext cx="11505513" cy="3272826"/>
          </a:xfrm>
        </p:spPr>
        <p:txBody>
          <a:bodyPr/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4. Write a test program and complete at least the following tasks in the main functions:</a:t>
            </a:r>
            <a:endParaRPr lang="en-US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sz="2500" dirty="0"/>
              <a:t>Create a </a:t>
            </a:r>
            <a:r>
              <a:rPr lang="en-US" sz="2500" b="1" dirty="0" err="1"/>
              <a:t>Ccube</a:t>
            </a:r>
            <a:r>
              <a:rPr lang="en-US" sz="2500" dirty="0"/>
              <a:t> object named </a:t>
            </a:r>
            <a:r>
              <a:rPr lang="en-US" sz="2500" b="1" dirty="0" err="1"/>
              <a:t>a_cube</a:t>
            </a:r>
            <a:r>
              <a:rPr lang="en-US" sz="2500" dirty="0"/>
              <a:t>, which the length, width and height are 4.0, 5.0, 6.0 respectively.</a:t>
            </a:r>
            <a:endParaRPr lang="en-US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Create a </a:t>
            </a:r>
            <a:r>
              <a:rPr lang="en-US" altLang="zh-CN" sz="2500" b="1" dirty="0" err="1"/>
              <a:t>CSphere</a:t>
            </a:r>
            <a:r>
              <a:rPr lang="en-US" altLang="zh-CN" sz="2500" dirty="0"/>
              <a:t> object named </a:t>
            </a:r>
            <a:r>
              <a:rPr lang="en-US" altLang="zh-CN" sz="2500" b="1" dirty="0" err="1"/>
              <a:t>c_sphere</a:t>
            </a:r>
            <a:r>
              <a:rPr lang="en-US" altLang="zh-CN" sz="2500" dirty="0"/>
              <a:t>, which radius is 7.9.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Define the </a:t>
            </a:r>
            <a:r>
              <a:rPr lang="en-US" altLang="zh-CN" sz="2500" b="1" dirty="0" err="1"/>
              <a:t>CStereoShape</a:t>
            </a:r>
            <a:r>
              <a:rPr lang="en-US" altLang="zh-CN" sz="2500" dirty="0"/>
              <a:t> pointer </a:t>
            </a:r>
            <a:r>
              <a:rPr lang="en-US" altLang="zh-CN" sz="2500" b="1" dirty="0"/>
              <a:t>p</a:t>
            </a:r>
            <a:r>
              <a:rPr lang="en-US" altLang="zh-CN" sz="2500" dirty="0"/>
              <a:t>, point </a:t>
            </a:r>
            <a:r>
              <a:rPr lang="en-US" altLang="zh-CN" sz="2500" b="1" dirty="0"/>
              <a:t>p</a:t>
            </a:r>
            <a:r>
              <a:rPr lang="en-US" altLang="zh-CN" sz="2500" dirty="0"/>
              <a:t> to </a:t>
            </a:r>
            <a:r>
              <a:rPr lang="en-US" altLang="zh-CN" sz="2500" b="1" dirty="0" err="1"/>
              <a:t>a_cube</a:t>
            </a:r>
            <a:r>
              <a:rPr lang="en-US" altLang="zh-CN" sz="2500" dirty="0"/>
              <a:t>, and then print the information of </a:t>
            </a:r>
            <a:r>
              <a:rPr lang="en-US" altLang="zh-CN" sz="2500" b="1" dirty="0" err="1"/>
              <a:t>a_cube</a:t>
            </a:r>
            <a:r>
              <a:rPr lang="en-US" altLang="zh-CN" sz="2500" dirty="0"/>
              <a:t> to the terminal by </a:t>
            </a:r>
            <a:r>
              <a:rPr lang="en-US" altLang="zh-CN" sz="2500" b="1" dirty="0"/>
              <a:t>p</a:t>
            </a:r>
            <a:r>
              <a:rPr lang="en-US" altLang="zh-CN" sz="2500" dirty="0"/>
              <a:t>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Point </a:t>
            </a:r>
            <a:r>
              <a:rPr lang="en-US" altLang="zh-CN" sz="2500" b="1" dirty="0"/>
              <a:t>p</a:t>
            </a:r>
            <a:r>
              <a:rPr lang="en-US" altLang="zh-CN" sz="2500" dirty="0"/>
              <a:t> to </a:t>
            </a:r>
            <a:r>
              <a:rPr lang="en-US" altLang="zh-CN" sz="2500" b="1" dirty="0" err="1"/>
              <a:t>c_sphere</a:t>
            </a:r>
            <a:r>
              <a:rPr lang="en-US" altLang="zh-CN" sz="2500" dirty="0"/>
              <a:t>, then print the information of </a:t>
            </a:r>
            <a:r>
              <a:rPr lang="en-US" altLang="zh-CN" sz="2500" b="1" dirty="0" err="1"/>
              <a:t>c_sphere</a:t>
            </a:r>
            <a:r>
              <a:rPr lang="en-US" altLang="zh-CN" sz="2500" dirty="0"/>
              <a:t> to the terminal by p.</a:t>
            </a:r>
            <a:endParaRPr lang="en-US" altLang="zh-CN" sz="2500" dirty="0"/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Points out the </a:t>
            </a:r>
            <a:r>
              <a:rPr lang="en-US" altLang="zh-CN" sz="2500" b="1" dirty="0"/>
              <a:t>number</a:t>
            </a:r>
            <a:r>
              <a:rPr lang="en-US" altLang="zh-CN" sz="2500" dirty="0"/>
              <a:t> of Stereo graphics created by the test program.</a:t>
            </a:r>
            <a:endParaRPr lang="en-US" altLang="zh-CN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704890" y="4237524"/>
            <a:ext cx="10959543" cy="958872"/>
          </a:xfrm>
          <a:prstGeom prst="rect">
            <a:avLst/>
          </a:prstGeom>
          <a:noFill/>
        </p:spPr>
        <p:txBody>
          <a:bodyPr wrap="square" lIns="105938" tIns="52969" rIns="105938" bIns="52969" rtlCol="0">
            <a:spAutoFit/>
          </a:bodyPr>
          <a:lstStyle/>
          <a:p>
            <a:pPr defTabSz="1059180"/>
            <a:r>
              <a:rPr lang="en-US" altLang="zh-CN" sz="277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Note that  you may need to use the “</a:t>
            </a:r>
            <a:r>
              <a:rPr lang="en-US" altLang="zh-CN" sz="277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setf</a:t>
            </a:r>
            <a:r>
              <a:rPr lang="en-US" altLang="zh-CN" sz="277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 )” and “precision( )” formatting methods to set output mode.</a:t>
            </a:r>
            <a:endParaRPr lang="zh-CN" altLang="en-US" sz="277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03554" y="5432871"/>
          <a:ext cx="6766787" cy="109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Image" r:id="rId1" imgW="4248150" imgH="685800" progId="Photoshop.Image.13">
                  <p:embed/>
                </p:oleObj>
              </mc:Choice>
              <mc:Fallback>
                <p:oleObj name="Image" r:id="rId1" imgW="4248150" imgH="68580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3554" y="5432871"/>
                        <a:ext cx="6766787" cy="1092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93049" y="5570970"/>
            <a:ext cx="18485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59180"/>
            <a:r>
              <a:rPr lang="en-US" altLang="zh-CN" sz="205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Output sample:</a:t>
            </a:r>
            <a:endParaRPr lang="zh-CN" altLang="en-US" sz="205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89233" y="272492"/>
            <a:ext cx="5745943" cy="869195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Class inheritance</a:t>
            </a:r>
            <a:endParaRPr lang="en-US" altLang="zh-CN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5042" y="1403094"/>
            <a:ext cx="11550610" cy="1375965"/>
          </a:xfrm>
        </p:spPr>
        <p:txBody>
          <a:bodyPr>
            <a:noAutofit/>
          </a:bodyPr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   </a:t>
            </a:r>
            <a:r>
              <a:rPr lang="en-US" b="1" dirty="0"/>
              <a:t>Inheritance</a:t>
            </a:r>
            <a:r>
              <a:rPr lang="en-US" dirty="0"/>
              <a:t> is one of the most important feature of object-oriented programming. </a:t>
            </a:r>
            <a:r>
              <a:rPr lang="en-US" b="1" dirty="0"/>
              <a:t>Inheritance</a:t>
            </a:r>
            <a:r>
              <a:rPr lang="en-US" dirty="0"/>
              <a:t> allows us to </a:t>
            </a:r>
            <a:r>
              <a:rPr lang="en-US" b="1" dirty="0"/>
              <a:t>define a class in terms of another class</a:t>
            </a:r>
            <a:r>
              <a:rPr lang="en-US" dirty="0"/>
              <a:t>, which makes it easier to maintain an application. This also provides an opportunity to </a:t>
            </a:r>
            <a:r>
              <a:rPr lang="en-US" b="1" dirty="0"/>
              <a:t>reuse the code </a:t>
            </a:r>
            <a:r>
              <a:rPr lang="en-US" dirty="0"/>
              <a:t>functionality and fast implementation time.  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21341" y="3102241"/>
            <a:ext cx="11474311" cy="522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altLang="zh-CN" sz="2400" dirty="0"/>
              <a:t>The existing class is called the </a:t>
            </a:r>
            <a:r>
              <a:rPr lang="en-US" altLang="zh-CN" sz="2400" b="1" dirty="0"/>
              <a:t>base class</a:t>
            </a:r>
            <a:r>
              <a:rPr lang="en-US" altLang="zh-CN" sz="2400" dirty="0"/>
              <a:t>, and the new class is called the </a:t>
            </a:r>
            <a:r>
              <a:rPr lang="en-US" altLang="zh-CN" sz="2400" b="1" dirty="0"/>
              <a:t>derived class</a:t>
            </a:r>
            <a:r>
              <a:rPr lang="en-US" altLang="zh-CN" sz="2400" dirty="0"/>
              <a:t>.</a:t>
            </a:r>
            <a:r>
              <a:rPr lang="en-US" sz="2400" dirty="0"/>
              <a:t>  </a:t>
            </a:r>
            <a:endParaRPr 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31754" y="3948237"/>
            <a:ext cx="11053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Every derived-class object </a:t>
            </a:r>
            <a:r>
              <a:rPr lang="en-US" altLang="zh-CN" sz="2400" b="1" i="1" dirty="0"/>
              <a:t>is an </a:t>
            </a:r>
            <a:r>
              <a:rPr lang="en-US" altLang="zh-CN" sz="2400" dirty="0"/>
              <a:t>object of its base class, represents an </a:t>
            </a:r>
            <a:r>
              <a:rPr lang="en-US" altLang="zh-CN" sz="2400" b="1" i="1" dirty="0"/>
              <a:t>is-a</a:t>
            </a:r>
            <a:r>
              <a:rPr lang="en-US" altLang="zh-CN" sz="2400" dirty="0"/>
              <a:t> relationship.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89233" y="272492"/>
            <a:ext cx="5745943" cy="869195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Class inheritance</a:t>
            </a:r>
            <a:endParaRPr lang="en-US" altLang="zh-CN" sz="4000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38532" y="1044782"/>
            <a:ext cx="10775437" cy="522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   </a:t>
            </a:r>
            <a:r>
              <a:rPr lang="en-US" sz="2540" b="1" dirty="0"/>
              <a:t>Inheritance</a:t>
            </a:r>
            <a:r>
              <a:rPr lang="en-US" sz="2540" dirty="0"/>
              <a:t> syntax:</a:t>
            </a:r>
            <a:endParaRPr lang="en-US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  <a:endParaRPr lang="en-US" sz="2540" dirty="0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621668" y="1533679"/>
            <a:ext cx="9918255" cy="209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>
                <a:solidFill>
                  <a:srgbClr val="00B0F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derived_class_name</a:t>
            </a:r>
            <a:r>
              <a:rPr lang="en-US" sz="2400" dirty="0"/>
              <a:t> : </a:t>
            </a:r>
            <a:r>
              <a:rPr lang="en-US" sz="2400" dirty="0" err="1"/>
              <a:t>access_mode</a:t>
            </a:r>
            <a:r>
              <a:rPr lang="en-US" sz="2400" dirty="0"/>
              <a:t>   </a:t>
            </a:r>
            <a:r>
              <a:rPr lang="en-US" sz="2400" dirty="0" err="1"/>
              <a:t>base_class_name</a:t>
            </a:r>
            <a:endParaRPr lang="en-US" sz="240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{</a:t>
            </a:r>
            <a:endParaRPr lang="en-US" sz="240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B050"/>
                </a:solidFill>
              </a:rPr>
              <a:t>// body of subclass</a:t>
            </a:r>
            <a:endParaRPr lang="en-US" sz="2400" dirty="0">
              <a:solidFill>
                <a:srgbClr val="00B050"/>
              </a:solidFill>
            </a:endParaRP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};</a:t>
            </a:r>
            <a:endParaRPr lang="en-US" sz="2400" dirty="0"/>
          </a:p>
        </p:txBody>
      </p:sp>
      <p:sp>
        <p:nvSpPr>
          <p:cNvPr id="2" name="圆角矩形标注 1"/>
          <p:cNvSpPr/>
          <p:nvPr/>
        </p:nvSpPr>
        <p:spPr>
          <a:xfrm>
            <a:off x="1174377" y="2056493"/>
            <a:ext cx="3091774" cy="522815"/>
          </a:xfrm>
          <a:prstGeom prst="wedgeRoundRectCallout">
            <a:avLst>
              <a:gd name="adj1" fmla="val -6467"/>
              <a:gd name="adj2" fmla="val -70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 err="1"/>
              <a:t>Subclass,Derived</a:t>
            </a:r>
            <a:r>
              <a:rPr lang="en-US" altLang="zh-CN" sz="1635" dirty="0"/>
              <a:t> class, Child class</a:t>
            </a:r>
            <a:endParaRPr lang="zh-CN" altLang="en-US" sz="1635" dirty="0"/>
          </a:p>
        </p:txBody>
      </p:sp>
      <p:sp>
        <p:nvSpPr>
          <p:cNvPr id="8" name="圆角矩形标注 7"/>
          <p:cNvSpPr/>
          <p:nvPr/>
        </p:nvSpPr>
        <p:spPr>
          <a:xfrm>
            <a:off x="4462205" y="2160361"/>
            <a:ext cx="2483369" cy="418948"/>
          </a:xfrm>
          <a:prstGeom prst="wedgeRoundRectCallout">
            <a:avLst>
              <a:gd name="adj1" fmla="val -19575"/>
              <a:gd name="adj2" fmla="val -10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/>
              <a:t>public, protected, private</a:t>
            </a:r>
            <a:endParaRPr lang="zh-CN" altLang="en-US" sz="1635" dirty="0"/>
          </a:p>
        </p:txBody>
      </p:sp>
      <p:sp>
        <p:nvSpPr>
          <p:cNvPr id="9" name="圆角矩形标注 8"/>
          <p:cNvSpPr/>
          <p:nvPr/>
        </p:nvSpPr>
        <p:spPr>
          <a:xfrm>
            <a:off x="7263456" y="2107974"/>
            <a:ext cx="3270071" cy="418948"/>
          </a:xfrm>
          <a:prstGeom prst="wedgeRoundRectCallout">
            <a:avLst>
              <a:gd name="adj1" fmla="val -38172"/>
              <a:gd name="adj2" fmla="val -100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/>
              <a:t>Base class, Super class, Parent class</a:t>
            </a:r>
            <a:endParaRPr lang="zh-CN" altLang="en-US" sz="1635" dirty="0"/>
          </a:p>
        </p:txBody>
      </p:sp>
      <p:sp>
        <p:nvSpPr>
          <p:cNvPr id="11" name="TextBox 11"/>
          <p:cNvSpPr txBox="1"/>
          <p:nvPr/>
        </p:nvSpPr>
        <p:spPr>
          <a:xfrm>
            <a:off x="468091" y="3924763"/>
            <a:ext cx="1125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The derived class consists of two parts: 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</a:t>
            </a:r>
            <a:r>
              <a:rPr lang="en-US" altLang="zh-CN" sz="2400" dirty="0" err="1"/>
              <a:t>subobject</a:t>
            </a:r>
            <a:r>
              <a:rPr lang="en-US" altLang="zh-CN" sz="2400" dirty="0"/>
              <a:t> of its base class (consisting of the non-static base class data members)  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derived class portion (consisting of the non-static derived class data members)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8" grpId="0" animBg="1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18" y="853453"/>
            <a:ext cx="1600200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937" y="1272553"/>
            <a:ext cx="5924550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0" y="2611884"/>
            <a:ext cx="3695700" cy="923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194" y="4194920"/>
            <a:ext cx="9163050" cy="2667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223630" y="730217"/>
            <a:ext cx="6306150" cy="592783"/>
            <a:chOff x="2357909" y="3706242"/>
            <a:chExt cx="6948438" cy="653158"/>
          </a:xfrm>
        </p:grpSpPr>
        <p:sp>
          <p:nvSpPr>
            <p:cNvPr id="16" name="TextBox 34"/>
            <p:cNvSpPr txBox="1"/>
            <p:nvPr/>
          </p:nvSpPr>
          <p:spPr>
            <a:xfrm>
              <a:off x="2357909" y="3706242"/>
              <a:ext cx="6948438" cy="409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81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base-class constructor, initialize all non-static base class members</a:t>
              </a:r>
              <a:endParaRPr lang="zh-CN" altLang="en-US" sz="18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2662738" y="4023556"/>
              <a:ext cx="204309" cy="3358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7890852" y="1540991"/>
            <a:ext cx="2844587" cy="436992"/>
            <a:chOff x="2357909" y="3634234"/>
            <a:chExt cx="3134312" cy="481500"/>
          </a:xfrm>
        </p:grpSpPr>
        <p:sp>
          <p:nvSpPr>
            <p:cNvPr id="19" name="TextBox 34"/>
            <p:cNvSpPr txBox="1"/>
            <p:nvPr/>
          </p:nvSpPr>
          <p:spPr>
            <a:xfrm>
              <a:off x="2714230" y="3706242"/>
              <a:ext cx="2777991" cy="409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81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member initialization list</a:t>
              </a:r>
              <a:endParaRPr lang="zh-CN" altLang="en-US" sz="18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 flipV="1">
              <a:off x="2357909" y="3634234"/>
              <a:ext cx="360040" cy="216024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30357" y="1540991"/>
            <a:ext cx="2798593" cy="706865"/>
            <a:chOff x="230357" y="1540991"/>
            <a:chExt cx="2798593" cy="706865"/>
          </a:xfrm>
        </p:grpSpPr>
        <p:sp>
          <p:nvSpPr>
            <p:cNvPr id="13" name="矩形 12"/>
            <p:cNvSpPr/>
            <p:nvPr/>
          </p:nvSpPr>
          <p:spPr>
            <a:xfrm>
              <a:off x="1757082" y="1540991"/>
              <a:ext cx="1271868" cy="3716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30357" y="1639016"/>
              <a:ext cx="2543325" cy="608840"/>
              <a:chOff x="2165128" y="3475540"/>
              <a:chExt cx="2802365" cy="670851"/>
            </a:xfrm>
          </p:grpSpPr>
          <p:sp>
            <p:nvSpPr>
              <p:cNvPr id="22" name="TextBox 34"/>
              <p:cNvSpPr txBox="1"/>
              <p:nvPr/>
            </p:nvSpPr>
            <p:spPr>
              <a:xfrm>
                <a:off x="2165128" y="3736899"/>
                <a:ext cx="2802365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815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base class data members</a:t>
                </a:r>
                <a:endParaRPr lang="zh-CN" altLang="en-US" sz="181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V="1">
                <a:off x="3485069" y="3475540"/>
                <a:ext cx="451184" cy="34260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/>
          <p:cNvGrpSpPr/>
          <p:nvPr/>
        </p:nvGrpSpPr>
        <p:grpSpPr>
          <a:xfrm>
            <a:off x="1832941" y="4454324"/>
            <a:ext cx="9736961" cy="810377"/>
            <a:chOff x="2357909" y="3163551"/>
            <a:chExt cx="10728680" cy="892915"/>
          </a:xfrm>
        </p:grpSpPr>
        <p:sp>
          <p:nvSpPr>
            <p:cNvPr id="28" name="TextBox 34"/>
            <p:cNvSpPr txBox="1"/>
            <p:nvPr/>
          </p:nvSpPr>
          <p:spPr>
            <a:xfrm>
              <a:off x="2357909" y="3646974"/>
              <a:ext cx="10728680" cy="409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81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derived-class constructor, invoke base class constructor and initialize its own non-static data members</a:t>
              </a:r>
              <a:endParaRPr lang="zh-CN" altLang="en-US" sz="18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3183079" y="3163551"/>
              <a:ext cx="493897" cy="493601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28116" y="3223650"/>
            <a:ext cx="2815194" cy="666828"/>
            <a:chOff x="-31864" y="1636895"/>
            <a:chExt cx="2815194" cy="666828"/>
          </a:xfrm>
        </p:grpSpPr>
        <p:sp>
          <p:nvSpPr>
            <p:cNvPr id="32" name="矩形 31"/>
            <p:cNvSpPr/>
            <p:nvPr/>
          </p:nvSpPr>
          <p:spPr>
            <a:xfrm>
              <a:off x="1168308" y="1636895"/>
              <a:ext cx="1345394" cy="2757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-31864" y="1783319"/>
              <a:ext cx="2815194" cy="520404"/>
              <a:chOff x="1876200" y="3634550"/>
              <a:chExt cx="3101925" cy="573409"/>
            </a:xfrm>
          </p:grpSpPr>
          <p:sp>
            <p:nvSpPr>
              <p:cNvPr id="34" name="TextBox 34"/>
              <p:cNvSpPr txBox="1"/>
              <p:nvPr/>
            </p:nvSpPr>
            <p:spPr>
              <a:xfrm>
                <a:off x="1876200" y="3798469"/>
                <a:ext cx="3101925" cy="409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815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derived class data member</a:t>
                </a:r>
                <a:endParaRPr lang="zh-CN" altLang="en-US" sz="181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 flipV="1">
                <a:off x="2797837" y="3634550"/>
                <a:ext cx="299166" cy="233066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/>
          <p:cNvGrpSpPr/>
          <p:nvPr/>
        </p:nvGrpSpPr>
        <p:grpSpPr>
          <a:xfrm>
            <a:off x="7448901" y="4391768"/>
            <a:ext cx="2926507" cy="511598"/>
            <a:chOff x="8190557" y="3634234"/>
            <a:chExt cx="3224577" cy="563705"/>
          </a:xfrm>
        </p:grpSpPr>
        <p:sp>
          <p:nvSpPr>
            <p:cNvPr id="38" name="TextBox 28"/>
            <p:cNvSpPr txBox="1"/>
            <p:nvPr/>
          </p:nvSpPr>
          <p:spPr>
            <a:xfrm>
              <a:off x="8190557" y="3790990"/>
              <a:ext cx="3224577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invoke base-class constructor</a:t>
              </a:r>
              <a:endPara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H="1" flipV="1">
              <a:off x="8982645" y="3634234"/>
              <a:ext cx="334832" cy="216024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39"/>
          <p:cNvSpPr txBox="1"/>
          <p:nvPr/>
        </p:nvSpPr>
        <p:spPr>
          <a:xfrm>
            <a:off x="5162987" y="3339270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passing arguments from the derived-class </a:t>
            </a:r>
            <a:endParaRPr lang="en-US" altLang="zh-CN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076960"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constructor to the base-class constructor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080580" y="4112663"/>
            <a:ext cx="4639978" cy="130704"/>
            <a:chOff x="5022205" y="3346202"/>
            <a:chExt cx="5112568" cy="144016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022205" y="3346202"/>
              <a:ext cx="0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022205" y="3346202"/>
              <a:ext cx="511256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10134773" y="3346202"/>
              <a:ext cx="0" cy="144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5753584" y="3999885"/>
            <a:ext cx="3528997" cy="261407"/>
            <a:chOff x="5022205" y="3346202"/>
            <a:chExt cx="3888432" cy="288032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5022205" y="3346202"/>
              <a:ext cx="0" cy="28803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022205" y="3346202"/>
              <a:ext cx="3888432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8910637" y="3346202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446" y="5497439"/>
            <a:ext cx="6715125" cy="28575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2010233" y="5739085"/>
            <a:ext cx="3056350" cy="482881"/>
            <a:chOff x="35138" y="3681591"/>
            <a:chExt cx="3367645" cy="532063"/>
          </a:xfrm>
        </p:grpSpPr>
        <p:sp>
          <p:nvSpPr>
            <p:cNvPr id="56" name="TextBox 34"/>
            <p:cNvSpPr txBox="1"/>
            <p:nvPr/>
          </p:nvSpPr>
          <p:spPr>
            <a:xfrm>
              <a:off x="35138" y="3804162"/>
              <a:ext cx="3367645" cy="409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81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derived-class copy constructor</a:t>
              </a:r>
              <a:endParaRPr lang="zh-CN" altLang="en-US" sz="18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746580" y="3681591"/>
              <a:ext cx="282624" cy="200278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6330211" y="5705110"/>
            <a:ext cx="3878819" cy="500034"/>
            <a:chOff x="2357909" y="3634234"/>
            <a:chExt cx="4273884" cy="550964"/>
          </a:xfrm>
        </p:grpSpPr>
        <p:sp>
          <p:nvSpPr>
            <p:cNvPr id="61" name="TextBox 43"/>
            <p:cNvSpPr txBox="1"/>
            <p:nvPr/>
          </p:nvSpPr>
          <p:spPr>
            <a:xfrm>
              <a:off x="2357909" y="3778249"/>
              <a:ext cx="4273884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invoke the base-class copy constructor</a:t>
              </a:r>
              <a:endPara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H="1" flipV="1">
              <a:off x="2357909" y="3634234"/>
              <a:ext cx="360040" cy="216024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40"/>
          <p:cNvSpPr txBox="1"/>
          <p:nvPr/>
        </p:nvSpPr>
        <p:spPr>
          <a:xfrm>
            <a:off x="1345037" y="6146719"/>
            <a:ext cx="1034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6960"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base class didn’t define a copy constructor, but the compiler automatically generates a copy constructor  which does </a:t>
            </a:r>
            <a:r>
              <a:rPr lang="en-US" altLang="zh-CN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memberwise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copying. That’s fine, because of no dynamic memory allocation.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45037" y="268401"/>
            <a:ext cx="1868880" cy="806410"/>
            <a:chOff x="1345037" y="268401"/>
            <a:chExt cx="1868880" cy="806410"/>
          </a:xfrm>
        </p:grpSpPr>
        <p:sp>
          <p:nvSpPr>
            <p:cNvPr id="2" name="椭圆 1"/>
            <p:cNvSpPr/>
            <p:nvPr/>
          </p:nvSpPr>
          <p:spPr>
            <a:xfrm>
              <a:off x="1345037" y="853453"/>
              <a:ext cx="1505739" cy="22135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2250141" y="549011"/>
              <a:ext cx="191157" cy="30444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97906" y="268401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base class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49202" y="2115844"/>
            <a:ext cx="4006892" cy="798924"/>
            <a:chOff x="1345037" y="358767"/>
            <a:chExt cx="4006892" cy="716045"/>
          </a:xfrm>
        </p:grpSpPr>
        <p:sp>
          <p:nvSpPr>
            <p:cNvPr id="58" name="椭圆 57"/>
            <p:cNvSpPr/>
            <p:nvPr/>
          </p:nvSpPr>
          <p:spPr>
            <a:xfrm>
              <a:off x="1345037" y="724938"/>
              <a:ext cx="4006892" cy="349874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>
              <a:off x="3648635" y="620715"/>
              <a:ext cx="182981" cy="18110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3736037" y="358767"/>
              <a:ext cx="1387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derived class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529811" y="3451610"/>
            <a:ext cx="2440476" cy="993930"/>
            <a:chOff x="1345038" y="80881"/>
            <a:chExt cx="2440476" cy="993930"/>
          </a:xfrm>
        </p:grpSpPr>
        <p:sp>
          <p:nvSpPr>
            <p:cNvPr id="66" name="椭圆 65"/>
            <p:cNvSpPr/>
            <p:nvPr/>
          </p:nvSpPr>
          <p:spPr>
            <a:xfrm>
              <a:off x="1345038" y="853453"/>
              <a:ext cx="999970" cy="22135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箭头连接符 66"/>
            <p:cNvCxnSpPr/>
            <p:nvPr/>
          </p:nvCxnSpPr>
          <p:spPr>
            <a:xfrm flipH="1">
              <a:off x="1683808" y="635763"/>
              <a:ext cx="161215" cy="2277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1345038" y="80881"/>
              <a:ext cx="2440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initialize derived class</a:t>
              </a:r>
              <a:endParaRPr lang="en-US" altLang="zh-CN" dirty="0"/>
            </a:p>
            <a:p>
              <a:r>
                <a:rPr lang="en-US" altLang="zh-CN" dirty="0"/>
                <a:t>non-static data member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0"/>
          <p:cNvSpPr txBox="1"/>
          <p:nvPr/>
        </p:nvSpPr>
        <p:spPr>
          <a:xfrm>
            <a:off x="448278" y="1736454"/>
            <a:ext cx="1155043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Initialization list  can be used </a:t>
            </a:r>
            <a:r>
              <a:rPr lang="en-US" altLang="zh-CN" sz="2400" b="1" dirty="0"/>
              <a:t>only with constructors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You must use initialization list to initialize a </a:t>
            </a:r>
            <a:r>
              <a:rPr lang="en-US" altLang="zh-CN" sz="2400" b="1" dirty="0"/>
              <a:t>reference data member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Data members are initialized in the order in which they appear in the class declaration, not in the order  in which initializers are listed.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It’s more efficient to use the member initialization list for members that are themselves </a:t>
            </a:r>
            <a:r>
              <a:rPr lang="en-US" altLang="zh-CN" sz="2400" b="1" dirty="0"/>
              <a:t>class objects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08340" y="1274789"/>
            <a:ext cx="120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NOTE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86" y="1555073"/>
            <a:ext cx="4610100" cy="4114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96" y="5490400"/>
            <a:ext cx="4900029" cy="61822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91024" y="2759417"/>
            <a:ext cx="7973405" cy="690834"/>
            <a:chOff x="1194553" y="4198472"/>
            <a:chExt cx="8785514" cy="761197"/>
          </a:xfrm>
        </p:grpSpPr>
        <p:grpSp>
          <p:nvGrpSpPr>
            <p:cNvPr id="6" name="组合 5"/>
            <p:cNvGrpSpPr/>
            <p:nvPr/>
          </p:nvGrpSpPr>
          <p:grpSpPr>
            <a:xfrm>
              <a:off x="4065386" y="4198472"/>
              <a:ext cx="5914681" cy="573363"/>
              <a:chOff x="4654667" y="2830320"/>
              <a:chExt cx="5914681" cy="57336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654667" y="2830320"/>
                <a:ext cx="5914681" cy="37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create a base class object, invoking the base class constructor</a:t>
                </a:r>
                <a:endParaRPr lang="zh-CN" altLang="en-US" sz="1635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4802304" y="3202808"/>
                <a:ext cx="571636" cy="200875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1194553" y="4761734"/>
              <a:ext cx="3156898" cy="19793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08955" y="3259458"/>
            <a:ext cx="8208063" cy="838686"/>
            <a:chOff x="1076022" y="4050885"/>
            <a:chExt cx="9044070" cy="924109"/>
          </a:xfrm>
        </p:grpSpPr>
        <p:grpSp>
          <p:nvGrpSpPr>
            <p:cNvPr id="12" name="组合 11"/>
            <p:cNvGrpSpPr/>
            <p:nvPr/>
          </p:nvGrpSpPr>
          <p:grpSpPr>
            <a:xfrm>
              <a:off x="4301286" y="4050885"/>
              <a:ext cx="5818806" cy="655674"/>
              <a:chOff x="4890567" y="2682733"/>
              <a:chExt cx="5818806" cy="655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890567" y="2682733"/>
                <a:ext cx="5818806" cy="55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635" dirty="0"/>
                  <a:t>create a derived class object, invoking base class constructor</a:t>
                </a:r>
                <a:endParaRPr lang="en-US" altLang="zh-CN" sz="1635" dirty="0"/>
              </a:p>
              <a:p>
                <a:pPr>
                  <a:lnSpc>
                    <a:spcPct val="80000"/>
                  </a:lnSpc>
                </a:pPr>
                <a:r>
                  <a:rPr lang="en-US" altLang="zh-CN" sz="1635" dirty="0"/>
                  <a:t>and then invoking derived class constructor</a:t>
                </a:r>
                <a:endParaRPr lang="zh-CN" altLang="en-US" sz="1635" dirty="0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H="1">
                <a:off x="4949833" y="3167724"/>
                <a:ext cx="542640" cy="17068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1076022" y="4751856"/>
              <a:ext cx="4536504" cy="2231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08955" y="4481725"/>
            <a:ext cx="9914707" cy="701026"/>
            <a:chOff x="1157669" y="4661971"/>
            <a:chExt cx="10924540" cy="772427"/>
          </a:xfrm>
        </p:grpSpPr>
        <p:grpSp>
          <p:nvGrpSpPr>
            <p:cNvPr id="21" name="组合 20"/>
            <p:cNvGrpSpPr/>
            <p:nvPr/>
          </p:nvGrpSpPr>
          <p:grpSpPr>
            <a:xfrm>
              <a:off x="4265177" y="4661971"/>
              <a:ext cx="7817032" cy="772427"/>
              <a:chOff x="4854458" y="3293819"/>
              <a:chExt cx="7817032" cy="77242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317299" y="3293819"/>
                <a:ext cx="7354191" cy="772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635" dirty="0"/>
                  <a:t>create a derived class object, invoking base class copy constructor and then </a:t>
                </a:r>
                <a:endParaRPr lang="en-US" altLang="zh-CN" sz="1635" dirty="0"/>
              </a:p>
              <a:p>
                <a:pPr>
                  <a:lnSpc>
                    <a:spcPct val="80000"/>
                  </a:lnSpc>
                </a:pPr>
                <a:r>
                  <a:rPr lang="en-US" altLang="zh-CN" sz="1635" dirty="0"/>
                  <a:t>invoking derived class copy constructor</a:t>
                </a:r>
                <a:endParaRPr lang="zh-CN" altLang="en-US" sz="1635" dirty="0"/>
              </a:p>
              <a:p>
                <a:pPr>
                  <a:lnSpc>
                    <a:spcPct val="80000"/>
                  </a:lnSpc>
                </a:pPr>
                <a:endParaRPr lang="zh-CN" altLang="en-US" sz="1635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4854458" y="3558041"/>
                <a:ext cx="513695" cy="56337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1157669" y="4751856"/>
              <a:ext cx="2998712" cy="2405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075765" y="6239435"/>
            <a:ext cx="1082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Note: No destructor is defined in the base or derived class, the compiler will provide one without doing anything.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741" y="866554"/>
            <a:ext cx="11647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Note</a:t>
            </a:r>
            <a:r>
              <a:rPr lang="zh-CN" altLang="en-US" sz="2400" dirty="0"/>
              <a:t>：</a:t>
            </a:r>
            <a:r>
              <a:rPr lang="en-US" altLang="zh-CN" sz="2400" dirty="0"/>
              <a:t>When </a:t>
            </a:r>
            <a:r>
              <a:rPr lang="en-US" altLang="zh-CN" sz="2400" dirty="0">
                <a:solidFill>
                  <a:srgbClr val="FF0000"/>
                </a:solidFill>
              </a:rPr>
              <a:t>creating </a:t>
            </a:r>
            <a:r>
              <a:rPr lang="en-US" altLang="zh-CN" sz="2400" dirty="0"/>
              <a:t>an object of a derived class, a </a:t>
            </a:r>
            <a:r>
              <a:rPr lang="en-US" altLang="zh-CN" sz="2400" dirty="0">
                <a:solidFill>
                  <a:srgbClr val="FF0000"/>
                </a:solidFill>
              </a:rPr>
              <a:t>program first calls </a:t>
            </a:r>
            <a:r>
              <a:rPr lang="en-US" altLang="zh-CN" sz="2400" dirty="0"/>
              <a:t>the base-class </a:t>
            </a:r>
            <a:endParaRPr lang="en-US" altLang="zh-CN" sz="2400" dirty="0"/>
          </a:p>
          <a:p>
            <a:r>
              <a:rPr lang="en-US" altLang="zh-CN" sz="2400" dirty="0"/>
              <a:t>constructor and </a:t>
            </a:r>
            <a:r>
              <a:rPr lang="en-US" altLang="zh-CN" sz="2400" dirty="0">
                <a:solidFill>
                  <a:srgbClr val="FF0000"/>
                </a:solidFill>
              </a:rPr>
              <a:t>then calls </a:t>
            </a:r>
            <a:r>
              <a:rPr lang="en-US" altLang="zh-CN" sz="2400" dirty="0"/>
              <a:t>the derived-class constructor. When an object of a </a:t>
            </a:r>
            <a:r>
              <a:rPr lang="en-US" altLang="zh-CN" sz="2400" dirty="0">
                <a:solidFill>
                  <a:srgbClr val="FF0000"/>
                </a:solidFill>
              </a:rPr>
              <a:t>derived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expires</a:t>
            </a:r>
            <a:r>
              <a:rPr lang="en-US" altLang="zh-CN" sz="2400" dirty="0"/>
              <a:t>, the program </a:t>
            </a:r>
            <a:r>
              <a:rPr lang="en-US" altLang="zh-CN" sz="2400" dirty="0">
                <a:solidFill>
                  <a:srgbClr val="FF0000"/>
                </a:solidFill>
              </a:rPr>
              <a:t>first calls </a:t>
            </a:r>
            <a:r>
              <a:rPr lang="en-US" altLang="zh-CN" sz="2400" dirty="0"/>
              <a:t>the derived-class destructor and </a:t>
            </a:r>
            <a:r>
              <a:rPr lang="en-US" altLang="zh-CN" sz="2400" dirty="0">
                <a:solidFill>
                  <a:srgbClr val="FF0000"/>
                </a:solidFill>
              </a:rPr>
              <a:t>then calls </a:t>
            </a:r>
            <a:r>
              <a:rPr lang="en-US" altLang="zh-CN" sz="2400" dirty="0"/>
              <a:t>the base-class </a:t>
            </a:r>
            <a:endParaRPr lang="en-US" altLang="zh-CN" sz="2400" dirty="0"/>
          </a:p>
          <a:p>
            <a:r>
              <a:rPr lang="en-US" altLang="zh-CN" sz="2400" dirty="0"/>
              <a:t>destructor. That is, </a:t>
            </a:r>
            <a:r>
              <a:rPr lang="en-US" altLang="zh-CN" sz="2400" b="1" dirty="0">
                <a:solidFill>
                  <a:srgbClr val="00B0F0"/>
                </a:solidFill>
              </a:rPr>
              <a:t>destroying an object occurs in the opposite order used to constructor 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r>
              <a:rPr lang="en-US" altLang="zh-CN" sz="2400" b="1" dirty="0">
                <a:solidFill>
                  <a:srgbClr val="00B0F0"/>
                </a:solidFill>
              </a:rPr>
              <a:t>an object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2867" y="4693022"/>
            <a:ext cx="4641688" cy="15066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00222" y="3792071"/>
            <a:ext cx="571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When you define destructor in base and derived class, they</a:t>
            </a:r>
            <a:endParaRPr lang="en-US" altLang="zh-CN" dirty="0"/>
          </a:p>
          <a:p>
            <a:r>
              <a:rPr lang="en-US" altLang="zh-CN" dirty="0"/>
              <a:t>are invoked when the objects expire.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59" y="2978522"/>
            <a:ext cx="452437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918" y="476573"/>
            <a:ext cx="10898753" cy="228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Special relationships between derived and base classes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1. A derived-class object can use base-class methods, provided that the methods are not private.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2. A base-class pointer can point to a derived-class object without an explicit type cast and  a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base-class reference can refer to a derived-class object without an explicit type cast.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3. Functions defined with base-class reference or pointer arguments can be used with either base-class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prstClr val="black"/>
                </a:solidFill>
              </a:rPr>
              <a:t>or derived-class object.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11231</Words>
  <Application>WPS 演示</Application>
  <PresentationFormat>宽屏</PresentationFormat>
  <Paragraphs>252</Paragraphs>
  <Slides>24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Franklin Gothic Demi</vt:lpstr>
      <vt:lpstr>Yu Gothic UI Semibold</vt:lpstr>
      <vt:lpstr>Franklin Gothic Medium</vt:lpstr>
      <vt:lpstr>Wingdings 3</vt:lpstr>
      <vt:lpstr>Symbol</vt:lpstr>
      <vt:lpstr>Wingdings 2</vt:lpstr>
      <vt:lpstr>Wingdings</vt:lpstr>
      <vt:lpstr>Wingdings 2</vt:lpstr>
      <vt:lpstr>Calibri</vt:lpstr>
      <vt:lpstr>微软雅黑</vt:lpstr>
      <vt:lpstr>Arial Unicode MS</vt:lpstr>
      <vt:lpstr>等线</vt:lpstr>
      <vt:lpstr>Office 主题</vt:lpstr>
      <vt:lpstr>Photoshop.Image.13</vt:lpstr>
      <vt:lpstr>C/C++ Program Design</vt:lpstr>
      <vt:lpstr>Class inheritance</vt:lpstr>
      <vt:lpstr> Class inheritance</vt:lpstr>
      <vt:lpstr> Class inheritance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Static Binding vs Dynamic Binding</vt:lpstr>
      <vt:lpstr>PowerPoint 演示文稿</vt:lpstr>
      <vt:lpstr>Polymorphism</vt:lpstr>
      <vt:lpstr>PowerPoint 演示文稿</vt:lpstr>
      <vt:lpstr>PowerPoint 演示文稿</vt:lpstr>
      <vt:lpstr>PowerPoint 演示文稿</vt:lpstr>
      <vt:lpstr>        Inheritance and Dynamic Memory Allocation</vt:lpstr>
      <vt:lpstr>PowerPoint 演示文稿</vt:lpstr>
      <vt:lpstr>PowerPoint 演示文稿</vt:lpstr>
      <vt:lpstr>PowerPoint 演示文稿</vt:lpstr>
      <vt:lpstr>Exercise: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wdx</cp:lastModifiedBy>
  <cp:revision>917</cp:revision>
  <dcterms:created xsi:type="dcterms:W3CDTF">2020-09-05T08:11:00Z</dcterms:created>
  <dcterms:modified xsi:type="dcterms:W3CDTF">2021-11-26T09:40:19Z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2052-11.1.0.11115</vt:lpwstr>
  </property>
</Properties>
</file>