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37" r:id="rId3"/>
    <p:sldId id="638" r:id="rId4"/>
    <p:sldId id="631" r:id="rId5"/>
    <p:sldId id="633" r:id="rId6"/>
    <p:sldId id="634" r:id="rId7"/>
    <p:sldId id="635" r:id="rId8"/>
    <p:sldId id="639" r:id="rId9"/>
    <p:sldId id="636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7" r:id="rId18"/>
    <p:sldId id="648" r:id="rId19"/>
    <p:sldId id="650" r:id="rId20"/>
    <p:sldId id="649" r:id="rId21"/>
    <p:sldId id="651" r:id="rId22"/>
    <p:sldId id="652" r:id="rId23"/>
    <p:sldId id="653" r:id="rId24"/>
    <p:sldId id="654" r:id="rId25"/>
    <p:sldId id="655" r:id="rId26"/>
    <p:sldId id="65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FB5A-6A2C-524A-A84B-D61166D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49C4-6803-2F46-BF7E-96D7EAD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661896"/>
            <a:ext cx="9050538" cy="14901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Protected members</a:t>
            </a:r>
          </a:p>
          <a:p>
            <a:pPr lvl="1"/>
            <a:r>
              <a:rPr kumimoji="1" lang="en-US" altLang="zh-CN" dirty="0"/>
              <a:t>Accessible to the members and friends of that class</a:t>
            </a:r>
          </a:p>
          <a:p>
            <a:pPr lvl="1"/>
            <a:r>
              <a:rPr kumimoji="1" lang="en-US" altLang="zh-CN" dirty="0"/>
              <a:t>Accessible to the members and friends of the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en-US" altLang="zh-CN" dirty="0"/>
              <a:t> class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3A10D9-2F5C-8840-A2DA-BF03A880C8F3}"/>
              </a:ext>
            </a:extLst>
          </p:cNvPr>
          <p:cNvSpPr/>
          <p:nvPr/>
        </p:nvSpPr>
        <p:spPr>
          <a:xfrm>
            <a:off x="124330" y="3152000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4610F0-EEF3-F843-969C-DFC779742119}"/>
              </a:ext>
            </a:extLst>
          </p:cNvPr>
          <p:cNvSpPr/>
          <p:nvPr/>
        </p:nvSpPr>
        <p:spPr>
          <a:xfrm>
            <a:off x="3947400" y="3163087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66212-6005-0544-A996-8C6A15FB4EBF}"/>
              </a:ext>
            </a:extLst>
          </p:cNvPr>
          <p:cNvSpPr/>
          <p:nvPr/>
        </p:nvSpPr>
        <p:spPr>
          <a:xfrm>
            <a:off x="6096000" y="0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Public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Public members of the base class</a:t>
            </a:r>
          </a:p>
          <a:p>
            <a:pPr lvl="1"/>
            <a:r>
              <a:rPr kumimoji="1" lang="en-US" altLang="zh-CN" dirty="0"/>
              <a:t>Still be public in the derived class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Protected members of the base class</a:t>
            </a:r>
          </a:p>
          <a:p>
            <a:pPr lvl="1"/>
            <a:r>
              <a:rPr kumimoji="1" lang="en-US" altLang="zh-CN" dirty="0"/>
              <a:t>Still be protected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Protected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Private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private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1D2F91-8B97-9A41-87FA-C87ADEBD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9F924A-BB50-9740-A7B1-0A70BDD5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08F6-677A-7B40-A7D4-4E0137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A18-AA51-934A-93AB-7C31B6AD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0953"/>
          </a:xfrm>
        </p:spPr>
        <p:txBody>
          <a:bodyPr/>
          <a:lstStyle/>
          <a:p>
            <a:r>
              <a:rPr kumimoji="1" lang="en-US" altLang="zh-CN" dirty="0"/>
              <a:t>Let’s look at the example first, what will be the output?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B096F-DECE-8843-8B34-9F3B80589FC7}"/>
              </a:ext>
            </a:extLst>
          </p:cNvPr>
          <p:cNvSpPr/>
          <p:nvPr/>
        </p:nvSpPr>
        <p:spPr>
          <a:xfrm>
            <a:off x="1376479" y="18428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289D-864E-4E4C-983D-47C5CBF05500}"/>
              </a:ext>
            </a:extLst>
          </p:cNvPr>
          <p:cNvSpPr/>
          <p:nvPr/>
        </p:nvSpPr>
        <p:spPr>
          <a:xfrm>
            <a:off x="6717104" y="2160662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Person::print()?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00CAE-FDFE-6E49-8F6D-7979F32A595D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3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9F43-ADC2-1443-9A2A-F822C1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1376-8E48-764E-96BF-F35CA67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But if we define print() function as a virtual function, the output will be different.</a:t>
            </a:r>
          </a:p>
          <a:p>
            <a:r>
              <a:rPr kumimoji="1" lang="en" altLang="zh-CN" b="1" dirty="0"/>
              <a:t>Static</a:t>
            </a:r>
            <a:r>
              <a:rPr kumimoji="1" lang="en" altLang="zh-CN" dirty="0"/>
              <a:t> binding: the compiler decides which function to call</a:t>
            </a:r>
          </a:p>
          <a:p>
            <a:r>
              <a:rPr kumimoji="1" lang="en" altLang="zh-CN" b="1" dirty="0"/>
              <a:t>Dynamic</a:t>
            </a:r>
            <a:r>
              <a:rPr kumimoji="1" lang="en" altLang="zh-CN" dirty="0"/>
              <a:t> binding: the called function is decided at runtime.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Keyword virtual makes the function virtual for the base and all derived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C316-4BF3-544B-86CA-8A48167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677DC-9E15-834C-91D7-30070D0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548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virtual destructor is not virtual, only the destructor of the base class is executed in the follow examples.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142C62-2A3E-BD4A-AE16-4F7A2C8C16F1}"/>
              </a:ext>
            </a:extLst>
          </p:cNvPr>
          <p:cNvSpPr/>
          <p:nvPr/>
        </p:nvSpPr>
        <p:spPr>
          <a:xfrm>
            <a:off x="838198" y="2738009"/>
            <a:ext cx="89679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xue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"2020"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//if its destructor is not virtual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909F8F-B33E-9244-BB2C-425FBEE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Inheritance and Dynamic Memory Allocation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137B87-D26D-4044-B1B3-1C95FE7E9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5A8FB-574D-1340-A881-5C26BC0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502EB-C98C-3B4B-BB9B-EC198B1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base class uses dynamic memory allocation, and redefines a copy constructor and assignment operator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1: If no dynamic memory allocation in the derived class, no special operations are needed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2: if dynamic memory is allocated in the derived </a:t>
            </a:r>
            <a:br>
              <a:rPr kumimoji="1" lang="en-US" altLang="zh-CN" dirty="0"/>
            </a:br>
            <a:r>
              <a:rPr kumimoji="1" lang="en-US" altLang="zh-CN" dirty="0"/>
              <a:t>class, you should redefine a copy constructor and </a:t>
            </a:r>
            <a:br>
              <a:rPr kumimoji="1" lang="en-US" altLang="zh-CN" dirty="0"/>
            </a:br>
            <a:r>
              <a:rPr kumimoji="1" lang="en-US" altLang="zh-CN" dirty="0"/>
              <a:t>an assignment operator.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A300-F2C4-6C45-A37A-5DF0F6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9DE747-14AB-E246-814A-1CC9B4DD22F3}"/>
              </a:ext>
            </a:extLst>
          </p:cNvPr>
          <p:cNvSpPr/>
          <p:nvPr/>
        </p:nvSpPr>
        <p:spPr>
          <a:xfrm>
            <a:off x="1376479" y="1097852"/>
            <a:ext cx="9977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pubic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keyname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::operator=(mm);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600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8A18-BD63-9E4B-B144-5B8F3DA6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Examples in OpenCV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E241DD8-FCB3-054E-9FA6-AD5C603E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B6E3-7D54-5C47-BA97-EDC62099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cv::Mat_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97F-8AFD-944C-9BF7-0369A75D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0838"/>
          </a:xfrm>
        </p:spPr>
        <p:txBody>
          <a:bodyPr/>
          <a:lstStyle/>
          <a:p>
            <a:r>
              <a:rPr kumimoji="1" lang="en-US" altLang="zh-CN" dirty="0"/>
              <a:t>Template matrix class derived from cv::Mat, a wrapper, more C++ style.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68A7-FE2B-4742-A827-D438B27F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3" y="2260600"/>
            <a:ext cx="7099300" cy="459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F599E-E2BA-E843-9D35-BDD76D997695}"/>
              </a:ext>
            </a:extLst>
          </p:cNvPr>
          <p:cNvSpPr/>
          <p:nvPr/>
        </p:nvSpPr>
        <p:spPr>
          <a:xfrm>
            <a:off x="604751" y="2027833"/>
            <a:ext cx="452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modules/core/include/opencv2/core/mat.hpp</a:t>
            </a:r>
          </a:p>
        </p:txBody>
      </p:sp>
    </p:spTree>
    <p:extLst>
      <p:ext uri="{BB962C8B-B14F-4D97-AF65-F5344CB8AC3E}">
        <p14:creationId xmlns:p14="http://schemas.microsoft.com/office/powerpoint/2010/main" val="331898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299-D47C-E643-80DE-2596D286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Matx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F856-3AD7-3D47-B267-34A3349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template class for small matrices whose type and size are known at compilation time.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7C277-BF65-9F48-9812-64B828B9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2452990"/>
            <a:ext cx="4945975" cy="440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D96B18-4FE7-E644-B213-AE970EB8765A}"/>
              </a:ext>
            </a:extLst>
          </p:cNvPr>
          <p:cNvSpPr/>
          <p:nvPr/>
        </p:nvSpPr>
        <p:spPr>
          <a:xfrm>
            <a:off x="1150025" y="2020437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</p:spTree>
    <p:extLst>
      <p:ext uri="{BB962C8B-B14F-4D97-AF65-F5344CB8AC3E}">
        <p14:creationId xmlns:p14="http://schemas.microsoft.com/office/powerpoint/2010/main" val="230879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26C-E4B6-5C42-9238-3E6503D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E577D-D04D-2746-9D24-5418AD01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4"/>
            <a:ext cx="6731000" cy="637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6D422D-9D97-F748-A979-034DB2B59223}"/>
              </a:ext>
            </a:extLst>
          </p:cNvPr>
          <p:cNvSpPr/>
          <p:nvPr/>
        </p:nvSpPr>
        <p:spPr>
          <a:xfrm>
            <a:off x="299922" y="1125992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1F9777-A352-7146-88AF-B12DEF7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52" y="2210468"/>
            <a:ext cx="6733147" cy="4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422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C9BB-77E7-EC4A-83C6-F81F6808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6E128-7D7E-0841-BF8D-5DC0E6B8A947}"/>
              </a:ext>
            </a:extLst>
          </p:cNvPr>
          <p:cNvSpPr/>
          <p:nvPr/>
        </p:nvSpPr>
        <p:spPr>
          <a:xfrm>
            <a:off x="299921" y="995363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B98AC4-E5A9-2242-94CF-33199C777549}"/>
              </a:ext>
            </a:extLst>
          </p:cNvPr>
          <p:cNvSpPr txBox="1">
            <a:spLocks/>
          </p:cNvSpPr>
          <p:nvPr/>
        </p:nvSpPr>
        <p:spPr>
          <a:xfrm>
            <a:off x="5464530" y="1364695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337124-02AD-A746-A4A2-ABB18C0885F2}"/>
              </a:ext>
            </a:extLst>
          </p:cNvPr>
          <p:cNvSpPr txBox="1">
            <a:spLocks/>
          </p:cNvSpPr>
          <p:nvPr/>
        </p:nvSpPr>
        <p:spPr>
          <a:xfrm>
            <a:off x="5464530" y="2604824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Vec3f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0C580C-9D6D-774A-86AF-CD07C7F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64695"/>
            <a:ext cx="3403600" cy="55753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6ACA160D-A1C4-934F-9C53-FFFE0B41F5E3}"/>
              </a:ext>
            </a:extLst>
          </p:cNvPr>
          <p:cNvSpPr/>
          <p:nvPr/>
        </p:nvSpPr>
        <p:spPr>
          <a:xfrm>
            <a:off x="7587574" y="1858517"/>
            <a:ext cx="642026" cy="74630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6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7B8A-1DB2-A04A-97B9-826FE99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CC2B-01D2-CD4F-9D9E-B840248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11CF1-E0C0-DF41-B57C-CCBEABF1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26995"/>
            <a:ext cx="40005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8F642-7EEA-A14D-AEE9-00F278A7C059}"/>
              </a:ext>
            </a:extLst>
          </p:cNvPr>
          <p:cNvSpPr/>
          <p:nvPr/>
        </p:nvSpPr>
        <p:spPr>
          <a:xfrm>
            <a:off x="6334358" y="1326995"/>
            <a:ext cx="501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Matx33f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</a:t>
            </a:r>
            <a:r>
              <a:rPr lang="en" altLang="zh-CN" dirty="0" err="1"/>
              <a:t>etc</a:t>
            </a:r>
            <a:endParaRPr lang="en" altLang="zh-CN" dirty="0"/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" altLang="zh-CN" dirty="0" err="1"/>
              <a:t>head.h</a:t>
            </a:r>
            <a:r>
              <a:rPr lang="en" altLang="zh-CN" dirty="0"/>
              <a:t>, source1.c, source2.c, source3.c</a:t>
            </a:r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matrix/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Derived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495-0B0C-A946-BE0B-0258DF1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390-39E8-DF41-97D8-8B45474B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9245"/>
          </a:xfrm>
        </p:spPr>
        <p:txBody>
          <a:bodyPr/>
          <a:lstStyle/>
          <a:p>
            <a:r>
              <a:rPr kumimoji="1" lang="en" altLang="zh-CN" dirty="0"/>
              <a:t> Inherit members (attributes and functions) from one class</a:t>
            </a:r>
          </a:p>
          <a:p>
            <a:pPr lvl="1"/>
            <a:r>
              <a:rPr kumimoji="1" lang="en" altLang="zh-CN" b="1" dirty="0"/>
              <a:t>Base class</a:t>
            </a:r>
            <a:r>
              <a:rPr kumimoji="1" lang="en" altLang="zh-CN" dirty="0"/>
              <a:t> (parent)</a:t>
            </a:r>
          </a:p>
          <a:p>
            <a:pPr lvl="1"/>
            <a:r>
              <a:rPr kumimoji="1" lang="en" altLang="zh-CN" b="1" dirty="0"/>
              <a:t>Derived class</a:t>
            </a:r>
            <a:r>
              <a:rPr kumimoji="1" lang="en" altLang="zh-CN" dirty="0"/>
              <a:t> (child)</a:t>
            </a:r>
          </a:p>
          <a:p>
            <a:r>
              <a:rPr kumimoji="1" lang="en-US" altLang="zh-CN" dirty="0"/>
              <a:t>C++ supports multiple inheritance and multilevel inheritance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853856-4E90-4149-B6C7-B1C882BD5DE2}"/>
              </a:ext>
            </a:extLst>
          </p:cNvPr>
          <p:cNvSpPr/>
          <p:nvPr/>
        </p:nvSpPr>
        <p:spPr>
          <a:xfrm>
            <a:off x="1376479" y="359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E62-FEA0-B040-90A1-CC6D1D14E1DA}"/>
              </a:ext>
            </a:extLst>
          </p:cNvPr>
          <p:cNvSpPr/>
          <p:nvPr/>
        </p:nvSpPr>
        <p:spPr>
          <a:xfrm>
            <a:off x="4424479" y="3225218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33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59F-72AF-4B40-BECB-32152E22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BA6D-9444-7E46-8140-F06C3FF5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instantiate a derived class object</a:t>
            </a:r>
          </a:p>
          <a:p>
            <a:pPr lvl="1"/>
            <a:r>
              <a:rPr kumimoji="1" lang="en-US" altLang="zh-CN" dirty="0"/>
              <a:t>Allocate memory</a:t>
            </a:r>
          </a:p>
          <a:p>
            <a:pPr lvl="1"/>
            <a:r>
              <a:rPr kumimoji="1" lang="en-US" altLang="zh-CN" dirty="0"/>
              <a:t>Derived constructor is invoked</a:t>
            </a:r>
          </a:p>
          <a:p>
            <a:pPr lvl="2"/>
            <a:r>
              <a:rPr kumimoji="1" lang="en-US" altLang="zh-CN" dirty="0"/>
              <a:t>Base object is constructed by a base constructor</a:t>
            </a:r>
          </a:p>
          <a:p>
            <a:pPr lvl="2"/>
            <a:r>
              <a:rPr kumimoji="1" lang="en-US" altLang="zh-CN" dirty="0"/>
              <a:t>Member initializer list initializes members</a:t>
            </a:r>
          </a:p>
          <a:p>
            <a:pPr lvl="2"/>
            <a:r>
              <a:rPr kumimoji="1" lang="en-US" altLang="zh-CN" dirty="0"/>
              <a:t>To execute the body of the derived constructor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7CF5A8-4767-9441-BEA8-9F3360EC3D0C}"/>
              </a:ext>
            </a:extLst>
          </p:cNvPr>
          <p:cNvSpPr/>
          <p:nvPr/>
        </p:nvSpPr>
        <p:spPr>
          <a:xfrm>
            <a:off x="1376479" y="3751979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01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6AFC-2639-FC4B-9BCF-F064652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4A45-5334-424C-9D40-623A281C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destructor of the derived class is invoked first,</a:t>
            </a:r>
          </a:p>
          <a:p>
            <a:r>
              <a:rPr kumimoji="1" lang="en-US" altLang="zh-CN" dirty="0"/>
              <a:t>Then the destructor of the base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7736E6-C991-544F-9B74-B80750B76FB7}"/>
              </a:ext>
            </a:extLst>
          </p:cNvPr>
          <p:cNvSpPr/>
          <p:nvPr/>
        </p:nvSpPr>
        <p:spPr>
          <a:xfrm>
            <a:off x="1206012" y="6488668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9B1328-B39B-D04D-8650-076C7077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Access Control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837579-B7F0-9846-9552-7EF0F112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E9D0-D2E0-8E4B-99EA-5235E1A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BD52-73AE-7B44-9697-91C4F7AD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1097852"/>
            <a:ext cx="5550913" cy="4849968"/>
          </a:xfrm>
        </p:spPr>
        <p:txBody>
          <a:bodyPr/>
          <a:lstStyle/>
          <a:p>
            <a:r>
              <a:rPr kumimoji="1" lang="en-US" altLang="zh-CN" dirty="0"/>
              <a:t>Public members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Private members</a:t>
            </a:r>
          </a:p>
          <a:p>
            <a:pPr lvl="1"/>
            <a:r>
              <a:rPr kumimoji="1" lang="en" altLang="zh-CN" dirty="0"/>
              <a:t>Only accessible to the members </a:t>
            </a:r>
            <a:br>
              <a:rPr kumimoji="1" lang="en" altLang="zh-CN" dirty="0"/>
            </a:br>
            <a:r>
              <a:rPr kumimoji="1" lang="en" altLang="zh-CN" dirty="0"/>
              <a:t>and friends of that class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FC6D2B-086C-AF41-8F19-A5A0A5CCA22D}"/>
              </a:ext>
            </a:extLst>
          </p:cNvPr>
          <p:cNvSpPr/>
          <p:nvPr/>
        </p:nvSpPr>
        <p:spPr>
          <a:xfrm>
            <a:off x="683947" y="2712787"/>
            <a:ext cx="796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are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2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31688</TotalTime>
  <Words>1278</Words>
  <Application>Microsoft Macintosh PowerPoint</Application>
  <PresentationFormat>宽屏</PresentationFormat>
  <Paragraphs>215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Derived Classes</vt:lpstr>
      <vt:lpstr>Inheritance</vt:lpstr>
      <vt:lpstr>Constructors</vt:lpstr>
      <vt:lpstr>Destructors</vt:lpstr>
      <vt:lpstr>Access Control</vt:lpstr>
      <vt:lpstr>Member Access</vt:lpstr>
      <vt:lpstr>Member Access</vt:lpstr>
      <vt:lpstr> Public Inheritance</vt:lpstr>
      <vt:lpstr> Protected Inheritance</vt:lpstr>
      <vt:lpstr> Private Inheritance</vt:lpstr>
      <vt:lpstr>Virtual Functions</vt:lpstr>
      <vt:lpstr>Virtual Functions</vt:lpstr>
      <vt:lpstr>Virtual Functions</vt:lpstr>
      <vt:lpstr>Virtual Destructors</vt:lpstr>
      <vt:lpstr>Inheritance and Dynamic Memory Allocation</vt:lpstr>
      <vt:lpstr>Question</vt:lpstr>
      <vt:lpstr>Case 2</vt:lpstr>
      <vt:lpstr>Examples in OpenCV</vt:lpstr>
      <vt:lpstr>Derived cv::Mat_ </vt:lpstr>
      <vt:lpstr>cv::Matx</vt:lpstr>
      <vt:lpstr>cv::Vec</vt:lpstr>
      <vt:lpstr>Combined with typedef</vt:lpstr>
      <vt:lpstr>Combined with typedef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1559</cp:revision>
  <dcterms:created xsi:type="dcterms:W3CDTF">2020-09-05T08:11:12Z</dcterms:created>
  <dcterms:modified xsi:type="dcterms:W3CDTF">2021-11-30T08:24:13Z</dcterms:modified>
  <cp:category/>
</cp:coreProperties>
</file>