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77" r:id="rId3"/>
    <p:sldId id="478" r:id="rId4"/>
    <p:sldId id="520" r:id="rId5"/>
    <p:sldId id="519" r:id="rId6"/>
    <p:sldId id="561" r:id="rId7"/>
    <p:sldId id="562" r:id="rId8"/>
    <p:sldId id="563" r:id="rId9"/>
    <p:sldId id="468" r:id="rId10"/>
    <p:sldId id="470" r:id="rId11"/>
    <p:sldId id="469" r:id="rId12"/>
    <p:sldId id="472" r:id="rId13"/>
    <p:sldId id="567" r:id="rId14"/>
    <p:sldId id="479" r:id="rId15"/>
    <p:sldId id="480" r:id="rId16"/>
    <p:sldId id="564" r:id="rId17"/>
    <p:sldId id="5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tml/ascii_table_lookup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王大兴，廖琪梅，于仕琪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45286" y="1834629"/>
          <a:ext cx="5009041" cy="49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4" imgW="6848475" imgH="6705600" progId="Photoshop.Image.13">
                  <p:embed/>
                </p:oleObj>
              </mc:Choice>
              <mc:Fallback>
                <p:oleObj name="Image" r:id="rId4" imgW="6848475" imgH="6705600" progId="Photoshop.Image.1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5286" y="1834629"/>
                        <a:ext cx="5009041" cy="492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1991544" y="97468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5286" y="620688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cout.width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len</a:t>
            </a:r>
            <a:r>
              <a:rPr lang="en-US" altLang="zh-CN" sz="2400" dirty="0">
                <a:solidFill>
                  <a:prstClr val="black"/>
                </a:solidFill>
              </a:rPr>
              <a:t>)               </a:t>
            </a:r>
            <a:r>
              <a:rPr lang="en-US" altLang="zh-CN" sz="2400" dirty="0">
                <a:solidFill>
                  <a:srgbClr val="00B050"/>
                </a:solidFill>
              </a:rPr>
              <a:t>//set the field width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cout.fill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fill character to be used with justified field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4.  </a:t>
            </a:r>
            <a:r>
              <a:rPr lang="en-US" altLang="zh-CN" sz="2400" dirty="0" err="1">
                <a:solidFill>
                  <a:prstClr val="black"/>
                </a:solidFill>
              </a:rPr>
              <a:t>cout.precision</a:t>
            </a:r>
            <a:r>
              <a:rPr lang="en-US" altLang="zh-CN" sz="2400" dirty="0">
                <a:solidFill>
                  <a:prstClr val="black"/>
                </a:solidFill>
              </a:rPr>
              <a:t>(p)      </a:t>
            </a:r>
            <a:r>
              <a:rPr lang="en-US" altLang="zh-CN" sz="2400" dirty="0">
                <a:solidFill>
                  <a:srgbClr val="00B050"/>
                </a:solidFill>
              </a:rPr>
              <a:t>// set the precision of floating-point numbers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4578" y="2980281"/>
            <a:ext cx="2715239" cy="3285312"/>
            <a:chOff x="440561" y="3255027"/>
            <a:chExt cx="2715239" cy="3285312"/>
          </a:xfrm>
        </p:grpSpPr>
        <p:sp>
          <p:nvSpPr>
            <p:cNvPr id="6" name="矩形 5"/>
            <p:cNvSpPr/>
            <p:nvPr/>
          </p:nvSpPr>
          <p:spPr>
            <a:xfrm>
              <a:off x="1067568" y="3255027"/>
              <a:ext cx="2088232" cy="72516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0561" y="6371450"/>
              <a:ext cx="1440560" cy="1688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03512" y="3789040"/>
            <a:ext cx="2736304" cy="2736304"/>
            <a:chOff x="179512" y="3789040"/>
            <a:chExt cx="2736304" cy="2736304"/>
          </a:xfrm>
        </p:grpSpPr>
        <p:sp>
          <p:nvSpPr>
            <p:cNvPr id="8" name="矩形 7"/>
            <p:cNvSpPr/>
            <p:nvPr/>
          </p:nvSpPr>
          <p:spPr>
            <a:xfrm>
              <a:off x="827584" y="3789040"/>
              <a:ext cx="2088232" cy="725164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9512" y="6281174"/>
              <a:ext cx="1008512" cy="244170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919536" y="2240077"/>
          <a:ext cx="5524186" cy="45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4" imgW="7143750" imgH="5819775" progId="Photoshop.Image.13">
                  <p:embed/>
                </p:oleObj>
              </mc:Choice>
              <mc:Fallback>
                <p:oleObj name="Image" r:id="rId4" imgW="7143750" imgH="5819775" progId="Photoshop.Image.1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9536" y="2240077"/>
                        <a:ext cx="5524186" cy="452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1991545" y="97468"/>
            <a:ext cx="486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7530" y="980729"/>
            <a:ext cx="821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548681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</a:rPr>
              <a:t>iomanip</a:t>
            </a:r>
            <a:r>
              <a:rPr lang="en-US" altLang="zh-CN" sz="2400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87957" y="459141"/>
          <a:ext cx="5476195" cy="614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" r:id="rId3" imgW="7029450" imgH="7848600" progId="Photoshop.Image.13">
                  <p:embed/>
                </p:oleObj>
              </mc:Choice>
              <mc:Fallback>
                <p:oleObj name="Image" r:id="rId3" imgW="7029450" imgH="784860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957" y="459141"/>
                        <a:ext cx="5476195" cy="6140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711624" y="2924944"/>
            <a:ext cx="4464496" cy="1008112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5663" y="5905554"/>
            <a:ext cx="1575706" cy="483025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541" y="10096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cout.unsetf</a:t>
            </a:r>
            <a:r>
              <a:rPr lang="en-US" altLang="zh-CN" dirty="0"/>
              <a:t>(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603" y="85125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1. </a:t>
            </a:r>
            <a:r>
              <a:rPr lang="en-US" altLang="zh-CN" sz="2800" b="1" dirty="0" err="1">
                <a:solidFill>
                  <a:srgbClr val="00B0F0"/>
                </a:solidFill>
                <a:sym typeface="+mn-ea"/>
              </a:rPr>
              <a:t>sizeof</a:t>
            </a:r>
            <a:r>
              <a:rPr lang="en-US" altLang="zh-CN" sz="2800" dirty="0">
                <a:sym typeface="+mn-ea"/>
              </a:rPr>
              <a:t> operator returns the size, int bytes, of a type or a variable.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167" y="1644237"/>
            <a:ext cx="11381793" cy="55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Compile the following program, what are the warnings? How to correct them?</a:t>
            </a:r>
            <a:endParaRPr lang="zh-CN" alt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8139" y="2278286"/>
            <a:ext cx="8857128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#include &lt;</a:t>
            </a:r>
            <a:r>
              <a:rPr lang="en-US" altLang="zh-CN" sz="1400" dirty="0" err="1">
                <a:latin typeface="Consolas" panose="020B0609020204030204" pitchFamily="49" charset="0"/>
              </a:rPr>
              <a:t>stdio.h</a:t>
            </a:r>
            <a:r>
              <a:rPr lang="en-US" altLang="zh-C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&lt;</a:t>
            </a:r>
            <a:r>
              <a:rPr lang="en-US" altLang="zh-CN" sz="1400" dirty="0" err="1">
                <a:latin typeface="Consolas" panose="020B0609020204030204" pitchFamily="49" charset="0"/>
              </a:rPr>
              <a:t>stdbool.h</a:t>
            </a:r>
            <a:r>
              <a:rPr lang="en-US" altLang="zh-C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("\</a:t>
            </a:r>
            <a:r>
              <a:rPr lang="en-US" altLang="zh-CN" sz="1400" dirty="0" err="1">
                <a:latin typeface="Consolas" panose="020B0609020204030204" pitchFamily="49" charset="0"/>
              </a:rPr>
              <a:t>nPrint</a:t>
            </a:r>
            <a:r>
              <a:rPr lang="en-US" altLang="zh-CN" sz="1400" dirty="0">
                <a:latin typeface="Consolas" panose="020B0609020204030204" pitchFamily="49" charset="0"/>
              </a:rPr>
              <a:t> size of the fundamental types:\n");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("-----------------------------------------\n");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(char)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(char));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(short)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(short));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(int)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(int));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(long)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(long));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(long long)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(long long));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(float)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(float));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(double)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(double));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(long double) is: %d bytes.\n",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(long double));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("The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(bool) is: %d byte.\n",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(bool));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223" y="1361792"/>
            <a:ext cx="10515600" cy="128234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2. Write a program to calculate integer multiplication: 56789 x 23456789, and then print the result. Find a method to get the correct answer if there is something wrong.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3906520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04" y="403264"/>
            <a:ext cx="9416144" cy="57603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Verify the result using a calculator.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11" y="979300"/>
            <a:ext cx="5497195" cy="393573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1510004" y="5038531"/>
            <a:ext cx="8828315" cy="141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Congratulations if you get the right result!</a:t>
            </a:r>
            <a:endParaRPr lang="en-US" altLang="zh-CN"/>
          </a:p>
          <a:p>
            <a:r>
              <a:rPr lang="en-US" altLang="zh-CN">
                <a:sym typeface="+mn-ea"/>
              </a:rPr>
              <a:t>If the result is wrong, what could be the reason?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5891" y="1159960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3.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</a:t>
            </a:r>
            <a:r>
              <a:rPr lang="zh-CN" altLang="en-US" sz="2800" dirty="0">
                <a:sym typeface="+mn-ea"/>
              </a:rPr>
              <a:t>ry conversions between </a:t>
            </a:r>
            <a:r>
              <a:rPr lang="zh-CN" altLang="en-US" sz="2800" b="1" dirty="0">
                <a:sym typeface="+mn-ea"/>
              </a:rPr>
              <a:t>char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and </a:t>
            </a:r>
            <a:r>
              <a:rPr lang="en-US" altLang="zh-CN" sz="2800" b="1" dirty="0">
                <a:sym typeface="+mn-ea"/>
              </a:rPr>
              <a:t>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167" y="1993591"/>
            <a:ext cx="11053879" cy="1808091"/>
          </a:xfrm>
        </p:spPr>
        <p:txBody>
          <a:bodyPr/>
          <a:lstStyle/>
          <a:p>
            <a:r>
              <a:rPr lang="zh-CN" altLang="en-US" dirty="0"/>
              <a:t>Choose some integers you like. Convert then to chars and</a:t>
            </a:r>
            <a:r>
              <a:rPr lang="en-US" altLang="zh-CN" dirty="0"/>
              <a:t> </a:t>
            </a:r>
            <a:r>
              <a:rPr lang="zh-CN" altLang="en-US" dirty="0"/>
              <a:t>print them.</a:t>
            </a:r>
          </a:p>
          <a:p>
            <a:r>
              <a:rPr lang="en-US" altLang="zh-CN" dirty="0"/>
              <a:t>Or you can choose some chars and convert them to int.</a:t>
            </a:r>
          </a:p>
          <a:p>
            <a:r>
              <a:rPr lang="en-US" altLang="zh-CN" dirty="0"/>
              <a:t>There are some special characters in the table, try some of them!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5732" y="4377035"/>
            <a:ext cx="948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https://www.tutorialspoint.com/html/ascii_table_lookup.htm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946" y="1355223"/>
            <a:ext cx="11053879" cy="853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Run the following source code and find why the variable f2 is not 1.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9048" y="2631721"/>
            <a:ext cx="5144043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urier" pitchFamily="2" charset="0"/>
              </a:rPr>
              <a:t>void printFloat(float num)</a:t>
            </a:r>
          </a:p>
          <a:p>
            <a:r>
              <a:rPr lang="zh-CN" altLang="en-US" sz="1400" dirty="0">
                <a:latin typeface="Courier" pitchFamily="2" charset="0"/>
              </a:rPr>
              <a:t>{</a:t>
            </a:r>
          </a:p>
          <a:p>
            <a:r>
              <a:rPr lang="zh-CN" altLang="en-US" sz="1400" dirty="0">
                <a:latin typeface="Courier" pitchFamily="2" charset="0"/>
              </a:rPr>
              <a:t>    int inum = *(int*)&amp;num;</a:t>
            </a:r>
          </a:p>
          <a:p>
            <a:r>
              <a:rPr lang="zh-CN" altLang="en-US" sz="1400" dirty="0">
                <a:latin typeface="Courier" pitchFamily="2" charset="0"/>
              </a:rPr>
              <a:t>    for (int i = 0; i &lt; 32; ++i) {</a:t>
            </a:r>
          </a:p>
          <a:p>
            <a:r>
              <a:rPr lang="zh-CN" altLang="en-US" sz="1400" dirty="0">
                <a:latin typeface="Courier" pitchFamily="2" charset="0"/>
              </a:rPr>
              <a:t>        cout &lt;&lt; ((inum&amp;0x80000000) ? 1 : 0);</a:t>
            </a:r>
          </a:p>
          <a:p>
            <a:r>
              <a:rPr lang="zh-CN" altLang="en-US" sz="1400" dirty="0">
                <a:latin typeface="Courier" pitchFamily="2" charset="0"/>
              </a:rPr>
              <a:t>        if (i == 0 || i == 8)</a:t>
            </a:r>
          </a:p>
          <a:p>
            <a:r>
              <a:rPr lang="zh-CN" altLang="en-US" sz="1400" dirty="0">
                <a:latin typeface="Courier" pitchFamily="2" charset="0"/>
              </a:rPr>
              <a:t>            cout &lt;&lt; " ";</a:t>
            </a:r>
          </a:p>
          <a:p>
            <a:r>
              <a:rPr lang="zh-CN" altLang="en-US" sz="1400" dirty="0">
                <a:latin typeface="Courier" pitchFamily="2" charset="0"/>
              </a:rPr>
              <a:t>        inum &lt;&lt;= 1;</a:t>
            </a:r>
          </a:p>
          <a:p>
            <a:r>
              <a:rPr lang="zh-CN" altLang="en-US" sz="1400" dirty="0">
                <a:latin typeface="Courier" pitchFamily="2" charset="0"/>
              </a:rPr>
              <a:t>    }</a:t>
            </a:r>
          </a:p>
          <a:p>
            <a:r>
              <a:rPr lang="zh-CN" altLang="en-US" sz="1400" dirty="0">
                <a:latin typeface="Courier" pitchFamily="2" charset="0"/>
              </a:rPr>
              <a:t>    cout &lt;&lt; endl;</a:t>
            </a:r>
          </a:p>
          <a:p>
            <a:r>
              <a:rPr lang="zh-CN" alt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0382" y="2631721"/>
            <a:ext cx="6017443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urier" pitchFamily="2" charset="0"/>
              </a:rPr>
              <a:t>int main() 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zh-CN" altLang="en-US" sz="1400" dirty="0">
                <a:latin typeface="Courier" pitchFamily="2" charset="0"/>
              </a:rPr>
              <a:t>{</a:t>
            </a:r>
          </a:p>
          <a:p>
            <a:r>
              <a:rPr lang="zh-CN" altLang="en-US" sz="1400" dirty="0">
                <a:latin typeface="Courier" pitchFamily="2" charset="0"/>
              </a:rPr>
              <a:t>    float f1 = 1.0;</a:t>
            </a:r>
          </a:p>
          <a:p>
            <a:r>
              <a:rPr lang="zh-CN" altLang="en-US" sz="1400" dirty="0">
                <a:latin typeface="Courier" pitchFamily="2" charset="0"/>
              </a:rPr>
              <a:t>    cout&lt;&lt;"f1 = "&lt;&lt;f1&lt;&lt;endl;</a:t>
            </a:r>
          </a:p>
          <a:p>
            <a:r>
              <a:rPr lang="zh-CN" altLang="en-US" sz="1400" dirty="0">
                <a:latin typeface="Courier" pitchFamily="2" charset="0"/>
              </a:rPr>
              <a:t>    cout&lt;&lt;"The binary presentaion of f1"&lt;&lt;" is:"&lt;&lt;endl;</a:t>
            </a:r>
          </a:p>
          <a:p>
            <a:r>
              <a:rPr lang="zh-CN" altLang="en-US" sz="1400" dirty="0">
                <a:latin typeface="Courier" pitchFamily="2" charset="0"/>
              </a:rPr>
              <a:t>    printFloat(f1);</a:t>
            </a:r>
          </a:p>
          <a:p>
            <a:r>
              <a:rPr lang="zh-CN" altLang="en-US" sz="1400" dirty="0">
                <a:latin typeface="Courier" pitchFamily="2" charset="0"/>
              </a:rPr>
              <a:t>    cout&lt;&lt;endl;</a:t>
            </a:r>
          </a:p>
          <a:p>
            <a:endParaRPr lang="zh-CN" altLang="en-US" sz="1400" dirty="0">
              <a:latin typeface="Courier" pitchFamily="2" charset="0"/>
            </a:endParaRPr>
          </a:p>
          <a:p>
            <a:r>
              <a:rPr lang="zh-CN" altLang="en-US" sz="1400" dirty="0">
                <a:latin typeface="Courier" pitchFamily="2" charset="0"/>
              </a:rPr>
              <a:t>    float a = 0.1</a:t>
            </a:r>
            <a:r>
              <a:rPr lang="en-US" altLang="zh-CN" sz="1400">
                <a:latin typeface="Courier" pitchFamily="2" charset="0"/>
              </a:rPr>
              <a:t>f</a:t>
            </a:r>
            <a:r>
              <a:rPr lang="zh-CN" altLang="en-US" sz="1400">
                <a:latin typeface="Courier" pitchFamily="2" charset="0"/>
              </a:rPr>
              <a:t>;</a:t>
            </a:r>
            <a:endParaRPr lang="zh-CN" altLang="en-US" sz="1400" dirty="0">
              <a:latin typeface="Courier" pitchFamily="2" charset="0"/>
            </a:endParaRPr>
          </a:p>
          <a:p>
            <a:r>
              <a:rPr lang="zh-CN" altLang="en-US" sz="1400" dirty="0">
                <a:latin typeface="Courier" pitchFamily="2" charset="0"/>
              </a:rPr>
              <a:t>    float f2 = a+a+a+a+a+a+a+a+a+a;</a:t>
            </a:r>
          </a:p>
          <a:p>
            <a:r>
              <a:rPr lang="zh-CN" altLang="en-US" sz="1400" dirty="0">
                <a:latin typeface="Courier" pitchFamily="2" charset="0"/>
              </a:rPr>
              <a:t>    cout&lt;&lt;"f2 = "&lt;&lt;f2&lt;&lt;endl;</a:t>
            </a:r>
          </a:p>
          <a:p>
            <a:r>
              <a:rPr lang="zh-CN" altLang="en-US" sz="1400" dirty="0">
                <a:latin typeface="Courier" pitchFamily="2" charset="0"/>
              </a:rPr>
              <a:t>    cout&lt;&lt;"The binary presentaion of f2"&lt;&lt;" is:"&lt;&lt;endl;</a:t>
            </a:r>
          </a:p>
          <a:p>
            <a:r>
              <a:rPr lang="zh-CN" altLang="en-US" sz="1400" dirty="0">
                <a:latin typeface="Courier" pitchFamily="2" charset="0"/>
              </a:rPr>
              <a:t>    printFloat(f2);</a:t>
            </a:r>
          </a:p>
          <a:p>
            <a:r>
              <a:rPr lang="zh-CN" altLang="en-US" sz="1400" dirty="0">
                <a:latin typeface="Courier" pitchFamily="2" charset="0"/>
              </a:rPr>
              <a:t>    cout&lt;&lt;endl;</a:t>
            </a:r>
          </a:p>
          <a:p>
            <a:endParaRPr lang="zh-CN" altLang="en-US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zh-CN" altLang="en-US" sz="1400" dirty="0">
                <a:latin typeface="Courier" pitchFamily="2" charset="0"/>
              </a:rPr>
              <a:t>return 0;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zh-CN" alt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cs typeface="+mn-lt"/>
                <a:sym typeface="+mn-ea"/>
              </a:rPr>
              <a:t>Data types and arithmetic operators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Commonly used data types (integers, floats, ...).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Test integer range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Conversion between char and integer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Test float number precision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740" y="2259965"/>
            <a:ext cx="4090670" cy="3969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Commonly used data types: integer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Declaring integers and doing simple arithmetic operations: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2205" y="2259965"/>
            <a:ext cx="4231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#include &lt;iostream&gt;</a:t>
            </a:r>
          </a:p>
          <a:p>
            <a:endParaRPr dirty="0"/>
          </a:p>
          <a:p>
            <a:r>
              <a:rPr dirty="0"/>
              <a:t>using std::</a:t>
            </a:r>
            <a:r>
              <a:rPr dirty="0" err="1"/>
              <a:t>cout</a:t>
            </a:r>
            <a:r>
              <a:rPr dirty="0"/>
              <a:t>;</a:t>
            </a:r>
          </a:p>
          <a:p>
            <a:r>
              <a:rPr dirty="0"/>
              <a:t>using std::</a:t>
            </a:r>
            <a:r>
              <a:rPr dirty="0" err="1"/>
              <a:t>endl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int main() {</a:t>
            </a:r>
          </a:p>
          <a:p>
            <a:r>
              <a:rPr dirty="0"/>
              <a:t>    int a = 1234567890;</a:t>
            </a:r>
          </a:p>
          <a:p>
            <a:r>
              <a:rPr dirty="0"/>
              <a:t>    int b = 1234567890;</a:t>
            </a:r>
          </a:p>
          <a:p>
            <a:r>
              <a:rPr dirty="0"/>
              <a:t>    int sum = </a:t>
            </a:r>
            <a:r>
              <a:rPr dirty="0" err="1"/>
              <a:t>a+b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    </a:t>
            </a:r>
            <a:r>
              <a:rPr dirty="0" err="1"/>
              <a:t>cout</a:t>
            </a:r>
            <a:r>
              <a:rPr dirty="0"/>
              <a:t>&lt;&lt;a&lt;&lt;" + "&lt;&lt;b&lt;&lt;" = "&lt;&lt;sum&lt;&lt;</a:t>
            </a:r>
            <a:r>
              <a:rPr dirty="0" err="1"/>
              <a:t>endl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return 0;</a:t>
            </a:r>
          </a:p>
          <a:p>
            <a:r>
              <a:rPr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0685" y="3107055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 the following command in your terminal and see what happens: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3744595"/>
            <a:ext cx="56197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Commonly used data types: </a:t>
            </a:r>
            <a:r>
              <a:rPr lang="en-US" altLang="zh-CN">
                <a:sym typeface="+mn-ea"/>
              </a:rPr>
              <a:t>float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Declaring floating point numbers and doing simple arithmetic operations: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4740" y="2259965"/>
            <a:ext cx="4090670" cy="3969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2205" y="2259965"/>
            <a:ext cx="4231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#include &lt;iostream&gt;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using std::cout;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using std::endl;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int main() {</a:t>
            </a:r>
            <a:endParaRPr lang="zh-CN" altLang="en-US" dirty="0"/>
          </a:p>
          <a:p>
            <a:r>
              <a:rPr dirty="0">
                <a:sym typeface="+mn-ea"/>
              </a:rPr>
              <a:t>    float a = 1234567.0;</a:t>
            </a:r>
          </a:p>
          <a:p>
            <a:r>
              <a:rPr dirty="0">
                <a:sym typeface="+mn-ea"/>
              </a:rPr>
              <a:t>    float b = 1.0;</a:t>
            </a:r>
          </a:p>
          <a:p>
            <a:r>
              <a:rPr dirty="0">
                <a:sym typeface="+mn-ea"/>
              </a:rPr>
              <a:t>    float sum = </a:t>
            </a:r>
            <a:r>
              <a:rPr dirty="0" err="1">
                <a:sym typeface="+mn-ea"/>
              </a:rPr>
              <a:t>a+b</a:t>
            </a:r>
            <a:r>
              <a:rPr dirty="0">
                <a:sym typeface="+mn-ea"/>
              </a:rPr>
              <a:t>;</a:t>
            </a:r>
          </a:p>
          <a:p>
            <a:endParaRPr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cout&lt;&lt;a&lt;&lt;" + "&lt;&lt;b&lt;&lt;" = "&lt;&lt;sum&lt;&lt;endl;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return 0;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0" y="3771265"/>
            <a:ext cx="559117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685" y="3107055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 the following command in your terminal and see what happens: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Integer overflow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Integers are stored in memory as a few number of bytes.</a:t>
            </a:r>
          </a:p>
          <a:p>
            <a:r>
              <a:rPr lang="zh-CN" altLang="en-US"/>
              <a:t>The range of integers that can be properly represented is limited.</a:t>
            </a:r>
          </a:p>
          <a:p>
            <a:r>
              <a:rPr lang="zh-CN" altLang="en-US"/>
              <a:t>Calculating numbers outside this range causes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Conversion between char and integer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character type of c++ is char.</a:t>
            </a:r>
            <a:r>
              <a:rPr lang="en-US" altLang="zh-CN"/>
              <a:t> </a:t>
            </a:r>
            <a:r>
              <a:rPr lang="zh-CN" altLang="en-US"/>
              <a:t>Char and int can be converted.</a:t>
            </a:r>
          </a:p>
          <a:p>
            <a:r>
              <a:rPr lang="en-US" altLang="zh-CN"/>
              <a:t>Characters are a type of integers in memory.</a:t>
            </a:r>
          </a:p>
        </p:txBody>
      </p:sp>
      <p:sp>
        <p:nvSpPr>
          <p:cNvPr id="5" name="矩形 4"/>
          <p:cNvSpPr/>
          <p:nvPr/>
        </p:nvSpPr>
        <p:spPr>
          <a:xfrm>
            <a:off x="1094740" y="2598420"/>
            <a:ext cx="4385945" cy="2976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760" y="2604135"/>
            <a:ext cx="47256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#include &lt;cstdio&gt;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    char c = 'C';</a:t>
            </a:r>
          </a:p>
          <a:p>
            <a:r>
              <a:rPr lang="zh-CN" altLang="en-US" dirty="0"/>
              <a:t>    int i = c;</a:t>
            </a:r>
          </a:p>
          <a:p>
            <a:endParaRPr lang="zh-CN" altLang="en-US" dirty="0"/>
          </a:p>
          <a:p>
            <a:r>
              <a:rPr lang="zh-CN" altLang="en-US" dirty="0"/>
              <a:t>    printf("Convert '%c' to integer: %d\n", c, i );</a:t>
            </a:r>
          </a:p>
          <a:p>
            <a:endParaRPr lang="zh-CN" altLang="en-US" dirty="0"/>
          </a:p>
          <a:p>
            <a:r>
              <a:rPr lang="zh-CN" altLang="en-US" dirty="0"/>
              <a:t>return 0;</a:t>
            </a:r>
          </a:p>
          <a:p>
            <a:r>
              <a:rPr lang="zh-CN" altLang="en-US" dirty="0"/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3789045"/>
            <a:ext cx="551497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685" y="3296920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 the following command in your terminal and see what happens: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Conversion between char and integer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 already know the integer value of character ‘C’, but why?</a:t>
            </a:r>
          </a:p>
          <a:p>
            <a:r>
              <a:rPr lang="en-US" altLang="zh-CN"/>
              <a:t>ASCII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5375" y="2548890"/>
            <a:ext cx="4763135" cy="357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Floating point precision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range of floating point numbers is also limited.</a:t>
            </a:r>
          </a:p>
          <a:p>
            <a:r>
              <a:rPr lang="en-US"/>
              <a:t>Floating point numbers also have precision problems.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7120" y="2484755"/>
            <a:ext cx="49066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using std::cout;</a:t>
            </a:r>
          </a:p>
          <a:p>
            <a:r>
              <a:rPr lang="zh-CN" altLang="en-US" dirty="0"/>
              <a:t>using std::endl;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    float a = 0.1</a:t>
            </a:r>
            <a:r>
              <a:rPr lang="en-US" altLang="zh-CN" dirty="0"/>
              <a:t>f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    float sum = a+a+a+a+a+a+a+a+a+a;</a:t>
            </a:r>
          </a:p>
          <a:p>
            <a:endParaRPr lang="zh-CN" altLang="en-US" dirty="0"/>
          </a:p>
          <a:p>
            <a:r>
              <a:rPr lang="zh-CN" altLang="en-US" dirty="0"/>
              <a:t>    cout&lt;&lt;"sum: "&lt;&lt;sum&lt;&lt;endl;</a:t>
            </a:r>
          </a:p>
          <a:p>
            <a:r>
              <a:rPr lang="zh-CN" altLang="en-US" dirty="0"/>
              <a:t>    cout&lt;&lt;"sum equals to 1? "&lt;&lt;(sum==1.0)&lt;&lt;endl;</a:t>
            </a:r>
          </a:p>
          <a:p>
            <a:endParaRPr lang="zh-CN" altLang="en-US" dirty="0"/>
          </a:p>
          <a:p>
            <a:r>
              <a:rPr lang="zh-CN" altLang="en-US" dirty="0"/>
              <a:t>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4570" y="2967990"/>
            <a:ext cx="5070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Try the code on the left to see what happens.</a:t>
            </a:r>
          </a:p>
          <a:p>
            <a:r>
              <a:rPr lang="en-US" altLang="zh-CN"/>
              <a:t>Note that (sum==1.0) is a bool value, 1 means “true” and 0 means “false”.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4093210"/>
            <a:ext cx="55911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728" y="2593830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</a:t>
            </a:r>
            <a:r>
              <a:rPr lang="en-US" altLang="zh-CN" sz="2400" dirty="0" err="1">
                <a:solidFill>
                  <a:prstClr val="black"/>
                </a:solidFill>
              </a:rPr>
              <a:t>cout.setf</a:t>
            </a:r>
            <a:r>
              <a:rPr lang="en-US" altLang="zh-CN" sz="2400" dirty="0">
                <a:solidFill>
                  <a:prstClr val="black"/>
                </a:solidFill>
              </a:rPr>
              <a:t>( 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055495"/>
            <a:ext cx="7502392" cy="328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9536" y="27782"/>
            <a:ext cx="8447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1294</Words>
  <Application>Microsoft Macintosh PowerPoint</Application>
  <PresentationFormat>宽屏</PresentationFormat>
  <Paragraphs>162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Arial</vt:lpstr>
      <vt:lpstr>Calibri</vt:lpstr>
      <vt:lpstr>Consolas</vt:lpstr>
      <vt:lpstr>Courier</vt:lpstr>
      <vt:lpstr>Franklin Gothic Demi</vt:lpstr>
      <vt:lpstr>Franklin Gothic Medium</vt:lpstr>
      <vt:lpstr>Wingdings</vt:lpstr>
      <vt:lpstr>Office 主题</vt:lpstr>
      <vt:lpstr>Image</vt:lpstr>
      <vt:lpstr>C/C++ Program Design</vt:lpstr>
      <vt:lpstr>Data types and arithmetic operators</vt:lpstr>
      <vt:lpstr>Commonly used data types: integer</vt:lpstr>
      <vt:lpstr>Commonly used data types: float</vt:lpstr>
      <vt:lpstr>Integer overflow</vt:lpstr>
      <vt:lpstr>Conversion between char and integer</vt:lpstr>
      <vt:lpstr>Conversion between char and integer</vt:lpstr>
      <vt:lpstr>Floating point precision</vt:lpstr>
      <vt:lpstr>PowerPoint 演示文稿</vt:lpstr>
      <vt:lpstr>PowerPoint 演示文稿</vt:lpstr>
      <vt:lpstr>PowerPoint 演示文稿</vt:lpstr>
      <vt:lpstr>PowerPoint 演示文稿</vt:lpstr>
      <vt:lpstr>1. sizeof operator returns the size, int bytes, of a type or a variable. </vt:lpstr>
      <vt:lpstr>2. Write a program to calculate integer multiplication: 56789 x 23456789, and then print the result. Find a method to get the correct answer if there is something wrong.</vt:lpstr>
      <vt:lpstr>PowerPoint 演示文稿</vt:lpstr>
      <vt:lpstr>3. Try conversions between char and int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246</cp:revision>
  <dcterms:created xsi:type="dcterms:W3CDTF">2020-09-05T08:11:00Z</dcterms:created>
  <dcterms:modified xsi:type="dcterms:W3CDTF">2022-09-15T06:10:24Z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