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478" r:id="rId4"/>
    <p:sldId id="435" r:id="rId5"/>
    <p:sldId id="436" r:id="rId6"/>
    <p:sldId id="437" r:id="rId7"/>
    <p:sldId id="438" r:id="rId8"/>
    <p:sldId id="491" r:id="rId9"/>
    <p:sldId id="568" r:id="rId10"/>
    <p:sldId id="569" r:id="rId11"/>
    <p:sldId id="442" r:id="rId12"/>
    <p:sldId id="443" r:id="rId13"/>
    <p:sldId id="570" r:id="rId14"/>
    <p:sldId id="486" r:id="rId15"/>
    <p:sldId id="571" r:id="rId16"/>
    <p:sldId id="446" r:id="rId17"/>
    <p:sldId id="5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1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1664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5C04F1-088D-43BB-BF6A-7E5350A2ABBF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3, </a:t>
            </a:r>
            <a:r>
              <a:rPr lang="en-US" altLang="zh-CN" sz="3600" dirty="0" err="1">
                <a:latin typeface="Franklin Gothic Medium" panose="020B0603020102020204" pitchFamily="34" charset="0"/>
              </a:rPr>
              <a:t>Makefile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于仕琪，王大兴，廖琪梅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67014"/>
              </p:ext>
            </p:extLst>
          </p:nvPr>
        </p:nvGraphicFramePr>
        <p:xfrm>
          <a:off x="345042" y="785654"/>
          <a:ext cx="4956448" cy="4818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Image" r:id="rId4" imgW="4457700" imgH="4333875" progId="Photoshop.Image.13">
                  <p:embed/>
                </p:oleObj>
              </mc:Choice>
              <mc:Fallback>
                <p:oleObj name="Image" r:id="rId4" imgW="4457700" imgH="4333875" progId="Photoshop.Image.13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5042" y="785654"/>
                        <a:ext cx="4956448" cy="4818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920633" y="4314199"/>
            <a:ext cx="2017639" cy="1214196"/>
            <a:chOff x="2068500" y="4780854"/>
            <a:chExt cx="2223139" cy="1338345"/>
          </a:xfrm>
        </p:grpSpPr>
        <p:sp>
          <p:nvSpPr>
            <p:cNvPr id="3" name="矩形 2"/>
            <p:cNvSpPr/>
            <p:nvPr/>
          </p:nvSpPr>
          <p:spPr>
            <a:xfrm>
              <a:off x="2068500" y="4780854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059241" y="5753658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5595" y="5759159"/>
              <a:ext cx="396044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9" name="Content Placeholder 2"/>
          <p:cNvSpPr txBox="1"/>
          <p:nvPr/>
        </p:nvSpPr>
        <p:spPr bwMode="auto">
          <a:xfrm>
            <a:off x="6506975" y="1710500"/>
            <a:ext cx="5228144" cy="1700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671" tIns="53836" rIns="107671" bIns="53836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$@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Object Files</a:t>
            </a: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srgbClr val="00B0F0"/>
                </a:solidFill>
                <a:latin typeface="Calibri" panose="020F0502020204030204"/>
              </a:rPr>
              <a:t>$^</a:t>
            </a: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: all the prerequisites files</a:t>
            </a: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altLang="zh-CN" sz="254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$&lt;</a:t>
            </a:r>
            <a:r>
              <a:rPr lang="en-US" altLang="zh-CN" sz="254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the first prerequisite file</a:t>
            </a:r>
            <a:endParaRPr lang="zh-CN" altLang="zh-CN" sz="254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  <a:latin typeface="Calibri" panose="020F0502020204030204"/>
            </a:endParaRPr>
          </a:p>
          <a:p>
            <a:pPr marL="128905" lvl="1" indent="0" defTabSz="1076960">
              <a:spcBef>
                <a:spcPts val="141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  <a:latin typeface="Calibri" panose="020F0502020204030204"/>
              </a:rPr>
              <a:t> 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74126" y="4932086"/>
            <a:ext cx="5228144" cy="1541922"/>
            <a:chOff x="191538" y="5513510"/>
            <a:chExt cx="5760640" cy="1699583"/>
          </a:xfrm>
        </p:grpSpPr>
        <p:sp>
          <p:nvSpPr>
            <p:cNvPr id="8" name="矩形 7"/>
            <p:cNvSpPr/>
            <p:nvPr/>
          </p:nvSpPr>
          <p:spPr>
            <a:xfrm>
              <a:off x="297419" y="5513510"/>
              <a:ext cx="1440160" cy="2547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Content Placeholder 2"/>
            <p:cNvSpPr txBox="1"/>
            <p:nvPr/>
          </p:nvSpPr>
          <p:spPr bwMode="auto">
            <a:xfrm>
              <a:off x="191538" y="6275929"/>
              <a:ext cx="5760640" cy="9371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This is a model rule, which indicates that all the .o objects depend on the .</a:t>
              </a:r>
              <a:r>
                <a:rPr lang="en-US" sz="22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200" dirty="0">
                  <a:solidFill>
                    <a:prstClr val="black"/>
                  </a:solidFill>
                  <a:latin typeface="Calibri" panose="020F0502020204030204"/>
                </a:rPr>
                <a:t> files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701725" y="5768292"/>
              <a:ext cx="144016" cy="6742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902713" y="5650166"/>
          <a:ext cx="5980579" cy="53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Image" r:id="rId6" imgW="4943475" imgH="438150" progId="Photoshop.Image.13">
                  <p:embed/>
                </p:oleObj>
              </mc:Choice>
              <mc:Fallback>
                <p:oleObj name="Image" r:id="rId6" imgW="4943475" imgH="438150" progId="Photoshop.Image.13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2713" y="5650166"/>
                        <a:ext cx="5980579" cy="530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35744" y="270045"/>
            <a:ext cx="10565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 the .</a:t>
            </a:r>
            <a:r>
              <a:rPr lang="en-US" altLang="zh-CN" sz="2400" dirty="0" err="1"/>
              <a:t>cpp</a:t>
            </a:r>
            <a:r>
              <a:rPr lang="en-US" altLang="zh-CN" sz="2400" dirty="0"/>
              <a:t> files are compiled to the .o files, so we can modify the </a:t>
            </a:r>
            <a:r>
              <a:rPr lang="en-US" altLang="zh-CN" sz="2400" dirty="0" err="1"/>
              <a:t>makefile</a:t>
            </a:r>
            <a:r>
              <a:rPr lang="en-US" altLang="zh-CN" sz="2400" dirty="0"/>
              <a:t> like this: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3431" y="947725"/>
          <a:ext cx="4421965" cy="5176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Image" r:id="rId4" imgW="4467225" imgH="5229225" progId="Photoshop.Image.13">
                  <p:embed/>
                </p:oleObj>
              </mc:Choice>
              <mc:Fallback>
                <p:oleObj name="Image" r:id="rId4" imgW="4467225" imgH="5229225" progId="Photoshop.Image.1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431" y="947725"/>
                        <a:ext cx="4421965" cy="5176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85019" y="3951627"/>
          <a:ext cx="6649090" cy="49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Image" r:id="rId6" imgW="5495925" imgH="409575" progId="Photoshop.Image.13">
                  <p:embed/>
                </p:oleObj>
              </mc:Choice>
              <mc:Fallback>
                <p:oleObj name="Image" r:id="rId6" imgW="5495925" imgH="409575" progId="Photoshop.Image.1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5019" y="3951627"/>
                        <a:ext cx="6649090" cy="49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"/>
          <p:cNvSpPr txBox="1"/>
          <p:nvPr/>
        </p:nvSpPr>
        <p:spPr>
          <a:xfrm>
            <a:off x="1541377" y="335672"/>
            <a:ext cx="788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Using phony target to clean up compiled results automatically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4338" y="5258850"/>
            <a:ext cx="10848109" cy="1211056"/>
            <a:chOff x="629717" y="6010497"/>
            <a:chExt cx="11953010" cy="1334885"/>
          </a:xfrm>
        </p:grpSpPr>
        <p:sp>
          <p:nvSpPr>
            <p:cNvPr id="9" name="矩形 8"/>
            <p:cNvSpPr/>
            <p:nvPr/>
          </p:nvSpPr>
          <p:spPr>
            <a:xfrm>
              <a:off x="629717" y="6010497"/>
              <a:ext cx="3390230" cy="953799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5376082" y="6408220"/>
              <a:ext cx="7206645" cy="9371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Adding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.PHONY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to a target will prevent making from confusing the phony target with a file name.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870077" y="6219125"/>
              <a:ext cx="1584176" cy="6924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0343868" y="3938124"/>
            <a:ext cx="1241684" cy="2613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00924" y="1687652"/>
            <a:ext cx="4571263" cy="2250471"/>
            <a:chOff x="3817365" y="5718129"/>
            <a:chExt cx="6101384" cy="2035470"/>
          </a:xfrm>
        </p:grpSpPr>
        <p:sp>
          <p:nvSpPr>
            <p:cNvPr id="15" name="Content Placeholder 2"/>
            <p:cNvSpPr txBox="1"/>
            <p:nvPr/>
          </p:nvSpPr>
          <p:spPr bwMode="auto">
            <a:xfrm>
              <a:off x="3817365" y="5718129"/>
              <a:ext cx="6101384" cy="16955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Because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clean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is a label not a target, the command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 clean 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can execute the clean part. Only </a:t>
              </a:r>
              <a:r>
                <a:rPr lang="en-US" sz="2400" b="1" dirty="0">
                  <a:solidFill>
                    <a:prstClr val="black"/>
                  </a:solidFill>
                  <a:latin typeface="Calibri" panose="020F0502020204030204"/>
                </a:rPr>
                <a:t>make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command can not execute clean part.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6804983" y="7271881"/>
              <a:ext cx="1449312" cy="4817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46484" y="1324338"/>
            <a:ext cx="8422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696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: search file   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  SRC = $(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wildcard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./*.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1374" y="307743"/>
            <a:ext cx="380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32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Functions in </a:t>
            </a:r>
            <a:r>
              <a:rPr lang="en-US" altLang="zh-CN" sz="32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endParaRPr lang="zh-CN" altLang="en-US" sz="32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500368" y="1089015"/>
            <a:ext cx="8316551" cy="1462596"/>
            <a:chOff x="695871" y="5547206"/>
            <a:chExt cx="9163608" cy="1612141"/>
          </a:xfrm>
        </p:grpSpPr>
        <p:sp>
          <p:nvSpPr>
            <p:cNvPr id="9" name="矩形 8"/>
            <p:cNvSpPr/>
            <p:nvPr/>
          </p:nvSpPr>
          <p:spPr>
            <a:xfrm>
              <a:off x="695871" y="6537780"/>
              <a:ext cx="4686374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Content Placeholder 2"/>
            <p:cNvSpPr txBox="1"/>
            <p:nvPr/>
          </p:nvSpPr>
          <p:spPr bwMode="auto">
            <a:xfrm>
              <a:off x="4098841" y="5547206"/>
              <a:ext cx="5760638" cy="937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Search all the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directory, and return to SRC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>
              <a:off x="3613569" y="6317625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782781" y="3314278"/>
          <a:ext cx="3457815" cy="99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Image" r:id="rId4" imgW="2857500" imgH="819150" progId="Photoshop.Image.13">
                  <p:embed/>
                </p:oleObj>
              </mc:Choice>
              <mc:Fallback>
                <p:oleObj name="Image" r:id="rId4" imgW="2857500" imgH="819150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2781" y="3314278"/>
                        <a:ext cx="3457815" cy="99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21374" y="4844079"/>
          <a:ext cx="6038209" cy="472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Image" r:id="rId6" imgW="4991100" imgH="390525" progId="Photoshop.Image.13">
                  <p:embed/>
                </p:oleObj>
              </mc:Choice>
              <mc:Fallback>
                <p:oleObj name="Image" r:id="rId6" imgW="4991100" imgH="39052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21374" y="4844079"/>
                        <a:ext cx="6038209" cy="472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1518777" y="5054508"/>
            <a:ext cx="7452702" cy="1104982"/>
            <a:chOff x="765017" y="6537781"/>
            <a:chExt cx="8211774" cy="1217966"/>
          </a:xfrm>
        </p:grpSpPr>
        <p:sp>
          <p:nvSpPr>
            <p:cNvPr id="20" name="矩形 19"/>
            <p:cNvSpPr/>
            <p:nvPr/>
          </p:nvSpPr>
          <p:spPr>
            <a:xfrm>
              <a:off x="765017" y="6537781"/>
              <a:ext cx="5328592" cy="28894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Content Placeholder 2"/>
            <p:cNvSpPr txBox="1"/>
            <p:nvPr/>
          </p:nvSpPr>
          <p:spPr bwMode="auto">
            <a:xfrm>
              <a:off x="3216151" y="7106617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in the current directory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216151" y="6767976"/>
              <a:ext cx="144016" cy="4285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68618" y="5585609"/>
          <a:ext cx="6003631" cy="726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Image" r:id="rId3" imgW="4962525" imgH="600075" progId="Photoshop.Image.13">
                  <p:embed/>
                </p:oleObj>
              </mc:Choice>
              <mc:Fallback>
                <p:oleObj name="Image" r:id="rId3" imgW="4962525" imgH="600075" progId="Photoshop.Image.13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8618" y="5585609"/>
                        <a:ext cx="6003631" cy="726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12"/>
          <p:cNvSpPr txBox="1"/>
          <p:nvPr/>
        </p:nvSpPr>
        <p:spPr>
          <a:xfrm>
            <a:off x="828374" y="456432"/>
            <a:ext cx="7810984" cy="985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latin typeface="Calibri" panose="020F0502020204030204"/>
                <a:ea typeface="宋体" panose="02010600030101010101" pitchFamily="2" charset="-122"/>
              </a:rPr>
              <a:t>(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pattern substitution): replace file   </a:t>
            </a:r>
          </a:p>
          <a:p>
            <a:pPr defTabSz="1076960"/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$(</a:t>
            </a:r>
            <a:r>
              <a:rPr lang="en-US" altLang="zh-CN" sz="2905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90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original pattern, target pattern, file list)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61761" y="1599150"/>
            <a:ext cx="8640937" cy="1204884"/>
            <a:chOff x="397722" y="5718129"/>
            <a:chExt cx="9521027" cy="1328083"/>
          </a:xfrm>
        </p:grpSpPr>
        <p:sp>
          <p:nvSpPr>
            <p:cNvPr id="5" name="矩形 4"/>
            <p:cNvSpPr/>
            <p:nvPr/>
          </p:nvSpPr>
          <p:spPr>
            <a:xfrm>
              <a:off x="397722" y="6424645"/>
              <a:ext cx="5519639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Content Placeholder 2"/>
            <p:cNvSpPr txBox="1"/>
            <p:nvPr/>
          </p:nvSpPr>
          <p:spPr bwMode="auto">
            <a:xfrm>
              <a:off x="4158109" y="5718129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3682715" y="6139760"/>
              <a:ext cx="576064" cy="37151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12"/>
          <p:cNvSpPr txBox="1"/>
          <p:nvPr/>
        </p:nvSpPr>
        <p:spPr>
          <a:xfrm>
            <a:off x="867856" y="1863424"/>
            <a:ext cx="6385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for example: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                    OBJ = $(</a:t>
            </a:r>
            <a:r>
              <a:rPr lang="en-US" altLang="zh-CN" sz="2400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patsubst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%.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cpp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 %.o, $(SRC))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586726" y="5806414"/>
            <a:ext cx="9643754" cy="1171614"/>
            <a:chOff x="695871" y="6537780"/>
            <a:chExt cx="10625988" cy="1291410"/>
          </a:xfrm>
        </p:grpSpPr>
        <p:sp>
          <p:nvSpPr>
            <p:cNvPr id="12" name="矩形 11"/>
            <p:cNvSpPr/>
            <p:nvPr/>
          </p:nvSpPr>
          <p:spPr>
            <a:xfrm>
              <a:off x="695871" y="6537780"/>
              <a:ext cx="5184576" cy="621567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Content Placeholder 2"/>
            <p:cNvSpPr txBox="1"/>
            <p:nvPr/>
          </p:nvSpPr>
          <p:spPr bwMode="auto">
            <a:xfrm>
              <a:off x="5561219" y="7180060"/>
              <a:ext cx="5760640" cy="6491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Replace all .</a:t>
              </a:r>
              <a:r>
                <a:rPr lang="en-US" sz="2400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2400" dirty="0">
                  <a:solidFill>
                    <a:prstClr val="black"/>
                  </a:solidFill>
                  <a:latin typeface="Calibri" panose="020F0502020204030204"/>
                </a:rPr>
                <a:t> files with .o files </a:t>
              </a:r>
            </a:p>
          </p:txBody>
        </p:sp>
        <p:cxnSp>
          <p:nvCxnSpPr>
            <p:cNvPr id="14" name="直接箭头连接符 13"/>
            <p:cNvCxnSpPr>
              <a:stCxn id="13" idx="1"/>
            </p:cNvCxnSpPr>
            <p:nvPr/>
          </p:nvCxnSpPr>
          <p:spPr>
            <a:xfrm flipH="1" flipV="1">
              <a:off x="5232375" y="7153615"/>
              <a:ext cx="328844" cy="3510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13485" y="3195485"/>
          <a:ext cx="4817889" cy="172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Image" r:id="rId5" imgW="3981450" imgH="1428750" progId="Photoshop.Image.13">
                  <p:embed/>
                </p:oleObj>
              </mc:Choice>
              <mc:Fallback>
                <p:oleObj name="Image" r:id="rId5" imgW="3981450" imgH="1428750" progId="Photoshop.Image.13">
                  <p:embed/>
                  <p:pic>
                    <p:nvPicPr>
                      <p:cNvPr id="0" name="对象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3485" y="3195485"/>
                        <a:ext cx="4817889" cy="1728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357407" y="226762"/>
          <a:ext cx="4170989" cy="19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Image" r:id="rId3" imgW="3448050" imgH="1609725" progId="Photoshop.Image.13">
                  <p:embed/>
                </p:oleObj>
              </mc:Choice>
              <mc:Fallback>
                <p:oleObj name="Image" r:id="rId3" imgW="3448050" imgH="1609725" progId="Photoshop.Image.1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7407" y="226762"/>
                        <a:ext cx="4170989" cy="1947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2069" y="513234"/>
          <a:ext cx="5121024" cy="5665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Image" r:id="rId5" imgW="5705475" imgH="6276975" progId="Photoshop.Image.13">
                  <p:embed/>
                </p:oleObj>
              </mc:Choice>
              <mc:Fallback>
                <p:oleObj name="Image" r:id="rId5" imgW="5705475" imgH="6276975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069" y="513234"/>
                        <a:ext cx="5121024" cy="5665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010925" y="1498306"/>
            <a:ext cx="3689236" cy="425113"/>
            <a:chOff x="5310237" y="5751316"/>
            <a:chExt cx="4064992" cy="468581"/>
          </a:xfrm>
        </p:grpSpPr>
        <p:sp>
          <p:nvSpPr>
            <p:cNvPr id="8" name="矩形 7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/>
            <p:cNvSpPr txBox="1"/>
            <p:nvPr/>
          </p:nvSpPr>
          <p:spPr bwMode="auto">
            <a:xfrm>
              <a:off x="6678389" y="5751316"/>
              <a:ext cx="2696840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cpp</a:t>
              </a: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src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0" name="直接箭头连接符 9"/>
            <p:cNvCxnSpPr>
              <a:stCxn id="9" idx="1"/>
              <a:endCxn id="8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7010925" y="1186959"/>
            <a:ext cx="3332942" cy="425113"/>
            <a:chOff x="5310237" y="5751316"/>
            <a:chExt cx="3672408" cy="468581"/>
          </a:xfrm>
        </p:grpSpPr>
        <p:sp>
          <p:nvSpPr>
            <p:cNvPr id="14" name="矩形 13"/>
            <p:cNvSpPr/>
            <p:nvPr/>
          </p:nvSpPr>
          <p:spPr>
            <a:xfrm>
              <a:off x="5310237" y="5766365"/>
              <a:ext cx="864096" cy="320372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Content Placeholder 2"/>
            <p:cNvSpPr txBox="1"/>
            <p:nvPr/>
          </p:nvSpPr>
          <p:spPr bwMode="auto">
            <a:xfrm>
              <a:off x="6678389" y="5751316"/>
              <a:ext cx="2304256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prstClr val="black"/>
                  </a:solidFill>
                  <a:latin typeface="Calibri" panose="020F0502020204030204"/>
                </a:rPr>
                <a:t>All .h files are in </a:t>
              </a:r>
              <a:r>
                <a:rPr lang="en-US" sz="1815" dirty="0" err="1">
                  <a:solidFill>
                    <a:prstClr val="black"/>
                  </a:solidFill>
                  <a:latin typeface="Calibri" panose="020F0502020204030204"/>
                </a:rPr>
                <a:t>inc</a:t>
              </a:r>
              <a:endParaRPr lang="en-US" sz="1815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6" name="直接箭头连接符 15"/>
            <p:cNvCxnSpPr>
              <a:stCxn id="15" idx="1"/>
              <a:endCxn id="14" idx="3"/>
            </p:cNvCxnSpPr>
            <p:nvPr/>
          </p:nvCxnSpPr>
          <p:spPr>
            <a:xfrm flipH="1" flipV="1">
              <a:off x="6174333" y="5926551"/>
              <a:ext cx="504056" cy="590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8986" y="953124"/>
            <a:ext cx="4414387" cy="711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8986" y="1860557"/>
            <a:ext cx="1838434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99853" y="5317069"/>
            <a:ext cx="6504526" cy="877263"/>
            <a:chOff x="5839327" y="5859368"/>
            <a:chExt cx="7167024" cy="966962"/>
          </a:xfrm>
        </p:grpSpPr>
        <p:sp>
          <p:nvSpPr>
            <p:cNvPr id="21" name="矩形 20"/>
            <p:cNvSpPr/>
            <p:nvPr/>
          </p:nvSpPr>
          <p:spPr>
            <a:xfrm>
              <a:off x="5949567" y="6370538"/>
              <a:ext cx="7056784" cy="455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http://www.gnu.org/software/make/manual/make.html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39327" y="5859368"/>
              <a:ext cx="2481259" cy="4557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76960"/>
              <a:r>
                <a:rPr lang="en-US" altLang="zh-CN" sz="208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GNU Make Manual</a:t>
              </a:r>
              <a:endParaRPr lang="zh-CN" altLang="en-US" sz="208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99853" y="3826024"/>
          <a:ext cx="6597347" cy="1115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Image" r:id="rId7" imgW="5857875" imgH="990600" progId="Photoshop.Image.13">
                  <p:embed/>
                </p:oleObj>
              </mc:Choice>
              <mc:Fallback>
                <p:oleObj name="Image" r:id="rId7" imgW="5857875" imgH="990600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9853" y="3826024"/>
                        <a:ext cx="6597347" cy="1115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93762" y="4671221"/>
            <a:ext cx="1110981" cy="326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789344" y="1891835"/>
            <a:ext cx="3607919" cy="627430"/>
            <a:chOff x="6078018" y="5751316"/>
            <a:chExt cx="3385576" cy="468581"/>
          </a:xfrm>
        </p:grpSpPr>
        <p:sp>
          <p:nvSpPr>
            <p:cNvPr id="24" name="Content Placeholder 2"/>
            <p:cNvSpPr txBox="1"/>
            <p:nvPr/>
          </p:nvSpPr>
          <p:spPr bwMode="auto">
            <a:xfrm>
              <a:off x="6582073" y="5751316"/>
              <a:ext cx="2881521" cy="46858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anose="05040102010807070707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anose="05020102010507070707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 panose="05020102010507070707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15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-I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means search file(s) in the specified folder i.e. </a:t>
              </a:r>
              <a:r>
                <a:rPr lang="en-US" sz="1815" b="1" dirty="0" err="1">
                  <a:solidFill>
                    <a:srgbClr val="FFFF00"/>
                  </a:solidFill>
                  <a:latin typeface="Calibri" panose="020F0502020204030204"/>
                </a:rPr>
                <a:t>inc</a:t>
              </a:r>
              <a:r>
                <a:rPr lang="en-US" sz="1815" dirty="0">
                  <a:solidFill>
                    <a:schemeClr val="bg1"/>
                  </a:solidFill>
                  <a:latin typeface="Calibri" panose="020F0502020204030204"/>
                </a:rPr>
                <a:t> folder</a:t>
              </a:r>
            </a:p>
          </p:txBody>
        </p:sp>
        <p:cxnSp>
          <p:nvCxnSpPr>
            <p:cNvPr id="25" name="直接箭头连接符 24"/>
            <p:cNvCxnSpPr>
              <a:stCxn id="24" idx="1"/>
            </p:cNvCxnSpPr>
            <p:nvPr/>
          </p:nvCxnSpPr>
          <p:spPr>
            <a:xfrm flipH="1" flipV="1">
              <a:off x="6078018" y="5926552"/>
              <a:ext cx="504055" cy="5905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1374041"/>
            <a:ext cx="9848736" cy="1723722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1. The </a:t>
            </a:r>
            <a:r>
              <a:rPr kumimoji="1" lang="en-US" altLang="zh-CN" sz="2400" i="1" dirty="0"/>
              <a:t>Fibonacci numbers </a:t>
            </a:r>
            <a:r>
              <a:rPr kumimoji="1" lang="en-US" altLang="zh-CN" sz="2400" dirty="0"/>
              <a:t>are : 1,1,2,3,5,8…….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Please define a function named </a:t>
            </a:r>
            <a:r>
              <a:rPr kumimoji="1" lang="en-US" altLang="zh-CN" sz="2400" b="1" dirty="0"/>
              <a:t>fib.cpp </a:t>
            </a:r>
            <a:r>
              <a:rPr kumimoji="1" lang="en-US" altLang="zh-CN" sz="2400" dirty="0"/>
              <a:t>to compute the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th Fibonacci number.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Fibonacci numbers from 1 to n, 10 numbers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</a:t>
            </a:r>
            <a:r>
              <a:rPr kumimoji="1" lang="en-US" altLang="zh-CN" sz="2400"/>
              <a:t>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377311" y="508057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3" y="3097763"/>
            <a:ext cx="654367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14" y="3097763"/>
            <a:ext cx="1247775" cy="1857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414" y="5483959"/>
            <a:ext cx="1276350" cy="1181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023" y="5869721"/>
            <a:ext cx="6896100" cy="409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8061" y="2790843"/>
            <a:ext cx="141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clean: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950499" y="5145272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clean: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1469" y="942392"/>
            <a:ext cx="9848736" cy="144610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2. Define a function named </a:t>
            </a:r>
            <a:r>
              <a:rPr kumimoji="1" lang="en-US" altLang="zh-CN" sz="2400" b="1" dirty="0"/>
              <a:t>fac.cpp </a:t>
            </a:r>
            <a:r>
              <a:rPr kumimoji="1" lang="en-US" altLang="zh-CN" sz="2400" dirty="0"/>
              <a:t>to compute the factorial of an integer. In </a:t>
            </a:r>
            <a:r>
              <a:rPr kumimoji="1" lang="en-US" altLang="zh-CN" sz="2400" b="1" dirty="0"/>
              <a:t>main.cpp</a:t>
            </a:r>
            <a:r>
              <a:rPr kumimoji="1" lang="en-US" altLang="zh-CN" sz="2400" dirty="0"/>
              <a:t>, prompts the user to input an integer n, print factorials from 1 to n, one factorial per line. Write a </a:t>
            </a:r>
            <a:r>
              <a:rPr kumimoji="1" lang="en-US" altLang="zh-CN" sz="2400" b="1" dirty="0" err="1"/>
              <a:t>makefile</a:t>
            </a:r>
            <a:r>
              <a:rPr kumimoji="1" lang="en-US" altLang="zh-CN" sz="2400" b="1" dirty="0"/>
              <a:t> </a:t>
            </a:r>
            <a:r>
              <a:rPr kumimoji="1" lang="en-US" altLang="zh-CN" sz="2400" dirty="0"/>
              <a:t>to manage the source files.</a:t>
            </a:r>
            <a:endParaRPr kumimoji="1" lang="zh-CN" altLang="en-US" sz="2400" dirty="0"/>
          </a:p>
        </p:txBody>
      </p:sp>
      <p:sp>
        <p:nvSpPr>
          <p:cNvPr id="10" name="Title 1"/>
          <p:cNvSpPr txBox="1"/>
          <p:nvPr/>
        </p:nvSpPr>
        <p:spPr>
          <a:xfrm>
            <a:off x="1195970" y="368559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Exercises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5" y="2269921"/>
            <a:ext cx="6772275" cy="78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2" y="3050971"/>
            <a:ext cx="7000875" cy="3819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01498" y="3100739"/>
            <a:ext cx="38142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input an integer that is greater </a:t>
            </a:r>
          </a:p>
          <a:p>
            <a:r>
              <a:rPr lang="en-US" altLang="zh-CN" dirty="0"/>
              <a:t>than 20, how about the result? Is that </a:t>
            </a:r>
          </a:p>
          <a:p>
            <a:r>
              <a:rPr lang="en-US" altLang="zh-CN" dirty="0"/>
              <a:t>correct? How to fix the error?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Makefile</a:t>
            </a:r>
            <a:endParaRPr lang="zh-CN" altLang="en-US" dirty="0"/>
          </a:p>
        </p:txBody>
      </p:sp>
      <p:sp>
        <p:nvSpPr>
          <p:cNvPr id="10" name="TextBox 1"/>
          <p:cNvSpPr txBox="1"/>
          <p:nvPr/>
        </p:nvSpPr>
        <p:spPr>
          <a:xfrm>
            <a:off x="670863" y="1675464"/>
            <a:ext cx="3513180" cy="612239"/>
          </a:xfrm>
          <a:prstGeom prst="rect">
            <a:avLst/>
          </a:prstGeom>
          <a:noFill/>
        </p:spPr>
        <p:txBody>
          <a:bodyPr wrap="none" lIns="118637" tIns="59319" rIns="118637" bIns="59319" rtlCol="0">
            <a:spAutoFit/>
          </a:bodyPr>
          <a:lstStyle/>
          <a:p>
            <a:pPr defTabSz="1186180"/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What is a </a:t>
            </a:r>
            <a:r>
              <a:rPr lang="en-US" altLang="zh-CN" sz="32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?</a:t>
            </a:r>
            <a:endParaRPr lang="zh-CN" altLang="en-US" sz="32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751481" y="2561256"/>
            <a:ext cx="10642660" cy="1597124"/>
          </a:xfrm>
          <a:prstGeom prst="rect">
            <a:avLst/>
          </a:prstGeom>
          <a:noFill/>
        </p:spPr>
        <p:txBody>
          <a:bodyPr wrap="square" lIns="118637" tIns="59319" rIns="118637" bIns="59319" rtlCol="0">
            <a:spAutoFit/>
          </a:bodyPr>
          <a:lstStyle/>
          <a:p>
            <a:pPr defTabSz="1186180"/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 tool to simplify or to organize for compilation.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 is a</a:t>
            </a:r>
          </a:p>
          <a:p>
            <a:pPr defTabSz="1186180"/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set of commands with variable names and targets .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You can compile your</a:t>
            </a:r>
          </a:p>
          <a:p>
            <a:pPr defTabSz="118618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project(program) or only compile the update files in the  project by using </a:t>
            </a:r>
          </a:p>
          <a:p>
            <a:pPr defTabSz="118618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13" y="274271"/>
            <a:ext cx="6798670" cy="54159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81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Suppose we have four source files as follows:</a:t>
            </a:r>
            <a:endParaRPr lang="zh-CN" altLang="en-US" sz="281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464" y="4016954"/>
            <a:ext cx="3188783" cy="91459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0" y="1011855"/>
            <a:ext cx="4365706" cy="274378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96" y="4016954"/>
            <a:ext cx="4518212" cy="248873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01109" y="5127535"/>
            <a:ext cx="6367398" cy="77877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Normally, you can compile these files  by the following</a:t>
            </a:r>
          </a:p>
          <a:p>
            <a:pPr defTabSz="1076960"/>
            <a:r>
              <a:rPr lang="en-US" altLang="zh-CN" sz="217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command:</a:t>
            </a:r>
            <a:endParaRPr lang="zh-CN" altLang="en-US" sz="2175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30" y="6042130"/>
            <a:ext cx="5497925" cy="32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35" y="881198"/>
            <a:ext cx="6209713" cy="30726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7724" y="1325656"/>
            <a:ext cx="9596551" cy="1216719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How about if there are hundreds of files need to compile? Do you think it is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comfortable to write g++ or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gcc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compilation command by mentioning  all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hundreds file names? Now you can choose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6688" y="3037806"/>
            <a:ext cx="9988133" cy="1586051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name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must be either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or </a:t>
            </a:r>
            <a:r>
              <a:rPr lang="en-US" altLang="zh-CN" sz="2400" b="1" dirty="0" err="1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without extension.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You can write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any text editor. A rule of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including three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elements: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There are many rules in the </a:t>
            </a:r>
          </a:p>
          <a:p>
            <a:pPr defTabSz="1076960"/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1575" y="1074570"/>
            <a:ext cx="9695168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A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consists of a set of rules. A rule including three elements: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</a:t>
            </a:r>
          </a:p>
          <a:p>
            <a:pPr defTabSz="1076960"/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and </a:t>
            </a:r>
            <a:r>
              <a:rPr lang="en-US" altLang="zh-CN" sz="24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 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288" y="2236393"/>
            <a:ext cx="3560411" cy="13403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targets</a:t>
            </a: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:  prerequisites</a:t>
            </a:r>
          </a:p>
          <a:p>
            <a:pPr defTabSz="1076960">
              <a:lnSpc>
                <a:spcPct val="150000"/>
              </a:lnSpc>
            </a:pPr>
            <a:r>
              <a:rPr lang="en-US" altLang="zh-CN" sz="2815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&lt;TAB&gt; command</a:t>
            </a:r>
            <a:endParaRPr lang="zh-CN" altLang="en-US" sz="2815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2672" y="3951435"/>
            <a:ext cx="11009502" cy="1955383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target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is an object file, which is generated by a program. 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Typically, there is only one per rule.</a:t>
            </a: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prerequisites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file names, separated by spaces, as input to create the target.</a:t>
            </a:r>
          </a:p>
          <a:p>
            <a:pPr marL="414655" indent="-414655" defTabSz="107696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commands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 are a series of steps that make carries out.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These need to start with a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ea typeface="宋体" panose="02010600030101010101" pitchFamily="2" charset="-122"/>
              </a:rPr>
              <a:t>tab character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not spaces.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28939" y="1337743"/>
          <a:ext cx="10534123" cy="293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3" imgW="10258425" imgH="2857500" progId="Photoshop.Image.13">
                  <p:embed/>
                </p:oleObj>
              </mc:Choice>
              <mc:Fallback>
                <p:oleObj name="Image" r:id="rId3" imgW="10258425" imgH="2857500" progId="Photoshop.Image.1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939" y="1337743"/>
                        <a:ext cx="10534123" cy="2935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253197" y="1449737"/>
            <a:ext cx="8109864" cy="1488950"/>
            <a:chOff x="413693" y="1671758"/>
            <a:chExt cx="8935870" cy="1641193"/>
          </a:xfrm>
        </p:grpSpPr>
        <p:sp>
          <p:nvSpPr>
            <p:cNvPr id="4" name="TextBox 2"/>
            <p:cNvSpPr txBox="1"/>
            <p:nvPr/>
          </p:nvSpPr>
          <p:spPr>
            <a:xfrm>
              <a:off x="413693" y="1671758"/>
              <a:ext cx="4174917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comments begins with #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02127" y="2709909"/>
              <a:ext cx="8147436" cy="60304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673833" y="2111879"/>
              <a:ext cx="518581" cy="588975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893762" y="3118860"/>
            <a:ext cx="2221961" cy="655683"/>
            <a:chOff x="-172733" y="556295"/>
            <a:chExt cx="2448272" cy="722725"/>
          </a:xfrm>
        </p:grpSpPr>
        <p:sp>
          <p:nvSpPr>
            <p:cNvPr id="15" name="TextBox 14"/>
            <p:cNvSpPr txBox="1"/>
            <p:nvPr/>
          </p:nvSpPr>
          <p:spPr>
            <a:xfrm>
              <a:off x="-172733" y="682044"/>
              <a:ext cx="1202352" cy="59697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target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32334" y="556295"/>
              <a:ext cx="843205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flipV="1">
              <a:off x="835379" y="797527"/>
              <a:ext cx="596955" cy="20123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151809" y="2840834"/>
            <a:ext cx="6239641" cy="632192"/>
            <a:chOff x="1202127" y="2456358"/>
            <a:chExt cx="6875160" cy="696833"/>
          </a:xfrm>
        </p:grpSpPr>
        <p:sp>
          <p:nvSpPr>
            <p:cNvPr id="20" name="TextBox 19"/>
            <p:cNvSpPr txBox="1"/>
            <p:nvPr/>
          </p:nvSpPr>
          <p:spPr>
            <a:xfrm>
              <a:off x="5731097" y="2456358"/>
              <a:ext cx="2346190" cy="596977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815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prerequisites</a:t>
              </a:r>
              <a:endParaRPr lang="zh-CN" altLang="en-US" sz="2815" dirty="0">
                <a:solidFill>
                  <a:srgbClr val="FFFF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02127" y="2775646"/>
              <a:ext cx="4568751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5410838" y="2762813"/>
              <a:ext cx="504056" cy="12574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2754619" y="3520286"/>
            <a:ext cx="8486568" cy="1706766"/>
            <a:chOff x="-445049" y="1230228"/>
            <a:chExt cx="9350941" cy="1881281"/>
          </a:xfrm>
        </p:grpSpPr>
        <p:sp>
          <p:nvSpPr>
            <p:cNvPr id="25" name="TextBox 24"/>
            <p:cNvSpPr txBox="1"/>
            <p:nvPr/>
          </p:nvSpPr>
          <p:spPr>
            <a:xfrm>
              <a:off x="-445049" y="2177478"/>
              <a:ext cx="9350941" cy="934031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commands</a:t>
              </a:r>
            </a:p>
            <a:p>
              <a:pPr defTabSz="1076960"/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g++ 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is compiler name,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-o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linker flag and </a:t>
              </a:r>
              <a:r>
                <a:rPr lang="en-US" altLang="zh-CN" sz="2400" dirty="0">
                  <a:solidFill>
                    <a:srgbClr val="00B0F0"/>
                  </a:solidFill>
                  <a:latin typeface="Calibri" panose="020F0502020204030204"/>
                  <a:ea typeface="宋体" panose="02010600030101010101" pitchFamily="2" charset="-122"/>
                </a:rPr>
                <a:t>hello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is binary file name.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626193" y="1230228"/>
              <a:ext cx="643500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12327" y="1485501"/>
              <a:ext cx="1620302" cy="873426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451836" y="3456696"/>
            <a:ext cx="1788409" cy="2878351"/>
            <a:chOff x="304978" y="556295"/>
            <a:chExt cx="1970562" cy="3172660"/>
          </a:xfrm>
        </p:grpSpPr>
        <p:sp>
          <p:nvSpPr>
            <p:cNvPr id="33" name="TextBox 14"/>
            <p:cNvSpPr txBox="1"/>
            <p:nvPr/>
          </p:nvSpPr>
          <p:spPr>
            <a:xfrm>
              <a:off x="304978" y="1573636"/>
              <a:ext cx="1629649" cy="2155319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Put the </a:t>
              </a:r>
            </a:p>
            <a:p>
              <a:pPr defTabSz="1076960"/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together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with your</a:t>
              </a:r>
            </a:p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programs.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19724" y="556295"/>
              <a:ext cx="1055816" cy="3775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622768" y="933840"/>
              <a:ext cx="596956" cy="8142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2504" y="814928"/>
          <a:ext cx="8495734" cy="2180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Image" r:id="rId3" imgW="5010150" imgH="1285875" progId="Photoshop.Image.13">
                  <p:embed/>
                </p:oleObj>
              </mc:Choice>
              <mc:Fallback>
                <p:oleObj name="Image" r:id="rId3" imgW="5010150" imgH="1285875" progId="Photoshop.Image.13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504" y="814928"/>
                        <a:ext cx="8495734" cy="2180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5746" y="293249"/>
            <a:ext cx="4650966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Type the command </a:t>
            </a:r>
            <a:r>
              <a:rPr lang="en-US" altLang="zh-CN" sz="2400" b="1" dirty="0">
                <a:solidFill>
                  <a:srgbClr val="00B0F0"/>
                </a:solidFill>
                <a:latin typeface="Calibri" panose="020F0502020204030204"/>
                <a:ea typeface="宋体" panose="02010600030101010101" pitchFamily="2" charset="-122"/>
              </a:rPr>
              <a:t>make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in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VScode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17961" y="814928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71801" y="1491039"/>
            <a:ext cx="9829179" cy="2110071"/>
            <a:chOff x="1050984" y="-531490"/>
            <a:chExt cx="10830300" cy="2325824"/>
          </a:xfrm>
        </p:grpSpPr>
        <p:sp>
          <p:nvSpPr>
            <p:cNvPr id="8" name="TextBox 7"/>
            <p:cNvSpPr txBox="1"/>
            <p:nvPr/>
          </p:nvSpPr>
          <p:spPr>
            <a:xfrm>
              <a:off x="1050984" y="1267398"/>
              <a:ext cx="10830300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If you don’t install make in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VScode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, install it first according to the instruction. 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67008" y="-531490"/>
              <a:ext cx="4176464" cy="108051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H="1" flipV="1">
              <a:off x="2707168" y="597551"/>
              <a:ext cx="432048" cy="8158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69460" y="3886463"/>
          <a:ext cx="8886241" cy="817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Image" r:id="rId5" imgW="3933825" imgH="361950" progId="Photoshop.Image.13">
                  <p:embed/>
                </p:oleObj>
              </mc:Choice>
              <mc:Fallback>
                <p:oleObj name="Image" r:id="rId5" imgW="3933825" imgH="3619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9460" y="3886463"/>
                        <a:ext cx="8886241" cy="8178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902399" y="4307415"/>
            <a:ext cx="8395839" cy="841324"/>
            <a:chOff x="1411025" y="1158124"/>
            <a:chExt cx="9250972" cy="927348"/>
          </a:xfrm>
        </p:grpSpPr>
        <p:sp>
          <p:nvSpPr>
            <p:cNvPr id="13" name="TextBox 7"/>
            <p:cNvSpPr txBox="1"/>
            <p:nvPr/>
          </p:nvSpPr>
          <p:spPr>
            <a:xfrm>
              <a:off x="1967496" y="1558537"/>
              <a:ext cx="7019605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the commands in the </a:t>
              </a:r>
              <a:r>
                <a:rPr lang="en-US" altLang="zh-CN" sz="2400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makefile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automatically.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11025" y="1158124"/>
              <a:ext cx="9250972" cy="4496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 flipV="1">
              <a:off x="1867221" y="150861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8710072" y="3915421"/>
            <a:ext cx="784222" cy="326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>
              <a:defRPr/>
            </a:pPr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915649" y="5366961"/>
          <a:ext cx="4944676" cy="81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7" imgW="4086225" imgH="676275" progId="Photoshop.Image.13">
                  <p:embed/>
                </p:oleObj>
              </mc:Choice>
              <mc:Fallback>
                <p:oleObj name="Image" r:id="rId7" imgW="4086225" imgH="676275" progId="Photoshop.Image.13">
                  <p:embed/>
                  <p:pic>
                    <p:nvPicPr>
                      <p:cNvPr id="0" name="对象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5649" y="5366961"/>
                        <a:ext cx="4944676" cy="81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172616" y="5348948"/>
            <a:ext cx="3204623" cy="704585"/>
            <a:chOff x="2875811" y="1246263"/>
            <a:chExt cx="3531020" cy="776627"/>
          </a:xfrm>
        </p:grpSpPr>
        <p:sp>
          <p:nvSpPr>
            <p:cNvPr id="20" name="TextBox 7"/>
            <p:cNvSpPr txBox="1"/>
            <p:nvPr/>
          </p:nvSpPr>
          <p:spPr>
            <a:xfrm>
              <a:off x="3677220" y="1495955"/>
              <a:ext cx="2729611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Run your program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875811" y="1246263"/>
              <a:ext cx="790647" cy="2623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 flipV="1">
              <a:off x="3463801" y="1528979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933545" y="5601739"/>
            <a:ext cx="3087123" cy="1068317"/>
            <a:chOff x="2875811" y="1246263"/>
            <a:chExt cx="3401552" cy="1177550"/>
          </a:xfrm>
        </p:grpSpPr>
        <p:sp>
          <p:nvSpPr>
            <p:cNvPr id="24" name="TextBox 7"/>
            <p:cNvSpPr txBox="1"/>
            <p:nvPr/>
          </p:nvSpPr>
          <p:spPr>
            <a:xfrm>
              <a:off x="5098114" y="1896878"/>
              <a:ext cx="1179249" cy="526935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>
                <a:defRPr/>
              </a:pP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output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875811" y="1246263"/>
              <a:ext cx="2447901" cy="64324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891664" y="1889504"/>
              <a:ext cx="244290" cy="2660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80821" y="1710604"/>
          <a:ext cx="6716855" cy="284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4" imgW="3371850" imgH="1428750" progId="Photoshop.Image.13">
                  <p:embed/>
                </p:oleObj>
              </mc:Choice>
              <mc:Fallback>
                <p:oleObj name="Image" r:id="rId4" imgW="3371850" imgH="1428750" progId="Photoshop.Image.13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0821" y="1710604"/>
                        <a:ext cx="6716855" cy="2847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54669" y="995666"/>
            <a:ext cx="7647684" cy="478055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To improve  the efficiency of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 we use variables.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22617" y="2259139"/>
            <a:ext cx="3286070" cy="1155839"/>
            <a:chOff x="465336" y="2488774"/>
            <a:chExt cx="3620762" cy="1274023"/>
          </a:xfrm>
        </p:grpSpPr>
        <p:sp>
          <p:nvSpPr>
            <p:cNvPr id="10" name="矩形 9"/>
            <p:cNvSpPr/>
            <p:nvPr/>
          </p:nvSpPr>
          <p:spPr>
            <a:xfrm>
              <a:off x="2789954" y="2841813"/>
              <a:ext cx="1296144" cy="521561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84723" y="3385252"/>
              <a:ext cx="803694" cy="37754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65336" y="2488774"/>
              <a:ext cx="2890239" cy="1096075"/>
              <a:chOff x="465336" y="2488774"/>
              <a:chExt cx="2890239" cy="109607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65336" y="2488774"/>
                <a:ext cx="2890239" cy="1096075"/>
                <a:chOff x="755847" y="-267883"/>
                <a:chExt cx="2890239" cy="1096075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755847" y="301256"/>
                  <a:ext cx="1467505" cy="526936"/>
                </a:xfrm>
                <a:prstGeom prst="rect">
                  <a:avLst/>
                </a:prstGeom>
                <a:noFill/>
              </p:spPr>
              <p:txBody>
                <a:bodyPr wrap="none" lIns="107671" tIns="53836" rIns="107671" bIns="53836" rtlCol="0">
                  <a:spAutoFit/>
                </a:bodyPr>
                <a:lstStyle/>
                <a:p>
                  <a:pPr defTabSz="1076960"/>
                  <a:r>
                    <a:rPr lang="en-US" altLang="zh-CN" sz="2400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variables</a:t>
                  </a:r>
                  <a:endParaRPr lang="zh-CN" altLang="en-US" sz="2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3101359" y="-267883"/>
                  <a:ext cx="544727" cy="377545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076960"/>
                  <a:endParaRPr lang="zh-CN" altLang="en-US" sz="2085">
                    <a:solidFill>
                      <a:prstClr val="white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9" name="直接箭头连接符 8"/>
                <p:cNvCxnSpPr/>
                <p:nvPr/>
              </p:nvCxnSpPr>
              <p:spPr>
                <a:xfrm flipH="1">
                  <a:off x="2308198" y="-139791"/>
                  <a:ext cx="803694" cy="77110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直接箭头连接符 14"/>
              <p:cNvCxnSpPr/>
              <p:nvPr/>
            </p:nvCxnSpPr>
            <p:spPr>
              <a:xfrm flipH="1">
                <a:off x="1959585" y="3157627"/>
                <a:ext cx="887696" cy="192775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017687" y="3398224"/>
                <a:ext cx="829594" cy="13107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组合 22"/>
          <p:cNvGrpSpPr/>
          <p:nvPr/>
        </p:nvGrpSpPr>
        <p:grpSpPr>
          <a:xfrm>
            <a:off x="1634299" y="3494351"/>
            <a:ext cx="8213545" cy="1475126"/>
            <a:chOff x="2111511" y="1230227"/>
            <a:chExt cx="9050112" cy="1625956"/>
          </a:xfrm>
        </p:grpSpPr>
        <p:sp>
          <p:nvSpPr>
            <p:cNvPr id="24" name="TextBox 23"/>
            <p:cNvSpPr txBox="1"/>
            <p:nvPr/>
          </p:nvSpPr>
          <p:spPr>
            <a:xfrm>
              <a:off x="2111511" y="2329247"/>
              <a:ext cx="9050112" cy="526936"/>
            </a:xfrm>
            <a:prstGeom prst="rect">
              <a:avLst/>
            </a:prstGeom>
            <a:noFill/>
          </p:spPr>
          <p:txBody>
            <a:bodyPr wrap="none" lIns="107671" tIns="53836" rIns="107671" bIns="53836" rtlCol="0">
              <a:spAutoFit/>
            </a:bodyPr>
            <a:lstStyle/>
            <a:p>
              <a:pPr defTabSz="1076960"/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Write target, prerequisite and commands by variables using ‘</a:t>
              </a:r>
              <a:r>
                <a:rPr lang="en-US" altLang="zh-CN" sz="2400" dirty="0">
                  <a:solidFill>
                    <a:srgbClr val="FF0000"/>
                  </a:solidFill>
                  <a:latin typeface="Calibri" panose="020F0502020204030204"/>
                  <a:ea typeface="宋体" panose="02010600030101010101" pitchFamily="2" charset="-122"/>
                </a:rPr>
                <a:t>$()</a:t>
              </a:r>
              <a:r>
                <a:rPr lang="en-US" altLang="zh-CN" sz="2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’</a:t>
              </a:r>
              <a:endParaRPr lang="zh-CN" altLang="en-US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232116" y="1230227"/>
              <a:ext cx="5595730" cy="83218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 flipV="1">
              <a:off x="4651385" y="1972686"/>
              <a:ext cx="720080" cy="4871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/>
          <p:cNvSpPr txBox="1"/>
          <p:nvPr/>
        </p:nvSpPr>
        <p:spPr>
          <a:xfrm>
            <a:off x="1371598" y="324528"/>
            <a:ext cx="968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Defining Macros/Variables in the </a:t>
            </a:r>
            <a:r>
              <a:rPr lang="en-US" altLang="zh-CN" sz="3600" dirty="0" err="1"/>
              <a:t>makefile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6235904" y="4601862"/>
          <a:ext cx="5508601" cy="7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Image" r:id="rId4" imgW="3905250" imgH="542925" progId="Photoshop.Image.13">
                  <p:embed/>
                </p:oleObj>
              </mc:Choice>
              <mc:Fallback>
                <p:oleObj name="Image" r:id="rId4" imgW="3905250" imgH="542925" progId="Photoshop.Image.13">
                  <p:embed/>
                  <p:pic>
                    <p:nvPicPr>
                      <p:cNvPr id="0" name="对象 3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5904" y="4601862"/>
                        <a:ext cx="5508601" cy="7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28061" y="1424851"/>
          <a:ext cx="4833291" cy="463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Image" r:id="rId6" imgW="3657600" imgH="3505200" progId="Photoshop.Image.13">
                  <p:embed/>
                </p:oleObj>
              </mc:Choice>
              <mc:Fallback>
                <p:oleObj name="Image" r:id="rId6" imgW="3657600" imgH="3505200" progId="Photoshop.Image.13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28061" y="1424851"/>
                        <a:ext cx="4833291" cy="463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69446" y="461071"/>
            <a:ext cx="9645219" cy="847387"/>
          </a:xfrm>
          <a:prstGeom prst="rect">
            <a:avLst/>
          </a:prstGeom>
          <a:noFill/>
        </p:spPr>
        <p:txBody>
          <a:bodyPr wrap="non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only one source file is modified, we need not compile all the files. So, let’s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modify the 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makefile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0340" y="2793408"/>
            <a:ext cx="2776783" cy="2791279"/>
            <a:chOff x="116520" y="3869916"/>
            <a:chExt cx="3059603" cy="3076686"/>
          </a:xfrm>
        </p:grpSpPr>
        <p:grpSp>
          <p:nvGrpSpPr>
            <p:cNvPr id="8" name="组合 7"/>
            <p:cNvGrpSpPr/>
            <p:nvPr/>
          </p:nvGrpSpPr>
          <p:grpSpPr>
            <a:xfrm>
              <a:off x="116520" y="3869916"/>
              <a:ext cx="3059603" cy="2212590"/>
              <a:chOff x="1392302" y="2285740"/>
              <a:chExt cx="3059603" cy="221259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769596" y="3248330"/>
                <a:ext cx="1013620" cy="36004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974" y="4120785"/>
                <a:ext cx="1614931" cy="377545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208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392302" y="2285740"/>
                <a:ext cx="2621791" cy="1920520"/>
                <a:chOff x="1392302" y="2285740"/>
                <a:chExt cx="2621791" cy="1920520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1392302" y="2285740"/>
                  <a:ext cx="2621791" cy="1920520"/>
                  <a:chOff x="1682813" y="-470917"/>
                  <a:chExt cx="2621791" cy="1920520"/>
                </a:xfrm>
              </p:grpSpPr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82813" y="1022038"/>
                    <a:ext cx="964258" cy="427565"/>
                  </a:xfrm>
                  <a:prstGeom prst="rect">
                    <a:avLst/>
                  </a:prstGeom>
                  <a:noFill/>
                </p:spPr>
                <p:txBody>
                  <a:bodyPr wrap="none" lIns="107671" tIns="53836" rIns="107671" bIns="53836" rtlCol="0">
                    <a:spAutoFit/>
                  </a:bodyPr>
                  <a:lstStyle/>
                  <a:p>
                    <a:pPr defTabSz="1076960"/>
                    <a:r>
                      <a:rPr lang="en-US" altLang="zh-CN" sz="1815" dirty="0">
                        <a:solidFill>
                          <a:prstClr val="black"/>
                        </a:solidFill>
                        <a:latin typeface="Calibri" panose="020F0502020204030204"/>
                        <a:ea typeface="宋体" panose="02010600030101010101" pitchFamily="2" charset="-122"/>
                      </a:rPr>
                      <a:t>targets</a:t>
                    </a:r>
                    <a:endParaRPr lang="zh-CN" altLang="en-US" sz="1815" dirty="0">
                      <a:solidFill>
                        <a:prstClr val="black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3101359" y="-470917"/>
                    <a:ext cx="1203245" cy="377545"/>
                  </a:xfrm>
                  <a:prstGeom prst="rect">
                    <a:avLst/>
                  </a:prstGeom>
                  <a:noFill/>
                  <a:ln w="2540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1076960"/>
                    <a:endParaRPr lang="zh-CN" altLang="en-US" sz="2085">
                      <a:solidFill>
                        <a:prstClr val="white"/>
                      </a:solidFill>
                      <a:latin typeface="Calibri" panose="020F0502020204030204"/>
                      <a:ea typeface="宋体" panose="02010600030101010101" pitchFamily="2" charset="-122"/>
                    </a:endParaRPr>
                  </a:p>
                </p:txBody>
              </p:sp>
              <p:cxnSp>
                <p:nvCxnSpPr>
                  <p:cNvPr id="17" name="直接箭头连接符 16"/>
                  <p:cNvCxnSpPr/>
                  <p:nvPr/>
                </p:nvCxnSpPr>
                <p:spPr>
                  <a:xfrm flipH="1">
                    <a:off x="2475836" y="-93372"/>
                    <a:ext cx="877810" cy="1258981"/>
                  </a:xfrm>
                  <a:prstGeom prst="straightConnector1">
                    <a:avLst/>
                  </a:prstGeom>
                  <a:ln w="25400">
                    <a:solidFill>
                      <a:srgbClr val="00B0F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直接箭头连接符 12"/>
                <p:cNvCxnSpPr/>
                <p:nvPr/>
              </p:nvCxnSpPr>
              <p:spPr>
                <a:xfrm flipH="1">
                  <a:off x="2185324" y="3509986"/>
                  <a:ext cx="676641" cy="4122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H="1" flipV="1">
                  <a:off x="2185324" y="3922266"/>
                  <a:ext cx="661958" cy="190515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/>
            <p:cNvSpPr/>
            <p:nvPr/>
          </p:nvSpPr>
          <p:spPr>
            <a:xfrm>
              <a:off x="1482697" y="6569057"/>
              <a:ext cx="1693426" cy="3775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995265" y="5506441"/>
              <a:ext cx="507466" cy="1224139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组合 1024"/>
          <p:cNvGrpSpPr/>
          <p:nvPr/>
        </p:nvGrpSpPr>
        <p:grpSpPr>
          <a:xfrm>
            <a:off x="1782782" y="3102239"/>
            <a:ext cx="1594606" cy="2507390"/>
            <a:chOff x="2059431" y="4515835"/>
            <a:chExt cx="1757020" cy="2763769"/>
          </a:xfrm>
        </p:grpSpPr>
        <p:cxnSp>
          <p:nvCxnSpPr>
            <p:cNvPr id="26" name="直接箭头连接符 25"/>
            <p:cNvCxnSpPr/>
            <p:nvPr/>
          </p:nvCxnSpPr>
          <p:spPr>
            <a:xfrm flipH="1">
              <a:off x="2059431" y="4515835"/>
              <a:ext cx="2754" cy="62217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2069877" y="5469963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2069877" y="6406404"/>
              <a:ext cx="0" cy="4865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曲线连接符 1023"/>
            <p:cNvCxnSpPr/>
            <p:nvPr/>
          </p:nvCxnSpPr>
          <p:spPr>
            <a:xfrm rot="5400000" flipH="1" flipV="1">
              <a:off x="1789195" y="5252347"/>
              <a:ext cx="2441510" cy="1613003"/>
            </a:xfrm>
            <a:prstGeom prst="curvedConnector3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6471352" y="3609756"/>
            <a:ext cx="5029345" cy="847387"/>
          </a:xfrm>
          <a:prstGeom prst="rect">
            <a:avLst/>
          </a:prstGeom>
          <a:noFill/>
        </p:spPr>
        <p:txBody>
          <a:bodyPr wrap="square" lIns="107671" tIns="53836" rIns="107671" bIns="53836" rtlCol="0">
            <a:spAutoFit/>
          </a:bodyPr>
          <a:lstStyle/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If main.cpp is modified, it is compiled</a:t>
            </a:r>
          </a:p>
          <a:p>
            <a:pPr defTabSz="1076960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by make.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6226703" y="4882692"/>
            <a:ext cx="1699147" cy="1801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76960"/>
            <a:endParaRPr lang="zh-CN" altLang="en-US" sz="2085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88111" y="1490309"/>
            <a:ext cx="4833291" cy="1276336"/>
            <a:chOff x="7419869" y="1859418"/>
            <a:chExt cx="5180012" cy="1128039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7419869" y="1859418"/>
            <a:ext cx="5180012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Image" r:id="rId8" imgW="3886200" imgH="504825" progId="Photoshop.Image.13">
                    <p:embed/>
                  </p:oleObj>
                </mc:Choice>
                <mc:Fallback>
                  <p:oleObj name="Image" r:id="rId8" imgW="3886200" imgH="504825" progId="Photoshop.Image.13">
                    <p:embed/>
                    <p:pic>
                      <p:nvPicPr>
                        <p:cNvPr id="0" name="对象 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19869" y="1859418"/>
                          <a:ext cx="5180012" cy="673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420338" y="2530257"/>
            <a:ext cx="517954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" name="Image" r:id="rId10" imgW="3867150" imgH="342900" progId="Photoshop.Image.13">
                    <p:embed/>
                  </p:oleObj>
                </mc:Choice>
                <mc:Fallback>
                  <p:oleObj name="Image" r:id="rId10" imgW="3867150" imgH="342900" progId="Photoshop.Image.13">
                    <p:embed/>
                    <p:pic>
                      <p:nvPicPr>
                        <p:cNvPr id="0" name="对象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20338" y="2530257"/>
                          <a:ext cx="5179542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2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815</Words>
  <Application>Microsoft Macintosh PowerPoint</Application>
  <PresentationFormat>宽屏</PresentationFormat>
  <Paragraphs>96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Arial</vt:lpstr>
      <vt:lpstr>Calibri</vt:lpstr>
      <vt:lpstr>Franklin Gothic Demi</vt:lpstr>
      <vt:lpstr>Franklin Gothic Medium</vt:lpstr>
      <vt:lpstr>Times New Roman</vt:lpstr>
      <vt:lpstr>Wingdings</vt:lpstr>
      <vt:lpstr>Office 主题</vt:lpstr>
      <vt:lpstr>1_Office 主题</vt:lpstr>
      <vt:lpstr>Image</vt:lpstr>
      <vt:lpstr>C/C++ Program Design</vt:lpstr>
      <vt:lpstr>Makefile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 The Fibonacci numbers are : 1,1,2,3,5,8……. Please define a function named fib.cpp to compute the nth Fibonacci number. In main.cpp, prompts the user to input an integer n, print Fibonacci numbers from 1 to n, 10 numbers per line. Write a makefile to manage the source files.</vt:lpstr>
      <vt:lpstr>2. Define a function named fac.cpp to compute the factorial of an integer. In main.cpp, prompts the user to input an integer n, print factorials from 1 to n, one factorial per line. Write a makefile to manage the source files.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323</cp:revision>
  <dcterms:created xsi:type="dcterms:W3CDTF">2020-09-05T08:11:00Z</dcterms:created>
  <dcterms:modified xsi:type="dcterms:W3CDTF">2022-09-21T14:56:10Z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2052-11.1.0.10700</vt:lpwstr>
  </property>
</Properties>
</file>