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477" r:id="rId4"/>
    <p:sldId id="491" r:id="rId5"/>
    <p:sldId id="517" r:id="rId6"/>
    <p:sldId id="492" r:id="rId7"/>
    <p:sldId id="518" r:id="rId8"/>
    <p:sldId id="493" r:id="rId9"/>
    <p:sldId id="519" r:id="rId10"/>
    <p:sldId id="520" r:id="rId11"/>
    <p:sldId id="413" r:id="rId12"/>
    <p:sldId id="425" r:id="rId13"/>
    <p:sldId id="427" r:id="rId14"/>
    <p:sldId id="429" r:id="rId15"/>
    <p:sldId id="453" r:id="rId16"/>
    <p:sldId id="428" r:id="rId17"/>
    <p:sldId id="342" r:id="rId18"/>
    <p:sldId id="430" r:id="rId19"/>
    <p:sldId id="259" r:id="rId20"/>
    <p:sldId id="444" r:id="rId21"/>
    <p:sldId id="440" r:id="rId22"/>
    <p:sldId id="487" r:id="rId23"/>
    <p:sldId id="489" r:id="rId24"/>
    <p:sldId id="445" r:id="rId25"/>
    <p:sldId id="447" r:id="rId26"/>
    <p:sldId id="448" r:id="rId27"/>
    <p:sldId id="449" r:id="rId28"/>
    <p:sldId id="490" r:id="rId29"/>
    <p:sldId id="450" r:id="rId30"/>
    <p:sldId id="441" r:id="rId31"/>
    <p:sldId id="483" r:id="rId32"/>
    <p:sldId id="484" r:id="rId33"/>
    <p:sldId id="52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29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make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4, </a:t>
            </a:r>
            <a:r>
              <a:rPr lang="en-US" altLang="zh-CN" sz="3600" dirty="0">
                <a:latin typeface="Franklin Gothic Medium" panose="020B0603020102020204" pitchFamily="34" charset="0"/>
              </a:rPr>
              <a:t>Compound Types</a:t>
            </a: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357366" y="3861049"/>
          <a:ext cx="7155666" cy="2359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Image" r:id="rId4" imgW="7991475" imgH="2619375" progId="Photoshop.Image.13">
                  <p:embed/>
                </p:oleObj>
              </mc:Choice>
              <mc:Fallback>
                <p:oleObj name="Image" r:id="rId4" imgW="7991475" imgH="2619375" progId="Photoshop.Image.1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7366" y="3861049"/>
                        <a:ext cx="7155666" cy="2359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59496" y="188640"/>
            <a:ext cx="688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Keyboard input and terminal output of string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971437"/>
            <a:ext cx="29440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en-US" altLang="zh-CN" sz="2800" b="1" dirty="0">
                <a:solidFill>
                  <a:srgbClr val="00B0F0"/>
                </a:solidFill>
              </a:rPr>
              <a:t>C: </a:t>
            </a:r>
            <a:r>
              <a:rPr lang="en-US" altLang="zh-CN" sz="2800" b="1" dirty="0" err="1">
                <a:solidFill>
                  <a:srgbClr val="00B0F0"/>
                </a:solidFill>
              </a:rPr>
              <a:t>scanf</a:t>
            </a:r>
            <a:r>
              <a:rPr lang="en-US" altLang="zh-CN" sz="2800" b="1" dirty="0">
                <a:solidFill>
                  <a:srgbClr val="00B0F0"/>
                </a:solidFill>
              </a:rPr>
              <a:t> </a:t>
            </a:r>
            <a:r>
              <a:rPr lang="en-US" altLang="zh-CN" sz="2800" b="1" dirty="0"/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printf</a:t>
            </a:r>
            <a:endParaRPr lang="en-US" altLang="zh-CN" sz="2800" b="1" dirty="0">
              <a:solidFill>
                <a:srgbClr val="00B0F0"/>
              </a:solidFill>
            </a:endParaRP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d</a:t>
            </a:r>
            <a:r>
              <a:rPr lang="en-US" altLang="zh-CN" sz="2800" b="1" dirty="0"/>
              <a:t> ----</a:t>
            </a:r>
            <a:r>
              <a:rPr lang="en-US" altLang="zh-CN" sz="2800" b="1" dirty="0" err="1"/>
              <a:t>int</a:t>
            </a:r>
            <a:endParaRPr lang="en-US" altLang="zh-CN" sz="2800" b="1" dirty="0"/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f</a:t>
            </a:r>
            <a:r>
              <a:rPr lang="en-US" altLang="zh-CN" sz="2800" b="1" dirty="0"/>
              <a:t> ----float</a:t>
            </a: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c</a:t>
            </a:r>
            <a:r>
              <a:rPr lang="en-US" altLang="zh-CN" sz="2800" b="1" dirty="0"/>
              <a:t> -----char</a:t>
            </a: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s</a:t>
            </a:r>
            <a:r>
              <a:rPr lang="en-US" altLang="zh-CN" sz="2800" b="1" dirty="0"/>
              <a:t> -----string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287688" y="4774279"/>
            <a:ext cx="2343556" cy="4814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15680" y="5445225"/>
            <a:ext cx="2343556" cy="48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686420" y="4881310"/>
            <a:ext cx="1529260" cy="804665"/>
            <a:chOff x="162420" y="4881309"/>
            <a:chExt cx="1529260" cy="804665"/>
          </a:xfrm>
        </p:grpSpPr>
        <p:cxnSp>
          <p:nvCxnSpPr>
            <p:cNvPr id="7" name="直接箭头连接符 6"/>
            <p:cNvCxnSpPr>
              <a:endCxn id="9" idx="1"/>
            </p:cNvCxnSpPr>
            <p:nvPr/>
          </p:nvCxnSpPr>
          <p:spPr>
            <a:xfrm>
              <a:off x="1115616" y="5445224"/>
              <a:ext cx="576064" cy="2407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2420" y="4881309"/>
              <a:ext cx="1288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Why only</a:t>
              </a:r>
            </a:p>
            <a:p>
              <a:r>
                <a:rPr lang="en-US" altLang="zh-CN" b="1" dirty="0"/>
                <a:t>Computer? </a:t>
              </a:r>
              <a:endParaRPr lang="zh-CN" altLang="en-US" b="1" dirty="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069259" y="884622"/>
          <a:ext cx="3740646" cy="265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Image" r:id="rId6" imgW="4314825" imgH="3067050" progId="Photoshop.Image.13">
                  <p:embed/>
                </p:oleObj>
              </mc:Choice>
              <mc:Fallback>
                <p:oleObj name="Image" r:id="rId6" imgW="4314825" imgH="30670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9259" y="884622"/>
                        <a:ext cx="3740646" cy="2659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464152" y="2250238"/>
            <a:ext cx="360040" cy="21602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598524" y="2438644"/>
            <a:ext cx="242658" cy="21602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63552" y="6372036"/>
            <a:ext cx="698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B0F0"/>
                </a:solidFill>
              </a:rPr>
              <a:t>scanf</a:t>
            </a:r>
            <a:r>
              <a:rPr lang="en-US" altLang="zh-CN" b="1" dirty="0"/>
              <a:t> uses </a:t>
            </a:r>
            <a:r>
              <a:rPr lang="en-US" altLang="zh-CN" b="1" dirty="0">
                <a:solidFill>
                  <a:srgbClr val="FF0000"/>
                </a:solidFill>
              </a:rPr>
              <a:t>whitespace</a:t>
            </a:r>
            <a:r>
              <a:rPr lang="en-US" altLang="zh-CN" b="1" dirty="0"/>
              <a:t>—</a:t>
            </a:r>
            <a:r>
              <a:rPr lang="en-US" altLang="zh-CN" b="1" dirty="0">
                <a:solidFill>
                  <a:srgbClr val="FF0000"/>
                </a:solidFill>
              </a:rPr>
              <a:t>spaces</a:t>
            </a:r>
            <a:r>
              <a:rPr lang="en-US" altLang="zh-CN" b="1" dirty="0"/>
              <a:t>,</a:t>
            </a:r>
            <a:r>
              <a:rPr lang="en-US" altLang="zh-CN" b="1" dirty="0">
                <a:solidFill>
                  <a:srgbClr val="00B0F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tabs</a:t>
            </a:r>
            <a:r>
              <a:rPr lang="en-US" altLang="zh-CN" b="1" dirty="0"/>
              <a:t>, and </a:t>
            </a:r>
            <a:r>
              <a:rPr lang="en-US" altLang="zh-CN" b="1" dirty="0">
                <a:solidFill>
                  <a:srgbClr val="FF0000"/>
                </a:solidFill>
              </a:rPr>
              <a:t>newlines </a:t>
            </a:r>
            <a:r>
              <a:rPr lang="en-US" altLang="zh-CN" b="1" dirty="0"/>
              <a:t>to separate a string.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55728" y="4005064"/>
          <a:ext cx="8012272" cy="2481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Image" r:id="rId4" imgW="8020050" imgH="2466975" progId="Photoshop.Image.13">
                  <p:embed/>
                </p:oleObj>
              </mc:Choice>
              <mc:Fallback>
                <p:oleObj name="Image" r:id="rId4" imgW="8020050" imgH="24669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5728" y="4005064"/>
                        <a:ext cx="8012272" cy="2481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1230" y="783694"/>
            <a:ext cx="259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2. </a:t>
            </a:r>
            <a:r>
              <a:rPr lang="en-US" altLang="zh-CN" sz="2800" b="1" dirty="0">
                <a:solidFill>
                  <a:srgbClr val="00B0F0"/>
                </a:solidFill>
              </a:rPr>
              <a:t>C: gets </a:t>
            </a:r>
            <a:r>
              <a:rPr lang="en-US" altLang="zh-CN" sz="2800" b="1" dirty="0">
                <a:solidFill>
                  <a:prstClr val="black"/>
                </a:solidFill>
              </a:rPr>
              <a:t>&amp; </a:t>
            </a:r>
            <a:r>
              <a:rPr lang="en-US" altLang="zh-CN" sz="2800" b="1" dirty="0">
                <a:solidFill>
                  <a:srgbClr val="00B0F0"/>
                </a:solidFill>
              </a:rPr>
              <a:t>puts</a:t>
            </a:r>
          </a:p>
        </p:txBody>
      </p:sp>
      <p:sp>
        <p:nvSpPr>
          <p:cNvPr id="9" name="矩形 8"/>
          <p:cNvSpPr/>
          <p:nvPr/>
        </p:nvSpPr>
        <p:spPr>
          <a:xfrm>
            <a:off x="2592481" y="5708384"/>
            <a:ext cx="2991628" cy="5862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08905" y="4749610"/>
            <a:ext cx="2297059" cy="1754326"/>
            <a:chOff x="-1115095" y="4833588"/>
            <a:chExt cx="2297059" cy="1754326"/>
          </a:xfrm>
        </p:grpSpPr>
        <p:cxnSp>
          <p:nvCxnSpPr>
            <p:cNvPr id="7" name="直接箭头连接符 6"/>
            <p:cNvCxnSpPr>
              <a:endCxn id="9" idx="1"/>
            </p:cNvCxnSpPr>
            <p:nvPr/>
          </p:nvCxnSpPr>
          <p:spPr>
            <a:xfrm>
              <a:off x="492417" y="5813142"/>
              <a:ext cx="576064" cy="1883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1115095" y="4833588"/>
              <a:ext cx="22970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Use gets to gain a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sentence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with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a space. </a:t>
              </a:r>
              <a:r>
                <a:rPr lang="en-US" altLang="zh-CN" b="1" dirty="0">
                  <a:solidFill>
                    <a:srgbClr val="00B0F0"/>
                  </a:solidFill>
                </a:rPr>
                <a:t>gets() </a:t>
              </a:r>
              <a:r>
                <a:rPr lang="en-US" altLang="zh-CN" b="1" dirty="0">
                  <a:solidFill>
                    <a:prstClr val="black"/>
                  </a:solidFill>
                </a:rPr>
                <a:t>stops reading input when it encounters a newline or End of file.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34135" y="3271138"/>
            <a:ext cx="3783215" cy="1886055"/>
            <a:chOff x="110134" y="3271137"/>
            <a:chExt cx="3783215" cy="1886055"/>
          </a:xfrm>
        </p:grpSpPr>
        <p:sp>
          <p:nvSpPr>
            <p:cNvPr id="8" name="矩形 7"/>
            <p:cNvSpPr/>
            <p:nvPr/>
          </p:nvSpPr>
          <p:spPr>
            <a:xfrm>
              <a:off x="1122813" y="4407949"/>
              <a:ext cx="2297059" cy="74924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34" y="3271137"/>
              <a:ext cx="3783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There is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a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warning due to using gets().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You can use </a:t>
              </a:r>
              <a:r>
                <a:rPr lang="en-US" altLang="zh-CN" b="1" dirty="0" err="1">
                  <a:solidFill>
                    <a:prstClr val="black"/>
                  </a:solidFill>
                </a:rPr>
                <a:t>fgets</a:t>
              </a:r>
              <a:r>
                <a:rPr lang="en-US" altLang="zh-CN" b="1" dirty="0">
                  <a:solidFill>
                    <a:prstClr val="black"/>
                  </a:solidFill>
                </a:rPr>
                <a:t>() function instead.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02927" y="3854659"/>
              <a:ext cx="1376785" cy="79847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59731" y="682572"/>
          <a:ext cx="3683620" cy="288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Image" r:id="rId6" imgW="3905250" imgH="3057525" progId="Photoshop.Image.13">
                  <p:embed/>
                </p:oleObj>
              </mc:Choice>
              <mc:Fallback>
                <p:oleObj name="Image" r:id="rId6" imgW="3905250" imgH="305752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59731" y="682572"/>
                        <a:ext cx="3683620" cy="2884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3236184" y="2096339"/>
            <a:ext cx="3425681" cy="329874"/>
            <a:chOff x="1712183" y="2096339"/>
            <a:chExt cx="3425681" cy="329874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1712183" y="2096339"/>
            <a:ext cx="2347926" cy="329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Image" r:id="rId8" imgW="2305050" imgH="323850" progId="Photoshop.Image.13">
                    <p:embed/>
                  </p:oleObj>
                </mc:Choice>
                <mc:Fallback>
                  <p:oleObj name="Image" r:id="rId8" imgW="2305050" imgH="323850" progId="Photoshop.Image.13">
                    <p:embed/>
                    <p:pic>
                      <p:nvPicPr>
                        <p:cNvPr id="0" name="对象 1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712183" y="2096339"/>
                          <a:ext cx="2347926" cy="3298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箭头连接符 18"/>
            <p:cNvCxnSpPr/>
            <p:nvPr/>
          </p:nvCxnSpPr>
          <p:spPr>
            <a:xfrm>
              <a:off x="3922907" y="2304030"/>
              <a:ext cx="1214957" cy="2599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6672064" y="2204864"/>
            <a:ext cx="93610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44291" y="4915717"/>
          <a:ext cx="7572456" cy="138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Image" r:id="rId4" imgW="7829550" imgH="1419225" progId="Photoshop.Image.13">
                  <p:embed/>
                </p:oleObj>
              </mc:Choice>
              <mc:Fallback>
                <p:oleObj name="Image" r:id="rId4" imgW="7829550" imgH="141922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4291" y="4915717"/>
                        <a:ext cx="7572456" cy="1384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6" y="971436"/>
            <a:ext cx="2787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3. </a:t>
            </a:r>
            <a:r>
              <a:rPr lang="en-US" altLang="zh-CN" sz="2800" b="1" dirty="0">
                <a:solidFill>
                  <a:srgbClr val="00B0F0"/>
                </a:solidFill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</a:t>
            </a:r>
            <a:r>
              <a:rPr lang="en-US" altLang="zh-CN" sz="2800" b="1" dirty="0">
                <a:solidFill>
                  <a:srgbClr val="00B0F0"/>
                </a:solidFill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</a:rPr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cout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5495" y="6372036"/>
            <a:ext cx="751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The </a:t>
            </a:r>
            <a:r>
              <a:rPr lang="en-US" altLang="zh-CN" b="1" dirty="0" err="1">
                <a:solidFill>
                  <a:srgbClr val="00B0F0"/>
                </a:solidFill>
              </a:rPr>
              <a:t>cin</a:t>
            </a:r>
            <a:r>
              <a:rPr lang="en-US" altLang="zh-CN" b="1" dirty="0">
                <a:solidFill>
                  <a:prstClr val="black"/>
                </a:solidFill>
              </a:rPr>
              <a:t> is to use </a:t>
            </a:r>
            <a:r>
              <a:rPr lang="en-US" altLang="zh-CN" b="1" dirty="0">
                <a:solidFill>
                  <a:srgbClr val="FF0000"/>
                </a:solidFill>
              </a:rPr>
              <a:t>whitespace</a:t>
            </a:r>
            <a:r>
              <a:rPr lang="en-US" altLang="zh-CN" b="1" dirty="0">
                <a:solidFill>
                  <a:prstClr val="black"/>
                </a:solidFill>
              </a:rPr>
              <a:t>-- </a:t>
            </a:r>
            <a:r>
              <a:rPr lang="en-US" altLang="zh-CN" b="1" dirty="0">
                <a:solidFill>
                  <a:srgbClr val="FF0000"/>
                </a:solidFill>
              </a:rPr>
              <a:t>spaces</a:t>
            </a:r>
            <a:r>
              <a:rPr lang="en-US" altLang="zh-CN" b="1" dirty="0">
                <a:solidFill>
                  <a:prstClr val="black"/>
                </a:solidFill>
              </a:rPr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tabs</a:t>
            </a:r>
            <a:r>
              <a:rPr lang="en-US" altLang="zh-CN" b="1" dirty="0">
                <a:solidFill>
                  <a:prstClr val="black"/>
                </a:solidFill>
              </a:rPr>
              <a:t>, and </a:t>
            </a:r>
            <a:r>
              <a:rPr lang="en-US" altLang="zh-CN" b="1" dirty="0">
                <a:solidFill>
                  <a:srgbClr val="FF0000"/>
                </a:solidFill>
              </a:rPr>
              <a:t>newlines</a:t>
            </a:r>
            <a:r>
              <a:rPr lang="en-US" altLang="zh-CN" b="1" dirty="0">
                <a:solidFill>
                  <a:prstClr val="black"/>
                </a:solidFill>
              </a:rPr>
              <a:t> to separate a string.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19736" y="5579668"/>
            <a:ext cx="2376264" cy="497705"/>
            <a:chOff x="2195736" y="5579667"/>
            <a:chExt cx="2376264" cy="497705"/>
          </a:xfrm>
        </p:grpSpPr>
        <p:sp>
          <p:nvSpPr>
            <p:cNvPr id="9" name="矩形 8"/>
            <p:cNvSpPr/>
            <p:nvPr/>
          </p:nvSpPr>
          <p:spPr>
            <a:xfrm>
              <a:off x="2195736" y="5836622"/>
              <a:ext cx="987166" cy="240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57515" y="5579667"/>
              <a:ext cx="1614485" cy="2569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8591" y="5282560"/>
            <a:ext cx="538993" cy="344388"/>
            <a:chOff x="2214590" y="5282560"/>
            <a:chExt cx="538993" cy="344388"/>
          </a:xfrm>
        </p:grpSpPr>
        <p:sp>
          <p:nvSpPr>
            <p:cNvPr id="8" name="矩形 7"/>
            <p:cNvSpPr/>
            <p:nvPr/>
          </p:nvSpPr>
          <p:spPr>
            <a:xfrm>
              <a:off x="2413193" y="5282560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14590" y="5454754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68238" y="715096"/>
          <a:ext cx="4981996" cy="41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Image" r:id="rId6" imgW="4991100" imgH="4133850" progId="Photoshop.Image.13">
                  <p:embed/>
                </p:oleObj>
              </mc:Choice>
              <mc:Fallback>
                <p:oleObj name="Image" r:id="rId6" imgW="4991100" imgH="41338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8238" y="715096"/>
                        <a:ext cx="4981996" cy="41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951984" y="2775604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51984" y="3685074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59497" y="5270434"/>
          <a:ext cx="9025149" cy="1326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Image" r:id="rId4" imgW="8124825" imgH="1190625" progId="Photoshop.Image.13">
                  <p:embed/>
                </p:oleObj>
              </mc:Choice>
              <mc:Fallback>
                <p:oleObj name="Image" r:id="rId4" imgW="8124825" imgH="119062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9497" y="5270434"/>
                        <a:ext cx="9025149" cy="1326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6" y="836712"/>
            <a:ext cx="50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</a:rPr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</a:rPr>
              <a:t>( 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817932" y="5755187"/>
            <a:ext cx="1388462" cy="381836"/>
            <a:chOff x="1293932" y="5755187"/>
            <a:chExt cx="1388462" cy="381836"/>
          </a:xfrm>
        </p:grpSpPr>
        <p:sp>
          <p:nvSpPr>
            <p:cNvPr id="9" name="矩形 8"/>
            <p:cNvSpPr/>
            <p:nvPr/>
          </p:nvSpPr>
          <p:spPr>
            <a:xfrm>
              <a:off x="1513364" y="575518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932" y="595235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83632" y="6141982"/>
            <a:ext cx="2808312" cy="489221"/>
            <a:chOff x="1259632" y="6141981"/>
            <a:chExt cx="2808312" cy="489221"/>
          </a:xfrm>
        </p:grpSpPr>
        <p:sp>
          <p:nvSpPr>
            <p:cNvPr id="8" name="矩形 7"/>
            <p:cNvSpPr/>
            <p:nvPr/>
          </p:nvSpPr>
          <p:spPr>
            <a:xfrm>
              <a:off x="2182173" y="6141981"/>
              <a:ext cx="1885771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9632" y="6395713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95800" y="1346915"/>
          <a:ext cx="3997920" cy="35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Image" r:id="rId6" imgW="4705350" imgH="4171950" progId="Photoshop.Image.13">
                  <p:embed/>
                </p:oleObj>
              </mc:Choice>
              <mc:Fallback>
                <p:oleObj name="Image" r:id="rId6" imgW="4705350" imgH="41719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95800" y="1346915"/>
                        <a:ext cx="3997920" cy="35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087888" y="3093834"/>
            <a:ext cx="1800200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60270" y="3878805"/>
            <a:ext cx="1539786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847528" y="5013176"/>
          <a:ext cx="8186810" cy="121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Image" r:id="rId4" imgW="5715000" imgH="847725" progId="Photoshop.Image.13">
                  <p:embed/>
                </p:oleObj>
              </mc:Choice>
              <mc:Fallback>
                <p:oleObj name="Image" r:id="rId4" imgW="5715000" imgH="847725" progId="Photoshop.Image.13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7528" y="5013176"/>
                        <a:ext cx="8186810" cy="1214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6" y="836712"/>
            <a:ext cx="50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&amp; </a:t>
            </a:r>
            <a:r>
              <a:rPr lang="en-US" altLang="zh-CN" sz="28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( 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141118" y="5279615"/>
            <a:ext cx="1388462" cy="381836"/>
            <a:chOff x="1293932" y="5755187"/>
            <a:chExt cx="1388462" cy="381836"/>
          </a:xfrm>
        </p:grpSpPr>
        <p:sp>
          <p:nvSpPr>
            <p:cNvPr id="9" name="矩形 8"/>
            <p:cNvSpPr/>
            <p:nvPr/>
          </p:nvSpPr>
          <p:spPr>
            <a:xfrm>
              <a:off x="1513364" y="575518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932" y="595235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43672" y="5711664"/>
            <a:ext cx="3384376" cy="489221"/>
            <a:chOff x="1259632" y="6141981"/>
            <a:chExt cx="3384376" cy="489221"/>
          </a:xfrm>
        </p:grpSpPr>
        <p:sp>
          <p:nvSpPr>
            <p:cNvPr id="8" name="矩形 7"/>
            <p:cNvSpPr/>
            <p:nvPr/>
          </p:nvSpPr>
          <p:spPr>
            <a:xfrm>
              <a:off x="2182173" y="6141981"/>
              <a:ext cx="2461835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9632" y="6395713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295800" y="1346915"/>
          <a:ext cx="3997920" cy="35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Image" r:id="rId6" imgW="4705350" imgH="4171950" progId="Photoshop.Image.13">
                  <p:embed/>
                </p:oleObj>
              </mc:Choice>
              <mc:Fallback>
                <p:oleObj name="Image" r:id="rId6" imgW="4705350" imgH="41719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95800" y="1346915"/>
                        <a:ext cx="3997920" cy="35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087888" y="3093834"/>
            <a:ext cx="1800200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60270" y="3878805"/>
            <a:ext cx="1539786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97131" y="6083140"/>
            <a:ext cx="5055903" cy="782686"/>
            <a:chOff x="3773130" y="6083140"/>
            <a:chExt cx="5055903" cy="782686"/>
          </a:xfrm>
        </p:grpSpPr>
        <p:cxnSp>
          <p:nvCxnSpPr>
            <p:cNvPr id="17" name="直接箭头连接符 16"/>
            <p:cNvCxnSpPr/>
            <p:nvPr/>
          </p:nvCxnSpPr>
          <p:spPr>
            <a:xfrm flipH="1" flipV="1">
              <a:off x="3773130" y="6083140"/>
              <a:ext cx="643803" cy="39204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9"/>
            <p:cNvSpPr txBox="1"/>
            <p:nvPr/>
          </p:nvSpPr>
          <p:spPr>
            <a:xfrm>
              <a:off x="4294331" y="6219495"/>
              <a:ext cx="4534702" cy="646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If the length of input string is greater than 20,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it can only store first 19 characters in str. 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87688" y="5229200"/>
          <a:ext cx="7359580" cy="83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Image" r:id="rId4" imgW="8039100" imgH="904875" progId="Photoshop.Image.13">
                  <p:embed/>
                </p:oleObj>
              </mc:Choice>
              <mc:Fallback>
                <p:oleObj name="Image" r:id="rId4" imgW="8039100" imgH="9048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87688" y="5229200"/>
                        <a:ext cx="7359580" cy="83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69086" y="1447616"/>
            <a:ext cx="3831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B0F0"/>
                </a:solidFill>
              </a:rPr>
              <a:t>getline</a:t>
            </a:r>
            <a:r>
              <a:rPr lang="en-US" altLang="zh-CN" b="1" dirty="0">
                <a:solidFill>
                  <a:srgbClr val="00B0F0"/>
                </a:solidFill>
              </a:rPr>
              <a:t>() </a:t>
            </a:r>
            <a:r>
              <a:rPr lang="en-US" altLang="zh-CN" b="1" dirty="0">
                <a:solidFill>
                  <a:prstClr val="black"/>
                </a:solidFill>
              </a:rPr>
              <a:t>and </a:t>
            </a:r>
            <a:r>
              <a:rPr lang="en-US" altLang="zh-CN" b="1" dirty="0">
                <a:solidFill>
                  <a:srgbClr val="00B0F0"/>
                </a:solidFill>
              </a:rPr>
              <a:t>get()</a:t>
            </a:r>
            <a:r>
              <a:rPr lang="en-US" altLang="zh-CN" b="1" dirty="0">
                <a:solidFill>
                  <a:prstClr val="black"/>
                </a:solidFill>
              </a:rPr>
              <a:t> both read an entire</a:t>
            </a:r>
          </a:p>
          <a:p>
            <a:r>
              <a:rPr lang="en-US" altLang="zh-CN" b="1" dirty="0">
                <a:solidFill>
                  <a:prstClr val="black"/>
                </a:solidFill>
              </a:rPr>
              <a:t>input line—that is, up until a newline</a:t>
            </a:r>
          </a:p>
          <a:p>
            <a:r>
              <a:rPr lang="en-US" altLang="zh-CN" b="1" dirty="0">
                <a:solidFill>
                  <a:prstClr val="black"/>
                </a:solidFill>
              </a:rPr>
              <a:t>character. However</a:t>
            </a:r>
            <a:r>
              <a:rPr lang="en-US" altLang="zh-CN" b="1" dirty="0"/>
              <a:t>, </a:t>
            </a:r>
            <a:r>
              <a:rPr lang="en-US" altLang="zh-CN" b="1" dirty="0" err="1">
                <a:solidFill>
                  <a:srgbClr val="00B0F0"/>
                </a:solidFill>
              </a:rPr>
              <a:t>getline</a:t>
            </a:r>
            <a:r>
              <a:rPr lang="en-US" altLang="zh-CN" b="1" dirty="0">
                <a:solidFill>
                  <a:srgbClr val="00B0F0"/>
                </a:solidFill>
              </a:rPr>
              <a:t>() </a:t>
            </a:r>
            <a:r>
              <a:rPr lang="en-US" altLang="zh-CN" b="1" dirty="0">
                <a:solidFill>
                  <a:prstClr val="black"/>
                </a:solidFill>
              </a:rPr>
              <a:t>discard</a:t>
            </a:r>
          </a:p>
          <a:p>
            <a:r>
              <a:rPr lang="en-US" altLang="zh-CN" b="1" dirty="0">
                <a:solidFill>
                  <a:prstClr val="black"/>
                </a:solidFill>
              </a:rPr>
              <a:t>the newline character, whereas </a:t>
            </a:r>
            <a:r>
              <a:rPr lang="en-US" altLang="zh-CN" b="1" dirty="0">
                <a:solidFill>
                  <a:srgbClr val="00B0F0"/>
                </a:solidFill>
              </a:rPr>
              <a:t>get() </a:t>
            </a:r>
          </a:p>
          <a:p>
            <a:r>
              <a:rPr lang="en-US" altLang="zh-CN" b="1" dirty="0">
                <a:solidFill>
                  <a:prstClr val="black"/>
                </a:solidFill>
              </a:rPr>
              <a:t>leave it in the input queue.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59497" y="4869161"/>
            <a:ext cx="4983603" cy="1248861"/>
            <a:chOff x="35496" y="4869160"/>
            <a:chExt cx="4983603" cy="1248861"/>
          </a:xfrm>
        </p:grpSpPr>
        <p:sp>
          <p:nvSpPr>
            <p:cNvPr id="8" name="矩形 7"/>
            <p:cNvSpPr/>
            <p:nvPr/>
          </p:nvSpPr>
          <p:spPr>
            <a:xfrm>
              <a:off x="1691680" y="5877272"/>
              <a:ext cx="3327419" cy="24074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96" y="4869160"/>
              <a:ext cx="1795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Program runs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without entering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another string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直接箭头连接符 14"/>
            <p:cNvCxnSpPr>
              <a:endCxn id="8" idx="1"/>
            </p:cNvCxnSpPr>
            <p:nvPr/>
          </p:nvCxnSpPr>
          <p:spPr>
            <a:xfrm>
              <a:off x="1377176" y="5752257"/>
              <a:ext cx="314504" cy="24539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295800" y="5545012"/>
            <a:ext cx="1385054" cy="366561"/>
            <a:chOff x="2771800" y="5545011"/>
            <a:chExt cx="1385054" cy="366561"/>
          </a:xfrm>
        </p:grpSpPr>
        <p:sp>
          <p:nvSpPr>
            <p:cNvPr id="9" name="矩形 8"/>
            <p:cNvSpPr/>
            <p:nvPr/>
          </p:nvSpPr>
          <p:spPr>
            <a:xfrm>
              <a:off x="2987824" y="5545011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71800" y="5726906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73202" y="1394869"/>
          <a:ext cx="3803421" cy="319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Image" r:id="rId6" imgW="4924425" imgH="4133850" progId="Photoshop.Image.13">
                  <p:embed/>
                </p:oleObj>
              </mc:Choice>
              <mc:Fallback>
                <p:oleObj name="Image" r:id="rId6" imgW="4924425" imgH="41338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73202" y="1394869"/>
                        <a:ext cx="3803421" cy="319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2927648" y="2996953"/>
            <a:ext cx="1368152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45404" y="3715272"/>
            <a:ext cx="1800200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4"/>
          <p:cNvSpPr txBox="1"/>
          <p:nvPr/>
        </p:nvSpPr>
        <p:spPr>
          <a:xfrm>
            <a:off x="1892641" y="782922"/>
            <a:ext cx="50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&amp; </a:t>
            </a:r>
            <a:r>
              <a:rPr lang="en-US" altLang="zh-CN" sz="28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57026" y="4898326"/>
          <a:ext cx="8772536" cy="127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Image" r:id="rId4" imgW="8001000" imgH="1162050" progId="Photoshop.Image.13">
                  <p:embed/>
                </p:oleObj>
              </mc:Choice>
              <mc:Fallback>
                <p:oleObj name="Image" r:id="rId4" imgW="8001000" imgH="1162050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7026" y="4898326"/>
                        <a:ext cx="8772536" cy="127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28173" y="149230"/>
          <a:ext cx="4510740" cy="415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Image" r:id="rId6" imgW="4800600" imgH="4419600" progId="Photoshop.Image.13">
                  <p:embed/>
                </p:oleObj>
              </mc:Choice>
              <mc:Fallback>
                <p:oleObj name="Image" r:id="rId6" imgW="4800600" imgH="441960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8173" y="149230"/>
                        <a:ext cx="4510740" cy="4152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999656" y="5370558"/>
            <a:ext cx="1385054" cy="362699"/>
            <a:chOff x="1475656" y="5370557"/>
            <a:chExt cx="1385054" cy="362699"/>
          </a:xfrm>
        </p:grpSpPr>
        <p:sp>
          <p:nvSpPr>
            <p:cNvPr id="8" name="矩形 7"/>
            <p:cNvSpPr/>
            <p:nvPr/>
          </p:nvSpPr>
          <p:spPr>
            <a:xfrm>
              <a:off x="1691680" y="537055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75656" y="5548590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702834" y="2740278"/>
            <a:ext cx="1169030" cy="184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5102" y="5780550"/>
            <a:ext cx="2764586" cy="456762"/>
            <a:chOff x="2671511" y="5589240"/>
            <a:chExt cx="2764586" cy="456762"/>
          </a:xfrm>
        </p:grpSpPr>
        <p:sp>
          <p:nvSpPr>
            <p:cNvPr id="10" name="矩形 9"/>
            <p:cNvSpPr/>
            <p:nvPr/>
          </p:nvSpPr>
          <p:spPr>
            <a:xfrm>
              <a:off x="3516595" y="5589240"/>
              <a:ext cx="1919502" cy="1912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71511" y="5805253"/>
              <a:ext cx="1919502" cy="24074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59496" y="4604991"/>
          <a:ext cx="9133818" cy="940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Image" r:id="rId4" imgW="7734300" imgH="790575" progId="Photoshop.Image.13">
                  <p:embed/>
                </p:oleObj>
              </mc:Choice>
              <mc:Fallback>
                <p:oleObj name="Image" r:id="rId4" imgW="7734300" imgH="7905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9496" y="4604991"/>
                        <a:ext cx="9133818" cy="940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76318" y="1446981"/>
          <a:ext cx="4206916" cy="2696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Image" r:id="rId6" imgW="4772025" imgH="3057525" progId="Photoshop.Image.13">
                  <p:embed/>
                </p:oleObj>
              </mc:Choice>
              <mc:Fallback>
                <p:oleObj name="Image" r:id="rId6" imgW="4772025" imgH="305752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6318" y="1446981"/>
                        <a:ext cx="4206916" cy="2696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1919536" y="836712"/>
            <a:ext cx="4952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C++ string using </a:t>
            </a:r>
            <a:r>
              <a:rPr lang="en-US" altLang="zh-CN" sz="2800" b="1" dirty="0">
                <a:solidFill>
                  <a:srgbClr val="00B0F0"/>
                </a:solidFill>
              </a:rPr>
              <a:t>string data 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9086" y="1447617"/>
            <a:ext cx="3610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B0F0"/>
                </a:solidFill>
              </a:rPr>
              <a:t>getline</a:t>
            </a:r>
            <a:r>
              <a:rPr lang="en-US" altLang="zh-CN" b="1" dirty="0">
                <a:solidFill>
                  <a:srgbClr val="00B0F0"/>
                </a:solidFill>
              </a:rPr>
              <a:t>() </a:t>
            </a:r>
            <a:r>
              <a:rPr lang="en-US" altLang="zh-CN" b="1" dirty="0">
                <a:solidFill>
                  <a:prstClr val="black"/>
                </a:solidFill>
              </a:rPr>
              <a:t>function takes the input </a:t>
            </a:r>
          </a:p>
          <a:p>
            <a:r>
              <a:rPr lang="en-US" altLang="zh-CN" b="1" dirty="0">
                <a:solidFill>
                  <a:prstClr val="black"/>
                </a:solidFill>
              </a:rPr>
              <a:t>stream as the first parameter which</a:t>
            </a:r>
          </a:p>
          <a:p>
            <a:r>
              <a:rPr lang="en-US" altLang="zh-CN" b="1" dirty="0">
                <a:solidFill>
                  <a:prstClr val="black"/>
                </a:solidFill>
              </a:rPr>
              <a:t>is </a:t>
            </a:r>
            <a:r>
              <a:rPr lang="en-US" altLang="zh-CN" b="1" dirty="0" err="1">
                <a:solidFill>
                  <a:srgbClr val="00B0F0"/>
                </a:solidFill>
              </a:rPr>
              <a:t>cin</a:t>
            </a:r>
            <a:r>
              <a:rPr lang="en-US" altLang="zh-CN" b="1" dirty="0">
                <a:solidFill>
                  <a:prstClr val="black"/>
                </a:solidFill>
              </a:rPr>
              <a:t> and </a:t>
            </a:r>
            <a:r>
              <a:rPr lang="en-US" altLang="zh-CN" b="1" dirty="0" err="1">
                <a:solidFill>
                  <a:srgbClr val="00B0F0"/>
                </a:solidFill>
              </a:rPr>
              <a:t>str</a:t>
            </a:r>
            <a:r>
              <a:rPr lang="en-US" altLang="zh-CN" b="1" dirty="0">
                <a:solidFill>
                  <a:prstClr val="black"/>
                </a:solidFill>
              </a:rPr>
              <a:t> as the location of the </a:t>
            </a:r>
          </a:p>
          <a:p>
            <a:r>
              <a:rPr lang="en-US" altLang="zh-CN" b="1" dirty="0">
                <a:solidFill>
                  <a:prstClr val="black"/>
                </a:solidFill>
              </a:rPr>
              <a:t>line to be stored.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99656" y="5055046"/>
            <a:ext cx="1944216" cy="490190"/>
            <a:chOff x="1475656" y="5055046"/>
            <a:chExt cx="1944216" cy="490190"/>
          </a:xfrm>
        </p:grpSpPr>
        <p:sp>
          <p:nvSpPr>
            <p:cNvPr id="9" name="矩形 8"/>
            <p:cNvSpPr/>
            <p:nvPr/>
          </p:nvSpPr>
          <p:spPr>
            <a:xfrm>
              <a:off x="1682253" y="5055046"/>
              <a:ext cx="1728192" cy="235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75656" y="5309511"/>
              <a:ext cx="1944216" cy="235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823686" y="3054846"/>
            <a:ext cx="1616130" cy="2301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2288" y="984164"/>
            <a:ext cx="3388923" cy="678385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690" b="1" dirty="0"/>
              <a:t>What is </a:t>
            </a:r>
            <a:r>
              <a:rPr lang="en-US" altLang="zh-CN" sz="3690" b="1" dirty="0" err="1"/>
              <a:t>CMake</a:t>
            </a:r>
            <a:r>
              <a:rPr lang="en-US" altLang="zh-CN" sz="3690" b="1" dirty="0"/>
              <a:t>?</a:t>
            </a:r>
            <a:endParaRPr lang="zh-CN" altLang="en-US" sz="369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2758" y="2004276"/>
            <a:ext cx="11026484" cy="2575905"/>
          </a:xfrm>
        </p:spPr>
        <p:txBody>
          <a:bodyPr/>
          <a:lstStyle/>
          <a:p>
            <a:pPr marL="131445" lvl="1" indent="0">
              <a:spcBef>
                <a:spcPts val="1435"/>
              </a:spcBef>
              <a:buSzPct val="68000"/>
              <a:buNone/>
            </a:pPr>
            <a:r>
              <a:rPr lang="en-US" altLang="zh-CN" sz="2860" b="1" dirty="0">
                <a:solidFill>
                  <a:srgbClr val="00B0F0"/>
                </a:solidFill>
              </a:rPr>
              <a:t>    </a:t>
            </a:r>
            <a:r>
              <a:rPr lang="en-US" altLang="zh-CN" sz="2860" b="1" dirty="0" err="1">
                <a:solidFill>
                  <a:srgbClr val="00B0F0"/>
                </a:solidFill>
              </a:rPr>
              <a:t>CMake</a:t>
            </a:r>
            <a:r>
              <a:rPr lang="en-US" altLang="zh-CN" sz="2860" dirty="0"/>
              <a:t> is an open-source, cross-platform family of tools designed to build, test and package software. </a:t>
            </a:r>
            <a:r>
              <a:rPr lang="en-US" altLang="zh-CN" sz="2860" b="1" dirty="0" err="1">
                <a:solidFill>
                  <a:srgbClr val="00B0F0"/>
                </a:solidFill>
              </a:rPr>
              <a:t>CMake</a:t>
            </a:r>
            <a:r>
              <a:rPr lang="en-US" altLang="zh-CN" sz="2860" dirty="0"/>
              <a:t> is used to control the software compilation process using simple platform and compiler independent configuration files,  and generate native </a:t>
            </a:r>
            <a:r>
              <a:rPr lang="en-US" altLang="zh-CN" sz="2860" dirty="0" err="1"/>
              <a:t>makefiles</a:t>
            </a:r>
            <a:r>
              <a:rPr lang="en-US" altLang="zh-CN" sz="2860" dirty="0"/>
              <a:t> and workspaces that can be used in the compiler environment of your choice.</a:t>
            </a:r>
            <a:endParaRPr lang="en-US" sz="286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0A10A31-52E2-1A40-BE26-53F9F3EF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997" y="13625"/>
            <a:ext cx="3216003" cy="181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348A3A-4D5C-3F49-8137-5A153A34E003}"/>
              </a:ext>
            </a:extLst>
          </p:cNvPr>
          <p:cNvSpPr/>
          <p:nvPr/>
        </p:nvSpPr>
        <p:spPr>
          <a:xfrm>
            <a:off x="1290289" y="5504504"/>
            <a:ext cx="409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 information </a:t>
            </a:r>
            <a:r>
              <a:rPr lang="zh-CN" altLang="en-US" dirty="0">
                <a:hlinkClick r:id="rId4"/>
              </a:rPr>
              <a:t>https://cmake.org/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161" y="1009332"/>
            <a:ext cx="9843959" cy="1363124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60" dirty="0" err="1">
                <a:solidFill>
                  <a:prstClr val="black"/>
                </a:solidFill>
              </a:rPr>
              <a:t>CMake</a:t>
            </a:r>
            <a:r>
              <a:rPr lang="en-US" altLang="zh-CN" sz="2860" dirty="0">
                <a:solidFill>
                  <a:prstClr val="black"/>
                </a:solidFill>
              </a:rPr>
              <a:t> needs </a:t>
            </a:r>
            <a:r>
              <a:rPr lang="en-US" altLang="zh-CN" sz="2860" b="1" dirty="0">
                <a:solidFill>
                  <a:prstClr val="black"/>
                </a:solidFill>
              </a:rPr>
              <a:t>CMakeLists.txt</a:t>
            </a:r>
            <a:r>
              <a:rPr lang="en-US" altLang="zh-CN" sz="2860" dirty="0">
                <a:solidFill>
                  <a:prstClr val="black"/>
                </a:solidFill>
              </a:rPr>
              <a:t> to run properly.</a:t>
            </a:r>
          </a:p>
          <a:p>
            <a:pPr>
              <a:lnSpc>
                <a:spcPct val="150000"/>
              </a:lnSpc>
            </a:pPr>
            <a:r>
              <a:rPr lang="en-US" altLang="zh-CN" sz="2860" dirty="0">
                <a:solidFill>
                  <a:prstClr val="black"/>
                </a:solidFill>
              </a:rPr>
              <a:t>A CMakeLists.txt consists of </a:t>
            </a:r>
            <a:r>
              <a:rPr lang="en-US" altLang="zh-CN" sz="2860" b="1" dirty="0">
                <a:solidFill>
                  <a:prstClr val="black"/>
                </a:solidFill>
              </a:rPr>
              <a:t>commands</a:t>
            </a:r>
            <a:r>
              <a:rPr lang="en-US" altLang="zh-CN" sz="2860" dirty="0">
                <a:solidFill>
                  <a:prstClr val="black"/>
                </a:solidFill>
              </a:rPr>
              <a:t> , </a:t>
            </a:r>
            <a:r>
              <a:rPr lang="en-US" altLang="zh-CN" sz="2860" b="1" dirty="0">
                <a:solidFill>
                  <a:prstClr val="black"/>
                </a:solidFill>
              </a:rPr>
              <a:t>comments</a:t>
            </a:r>
            <a:r>
              <a:rPr lang="en-US" altLang="zh-CN" sz="2860" dirty="0">
                <a:solidFill>
                  <a:prstClr val="black"/>
                </a:solidFill>
              </a:rPr>
              <a:t> and </a:t>
            </a:r>
            <a:r>
              <a:rPr lang="en-US" altLang="zh-CN" sz="2860" b="1" dirty="0">
                <a:solidFill>
                  <a:prstClr val="black"/>
                </a:solidFill>
              </a:rPr>
              <a:t>spaces</a:t>
            </a:r>
            <a:r>
              <a:rPr lang="en-US" altLang="zh-CN" sz="2860" dirty="0">
                <a:solidFill>
                  <a:prstClr val="black"/>
                </a:solidFill>
              </a:rPr>
              <a:t>. </a:t>
            </a:r>
            <a:endParaRPr lang="zh-CN" altLang="en-US" sz="286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236" y="2892110"/>
            <a:ext cx="11397589" cy="202349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marL="421640" indent="-421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60" dirty="0">
                <a:solidFill>
                  <a:prstClr val="black"/>
                </a:solidFill>
              </a:rPr>
              <a:t>The </a:t>
            </a:r>
            <a:r>
              <a:rPr lang="en-US" altLang="zh-CN" sz="2860" b="1" dirty="0">
                <a:solidFill>
                  <a:srgbClr val="00B0F0"/>
                </a:solidFill>
              </a:rPr>
              <a:t>commands</a:t>
            </a:r>
            <a:r>
              <a:rPr lang="en-US" altLang="zh-CN" sz="2860" dirty="0">
                <a:solidFill>
                  <a:prstClr val="black"/>
                </a:solidFill>
              </a:rPr>
              <a:t> include  command name, brackets and parameters , </a:t>
            </a:r>
          </a:p>
          <a:p>
            <a:pPr>
              <a:lnSpc>
                <a:spcPct val="150000"/>
              </a:lnSpc>
            </a:pPr>
            <a:r>
              <a:rPr lang="en-US" altLang="zh-CN" sz="2860" dirty="0">
                <a:solidFill>
                  <a:prstClr val="black"/>
                </a:solidFill>
              </a:rPr>
              <a:t>the parameters are separated by spaces. Commands are not case sensitive.</a:t>
            </a:r>
          </a:p>
          <a:p>
            <a:pPr marL="421640" indent="-421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60" b="1" dirty="0">
                <a:solidFill>
                  <a:srgbClr val="00B0F0"/>
                </a:solidFill>
              </a:rPr>
              <a:t>Comments</a:t>
            </a:r>
            <a:r>
              <a:rPr lang="en-US" altLang="zh-CN" sz="2860" dirty="0">
                <a:solidFill>
                  <a:prstClr val="black"/>
                </a:solidFill>
              </a:rPr>
              <a:t>  begins  with ‘#’.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Compound Types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Array, C-style string, string, structure, enumeration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Input and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cmake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93" y="2215457"/>
            <a:ext cx="4960520" cy="16889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0073" y="332467"/>
            <a:ext cx="6027145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320" b="1" dirty="0">
                <a:solidFill>
                  <a:prstClr val="black"/>
                </a:solidFill>
              </a:rPr>
              <a:t>1. A single source file in a project</a:t>
            </a:r>
            <a:endParaRPr lang="zh-CN" altLang="en-US" sz="332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875" y="1055216"/>
            <a:ext cx="10962250" cy="905883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585" dirty="0">
                <a:solidFill>
                  <a:prstClr val="black"/>
                </a:solidFill>
              </a:rPr>
              <a:t>The most basic project is an executable built from source code files. For simple projects, a three-line </a:t>
            </a:r>
            <a:r>
              <a:rPr lang="en-US" altLang="zh-CN" sz="2585" b="1" dirty="0">
                <a:solidFill>
                  <a:prstClr val="black"/>
                </a:solidFill>
              </a:rPr>
              <a:t>CMakeLists.txt </a:t>
            </a:r>
            <a:r>
              <a:rPr lang="en-US" altLang="zh-CN" sz="2585" dirty="0">
                <a:solidFill>
                  <a:prstClr val="black"/>
                </a:solidFill>
              </a:rPr>
              <a:t>file is all that is required.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81883" y="1900807"/>
            <a:ext cx="10564472" cy="919838"/>
            <a:chOff x="1411024" y="849846"/>
            <a:chExt cx="11449273" cy="996878"/>
          </a:xfrm>
        </p:grpSpPr>
        <p:sp>
          <p:nvSpPr>
            <p:cNvPr id="8" name="TextBox 7"/>
            <p:cNvSpPr txBox="1"/>
            <p:nvPr/>
          </p:nvSpPr>
          <p:spPr>
            <a:xfrm>
              <a:off x="7121337" y="849846"/>
              <a:ext cx="5738960" cy="996878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Specifies the minimum required version of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CMake</a:t>
              </a:r>
              <a:r>
                <a:rPr lang="en-US" altLang="zh-CN" sz="1755" dirty="0">
                  <a:solidFill>
                    <a:prstClr val="black"/>
                  </a:solidFill>
                </a:rPr>
                <a:t>.</a:t>
              </a:r>
            </a:p>
            <a:p>
              <a:r>
                <a:rPr lang="en-US" altLang="zh-CN" sz="1755" dirty="0">
                  <a:solidFill>
                    <a:prstClr val="black"/>
                  </a:solidFill>
                </a:rPr>
                <a:t>Use </a:t>
              </a:r>
              <a:r>
                <a:rPr lang="en-US" altLang="zh-CN" sz="1755" b="1" dirty="0" err="1">
                  <a:solidFill>
                    <a:prstClr val="black"/>
                  </a:solidFill>
                </a:rPr>
                <a:t>cmake</a:t>
              </a:r>
              <a:r>
                <a:rPr lang="en-US" altLang="zh-CN" sz="1755" b="1" dirty="0">
                  <a:solidFill>
                    <a:prstClr val="black"/>
                  </a:solidFill>
                </a:rPr>
                <a:t> --version </a:t>
              </a:r>
              <a:r>
                <a:rPr lang="en-US" altLang="zh-CN" sz="1755" dirty="0">
                  <a:solidFill>
                    <a:prstClr val="black"/>
                  </a:solidFill>
                </a:rPr>
                <a:t>in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Vscode</a:t>
              </a:r>
              <a:r>
                <a:rPr lang="en-US" altLang="zh-CN" sz="1755" dirty="0">
                  <a:solidFill>
                    <a:prstClr val="black"/>
                  </a:solidFill>
                </a:rPr>
                <a:t> terminal window to check the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cmake</a:t>
              </a:r>
              <a:r>
                <a:rPr lang="en-US" altLang="zh-CN" sz="1755" dirty="0">
                  <a:solidFill>
                    <a:prstClr val="black"/>
                  </a:solidFill>
                </a:rPr>
                <a:t> version in your computer. 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11024" y="1180444"/>
              <a:ext cx="5400601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6679878" y="1134067"/>
              <a:ext cx="491787" cy="207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81889" y="2819429"/>
            <a:ext cx="7968098" cy="414812"/>
            <a:chOff x="1411025" y="1067288"/>
            <a:chExt cx="8635446" cy="449553"/>
          </a:xfrm>
        </p:grpSpPr>
        <p:sp>
          <p:nvSpPr>
            <p:cNvPr id="12" name="TextBox 11"/>
            <p:cNvSpPr txBox="1"/>
            <p:nvPr/>
          </p:nvSpPr>
          <p:spPr>
            <a:xfrm>
              <a:off x="6883627" y="1067288"/>
              <a:ext cx="3162844" cy="412184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Defines the project name.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11025" y="1139296"/>
              <a:ext cx="2813820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/>
            </a:p>
          </p:txBody>
        </p:sp>
        <p:cxnSp>
          <p:nvCxnSpPr>
            <p:cNvPr id="14" name="直接箭头连接符 13"/>
            <p:cNvCxnSpPr>
              <a:stCxn id="12" idx="1"/>
              <a:endCxn id="13" idx="3"/>
            </p:cNvCxnSpPr>
            <p:nvPr/>
          </p:nvCxnSpPr>
          <p:spPr>
            <a:xfrm flipH="1">
              <a:off x="4224845" y="1273381"/>
              <a:ext cx="2658782" cy="546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81888" y="3483386"/>
            <a:ext cx="11361791" cy="665956"/>
            <a:chOff x="1411024" y="1139296"/>
            <a:chExt cx="12313369" cy="721730"/>
          </a:xfrm>
        </p:grpSpPr>
        <p:sp>
          <p:nvSpPr>
            <p:cNvPr id="17" name="TextBox 16"/>
            <p:cNvSpPr txBox="1"/>
            <p:nvPr/>
          </p:nvSpPr>
          <p:spPr>
            <a:xfrm>
              <a:off x="7315681" y="1156497"/>
              <a:ext cx="6408712" cy="704529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Adds the hello executable target which will be built from main.cpp.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11024" y="1139296"/>
              <a:ext cx="5278263" cy="3994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 flipV="1">
              <a:off x="6595601" y="1320413"/>
              <a:ext cx="752768" cy="17892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6450" y="3758411"/>
            <a:ext cx="2491622" cy="1358423"/>
            <a:chOff x="17654" y="3966275"/>
            <a:chExt cx="2700301" cy="1472194"/>
          </a:xfrm>
        </p:grpSpPr>
        <p:sp>
          <p:nvSpPr>
            <p:cNvPr id="20" name="TextBox 19"/>
            <p:cNvSpPr txBox="1"/>
            <p:nvPr/>
          </p:nvSpPr>
          <p:spPr>
            <a:xfrm>
              <a:off x="17654" y="4441636"/>
              <a:ext cx="2700301" cy="996833"/>
            </a:xfrm>
            <a:prstGeom prst="rect">
              <a:avLst/>
            </a:prstGeom>
            <a:noFill/>
          </p:spPr>
          <p:txBody>
            <a:bodyPr wrap="square" lIns="109465" tIns="54734" rIns="109465" bIns="5473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The first parameter indicates the filename of executable file.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2333556" y="3966275"/>
              <a:ext cx="384394" cy="4753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006394" y="3796666"/>
            <a:ext cx="2491622" cy="1026437"/>
            <a:chOff x="3258013" y="4033717"/>
            <a:chExt cx="2700301" cy="1112404"/>
          </a:xfrm>
        </p:grpSpPr>
        <p:sp>
          <p:nvSpPr>
            <p:cNvPr id="22" name="TextBox 21"/>
            <p:cNvSpPr txBox="1"/>
            <p:nvPr/>
          </p:nvSpPr>
          <p:spPr>
            <a:xfrm>
              <a:off x="3258013" y="4441634"/>
              <a:ext cx="2700301" cy="704487"/>
            </a:xfrm>
            <a:prstGeom prst="rect">
              <a:avLst/>
            </a:prstGeom>
            <a:noFill/>
          </p:spPr>
          <p:txBody>
            <a:bodyPr wrap="square" lIns="109465" tIns="54734" rIns="109465" bIns="5473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The second parameter indicates the source file.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 flipV="1">
              <a:off x="4403076" y="4033717"/>
              <a:ext cx="485229" cy="40791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47577" y="5522002"/>
            <a:ext cx="6343200" cy="763665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120" dirty="0">
                <a:solidFill>
                  <a:prstClr val="black"/>
                </a:solidFill>
              </a:rPr>
              <a:t>Store the CMakeLists.txt file in the same directory as  the main.cpp. 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6959764" y="3914853"/>
            <a:ext cx="3986591" cy="2817165"/>
            <a:chOff x="7542485" y="4304793"/>
            <a:chExt cx="4320478" cy="3053110"/>
          </a:xfrm>
        </p:grpSpPr>
        <p:sp>
          <p:nvSpPr>
            <p:cNvPr id="25" name="TextBox 24"/>
            <p:cNvSpPr txBox="1"/>
            <p:nvPr/>
          </p:nvSpPr>
          <p:spPr>
            <a:xfrm>
              <a:off x="7542485" y="4304793"/>
              <a:ext cx="4306089" cy="489206"/>
            </a:xfrm>
            <a:prstGeom prst="rect">
              <a:avLst/>
            </a:prstGeom>
            <a:noFill/>
          </p:spPr>
          <p:txBody>
            <a:bodyPr wrap="none" lIns="109465" tIns="54734" rIns="109465" bIns="54734" rtlCol="0">
              <a:spAutoFit/>
            </a:bodyPr>
            <a:lstStyle/>
            <a:p>
              <a:r>
                <a:rPr lang="en-US" altLang="zh-CN" sz="2215" dirty="0">
                  <a:solidFill>
                    <a:prstClr val="black"/>
                  </a:solidFill>
                </a:rPr>
                <a:t>Suppose we have a main.cpp file</a:t>
              </a:r>
              <a:endParaRPr lang="zh-CN" altLang="en-US" sz="2215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7758508" y="4811715"/>
            <a:ext cx="4104455" cy="2546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name="Image" r:id="rId4" imgW="3838575" imgH="2381250" progId="Photoshop.Image.13">
                    <p:embed/>
                  </p:oleObj>
                </mc:Choice>
                <mc:Fallback>
                  <p:oleObj name="Image" r:id="rId4" imgW="3838575" imgH="2381250" progId="Photoshop.Image.13">
                    <p:embed/>
                    <p:pic>
                      <p:nvPicPr>
                        <p:cNvPr id="0" name="对象 2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758508" y="4811715"/>
                          <a:ext cx="4104455" cy="2546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89" y="505499"/>
            <a:ext cx="7319130" cy="563461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099352" y="3167827"/>
            <a:ext cx="3986593" cy="1116679"/>
            <a:chOff x="216141" y="38822"/>
            <a:chExt cx="4320480" cy="1210204"/>
          </a:xfrm>
        </p:grpSpPr>
        <p:sp>
          <p:nvSpPr>
            <p:cNvPr id="13" name="矩形 12"/>
            <p:cNvSpPr/>
            <p:nvPr/>
          </p:nvSpPr>
          <p:spPr>
            <a:xfrm>
              <a:off x="773733" y="960990"/>
              <a:ext cx="522528" cy="2880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14" name="圆角矩形标注 2"/>
            <p:cNvSpPr/>
            <p:nvPr/>
          </p:nvSpPr>
          <p:spPr>
            <a:xfrm>
              <a:off x="216141" y="38822"/>
              <a:ext cx="4320480" cy="643087"/>
            </a:xfrm>
            <a:prstGeom prst="wedgeRoundRectCallout">
              <a:avLst>
                <a:gd name="adj1" fmla="val -33973"/>
                <a:gd name="adj2" fmla="val 9434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/>
                <a:t>Type </a:t>
              </a:r>
              <a:r>
                <a:rPr lang="en-US" altLang="zh-CN" sz="2120" dirty="0" err="1"/>
                <a:t>cmake</a:t>
              </a:r>
              <a:r>
                <a:rPr lang="en-US" altLang="zh-CN" sz="2120" dirty="0"/>
                <a:t> . to generate </a:t>
              </a:r>
              <a:r>
                <a:rPr lang="en-US" altLang="zh-CN" sz="2120" dirty="0" err="1"/>
                <a:t>makefile</a:t>
              </a:r>
              <a:endParaRPr lang="zh-CN" altLang="en-US" sz="212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80824" y="4272327"/>
            <a:ext cx="5640019" cy="958895"/>
            <a:chOff x="-1575763" y="-357296"/>
            <a:chExt cx="6112384" cy="1039205"/>
          </a:xfrm>
        </p:grpSpPr>
        <p:sp>
          <p:nvSpPr>
            <p:cNvPr id="16" name="矩形 15"/>
            <p:cNvSpPr/>
            <p:nvPr/>
          </p:nvSpPr>
          <p:spPr>
            <a:xfrm>
              <a:off x="-1575763" y="-357296"/>
              <a:ext cx="3160056" cy="454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17" name="圆角矩形标注 2"/>
            <p:cNvSpPr/>
            <p:nvPr/>
          </p:nvSpPr>
          <p:spPr>
            <a:xfrm>
              <a:off x="216141" y="38822"/>
              <a:ext cx="4320480" cy="643087"/>
            </a:xfrm>
            <a:prstGeom prst="wedgeRoundRectCallout">
              <a:avLst>
                <a:gd name="adj1" fmla="val -38838"/>
                <a:gd name="adj2" fmla="val -7399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/>
                <a:t>Install </a:t>
              </a:r>
              <a:r>
                <a:rPr lang="en-US" altLang="zh-CN" sz="2120" dirty="0" err="1"/>
                <a:t>cmake</a:t>
              </a:r>
              <a:r>
                <a:rPr lang="en-US" altLang="zh-CN" sz="2120" dirty="0"/>
                <a:t> first by instruction</a:t>
              </a:r>
              <a:endParaRPr lang="zh-CN" altLang="en-US" sz="2120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1548882" y="1138335"/>
            <a:ext cx="1063689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99" y="180902"/>
            <a:ext cx="8438289" cy="64961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09606" y="4378601"/>
            <a:ext cx="1576683" cy="246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sp>
        <p:nvSpPr>
          <p:cNvPr id="8" name="矩形 7"/>
          <p:cNvSpPr/>
          <p:nvPr/>
        </p:nvSpPr>
        <p:spPr>
          <a:xfrm>
            <a:off x="3901707" y="6286058"/>
            <a:ext cx="2325512" cy="199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83572" y="638385"/>
          <a:ext cx="8189383" cy="504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Image" r:id="rId3" imgW="5591175" imgH="3448050" progId="Photoshop.Image.13">
                  <p:embed/>
                </p:oleObj>
              </mc:Choice>
              <mc:Fallback>
                <p:oleObj name="Image" r:id="rId3" imgW="5591175" imgH="3448050" progId="Photoshop.Image.1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3572" y="638385"/>
                        <a:ext cx="8189383" cy="5049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396351" y="638383"/>
            <a:ext cx="4313571" cy="1787581"/>
            <a:chOff x="773733" y="897930"/>
            <a:chExt cx="4674842" cy="1937296"/>
          </a:xfrm>
        </p:grpSpPr>
        <p:sp>
          <p:nvSpPr>
            <p:cNvPr id="3" name="矩形 2"/>
            <p:cNvSpPr/>
            <p:nvPr/>
          </p:nvSpPr>
          <p:spPr>
            <a:xfrm>
              <a:off x="773733" y="897930"/>
              <a:ext cx="1224136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811207" y="1375138"/>
              <a:ext cx="4637368" cy="1460088"/>
            </a:xfrm>
            <a:prstGeom prst="wedgeRoundRectCallout">
              <a:avLst>
                <a:gd name="adj1" fmla="val -29412"/>
                <a:gd name="adj2" fmla="val -6404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/>
                <a:t>Run </a:t>
              </a:r>
              <a:r>
                <a:rPr lang="en-US" altLang="zh-CN" sz="2120" dirty="0" err="1"/>
                <a:t>cmake</a:t>
              </a:r>
              <a:r>
                <a:rPr lang="en-US" altLang="zh-CN" sz="2120" dirty="0"/>
                <a:t> to generate </a:t>
              </a:r>
              <a:r>
                <a:rPr lang="en-US" altLang="zh-CN" sz="2120" dirty="0" err="1"/>
                <a:t>makefle</a:t>
              </a:r>
              <a:r>
                <a:rPr lang="en-US" altLang="zh-CN" sz="2120" dirty="0"/>
                <a:t>,</a:t>
              </a:r>
            </a:p>
            <a:p>
              <a:r>
                <a:rPr lang="en-US" altLang="zh-CN" sz="2120" dirty="0"/>
                <a:t> </a:t>
              </a:r>
              <a:r>
                <a:rPr lang="en-US" altLang="zh-CN" sz="2120" b="1" dirty="0">
                  <a:solidFill>
                    <a:srgbClr val="FFFF00"/>
                  </a:solidFill>
                </a:rPr>
                <a:t>.</a:t>
              </a:r>
              <a:r>
                <a:rPr lang="en-US" altLang="zh-CN" sz="2120" dirty="0"/>
                <a:t> indicates the </a:t>
              </a:r>
              <a:r>
                <a:rPr lang="en-US" altLang="zh-CN" sz="2120" dirty="0" err="1"/>
                <a:t>makefile</a:t>
              </a:r>
              <a:r>
                <a:rPr lang="en-US" altLang="zh-CN" sz="2120" dirty="0"/>
                <a:t> is stored in the current directory.  </a:t>
              </a:r>
              <a:endParaRPr lang="zh-CN" altLang="en-US" sz="212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1748674" y="5422297"/>
            <a:ext cx="7441640" cy="265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16459" y="6018936"/>
          <a:ext cx="9021814" cy="632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Image" r:id="rId5" imgW="7334250" imgH="514350" progId="Photoshop.Image.13">
                  <p:embed/>
                </p:oleObj>
              </mc:Choice>
              <mc:Fallback>
                <p:oleObj name="Image" r:id="rId5" imgW="7334250" imgH="514350" progId="Photoshop.Image.13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6459" y="6018936"/>
                        <a:ext cx="9021814" cy="632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981776" y="4953334"/>
            <a:ext cx="5518759" cy="1645045"/>
            <a:chOff x="1752399" y="5430250"/>
            <a:chExt cx="5980969" cy="1782822"/>
          </a:xfrm>
        </p:grpSpPr>
        <p:sp>
          <p:nvSpPr>
            <p:cNvPr id="11" name="矩形 10"/>
            <p:cNvSpPr/>
            <p:nvPr/>
          </p:nvSpPr>
          <p:spPr>
            <a:xfrm>
              <a:off x="1752399" y="6853032"/>
              <a:ext cx="1173006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12" name="圆角矩形标注 5"/>
            <p:cNvSpPr/>
            <p:nvPr/>
          </p:nvSpPr>
          <p:spPr>
            <a:xfrm>
              <a:off x="3699391" y="5430250"/>
              <a:ext cx="4033977" cy="1152128"/>
            </a:xfrm>
            <a:prstGeom prst="wedgeRoundRectCallout">
              <a:avLst>
                <a:gd name="adj1" fmla="val -71423"/>
                <a:gd name="adj2" fmla="val 836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 err="1"/>
                <a:t>makefile</a:t>
              </a:r>
              <a:r>
                <a:rPr lang="en-US" altLang="zh-CN" sz="2120" dirty="0"/>
                <a:t> file is created automatically after running </a:t>
              </a:r>
              <a:r>
                <a:rPr lang="en-US" altLang="zh-CN" sz="2120" dirty="0" err="1"/>
                <a:t>cmake</a:t>
              </a:r>
              <a:r>
                <a:rPr lang="en-US" altLang="zh-CN" sz="2120" dirty="0"/>
                <a:t> in the current directory.</a:t>
              </a:r>
              <a:endParaRPr lang="zh-CN" altLang="en-US" sz="212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68184" y="3582130"/>
          <a:ext cx="6103896" cy="48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Image" r:id="rId3" imgW="4962525" imgH="390525" progId="Photoshop.Image.13">
                  <p:embed/>
                </p:oleObj>
              </mc:Choice>
              <mc:Fallback>
                <p:oleObj name="Image" r:id="rId3" imgW="4962525" imgH="390525" progId="Photoshop.Image.13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8184" y="3582130"/>
                        <a:ext cx="6103896" cy="480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27752" y="1781757"/>
          <a:ext cx="6455452" cy="125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Image" r:id="rId5" imgW="5248275" imgH="1019175" progId="Photoshop.Image.13">
                  <p:embed/>
                </p:oleObj>
              </mc:Choice>
              <mc:Fallback>
                <p:oleObj name="Image" r:id="rId5" imgW="5248275" imgH="1019175" progId="Photoshop.Image.13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7752" y="1781757"/>
                        <a:ext cx="6455452" cy="1253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910322" y="1805591"/>
            <a:ext cx="4318809" cy="773485"/>
            <a:chOff x="1205782" y="1259451"/>
            <a:chExt cx="4680520" cy="838266"/>
          </a:xfrm>
        </p:grpSpPr>
        <p:sp>
          <p:nvSpPr>
            <p:cNvPr id="5" name="矩形 4"/>
            <p:cNvSpPr/>
            <p:nvPr/>
          </p:nvSpPr>
          <p:spPr>
            <a:xfrm>
              <a:off x="1205782" y="1259451"/>
              <a:ext cx="100811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2565288" y="1259451"/>
              <a:ext cx="3321014" cy="838266"/>
            </a:xfrm>
            <a:prstGeom prst="wedgeRoundRectCallout">
              <a:avLst>
                <a:gd name="adj1" fmla="val -70920"/>
                <a:gd name="adj2" fmla="val -2621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/>
                <a:t>Execute  make to compile</a:t>
              </a:r>
            </a:p>
            <a:p>
              <a:r>
                <a:rPr lang="en-US" altLang="zh-CN" sz="2120" dirty="0"/>
                <a:t>the program.</a:t>
              </a:r>
              <a:endParaRPr lang="zh-CN" altLang="en-US" sz="212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82693" y="3582131"/>
            <a:ext cx="3283348" cy="699644"/>
            <a:chOff x="1358181" y="4930381"/>
            <a:chExt cx="3558336" cy="758241"/>
          </a:xfrm>
        </p:grpSpPr>
        <p:sp>
          <p:nvSpPr>
            <p:cNvPr id="10" name="矩形 9"/>
            <p:cNvSpPr/>
            <p:nvPr/>
          </p:nvSpPr>
          <p:spPr>
            <a:xfrm>
              <a:off x="1358181" y="4930381"/>
              <a:ext cx="966048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2612261" y="5112558"/>
              <a:ext cx="2304256" cy="576064"/>
            </a:xfrm>
            <a:prstGeom prst="wedgeRoundRectCallout">
              <a:avLst>
                <a:gd name="adj1" fmla="val -63259"/>
                <a:gd name="adj2" fmla="val -4081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r>
                <a:rPr lang="en-US" altLang="zh-CN" sz="2120" dirty="0"/>
                <a:t>Run the program</a:t>
              </a:r>
              <a:endParaRPr lang="zh-CN" altLang="en-US" sz="212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2525070" y="2706532"/>
            <a:ext cx="1993297" cy="32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sp>
        <p:nvSpPr>
          <p:cNvPr id="13" name="矩形 12"/>
          <p:cNvSpPr/>
          <p:nvPr/>
        </p:nvSpPr>
        <p:spPr>
          <a:xfrm>
            <a:off x="1727752" y="3750227"/>
            <a:ext cx="1594637" cy="32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628" y="3267067"/>
          <a:ext cx="6443734" cy="167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Image" r:id="rId3" imgW="5238750" imgH="1362075" progId="Photoshop.Image.13">
                  <p:embed/>
                </p:oleObj>
              </mc:Choice>
              <mc:Fallback>
                <p:oleObj name="Image" r:id="rId3" imgW="5238750" imgH="136207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28" y="3267067"/>
                        <a:ext cx="6443734" cy="1675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"/>
          <p:cNvSpPr txBox="1"/>
          <p:nvPr/>
        </p:nvSpPr>
        <p:spPr>
          <a:xfrm>
            <a:off x="848417" y="1115804"/>
            <a:ext cx="580913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320" b="1" dirty="0">
                <a:solidFill>
                  <a:prstClr val="black"/>
                </a:solidFill>
              </a:rPr>
              <a:t>2. Multi-source files in a project</a:t>
            </a:r>
            <a:endParaRPr lang="zh-CN" altLang="en-US" sz="332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766" y="2530610"/>
            <a:ext cx="7042099" cy="550786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860" dirty="0">
                <a:solidFill>
                  <a:prstClr val="black"/>
                </a:solidFill>
              </a:rPr>
              <a:t>There are three files in the same directory.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444975" y="4553306"/>
            <a:ext cx="5514788" cy="854577"/>
            <a:chOff x="2203113" y="709509"/>
            <a:chExt cx="5976664" cy="926149"/>
          </a:xfrm>
        </p:grpSpPr>
        <p:sp>
          <p:nvSpPr>
            <p:cNvPr id="17" name="TextBox 16"/>
            <p:cNvSpPr txBox="1"/>
            <p:nvPr/>
          </p:nvSpPr>
          <p:spPr>
            <a:xfrm>
              <a:off x="2203113" y="1223474"/>
              <a:ext cx="5976664" cy="412184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Add  the function.cpp to the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add_executable</a:t>
              </a:r>
              <a:r>
                <a:rPr lang="en-US" altLang="zh-CN" sz="1755" dirty="0">
                  <a:solidFill>
                    <a:prstClr val="black"/>
                  </a:solidFill>
                </a:rPr>
                <a:t> command.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947530" y="709509"/>
              <a:ext cx="1728192" cy="2880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>
                <a:solidFill>
                  <a:prstClr val="white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5803512" y="1034459"/>
              <a:ext cx="432048" cy="2509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980066" y="3000008"/>
          <a:ext cx="5020221" cy="390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Image" r:id="rId5" imgW="5953125" imgH="4629150" progId="Photoshop.Image.13">
                  <p:embed/>
                </p:oleObj>
              </mc:Choice>
              <mc:Fallback>
                <p:oleObj name="Image" r:id="rId5" imgW="5953125" imgH="4629150" progId="Photoshop.Image.1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0066" y="3000008"/>
                        <a:ext cx="5020221" cy="3903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0641792" y="3001249"/>
            <a:ext cx="596731" cy="20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sp>
        <p:nvSpPr>
          <p:cNvPr id="20" name="矩形 19"/>
          <p:cNvSpPr/>
          <p:nvPr/>
        </p:nvSpPr>
        <p:spPr>
          <a:xfrm>
            <a:off x="10614140" y="5887400"/>
            <a:ext cx="465102" cy="20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grpSp>
        <p:nvGrpSpPr>
          <p:cNvPr id="11" name="组合 10"/>
          <p:cNvGrpSpPr/>
          <p:nvPr/>
        </p:nvGrpSpPr>
        <p:grpSpPr>
          <a:xfrm>
            <a:off x="7824624" y="492261"/>
            <a:ext cx="2764591" cy="2308289"/>
            <a:chOff x="8479781" y="595551"/>
            <a:chExt cx="2996132" cy="250161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613" y="658765"/>
              <a:ext cx="2781300" cy="243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文本框 8"/>
            <p:cNvSpPr txBox="1"/>
            <p:nvPr/>
          </p:nvSpPr>
          <p:spPr>
            <a:xfrm>
              <a:off x="8479781" y="595551"/>
              <a:ext cx="1819673" cy="4077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845" dirty="0"/>
                <a:t>./CmakeDemo2</a:t>
              </a:r>
              <a:endParaRPr lang="zh-CN" altLang="en-US" sz="1845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7491307" y="6684718"/>
            <a:ext cx="1793967" cy="218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sp>
        <p:nvSpPr>
          <p:cNvPr id="24" name="矩形 23"/>
          <p:cNvSpPr/>
          <p:nvPr/>
        </p:nvSpPr>
        <p:spPr>
          <a:xfrm>
            <a:off x="7225535" y="5702552"/>
            <a:ext cx="4318809" cy="184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3649" y="800446"/>
            <a:ext cx="580913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320" b="1" dirty="0">
                <a:solidFill>
                  <a:prstClr val="black"/>
                </a:solidFill>
              </a:rPr>
              <a:t>2. Multi-source files in a project</a:t>
            </a:r>
            <a:endParaRPr lang="zh-CN" altLang="en-US" sz="3320" b="1" dirty="0">
              <a:solidFill>
                <a:prstClr val="black"/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2306919" y="3967090"/>
            <a:ext cx="5845469" cy="496945"/>
          </a:xfrm>
          <a:prstGeom prst="rect">
            <a:avLst/>
          </a:prstGeom>
          <a:noFill/>
        </p:spPr>
        <p:txBody>
          <a:bodyPr wrap="none" lIns="84339" tIns="42171" rIns="84339" bIns="42171" rtlCol="0">
            <a:spAutoFit/>
          </a:bodyPr>
          <a:lstStyle/>
          <a:p>
            <a:r>
              <a:rPr lang="en-US" altLang="zh-CN" sz="2675" b="1" dirty="0" err="1">
                <a:solidFill>
                  <a:srgbClr val="00B0F0"/>
                </a:solidFill>
              </a:rPr>
              <a:t>aux_source_directory</a:t>
            </a:r>
            <a:r>
              <a:rPr lang="en-US" altLang="zh-CN" sz="2675" b="1" dirty="0"/>
              <a:t> (&lt;</a:t>
            </a:r>
            <a:r>
              <a:rPr lang="en-US" altLang="zh-CN" sz="2675" b="1" dirty="0" err="1"/>
              <a:t>dir</a:t>
            </a:r>
            <a:r>
              <a:rPr lang="en-US" altLang="zh-CN" sz="2675" b="1" dirty="0"/>
              <a:t>&gt; &lt;variable&gt;)</a:t>
            </a:r>
            <a:endParaRPr lang="zh-CN" altLang="en-US" sz="2675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276324" y="4450275"/>
            <a:ext cx="6471237" cy="1296395"/>
            <a:chOff x="889312" y="5840497"/>
            <a:chExt cx="7013219" cy="1404972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4419652" y="5840497"/>
              <a:ext cx="432048" cy="2509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89312" y="6091427"/>
              <a:ext cx="7013219" cy="1154042"/>
            </a:xfrm>
            <a:prstGeom prst="rect">
              <a:avLst/>
            </a:prstGeom>
          </p:spPr>
          <p:txBody>
            <a:bodyPr wrap="square" lIns="84339" tIns="42171" rIns="84339" bIns="42171">
              <a:spAutoFit/>
            </a:bodyPr>
            <a:lstStyle/>
            <a:p>
              <a:r>
                <a:rPr lang="en-US" altLang="zh-CN" sz="2120" dirty="0"/>
                <a:t>The  command finds all the source files in the specified directory indicated by &lt;</a:t>
              </a:r>
              <a:r>
                <a:rPr lang="en-US" altLang="zh-CN" sz="2120" dirty="0" err="1"/>
                <a:t>dir</a:t>
              </a:r>
              <a:r>
                <a:rPr lang="en-US" altLang="zh-CN" sz="2120" dirty="0"/>
                <a:t>&gt; and stores the results in the specified variable indicated by &lt;variable&gt;.</a:t>
              </a:r>
              <a:endParaRPr lang="zh-CN" altLang="en-US" sz="2120" dirty="0"/>
            </a:p>
          </p:txBody>
        </p:sp>
      </p:grpSp>
      <p:sp>
        <p:nvSpPr>
          <p:cNvPr id="17" name="TextBox 4"/>
          <p:cNvSpPr txBox="1"/>
          <p:nvPr/>
        </p:nvSpPr>
        <p:spPr>
          <a:xfrm>
            <a:off x="412898" y="1711277"/>
            <a:ext cx="11366203" cy="1431283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860" dirty="0">
                <a:solidFill>
                  <a:prstClr val="black"/>
                </a:solidFill>
              </a:rPr>
              <a:t>If there are several files in directory, put each file into the </a:t>
            </a:r>
            <a:r>
              <a:rPr lang="en-US" altLang="zh-CN" sz="2860" dirty="0" err="1">
                <a:solidFill>
                  <a:prstClr val="black"/>
                </a:solidFill>
              </a:rPr>
              <a:t>add_executable</a:t>
            </a:r>
            <a:r>
              <a:rPr lang="en-US" altLang="zh-CN" sz="2860" dirty="0">
                <a:solidFill>
                  <a:prstClr val="black"/>
                </a:solidFill>
              </a:rPr>
              <a:t> command is not recommended. The better way is using </a:t>
            </a:r>
            <a:r>
              <a:rPr lang="en-US" altLang="zh-CN" sz="2860" b="1" dirty="0" err="1">
                <a:solidFill>
                  <a:prstClr val="black"/>
                </a:solidFill>
              </a:rPr>
              <a:t>aux_source_directory</a:t>
            </a:r>
            <a:r>
              <a:rPr lang="en-US" altLang="zh-CN" sz="2860" b="1" dirty="0">
                <a:solidFill>
                  <a:prstClr val="black"/>
                </a:solidFill>
              </a:rPr>
              <a:t> </a:t>
            </a:r>
            <a:r>
              <a:rPr lang="en-US" altLang="zh-CN" sz="2860" dirty="0">
                <a:solidFill>
                  <a:prstClr val="black"/>
                </a:solidFill>
              </a:rPr>
              <a:t>command.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8326" y="1166546"/>
          <a:ext cx="5248442" cy="237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Image" r:id="rId3" imgW="4267200" imgH="1933575" progId="Photoshop.Image.13">
                  <p:embed/>
                </p:oleObj>
              </mc:Choice>
              <mc:Fallback>
                <p:oleObj name="Image" r:id="rId3" imgW="4267200" imgH="1933575" progId="Photoshop.Image.1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326" y="1166546"/>
                        <a:ext cx="5248442" cy="2378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94865" y="375854"/>
            <a:ext cx="580913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defTabSz="1094740">
              <a:defRPr/>
            </a:pPr>
            <a:r>
              <a:rPr lang="en-US" altLang="zh-CN" sz="332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2. Multi-source files in a project</a:t>
            </a:r>
            <a:endParaRPr lang="zh-CN" altLang="en-US" sz="332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10082" y="1897423"/>
            <a:ext cx="7636944" cy="902701"/>
            <a:chOff x="4384832" y="750296"/>
            <a:chExt cx="8276557" cy="978305"/>
          </a:xfrm>
        </p:grpSpPr>
        <p:sp>
          <p:nvSpPr>
            <p:cNvPr id="28" name="TextBox 27"/>
            <p:cNvSpPr txBox="1"/>
            <p:nvPr/>
          </p:nvSpPr>
          <p:spPr>
            <a:xfrm>
              <a:off x="7260789" y="750296"/>
              <a:ext cx="5400600" cy="412185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pPr defTabSz="1094740">
                <a:defRPr/>
              </a:pPr>
              <a:r>
                <a:rPr lang="en-US" altLang="zh-CN" sz="175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Store all files in the current directory into DIR_SRCS.</a:t>
              </a:r>
              <a:endParaRPr lang="zh-CN" altLang="en-US" sz="175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84832" y="1329118"/>
              <a:ext cx="1795837" cy="3994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4740">
                <a:defRPr/>
              </a:pPr>
              <a:endParaRPr lang="zh-CN" altLang="en-US" sz="212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6097391" y="1036141"/>
              <a:ext cx="1229519" cy="4927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774894" y="2495411"/>
            <a:ext cx="6573472" cy="1011173"/>
            <a:chOff x="4452477" y="632739"/>
            <a:chExt cx="7124017" cy="1095862"/>
          </a:xfrm>
        </p:grpSpPr>
        <p:sp>
          <p:nvSpPr>
            <p:cNvPr id="20" name="TextBox 19"/>
            <p:cNvSpPr txBox="1"/>
            <p:nvPr/>
          </p:nvSpPr>
          <p:spPr>
            <a:xfrm>
              <a:off x="6540703" y="632739"/>
              <a:ext cx="5035791" cy="704531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pPr defTabSz="1094740">
                <a:defRPr/>
              </a:pPr>
              <a:r>
                <a:rPr lang="en-US" altLang="zh-CN" sz="175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Compile the  source files in the variable by </a:t>
              </a:r>
              <a:r>
                <a:rPr lang="en-US" altLang="zh-CN" sz="1755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${ }</a:t>
              </a:r>
              <a:r>
                <a:rPr lang="en-US" altLang="zh-CN" sz="175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into an executable file named CmakeDemo2</a:t>
              </a:r>
              <a:endParaRPr lang="zh-CN" altLang="en-US" sz="175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452477" y="1329118"/>
              <a:ext cx="1795837" cy="3994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4740">
                <a:defRPr/>
              </a:pPr>
              <a:endParaRPr lang="zh-CN" altLang="en-US" sz="212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6032681" y="952798"/>
              <a:ext cx="652038" cy="3384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968508" y="3258854"/>
          <a:ext cx="5580017" cy="350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Image" r:id="rId5" imgW="5505450" imgH="3457575" progId="Photoshop.Image.13">
                  <p:embed/>
                </p:oleObj>
              </mc:Choice>
              <mc:Fallback>
                <p:oleObj name="Image" r:id="rId5" imgW="5505450" imgH="3457575" progId="Photoshop.Image.13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68508" y="3258854"/>
                        <a:ext cx="5580017" cy="350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096001" y="6551832"/>
            <a:ext cx="5381900" cy="265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331762" y="1859946"/>
          <a:ext cx="5617919" cy="451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Image" r:id="rId3" imgW="4981575" imgH="4000500" progId="Photoshop.Image.13">
                  <p:embed/>
                </p:oleObj>
              </mc:Choice>
              <mc:Fallback>
                <p:oleObj name="Image" r:id="rId3" imgW="4981575" imgH="4000500" progId="Photoshop.Image.1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1762" y="1859946"/>
                        <a:ext cx="5617919" cy="4511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17585" y="147064"/>
            <a:ext cx="985870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320" b="1" dirty="0">
                <a:solidFill>
                  <a:prstClr val="black"/>
                </a:solidFill>
              </a:rPr>
              <a:t>3. Multi-source files in a project in different directories</a:t>
            </a:r>
            <a:endParaRPr lang="zh-CN" altLang="en-US" sz="332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777" y="1169931"/>
            <a:ext cx="5617919" cy="437101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120" dirty="0">
                <a:solidFill>
                  <a:prstClr val="black"/>
                </a:solidFill>
              </a:rPr>
              <a:t>We write CMakeLists.txt in CmakeDemo3 folder.</a:t>
            </a:r>
            <a:endParaRPr lang="zh-CN" altLang="en-US" sz="2120" dirty="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46985" y="4998056"/>
            <a:ext cx="7997360" cy="1067261"/>
            <a:chOff x="1572156" y="958338"/>
            <a:chExt cx="8667158" cy="1156650"/>
          </a:xfrm>
        </p:grpSpPr>
        <p:sp>
          <p:nvSpPr>
            <p:cNvPr id="9" name="TextBox 8"/>
            <p:cNvSpPr txBox="1"/>
            <p:nvPr/>
          </p:nvSpPr>
          <p:spPr>
            <a:xfrm>
              <a:off x="1572156" y="1410456"/>
              <a:ext cx="4675752" cy="704532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Include the header file which is stored in</a:t>
              </a:r>
            </a:p>
            <a:p>
              <a:r>
                <a:rPr lang="en-US" altLang="zh-CN" sz="1755" dirty="0">
                  <a:solidFill>
                    <a:prstClr val="black"/>
                  </a:solidFill>
                </a:rPr>
                <a:t>include directory.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68701" y="958338"/>
              <a:ext cx="3770613" cy="4521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>
                <a:solidFill>
                  <a:prstClr val="white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5676613" y="1274095"/>
              <a:ext cx="792088" cy="32091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962442" y="4257320"/>
            <a:ext cx="7655049" cy="676656"/>
            <a:chOff x="-243306" y="1063937"/>
            <a:chExt cx="8296179" cy="733326"/>
          </a:xfrm>
        </p:grpSpPr>
        <p:sp>
          <p:nvSpPr>
            <p:cNvPr id="16" name="TextBox 15"/>
            <p:cNvSpPr txBox="1"/>
            <p:nvPr/>
          </p:nvSpPr>
          <p:spPr>
            <a:xfrm>
              <a:off x="-243306" y="1385079"/>
              <a:ext cx="3770613" cy="412184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All .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cpp</a:t>
              </a:r>
              <a:r>
                <a:rPr lang="en-US" altLang="zh-CN" sz="1755" dirty="0">
                  <a:solidFill>
                    <a:prstClr val="black"/>
                  </a:solidFill>
                </a:rPr>
                <a:t> files are in the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src</a:t>
              </a:r>
              <a:r>
                <a:rPr lang="en-US" altLang="zh-CN" sz="1755" dirty="0">
                  <a:solidFill>
                    <a:prstClr val="black"/>
                  </a:solidFill>
                </a:rPr>
                <a:t> directory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52673" y="1063937"/>
              <a:ext cx="1800200" cy="2745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>
                <a:solidFill>
                  <a:prstClr val="white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3315886" y="1311691"/>
              <a:ext cx="2936786" cy="2745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64771" y="1187818"/>
            <a:ext cx="3406388" cy="3190802"/>
            <a:chOff x="178397" y="1217900"/>
            <a:chExt cx="3691681" cy="3458039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77" y="1348539"/>
              <a:ext cx="3454401" cy="3327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文本框 6"/>
            <p:cNvSpPr txBox="1"/>
            <p:nvPr/>
          </p:nvSpPr>
          <p:spPr>
            <a:xfrm>
              <a:off x="178397" y="1217900"/>
              <a:ext cx="1833571" cy="4077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845" dirty="0"/>
                <a:t>./CMakeDemo3</a:t>
              </a:r>
              <a:endParaRPr lang="zh-CN" altLang="en-US" sz="1845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98709" y="138218"/>
          <a:ext cx="7697618" cy="5705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Image" r:id="rId4" imgW="6257925" imgH="4638675" progId="Photoshop.Image.13">
                  <p:embed/>
                </p:oleObj>
              </mc:Choice>
              <mc:Fallback>
                <p:oleObj name="Image" r:id="rId4" imgW="6257925" imgH="463867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8709" y="138218"/>
                        <a:ext cx="7697618" cy="5705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矩形 1026"/>
          <p:cNvSpPr/>
          <p:nvPr/>
        </p:nvSpPr>
        <p:spPr>
          <a:xfrm>
            <a:off x="7114167" y="204661"/>
            <a:ext cx="1063092" cy="1831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algn="ctr"/>
            <a:endParaRPr lang="zh-CN" altLang="en-US" sz="2120"/>
          </a:p>
        </p:txBody>
      </p:sp>
      <p:sp>
        <p:nvSpPr>
          <p:cNvPr id="5" name="矩形 4"/>
          <p:cNvSpPr/>
          <p:nvPr/>
        </p:nvSpPr>
        <p:spPr>
          <a:xfrm>
            <a:off x="7105895" y="4423546"/>
            <a:ext cx="739147" cy="1831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algn="ctr"/>
            <a:endParaRPr lang="zh-CN" altLang="en-US" sz="2120"/>
          </a:p>
        </p:txBody>
      </p:sp>
      <p:sp>
        <p:nvSpPr>
          <p:cNvPr id="6" name="矩形 5"/>
          <p:cNvSpPr/>
          <p:nvPr/>
        </p:nvSpPr>
        <p:spPr>
          <a:xfrm>
            <a:off x="2064482" y="4140963"/>
            <a:ext cx="6253400" cy="2825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algn="ctr"/>
            <a:endParaRPr lang="zh-CN" altLang="en-US" sz="2120"/>
          </a:p>
        </p:txBody>
      </p:sp>
      <p:sp>
        <p:nvSpPr>
          <p:cNvPr id="7" name="矩形 6"/>
          <p:cNvSpPr/>
          <p:nvPr/>
        </p:nvSpPr>
        <p:spPr>
          <a:xfrm>
            <a:off x="2529585" y="5586562"/>
            <a:ext cx="2657728" cy="2571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algn="ctr"/>
            <a:endParaRPr lang="zh-CN" altLang="en-US" sz="2120"/>
          </a:p>
        </p:txBody>
      </p:sp>
      <p:grpSp>
        <p:nvGrpSpPr>
          <p:cNvPr id="8" name="组合 7"/>
          <p:cNvGrpSpPr/>
          <p:nvPr/>
        </p:nvGrpSpPr>
        <p:grpSpPr>
          <a:xfrm>
            <a:off x="1765547" y="5781235"/>
            <a:ext cx="6883931" cy="1020441"/>
            <a:chOff x="496582" y="4726871"/>
            <a:chExt cx="9335056" cy="1020441"/>
          </a:xfrm>
        </p:grpSpPr>
        <p:sp>
          <p:nvSpPr>
            <p:cNvPr id="9" name="文本框 8"/>
            <p:cNvSpPr txBox="1"/>
            <p:nvPr/>
          </p:nvSpPr>
          <p:spPr>
            <a:xfrm>
              <a:off x="496582" y="5347202"/>
              <a:ext cx="609755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https://riptutorial.com/cmake</a:t>
              </a: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496582" y="4726871"/>
              <a:ext cx="933505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 more about </a:t>
              </a:r>
              <a:r>
                <a:rPr lang="en-US" altLang="zh-CN" dirty="0" err="1"/>
                <a:t>Cmake</a:t>
              </a:r>
              <a:r>
                <a:rPr lang="en-US" altLang="zh-CN" dirty="0"/>
                <a:t>(</a:t>
              </a:r>
              <a:r>
                <a:rPr lang="en-US" altLang="zh-CN" dirty="0" err="1"/>
                <a:t>cmake</a:t>
              </a:r>
              <a:r>
                <a:rPr lang="en-US" altLang="zh-CN" dirty="0"/>
                <a:t> tutorial):</a:t>
              </a:r>
            </a:p>
            <a:p>
              <a:r>
                <a:rPr lang="en-US" altLang="zh-CN" dirty="0"/>
                <a:t>https://cmake.org/cmake/help/latest/guide/tutorial/index.html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292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Arrays are </a:t>
            </a:r>
            <a:r>
              <a:rPr lang="en-US" altLang="zh-CN" dirty="0">
                <a:solidFill>
                  <a:srgbClr val="FF0000"/>
                </a:solidFill>
              </a:rPr>
              <a:t>fixed-size</a:t>
            </a:r>
            <a:r>
              <a:rPr lang="en-US" altLang="zh-CN" dirty="0"/>
              <a:t> collections consisting of data items of </a:t>
            </a:r>
            <a:r>
              <a:rPr lang="en-US" altLang="zh-CN" dirty="0">
                <a:solidFill>
                  <a:srgbClr val="FF0000"/>
                </a:solidFill>
              </a:rPr>
              <a:t>the same type</a:t>
            </a:r>
            <a:r>
              <a:rPr lang="en-US" altLang="zh-CN" dirty="0"/>
              <a:t>.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The index of an array is from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dirty="0">
                <a:sym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C++ compiler does not report whether the array is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out-off-bounds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11" y="1219112"/>
            <a:ext cx="11520977" cy="1677950"/>
          </a:xfrm>
        </p:spPr>
        <p:txBody>
          <a:bodyPr>
            <a:normAutofit lnSpcReduction="10000"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sz="2215" dirty="0"/>
              <a:t>Declare a structure named </a:t>
            </a:r>
            <a:r>
              <a:rPr lang="en-US" sz="2215" b="1" dirty="0" err="1"/>
              <a:t>stuinfo</a:t>
            </a:r>
            <a:r>
              <a:rPr lang="en-US" sz="2215" dirty="0"/>
              <a:t> and four function prototypes below in a </a:t>
            </a:r>
            <a:r>
              <a:rPr lang="en-US" sz="2215" b="1" dirty="0"/>
              <a:t>stuinfo.hpp</a:t>
            </a:r>
            <a:r>
              <a:rPr lang="en-US" sz="2215" dirty="0"/>
              <a:t>. Implement the four functions in a </a:t>
            </a:r>
            <a:r>
              <a:rPr lang="en-US" sz="2215" b="1" dirty="0"/>
              <a:t>stufun.cpp</a:t>
            </a:r>
            <a:r>
              <a:rPr lang="en-US" sz="2215" dirty="0"/>
              <a:t>.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Write a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main.cpp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which contains main() and  demonstrate all the features of the prototyped functions. </a:t>
            </a:r>
            <a:endParaRPr lang="en-US" sz="2215" dirty="0"/>
          </a:p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Write a 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MakeLists.txt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for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cmake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to create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automatically. Run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cmake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and make, and then run your program at last.</a:t>
            </a:r>
            <a:endParaRPr lang="en-US" sz="2215" dirty="0"/>
          </a:p>
          <a:p>
            <a:pPr marL="128905" lvl="1" indent="0">
              <a:spcBef>
                <a:spcPts val="1410"/>
              </a:spcBef>
              <a:buSzPct val="68000"/>
              <a:buNone/>
            </a:pPr>
            <a:endParaRPr lang="en-US" sz="2215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Exercises 1 (in-class)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864" y="4025650"/>
            <a:ext cx="11520977" cy="2153026"/>
          </a:xfrm>
          <a:prstGeom prst="rect">
            <a:avLst/>
          </a:prstGeom>
          <a:noFill/>
        </p:spPr>
        <p:txBody>
          <a:bodyPr wrap="square" lIns="107572" tIns="53785" rIns="107572" bIns="53785" rtlCol="0">
            <a:spAutoFit/>
          </a:bodyPr>
          <a:lstStyle/>
          <a:p>
            <a:pPr defTabSz="1075690">
              <a:defRPr/>
            </a:pP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Function prototypes:</a:t>
            </a:r>
          </a:p>
          <a:p>
            <a:pPr marL="403225" indent="-403225" defTabSz="1075690">
              <a:buFont typeface="Wingdings" panose="05000000000000000000" pitchFamily="2" charset="2"/>
              <a:buChar char="l"/>
              <a:defRPr/>
            </a:pP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void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inputstu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stuinfo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[] , int n),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asks the user to enter each of the preceding items of information to set the corresponding members of the structure.</a:t>
            </a:r>
          </a:p>
          <a:p>
            <a:pPr marL="403225" indent="-403225" defTabSz="1075690">
              <a:buFont typeface="Wingdings" panose="05000000000000000000" pitchFamily="2" charset="2"/>
              <a:buChar char="l"/>
              <a:defRPr/>
            </a:pP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void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showstu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stuinfo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[] , int n)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,displays the contents of the structure, one student one line.</a:t>
            </a:r>
          </a:p>
          <a:p>
            <a:pPr marL="403225" indent="-403225" defTabSz="1075690">
              <a:buFont typeface="Wingdings" panose="05000000000000000000" pitchFamily="2" charset="2"/>
              <a:buChar char="l"/>
              <a:defRPr/>
            </a:pP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void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sortstu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stuinfo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[] , int n),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sorts in </a:t>
            </a:r>
            <a:r>
              <a:rPr lang="en-US" altLang="zh-CN" sz="2215" dirty="0"/>
              <a:t>descending order of  average of three scores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</a:p>
          <a:p>
            <a:pPr marL="403225" indent="-403225" defTabSz="1075690">
              <a:buFont typeface="Wingdings" panose="05000000000000000000" pitchFamily="2" charset="2"/>
              <a:buChar char="l"/>
              <a:defRPr/>
            </a:pP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bool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findstu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stuinfo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[] , int n, char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ch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[]),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15" dirty="0"/>
              <a:t>finds if  given characters is the student’s name.</a:t>
            </a:r>
            <a:endParaRPr lang="en-US" altLang="zh-CN" sz="221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9830" y="2690336"/>
            <a:ext cx="2003562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/>
              <a:t>struct </a:t>
            </a:r>
            <a:r>
              <a:rPr lang="en-US" altLang="zh-CN" b="1" dirty="0" err="1"/>
              <a:t>stuinfo</a:t>
            </a:r>
            <a:endParaRPr lang="en-US" altLang="zh-CN" b="1" dirty="0"/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   char name[20];</a:t>
            </a:r>
          </a:p>
          <a:p>
            <a:r>
              <a:rPr lang="en-US" altLang="zh-CN" b="1" dirty="0"/>
              <a:t>     double score[3];</a:t>
            </a:r>
          </a:p>
          <a:p>
            <a:r>
              <a:rPr lang="en-US" altLang="zh-CN" b="1" dirty="0"/>
              <a:t>     double </a:t>
            </a:r>
            <a:r>
              <a:rPr lang="en-US" altLang="zh-CN" b="1" dirty="0" err="1"/>
              <a:t>ave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};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636" y="0"/>
            <a:ext cx="682072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2 (Homework, </a:t>
            </a:r>
            <a:r>
              <a:rPr lang="en-US" altLang="zh-CN"/>
              <a:t>by Sunday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 struct “</a:t>
            </a:r>
            <a:r>
              <a:rPr lang="en-US" altLang="zh-CN" dirty="0" err="1"/>
              <a:t>DayInfo</a:t>
            </a:r>
            <a:r>
              <a:rPr lang="en-US" altLang="zh-CN" dirty="0"/>
              <a:t>” which contains two enumeration types as its member. The first is an </a:t>
            </a:r>
            <a:r>
              <a:rPr lang="en-US" altLang="zh-CN" dirty="0" err="1"/>
              <a:t>enum</a:t>
            </a:r>
            <a:r>
              <a:rPr lang="en-US" altLang="zh-CN" dirty="0"/>
              <a:t> “Day” for (Sunday, Monday, ...), and the second is an </a:t>
            </a:r>
            <a:r>
              <a:rPr lang="en-US" altLang="zh-CN" dirty="0" err="1"/>
              <a:t>enum</a:t>
            </a:r>
            <a:r>
              <a:rPr lang="en-US" altLang="zh-CN" dirty="0"/>
              <a:t> “Weather” for (Sunny, Rainy, ...).</a:t>
            </a:r>
          </a:p>
          <a:p>
            <a:r>
              <a:rPr lang="en-US" altLang="zh-CN" dirty="0"/>
              <a:t>Define a </a:t>
            </a:r>
            <a:r>
              <a:rPr lang="en-US" altLang="zh-CN" dirty="0" err="1"/>
              <a:t>boolean</a:t>
            </a:r>
            <a:r>
              <a:rPr lang="en-US" altLang="zh-CN" dirty="0"/>
              <a:t> function “bool </a:t>
            </a:r>
            <a:r>
              <a:rPr lang="en-US" altLang="zh-CN" dirty="0" err="1"/>
              <a:t>canTravel</a:t>
            </a:r>
            <a:r>
              <a:rPr lang="en-US" altLang="zh-CN" dirty="0"/>
              <a:t>( </a:t>
            </a:r>
            <a:r>
              <a:rPr lang="en-US" altLang="zh-CN" dirty="0" err="1"/>
              <a:t>DayInfo</a:t>
            </a:r>
            <a:r>
              <a:rPr lang="en-US" altLang="zh-CN" dirty="0"/>
              <a:t> )” . It will return true if the day is at weekend and the weather is good.</a:t>
            </a:r>
          </a:p>
          <a:p>
            <a:r>
              <a:rPr lang="en-US" altLang="zh-CN" dirty="0"/>
              <a:t>Call function </a:t>
            </a:r>
            <a:r>
              <a:rPr lang="en-US" altLang="zh-CN" dirty="0" err="1"/>
              <a:t>canTravel</a:t>
            </a:r>
            <a:r>
              <a:rPr lang="en-US" altLang="zh-CN" dirty="0"/>
              <a:t>() in main().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87195" y="1237615"/>
            <a:ext cx="3137535" cy="5045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24292F"/>
                </a:solidFill>
                <a:effectLst/>
                <a:latin typeface="-apple-system"/>
                <a:sym typeface="+mn-ea"/>
              </a:rPr>
              <a:t>Array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35760" y="1221740"/>
            <a:ext cx="38842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#include &lt;iostream&gt;</a:t>
            </a:r>
          </a:p>
          <a:p>
            <a:r>
              <a:rPr lang="zh-CN" altLang="en-US"/>
              <a:t>using std::cin;</a:t>
            </a:r>
          </a:p>
          <a:p>
            <a:r>
              <a:rPr lang="zh-CN" altLang="en-US"/>
              <a:t>using std::cout;</a:t>
            </a:r>
          </a:p>
          <a:p>
            <a:r>
              <a:rPr lang="zh-CN" altLang="en-US"/>
              <a:t>using std::endl;</a:t>
            </a:r>
          </a:p>
          <a:p>
            <a:endParaRPr lang="zh-CN" altLang="en-US"/>
          </a:p>
          <a:p>
            <a:r>
              <a:rPr lang="zh-CN" altLang="en-US"/>
              <a:t>int main() {</a:t>
            </a:r>
          </a:p>
          <a:p>
            <a:r>
              <a:rPr lang="zh-CN" altLang="en-US"/>
              <a:t>    int arr[10];</a:t>
            </a:r>
          </a:p>
          <a:p>
            <a:r>
              <a:rPr lang="zh-CN" altLang="en-US"/>
              <a:t>    arr[0] = 0;</a:t>
            </a:r>
          </a:p>
          <a:p>
            <a:r>
              <a:rPr lang="zh-CN" altLang="en-US"/>
              <a:t>    arr[1] = 1;</a:t>
            </a:r>
          </a:p>
          <a:p>
            <a:endParaRPr lang="zh-CN" altLang="en-US"/>
          </a:p>
          <a:p>
            <a:r>
              <a:rPr lang="zh-CN" altLang="en-US"/>
              <a:t>    // print the first element in arr</a:t>
            </a:r>
          </a:p>
          <a:p>
            <a:r>
              <a:rPr lang="zh-CN" altLang="en-US"/>
              <a:t>    cout&lt;&lt;arr[0]&lt;&lt;endl;</a:t>
            </a:r>
          </a:p>
          <a:p>
            <a:endParaRPr lang="zh-CN" altLang="en-US"/>
          </a:p>
          <a:p>
            <a:r>
              <a:rPr lang="zh-CN" altLang="en-US"/>
              <a:t>    // this is wrong:</a:t>
            </a:r>
          </a:p>
          <a:p>
            <a:r>
              <a:rPr lang="zh-CN" altLang="en-US"/>
              <a:t>    // cout&lt;&lt;arr[10]&lt;&lt;endl;</a:t>
            </a:r>
          </a:p>
          <a:p>
            <a:endParaRPr lang="zh-CN" altLang="en-US"/>
          </a:p>
          <a:p>
            <a:r>
              <a:rPr lang="zh-CN" altLang="en-US"/>
              <a:t>return 0;</a:t>
            </a:r>
          </a:p>
          <a:p>
            <a:r>
              <a:rPr lang="zh-CN" altLang="en-US"/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40" y="2627630"/>
            <a:ext cx="448627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C-style string and string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292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1" dirty="0"/>
              <a:t>C-style string </a:t>
            </a:r>
            <a:r>
              <a:rPr lang="en-US" altLang="zh-CN" dirty="0"/>
              <a:t>is an array of characters whose last character must be a null character denoted as \0.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1" dirty="0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is a class of C++, it can be used as a type.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05330" y="1176655"/>
            <a:ext cx="2113915" cy="5242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24292F"/>
                </a:solidFill>
                <a:effectLst/>
                <a:latin typeface="-apple-system"/>
                <a:sym typeface="+mn-ea"/>
              </a:rPr>
              <a:t>C-style string and string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24380" y="1097915"/>
            <a:ext cx="73914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#include &lt;iostream&gt;</a:t>
            </a:r>
          </a:p>
          <a:p>
            <a:pPr algn="l"/>
            <a:r>
              <a:rPr lang="zh-CN" altLang="en-US"/>
              <a:t>#include &lt;string&gt;</a:t>
            </a:r>
          </a:p>
          <a:p>
            <a:pPr algn="l"/>
            <a:r>
              <a:rPr lang="zh-CN" altLang="en-US"/>
              <a:t>using </a:t>
            </a:r>
            <a:r>
              <a:rPr lang="en-US" altLang="zh-CN"/>
              <a:t>namespace std;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int main() {</a:t>
            </a:r>
          </a:p>
          <a:p>
            <a:pPr algn="l"/>
            <a:r>
              <a:rPr lang="zh-CN" altLang="en-US"/>
              <a:t>    // This is c-string</a:t>
            </a:r>
          </a:p>
          <a:p>
            <a:pPr algn="l"/>
            <a:r>
              <a:rPr lang="zh-CN" altLang="en-US"/>
              <a:t>    char str1[100];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    cin&gt;&gt;str1;</a:t>
            </a:r>
          </a:p>
          <a:p>
            <a:pPr algn="l"/>
            <a:r>
              <a:rPr lang="zh-CN" altLang="en-US"/>
              <a:t>    cout&lt;&lt;str1&lt;&lt;endl;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    // This is string</a:t>
            </a:r>
          </a:p>
          <a:p>
            <a:pPr algn="l"/>
            <a:r>
              <a:rPr lang="zh-CN" altLang="en-US"/>
              <a:t>    string str2;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    cin&gt;&gt;str2;</a:t>
            </a:r>
          </a:p>
          <a:p>
            <a:pPr algn="l"/>
            <a:r>
              <a:rPr lang="zh-CN" altLang="en-US"/>
              <a:t>    cout&lt;&lt;str2&lt;&lt;endl;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return 0;</a:t>
            </a:r>
          </a:p>
          <a:p>
            <a:pPr algn="l"/>
            <a:r>
              <a:rPr lang="zh-CN" altLang="en-US"/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06645" y="2122805"/>
            <a:ext cx="445770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24292F"/>
                </a:solidFill>
                <a:latin typeface="-apple-system"/>
              </a:rPr>
              <a:t>S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tructure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34316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1" dirty="0"/>
              <a:t>Structure</a:t>
            </a:r>
            <a:r>
              <a:rPr lang="en-US" altLang="zh-CN" dirty="0"/>
              <a:t> is a collection which can hold items of more than one data type.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structure is a user-definable type, first declare a structure and then define a variable of the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</a:t>
            </a:r>
            <a:r>
              <a:rPr lang="en-US" altLang="zh-CN" b="1" i="1" dirty="0"/>
              <a:t>membership operator(.) </a:t>
            </a:r>
            <a:r>
              <a:rPr lang="en-US" altLang="zh-CN" dirty="0"/>
              <a:t>to access the member of 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the structure variables are from the same structure, assignment operation of them can be done by equal sign(=).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Arrays of structures are the arrays whose elements are structures.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49680" y="1184910"/>
            <a:ext cx="4215130" cy="4989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24292F"/>
                </a:solidFill>
                <a:latin typeface="-apple-system"/>
                <a:sym typeface="+mn-ea"/>
              </a:rPr>
              <a:t>S</a:t>
            </a:r>
            <a:r>
              <a:rPr lang="en-US" altLang="zh-CN" b="1" dirty="0">
                <a:solidFill>
                  <a:srgbClr val="24292F"/>
                </a:solidFill>
                <a:effectLst/>
                <a:latin typeface="-apple-system"/>
                <a:sym typeface="+mn-ea"/>
              </a:rPr>
              <a:t>tructure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0315" y="1141095"/>
            <a:ext cx="4214495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#include &lt;iostream&gt;</a:t>
            </a:r>
          </a:p>
          <a:p>
            <a:pPr algn="l"/>
            <a:r>
              <a:rPr lang="zh-CN" altLang="en-US"/>
              <a:t>using namespace std;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struct Rectangle {</a:t>
            </a:r>
          </a:p>
          <a:p>
            <a:pPr algn="l"/>
            <a:r>
              <a:rPr lang="zh-CN" altLang="en-US"/>
              <a:t>    int width;</a:t>
            </a:r>
          </a:p>
          <a:p>
            <a:pPr algn="l"/>
            <a:r>
              <a:rPr lang="zh-CN" altLang="en-US"/>
              <a:t>    int height;</a:t>
            </a:r>
          </a:p>
          <a:p>
            <a:pPr algn="l"/>
            <a:r>
              <a:rPr lang="zh-CN" altLang="en-US"/>
              <a:t>};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int main() {</a:t>
            </a:r>
          </a:p>
          <a:p>
            <a:pPr algn="l"/>
            <a:r>
              <a:rPr lang="zh-CN" altLang="en-US"/>
              <a:t>    Rectangle rec;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    rec.width = 1;</a:t>
            </a:r>
          </a:p>
          <a:p>
            <a:pPr algn="l"/>
            <a:r>
              <a:rPr lang="zh-CN" altLang="en-US"/>
              <a:t>    rec.height = 2;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    cout&lt;&lt;rec.width&lt;&lt;" "&lt;&lt;rec.height&lt;&lt;endl;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return 0;</a:t>
            </a:r>
          </a:p>
          <a:p>
            <a:pPr algn="l"/>
            <a:r>
              <a:rPr lang="zh-CN" altLang="en-US"/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795" y="2034540"/>
            <a:ext cx="442912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24292F"/>
                </a:solidFill>
                <a:effectLst/>
                <a:latin typeface="-apple-system"/>
                <a:sym typeface="+mn-ea"/>
              </a:rPr>
              <a:t>Enumeration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If you want to model seven days in a week, you can define a enumeration.</a:t>
            </a:r>
          </a:p>
        </p:txBody>
      </p:sp>
      <p:sp>
        <p:nvSpPr>
          <p:cNvPr id="5" name="矩形 4"/>
          <p:cNvSpPr/>
          <p:nvPr/>
        </p:nvSpPr>
        <p:spPr>
          <a:xfrm>
            <a:off x="1240155" y="2036445"/>
            <a:ext cx="8129905" cy="3850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2685" y="1958975"/>
            <a:ext cx="827468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#include &lt;iostream&gt;</a:t>
            </a:r>
          </a:p>
          <a:p>
            <a:pPr algn="l"/>
            <a:r>
              <a:rPr lang="zh-CN" altLang="en-US"/>
              <a:t>using namespace std;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enum Days { SUNDAY, MONDAY, TUESDAY, WEDNESDAY, THURSDAY, FRIDAY, SATURDAY };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int main() {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    Days today = MONDAY;</a:t>
            </a:r>
          </a:p>
          <a:p>
            <a:pPr algn="l"/>
            <a:r>
              <a:rPr lang="zh-CN" altLang="en-US"/>
              <a:t>    Days tomorrow = TUESDAY;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    cout&lt;&lt;"Today is: "&lt;&lt;today&lt;&lt;endl;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return 0;</a:t>
            </a:r>
          </a:p>
          <a:p>
            <a:pPr algn="l"/>
            <a:r>
              <a:rPr lang="zh-CN" altLang="en-US"/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95" y="3872230"/>
            <a:ext cx="4410075" cy="952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055,&quot;width&quot;:70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1592</Words>
  <Application>Microsoft Macintosh PowerPoint</Application>
  <PresentationFormat>宽屏</PresentationFormat>
  <Paragraphs>204</Paragraphs>
  <Slides>32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-apple-system</vt:lpstr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1_Office 主题</vt:lpstr>
      <vt:lpstr>Image</vt:lpstr>
      <vt:lpstr>C/C++ Program Design</vt:lpstr>
      <vt:lpstr>Compound Types</vt:lpstr>
      <vt:lpstr>Array</vt:lpstr>
      <vt:lpstr>Array</vt:lpstr>
      <vt:lpstr>C-style string and string</vt:lpstr>
      <vt:lpstr>C-style string and string</vt:lpstr>
      <vt:lpstr>Structure</vt:lpstr>
      <vt:lpstr>Structure</vt:lpstr>
      <vt:lpstr>Enumeration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Exercises 1 (in-class)</vt:lpstr>
      <vt:lpstr>PowerPoint 演示文稿</vt:lpstr>
      <vt:lpstr>Exercise 2 (Homework, by Sunday)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397</cp:revision>
  <dcterms:created xsi:type="dcterms:W3CDTF">2020-09-05T08:11:00Z</dcterms:created>
  <dcterms:modified xsi:type="dcterms:W3CDTF">2022-09-30T02:24:47Z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