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90" r:id="rId4"/>
    <p:sldId id="291" r:id="rId5"/>
    <p:sldId id="294" r:id="rId6"/>
    <p:sldId id="292" r:id="rId7"/>
    <p:sldId id="293" r:id="rId8"/>
    <p:sldId id="295" r:id="rId9"/>
    <p:sldId id="285" r:id="rId10"/>
    <p:sldId id="296" r:id="rId11"/>
    <p:sldId id="297" r:id="rId12"/>
    <p:sldId id="298" r:id="rId13"/>
    <p:sldId id="299" r:id="rId14"/>
    <p:sldId id="286" r:id="rId15"/>
    <p:sldId id="300" r:id="rId16"/>
    <p:sldId id="302" r:id="rId17"/>
    <p:sldId id="301" r:id="rId18"/>
    <p:sldId id="303" r:id="rId19"/>
    <p:sldId id="304" r:id="rId20"/>
    <p:sldId id="305" r:id="rId21"/>
    <p:sldId id="289" r:id="rId22"/>
    <p:sldId id="306" r:id="rId23"/>
    <p:sldId id="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6" y="2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AE69-97CA-F94B-8EB8-C9C4A8D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Array-style strings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76176-7CEA-FF4E-BF2F-22526453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659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An array-style string (null-terminated strings/arrays of characters) is a series of characters stored in bytes in memory.</a:t>
            </a:r>
          </a:p>
          <a:p>
            <a:r>
              <a:rPr kumimoji="1" lang="en-US" altLang="zh-CN" dirty="0"/>
              <a:t>This kind of strings can be declared as follows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rabbit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't'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'r'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bad_pig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'g’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//a bad one!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good_pig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46DF2-A348-4443-83DB-98E68217935E}"/>
              </a:ext>
            </a:extLst>
          </p:cNvPr>
          <p:cNvSpPr/>
          <p:nvPr/>
        </p:nvSpPr>
        <p:spPr>
          <a:xfrm>
            <a:off x="299922" y="2497666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7A465F-97D4-BA4F-96B9-338D27EC8CEE}"/>
              </a:ext>
            </a:extLst>
          </p:cNvPr>
          <p:cNvSpPr/>
          <p:nvPr/>
        </p:nvSpPr>
        <p:spPr>
          <a:xfrm>
            <a:off x="718397" y="4286337"/>
            <a:ext cx="5121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DejaVuSansMono"/>
              </a:rPr>
              <a:t>strlen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str 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B3A7-75B8-924B-A774-E8F048A157AB}"/>
              </a:ext>
            </a:extLst>
          </p:cNvPr>
          <p:cNvSpPr/>
          <p:nvPr/>
        </p:nvSpPr>
        <p:spPr>
          <a:xfrm>
            <a:off x="971254" y="4761564"/>
            <a:ext cx="740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Returns the number of characters, the first NULL will not be included.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506318-3B18-8D40-BDF3-60C6379D8C84}"/>
              </a:ext>
            </a:extLst>
          </p:cNvPr>
          <p:cNvSpPr/>
          <p:nvPr/>
        </p:nvSpPr>
        <p:spPr>
          <a:xfrm>
            <a:off x="971254" y="5152585"/>
            <a:ext cx="8556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'Y'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'u'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'S'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'.'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'0'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strlen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0EA3-35E6-7540-BF6D-B7650AB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E29A8-7E24-774B-95D1-51E4612B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It isn’t convenient to initial a string character by character.</a:t>
            </a:r>
          </a:p>
          <a:p>
            <a:r>
              <a:rPr kumimoji="1" lang="en-US" altLang="zh-CN" sz="3200" dirty="0"/>
              <a:t>String literals can help.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name1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name2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"    "Science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name3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 </a:t>
            </a:r>
            <a:r>
              <a:rPr lang="en" altLang="zh-CN" sz="2000" dirty="0">
                <a:solidFill>
                  <a:srgbClr val="FF0000"/>
                </a:solidFill>
                <a:latin typeface="Courier" pitchFamily="2" charset="0"/>
              </a:rPr>
              <a:t>//how many bytes for the array?</a:t>
            </a: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s5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L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char16_t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s9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latin typeface="Courier" pitchFamily="2" charset="0"/>
              </a:rPr>
              <a:t>u</a:t>
            </a:r>
            <a:r>
              <a:rPr lang="en" altLang="zh-CN" sz="2000" dirty="0" err="1">
                <a:solidFill>
                  <a:srgbClr val="008000"/>
                </a:solidFill>
                <a:latin typeface="Courier" pitchFamily="2" charset="0"/>
              </a:rPr>
              <a:t>”ABCD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char32_t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s6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U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”ABCD"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1326A-7952-8E4D-85B1-A952433A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1977"/>
              </p:ext>
            </p:extLst>
          </p:nvPr>
        </p:nvGraphicFramePr>
        <p:xfrm>
          <a:off x="2931736" y="3701845"/>
          <a:ext cx="1743501" cy="1516970"/>
        </p:xfrm>
        <a:graphic>
          <a:graphicData uri="http://schemas.openxmlformats.org/drawingml/2006/table">
            <a:tbl>
              <a:tblPr/>
              <a:tblGrid>
                <a:gridCol w="807176">
                  <a:extLst>
                    <a:ext uri="{9D8B030D-6E8A-4147-A177-3AD203B41FA5}">
                      <a16:colId xmlns:a16="http://schemas.microsoft.com/office/drawing/2014/main" val="1028347560"/>
                    </a:ext>
                  </a:extLst>
                </a:gridCol>
                <a:gridCol w="936325">
                  <a:extLst>
                    <a:ext uri="{9D8B030D-6E8A-4147-A177-3AD203B41FA5}">
                      <a16:colId xmlns:a16="http://schemas.microsoft.com/office/drawing/2014/main" val="1212389598"/>
                    </a:ext>
                  </a:extLst>
                </a:gridCol>
              </a:tblGrid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000938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'D'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5141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'C'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07259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'B'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9724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'A'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10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6CE5-0C3A-6045-A42B-B360D36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String manipulation and examination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E47A-5449-E240-9F7A-FFB9CAD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Copy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strcpy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pPr lvl="1"/>
            <a:r>
              <a:rPr kumimoji="1" lang="en" altLang="zh-CN" dirty="0"/>
              <a:t>Safer one: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 err="1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Concatenate: appends a copy of </a:t>
            </a:r>
            <a:r>
              <a:rPr kumimoji="1" lang="en" altLang="zh-CN" dirty="0" err="1"/>
              <a:t>src</a:t>
            </a:r>
            <a:r>
              <a:rPr kumimoji="1" lang="en" altLang="zh-CN" dirty="0"/>
              <a:t> to </a:t>
            </a:r>
            <a:r>
              <a:rPr kumimoji="1" lang="en" altLang="zh-CN" dirty="0" err="1"/>
              <a:t>dest</a:t>
            </a:r>
            <a:endParaRPr kumimoji="1" lang="en" altLang="zh-CN" dirty="0"/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Compare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strcmp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lhs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rhs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617F7E-8DB1-D043-8F19-D572B8D3214E}"/>
              </a:ext>
            </a:extLst>
          </p:cNvPr>
          <p:cNvSpPr/>
          <p:nvPr/>
        </p:nvSpPr>
        <p:spPr>
          <a:xfrm>
            <a:off x="360816" y="555434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9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4ED8-B8A6-694A-8115-F6B65ADD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5E8D-3CF8-3842-9EBF-B5DE0D02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Null-terminated strings are easy to be out of bound, and to cause problems.</a:t>
            </a:r>
          </a:p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 provides functions to manipulate and examinate strings.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SUSTech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Different types of strings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wstring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u8string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//(C++20)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u16string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u32string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9C5C1D-7E75-C041-9385-DCF0EFE5A65D}"/>
              </a:ext>
            </a:extLst>
          </p:cNvPr>
          <p:cNvSpPr/>
          <p:nvPr/>
        </p:nvSpPr>
        <p:spPr>
          <a:xfrm>
            <a:off x="838199" y="3692386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stdstring.cpp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93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Structures, Unions and Enumerations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F3617-FA6B-1947-BEF4-A59E0F8D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D6A9-4509-DB42-B11E-BFD975B1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9264446" cy="1534192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is a type consisting of a sequence of members.</a:t>
            </a:r>
          </a:p>
          <a:p>
            <a:r>
              <a:rPr kumimoji="1" lang="en-US" altLang="zh-CN" dirty="0"/>
              <a:t>The members are allocated in an ordered sequence.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49CB30-922D-8B4F-8049-C7542CC6DEEF}"/>
              </a:ext>
            </a:extLst>
          </p:cNvPr>
          <p:cNvSpPr/>
          <p:nvPr/>
        </p:nvSpPr>
        <p:spPr>
          <a:xfrm>
            <a:off x="1126402" y="2603365"/>
            <a:ext cx="56092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3DB977-17E9-1046-995A-C9B66FD77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23987"/>
              </p:ext>
            </p:extLst>
          </p:nvPr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AF4C4D7-2E7B-CD43-949D-DA34D0DA93E7}"/>
              </a:ext>
            </a:extLst>
          </p:cNvPr>
          <p:cNvSpPr/>
          <p:nvPr/>
        </p:nvSpPr>
        <p:spPr>
          <a:xfrm>
            <a:off x="541486" y="220325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92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0291-0B6E-394D-AC76-A00763A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padding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F4890-22A1-ED4A-8A0E-DE0F256C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540"/>
          </a:xfrm>
        </p:spPr>
        <p:txBody>
          <a:bodyPr/>
          <a:lstStyle/>
          <a:p>
            <a:r>
              <a:rPr kumimoji="1" lang="en" altLang="zh-CN" dirty="0"/>
              <a:t>In order to align the data in memory</a:t>
            </a:r>
            <a:r>
              <a:rPr kumimoji="1" lang="en-US" altLang="zh-CN" dirty="0"/>
              <a:t>, some empty bytes will be padded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4F48D-56B6-6D49-964D-AE2B8A1CC142}"/>
              </a:ext>
            </a:extLst>
          </p:cNvPr>
          <p:cNvSpPr/>
          <p:nvPr/>
        </p:nvSpPr>
        <p:spPr>
          <a:xfrm>
            <a:off x="1086464" y="2543682"/>
            <a:ext cx="2866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A5119D-92D3-6549-A9FE-709D356C4DE5}"/>
              </a:ext>
            </a:extLst>
          </p:cNvPr>
          <p:cNvSpPr/>
          <p:nvPr/>
        </p:nvSpPr>
        <p:spPr>
          <a:xfrm>
            <a:off x="1086464" y="4451146"/>
            <a:ext cx="317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9FCBFB-2B1A-2B4B-9D8B-94ACBE07EB8C}"/>
              </a:ext>
            </a:extLst>
          </p:cNvPr>
          <p:cNvSpPr/>
          <p:nvPr/>
        </p:nvSpPr>
        <p:spPr>
          <a:xfrm>
            <a:off x="643048" y="2052553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structpadding.cpp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847731-3286-DC4D-8658-315BF97E4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58057"/>
              </p:ext>
            </p:extLst>
          </p:nvPr>
        </p:nvGraphicFramePr>
        <p:xfrm>
          <a:off x="3756177" y="1809440"/>
          <a:ext cx="4483257" cy="5048560"/>
        </p:xfrm>
        <a:graphic>
          <a:graphicData uri="http://schemas.openxmlformats.org/drawingml/2006/table">
            <a:tbl>
              <a:tblPr/>
              <a:tblGrid>
                <a:gridCol w="827532">
                  <a:extLst>
                    <a:ext uri="{9D8B030D-6E8A-4147-A177-3AD203B41FA5}">
                      <a16:colId xmlns:a16="http://schemas.microsoft.com/office/drawing/2014/main" val="1538976913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3252944396"/>
                    </a:ext>
                  </a:extLst>
                </a:gridCol>
                <a:gridCol w="431204">
                  <a:extLst>
                    <a:ext uri="{9D8B030D-6E8A-4147-A177-3AD203B41FA5}">
                      <a16:colId xmlns:a16="http://schemas.microsoft.com/office/drawing/2014/main" val="1929698209"/>
                    </a:ext>
                  </a:extLst>
                </a:gridCol>
                <a:gridCol w="332915">
                  <a:extLst>
                    <a:ext uri="{9D8B030D-6E8A-4147-A177-3AD203B41FA5}">
                      <a16:colId xmlns:a16="http://schemas.microsoft.com/office/drawing/2014/main" val="1076943018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23737716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021134816"/>
                    </a:ext>
                  </a:extLst>
                </a:gridCol>
                <a:gridCol w="409010">
                  <a:extLst>
                    <a:ext uri="{9D8B030D-6E8A-4147-A177-3AD203B41FA5}">
                      <a16:colId xmlns:a16="http://schemas.microsoft.com/office/drawing/2014/main" val="3080349207"/>
                    </a:ext>
                  </a:extLst>
                </a:gridCol>
              </a:tblGrid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3907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92600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7799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71848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8087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226936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275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02302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02858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68260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97390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2565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7191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240785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88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23329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02690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5834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4521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7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8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EBC8-081B-2E4B-ACB9-3F376CC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in C and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E944-FE14-4041-B014-7A24FECF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en" altLang="zh-CN" dirty="0"/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lang="en" altLang="zh-CN" dirty="0"/>
              <a:t> in C++ are identical except for several features.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height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No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needed in C++!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3A94-DC80-184F-9908-D66F591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6F8E1-EB1B-1D45-93AD-0CD909E3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r>
              <a:rPr kumimoji="1" lang="en-US" altLang="zh-CN" dirty="0"/>
              <a:t> declaration is similar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 declaration.</a:t>
            </a:r>
          </a:p>
          <a:p>
            <a:r>
              <a:rPr lang="en" altLang="zh-CN" dirty="0"/>
              <a:t>The storage of members overlaps/shared.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(union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is 4.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69AC6-143A-DB4C-B824-3F90B81AD43F}"/>
              </a:ext>
            </a:extLst>
          </p:cNvPr>
          <p:cNvSpPr/>
          <p:nvPr/>
        </p:nvSpPr>
        <p:spPr>
          <a:xfrm>
            <a:off x="643048" y="476625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union.cpp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226F31-1626-1247-8E3E-3609278C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37273"/>
              </p:ext>
            </p:extLst>
          </p:nvPr>
        </p:nvGraphicFramePr>
        <p:xfrm>
          <a:off x="2775245" y="4389120"/>
          <a:ext cx="3808435" cy="2468880"/>
        </p:xfrm>
        <a:graphic>
          <a:graphicData uri="http://schemas.openxmlformats.org/drawingml/2006/table">
            <a:tbl>
              <a:tblPr/>
              <a:tblGrid>
                <a:gridCol w="1010164">
                  <a:extLst>
                    <a:ext uri="{9D8B030D-6E8A-4147-A177-3AD203B41FA5}">
                      <a16:colId xmlns:a16="http://schemas.microsoft.com/office/drawing/2014/main" val="4269799163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54237965"/>
                    </a:ext>
                  </a:extLst>
                </a:gridCol>
                <a:gridCol w="777943">
                  <a:extLst>
                    <a:ext uri="{9D8B030D-6E8A-4147-A177-3AD203B41FA5}">
                      <a16:colId xmlns:a16="http://schemas.microsoft.com/office/drawing/2014/main" val="43799606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4933622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57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397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38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8763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3014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161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70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50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45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E72A7-58BB-2049-97F2-9C32085C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B27A9-2E23-1F40-89A6-23EDE5C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7" y="1272130"/>
            <a:ext cx="10829545" cy="553100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r>
              <a:rPr kumimoji="1" lang="en-US" altLang="zh-CN" dirty="0"/>
              <a:t> makes a new type.</a:t>
            </a:r>
          </a:p>
          <a:p>
            <a:r>
              <a:rPr kumimoji="1" lang="en-US" altLang="zh-CN" dirty="0"/>
              <a:t>It provides an alternative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for creating symbolic constants.</a:t>
            </a:r>
          </a:p>
          <a:p>
            <a:r>
              <a:rPr kumimoji="1" lang="en-US" altLang="zh-CN" dirty="0"/>
              <a:t>Its members are integers, but they cannot be operands in arithmetic expressions.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WHITE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BLACK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GREEN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YELLOW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"We have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pens."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4D0E-7312-0D48-B62A-E8F0D71A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with struct, union and </a:t>
            </a:r>
            <a:r>
              <a:rPr kumimoji="1" lang="en-US" altLang="zh-CN" dirty="0" err="1"/>
              <a:t>enum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AB043-77C1-854C-9611-1CB626C49831}"/>
              </a:ext>
            </a:extLst>
          </p:cNvPr>
          <p:cNvSpPr/>
          <p:nvPr/>
        </p:nvSpPr>
        <p:spPr>
          <a:xfrm>
            <a:off x="538279" y="1603213"/>
            <a:ext cx="496286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datawidth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A6A0C-A8B3-704A-8573-D9D255075ACE}"/>
              </a:ext>
            </a:extLst>
          </p:cNvPr>
          <p:cNvSpPr/>
          <p:nvPr/>
        </p:nvSpPr>
        <p:spPr>
          <a:xfrm>
            <a:off x="538279" y="1130555"/>
            <a:ext cx="10316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B7DB2-7A47-8841-9FD9-2D3E16D41012}"/>
              </a:ext>
            </a:extLst>
          </p:cNvPr>
          <p:cNvSpPr/>
          <p:nvPr/>
        </p:nvSpPr>
        <p:spPr>
          <a:xfrm>
            <a:off x="6096000" y="1603213"/>
            <a:ext cx="4962869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l1norm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switch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break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1B4CFA-B846-B846-B743-D483B1D33448}"/>
              </a:ext>
            </a:extLst>
          </p:cNvPr>
          <p:cNvSpPr/>
          <p:nvPr/>
        </p:nvSpPr>
        <p:spPr>
          <a:xfrm>
            <a:off x="538279" y="57274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1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29E9DF-CE75-AD4E-B7A9-7AC82936C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E2719AE-1D10-D749-A7C5-AE7E7FE1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7F4F6-E2AF-7342-AADB-DC4316A6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2A55-4057-2646-BE2A-27FF5051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1499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can create an alias for a type.</a:t>
            </a:r>
          </a:p>
          <a:p>
            <a:r>
              <a:rPr kumimoji="1" lang="en" altLang="zh-CN" dirty="0"/>
              <a:t>It can be used to replace a possibly complex type name.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EB6030-F422-B742-994E-725D7E66849F}"/>
              </a:ext>
            </a:extLst>
          </p:cNvPr>
          <p:cNvSpPr/>
          <p:nvPr/>
        </p:nvSpPr>
        <p:spPr>
          <a:xfrm>
            <a:off x="1146048" y="2517955"/>
            <a:ext cx="8308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//name _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can be omit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BA960C-403E-E44C-BFB6-ECB03F42878C}"/>
              </a:ext>
            </a:extLst>
          </p:cNvPr>
          <p:cNvSpPr/>
          <p:nvPr/>
        </p:nvSpPr>
        <p:spPr>
          <a:xfrm>
            <a:off x="1146048" y="51736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color[3];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</a:p>
          <a:p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rgb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25D20-7C1C-F34A-AA5C-47182C3806B6}"/>
              </a:ext>
            </a:extLst>
          </p:cNvPr>
          <p:cNvSpPr/>
          <p:nvPr/>
        </p:nvSpPr>
        <p:spPr>
          <a:xfrm>
            <a:off x="668593" y="219045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typedef.cpp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07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C6F67-83D0-1E4A-8510-50D5A48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usages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9DE95-0483-DB4A-9FB0-B84E1941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46941"/>
          </a:xfrm>
        </p:spPr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102481-888B-1845-AA73-76C189C3FB1F}"/>
              </a:ext>
            </a:extLst>
          </p:cNvPr>
          <p:cNvSpPr/>
          <p:nvPr/>
        </p:nvSpPr>
        <p:spPr>
          <a:xfrm>
            <a:off x="838199" y="209451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</a:t>
            </a:r>
            <a:r>
              <a:rPr lang="en" altLang="zh-CN" sz="2400" dirty="0" err="1">
                <a:solidFill>
                  <a:srgbClr val="AF00DB"/>
                </a:solidFill>
                <a:latin typeface="Courier" pitchFamily="2" charset="0"/>
              </a:rPr>
              <a:t>ifndef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unsigned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" pitchFamily="2" charset="0"/>
              </a:rPr>
              <a:t>uint8_t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#endif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 /* _UINT8_T */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EEA86-BA47-F343-83F5-D2706487DBFF}"/>
              </a:ext>
            </a:extLst>
          </p:cNvPr>
          <p:cNvSpPr/>
          <p:nvPr/>
        </p:nvSpPr>
        <p:spPr>
          <a:xfrm>
            <a:off x="668593" y="177989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_uint8_t.h</a:t>
            </a:r>
            <a:endParaRPr lang="zh-CN" altLang="en-US" sz="2000" dirty="0">
              <a:solidFill>
                <a:srgbClr val="0000CC"/>
              </a:solidFill>
              <a:highlight>
                <a:srgbClr val="00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3EDD25-F0CD-A848-8E58-9D1D0A72958A}"/>
              </a:ext>
            </a:extLst>
          </p:cNvPr>
          <p:cNvSpPr/>
          <p:nvPr/>
        </p:nvSpPr>
        <p:spPr>
          <a:xfrm>
            <a:off x="1825751" y="45615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#if defined(_LP64)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#else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long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#endif</a:t>
            </a:r>
            <a:endParaRPr lang="zh-CN" alt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contiguously allocated memory</a:t>
            </a:r>
          </a:p>
          <a:p>
            <a:r>
              <a:rPr kumimoji="1" lang="en-US" altLang="zh-CN" dirty="0"/>
              <a:t>Fixed number of objects (The array size cannot be changed)</a:t>
            </a:r>
          </a:p>
          <a:p>
            <a:r>
              <a:rPr kumimoji="1" lang="en-US" altLang="zh-CN" dirty="0"/>
              <a:t>Its element type can be any fundamental type (int, float</a:t>
            </a:r>
            <a:r>
              <a:rPr kumimoji="1" lang="en-US" altLang="zh-CN"/>
              <a:t>, bool,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), structure, class, pointer, enumeration,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942109" y="3751979"/>
            <a:ext cx="9033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//uninitialized array, random values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//initialization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ED30B2-400F-ED4C-BA8F-389FCD0DF396}"/>
              </a:ext>
            </a:extLst>
          </p:cNvPr>
          <p:cNvSpPr/>
          <p:nvPr/>
        </p:nvSpPr>
        <p:spPr>
          <a:xfrm>
            <a:off x="838199" y="3351869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CF3A9-1B20-2945-B6AB-F78D9DD5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8" y="4508553"/>
            <a:ext cx="4152452" cy="2306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8732-AE38-CF42-923E-5D1AACB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Variable-length arrays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2571-ED8C-F245-B2DB-87D1EEEF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If the length is not an integer constant expression, the array will be a variable-length one.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B94807-9E02-1C42-B506-EC775FB9CE9A}"/>
              </a:ext>
            </a:extLst>
          </p:cNvPr>
          <p:cNvSpPr/>
          <p:nvPr/>
        </p:nvSpPr>
        <p:spPr>
          <a:xfrm>
            <a:off x="955962" y="2668683"/>
            <a:ext cx="10210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//variable-length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(num_array2))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++;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7E8443-24E4-554D-864E-85553D298C18}"/>
              </a:ext>
            </a:extLst>
          </p:cNvPr>
          <p:cNvSpPr/>
          <p:nvPr/>
        </p:nvSpPr>
        <p:spPr>
          <a:xfrm>
            <a:off x="741217" y="218971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variable-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0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7613-492C-D749-9623-20B212A7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Arrays of unknown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B207F-3DB8-154B-AE8B-A91AFFDD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7605"/>
          </a:xfrm>
        </p:spPr>
        <p:txBody>
          <a:bodyPr/>
          <a:lstStyle/>
          <a:p>
            <a:r>
              <a:rPr kumimoji="1" lang="en-US" altLang="zh-CN" dirty="0"/>
              <a:t>The number is not specified in the declaration.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arguments of a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435B56-E54E-464A-9365-10098A43B0A1}"/>
              </a:ext>
            </a:extLst>
          </p:cNvPr>
          <p:cNvSpPr/>
          <p:nvPr/>
        </p:nvSpPr>
        <p:spPr>
          <a:xfrm>
            <a:off x="1133166" y="1843236"/>
            <a:ext cx="9167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</a:rPr>
              <a:t>int</a:t>
            </a:r>
            <a:r>
              <a:rPr lang="en" altLang="zh-CN" sz="2400" dirty="0"/>
              <a:t> </a:t>
            </a:r>
            <a:r>
              <a:rPr lang="en" altLang="zh-CN" sz="2400" dirty="0" err="1"/>
              <a:t>num_array</a:t>
            </a:r>
            <a:r>
              <a:rPr lang="en" altLang="zh-CN" sz="2400" dirty="0">
                <a:solidFill>
                  <a:srgbClr val="008000"/>
                </a:solidFill>
              </a:rPr>
              <a:t>[ ]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0080"/>
                </a:solidFill>
              </a:rPr>
              <a:t>=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8000"/>
                </a:solidFill>
              </a:rPr>
              <a:t>{</a:t>
            </a:r>
            <a:r>
              <a:rPr lang="en" altLang="zh-CN" sz="2400" dirty="0">
                <a:solidFill>
                  <a:srgbClr val="000080"/>
                </a:solidFill>
              </a:rPr>
              <a:t>1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2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3, 4</a:t>
            </a:r>
            <a:r>
              <a:rPr lang="en" altLang="zh-CN" sz="2400" dirty="0">
                <a:solidFill>
                  <a:srgbClr val="008000"/>
                </a:solidFill>
              </a:rPr>
              <a:t>}</a:t>
            </a:r>
            <a:r>
              <a:rPr lang="en" altLang="zh-CN" sz="2400" dirty="0">
                <a:solidFill>
                  <a:srgbClr val="008080"/>
                </a:solidFill>
              </a:rPr>
              <a:t>;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909090"/>
                </a:solidFill>
              </a:rPr>
              <a:t>// the type of </a:t>
            </a:r>
            <a:r>
              <a:rPr lang="en" altLang="zh-CN" sz="2400" dirty="0" err="1">
                <a:solidFill>
                  <a:srgbClr val="909090"/>
                </a:solidFill>
              </a:rPr>
              <a:t>num_array</a:t>
            </a:r>
            <a:r>
              <a:rPr lang="en" altLang="zh-CN" sz="2400" dirty="0">
                <a:solidFill>
                  <a:srgbClr val="909090"/>
                </a:solidFill>
              </a:rPr>
              <a:t> is "array of 4 int"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42405E-4B2F-4244-A97D-0522939633A4}"/>
              </a:ext>
            </a:extLst>
          </p:cNvPr>
          <p:cNvSpPr/>
          <p:nvPr/>
        </p:nvSpPr>
        <p:spPr>
          <a:xfrm>
            <a:off x="1133165" y="3594600"/>
            <a:ext cx="9706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258B1C-3A58-CC40-BA29-75D29D274267}"/>
              </a:ext>
            </a:extLst>
          </p:cNvPr>
          <p:cNvSpPr/>
          <p:nvPr/>
        </p:nvSpPr>
        <p:spPr>
          <a:xfrm>
            <a:off x="1133165" y="4100951"/>
            <a:ext cx="75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3A55-7D7E-1A41-8B35-1EA47D50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Element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B6D42-8A7B-7D45-8AEA-51DF76AB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28" y="3522048"/>
            <a:ext cx="6615546" cy="4335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No bounds-checking in C/C++.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A0FF22-62D7-4543-B9FD-3514E8FD910A}"/>
              </a:ext>
            </a:extLst>
          </p:cNvPr>
          <p:cNvSpPr/>
          <p:nvPr/>
        </p:nvSpPr>
        <p:spPr>
          <a:xfrm>
            <a:off x="1226127" y="12347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error!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D4750-9CA0-6B40-93B6-47225D49B1F2}"/>
              </a:ext>
            </a:extLst>
          </p:cNvPr>
          <p:cNvSpPr/>
          <p:nvPr/>
        </p:nvSpPr>
        <p:spPr>
          <a:xfrm>
            <a:off x="1226128" y="4413610"/>
            <a:ext cx="565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112A16-ECB1-7143-B03F-D9B9541AA8A0}"/>
              </a:ext>
            </a:extLst>
          </p:cNvPr>
          <p:cNvSpPr/>
          <p:nvPr/>
        </p:nvSpPr>
        <p:spPr>
          <a:xfrm>
            <a:off x="1032163" y="39555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index-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687088-7B92-544C-8586-AD8B177C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88554"/>
              </p:ext>
            </p:extLst>
          </p:nvPr>
        </p:nvGraphicFramePr>
        <p:xfrm>
          <a:off x="6634279" y="413065"/>
          <a:ext cx="2225258" cy="6131673"/>
        </p:xfrm>
        <a:graphic>
          <a:graphicData uri="http://schemas.openxmlformats.org/drawingml/2006/table">
            <a:tbl>
              <a:tblPr/>
              <a:tblGrid>
                <a:gridCol w="591272">
                  <a:extLst>
                    <a:ext uri="{9D8B030D-6E8A-4147-A177-3AD203B41FA5}">
                      <a16:colId xmlns:a16="http://schemas.microsoft.com/office/drawing/2014/main" val="1735894619"/>
                    </a:ext>
                  </a:extLst>
                </a:gridCol>
                <a:gridCol w="878917">
                  <a:extLst>
                    <a:ext uri="{9D8B030D-6E8A-4147-A177-3AD203B41FA5}">
                      <a16:colId xmlns:a16="http://schemas.microsoft.com/office/drawing/2014/main" val="3022832777"/>
                    </a:ext>
                  </a:extLst>
                </a:gridCol>
                <a:gridCol w="755069">
                  <a:extLst>
                    <a:ext uri="{9D8B030D-6E8A-4147-A177-3AD203B41FA5}">
                      <a16:colId xmlns:a16="http://schemas.microsoft.com/office/drawing/2014/main" val="3145058171"/>
                    </a:ext>
                  </a:extLst>
                </a:gridCol>
              </a:tblGrid>
              <a:tr h="2270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4564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8784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4521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1359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9959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117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942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59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111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61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0807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637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6131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63497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255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326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595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05388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9511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680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2645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3740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198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8106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49942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663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5394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2847CD1-A9FF-E548-B876-FB39ACF0C274}"/>
              </a:ext>
            </a:extLst>
          </p:cNvPr>
          <p:cNvSpPr/>
          <p:nvPr/>
        </p:nvSpPr>
        <p:spPr>
          <a:xfrm>
            <a:off x="8608684" y="1050096"/>
            <a:ext cx="3583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are not objects in C/C++ (different with Java);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can be regarded as addresses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32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C89E-F1F1-8A43-BCC2-E4F69B2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Multidimensional arrays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716309F-0784-C242-A6F2-FFFAF2A6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499340"/>
              </p:ext>
            </p:extLst>
          </p:nvPr>
        </p:nvGraphicFramePr>
        <p:xfrm>
          <a:off x="6819041" y="147275"/>
          <a:ext cx="2618106" cy="6592742"/>
        </p:xfrm>
        <a:graphic>
          <a:graphicData uri="http://schemas.openxmlformats.org/drawingml/2006/table">
            <a:tbl>
              <a:tblPr/>
              <a:tblGrid>
                <a:gridCol w="872702">
                  <a:extLst>
                    <a:ext uri="{9D8B030D-6E8A-4147-A177-3AD203B41FA5}">
                      <a16:colId xmlns:a16="http://schemas.microsoft.com/office/drawing/2014/main" val="3796777461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01136353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52857809"/>
                    </a:ext>
                  </a:extLst>
                </a:gridCol>
              </a:tblGrid>
              <a:tr h="2418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77719"/>
                  </a:ext>
                </a:extLst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771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4809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20396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0805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773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4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1399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40505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5704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16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1690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643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815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61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93604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5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5202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9775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794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5451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069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1936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9812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947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2130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857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884142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1604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7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99A39A4-F2CC-EC41-83AF-E41CAF097B04}"/>
              </a:ext>
            </a:extLst>
          </p:cNvPr>
          <p:cNvSpPr/>
          <p:nvPr/>
        </p:nvSpPr>
        <p:spPr>
          <a:xfrm>
            <a:off x="438359" y="1372588"/>
            <a:ext cx="6647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BF2-15B9-3F4C-AFFA-7EDFA20AEB20}"/>
              </a:ext>
            </a:extLst>
          </p:cNvPr>
          <p:cNvSpPr/>
          <p:nvPr/>
        </p:nvSpPr>
        <p:spPr>
          <a:xfrm>
            <a:off x="438359" y="2057321"/>
            <a:ext cx="6647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3B592-9A44-B041-9A0F-04B9E1FF8E0D}"/>
              </a:ext>
            </a:extLst>
          </p:cNvPr>
          <p:cNvSpPr/>
          <p:nvPr/>
        </p:nvSpPr>
        <p:spPr>
          <a:xfrm>
            <a:off x="452017" y="4839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//error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44C67B-1FF0-7B43-B085-156CE5341421}"/>
              </a:ext>
            </a:extLst>
          </p:cNvPr>
          <p:cNvSpPr/>
          <p:nvPr/>
        </p:nvSpPr>
        <p:spPr>
          <a:xfrm>
            <a:off x="438359" y="58321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[][3],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9E0BCE-5A66-F949-AAA1-E1C2C85C1ECD}"/>
              </a:ext>
            </a:extLst>
          </p:cNvPr>
          <p:cNvSpPr/>
          <p:nvPr/>
        </p:nvSpPr>
        <p:spPr>
          <a:xfrm>
            <a:off x="277631" y="4295453"/>
            <a:ext cx="3953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/>
              <a:t>Arrays of unknown bound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10914A-F142-9C4A-9C7E-8BC722D7CB0B}"/>
              </a:ext>
            </a:extLst>
          </p:cNvPr>
          <p:cNvSpPr/>
          <p:nvPr/>
        </p:nvSpPr>
        <p:spPr>
          <a:xfrm>
            <a:off x="129984" y="389621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md-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57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F9C2-88F5-AD4B-AA92-556CEAF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B949-CC19-8B4E-A1D6-5BFCADDA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70"/>
            <a:ext cx="8025581" cy="1681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PI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2968C-EAD9-4D43-984C-D32C2981F05D}"/>
              </a:ext>
            </a:extLst>
          </p:cNvPr>
          <p:cNvSpPr/>
          <p:nvPr/>
        </p:nvSpPr>
        <p:spPr>
          <a:xfrm>
            <a:off x="314671" y="3217079"/>
            <a:ext cx="750938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//values[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] = 0;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7FCFB9-0936-1143-AB6C-1BD9F3185F9C}"/>
              </a:ext>
            </a:extLst>
          </p:cNvPr>
          <p:cNvSpPr/>
          <p:nvPr/>
        </p:nvSpPr>
        <p:spPr>
          <a:xfrm>
            <a:off x="2611815" y="5380672"/>
            <a:ext cx="696836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kumimoji="1" lang="en-US" altLang="zh-CN" dirty="0"/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A7714-7DE4-8A4E-86D6-827066D64405}"/>
              </a:ext>
            </a:extLst>
          </p:cNvPr>
          <p:cNvSpPr/>
          <p:nvPr/>
        </p:nvSpPr>
        <p:spPr>
          <a:xfrm>
            <a:off x="314671" y="2693859"/>
            <a:ext cx="4262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</a:rPr>
              <a:t>Used as function arguments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F9200-857B-4E41-93E8-80AA133BA032}"/>
              </a:ext>
            </a:extLst>
          </p:cNvPr>
          <p:cNvSpPr/>
          <p:nvPr/>
        </p:nvSpPr>
        <p:spPr>
          <a:xfrm>
            <a:off x="6095999" y="389876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4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Array-Style Strings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2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20888</TotalTime>
  <Words>2185</Words>
  <Application>Microsoft Macintosh PowerPoint</Application>
  <PresentationFormat>宽屏</PresentationFormat>
  <Paragraphs>484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DejaVuSansMono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Arrays</vt:lpstr>
      <vt:lpstr>Arrays</vt:lpstr>
      <vt:lpstr>Variable-length arrays</vt:lpstr>
      <vt:lpstr>Arrays of unknown size</vt:lpstr>
      <vt:lpstr>Element accessing</vt:lpstr>
      <vt:lpstr>Multidimensional arrays</vt:lpstr>
      <vt:lpstr>const Arrays</vt:lpstr>
      <vt:lpstr>Strings</vt:lpstr>
      <vt:lpstr>Array-style strings</vt:lpstr>
      <vt:lpstr>String literals</vt:lpstr>
      <vt:lpstr>String manipulation and examination</vt:lpstr>
      <vt:lpstr>string class</vt:lpstr>
      <vt:lpstr>Structures, Unions and Enumerations</vt:lpstr>
      <vt:lpstr>struct</vt:lpstr>
      <vt:lpstr>Structure padding</vt:lpstr>
      <vt:lpstr>struct in C and C++</vt:lpstr>
      <vt:lpstr>union</vt:lpstr>
      <vt:lpstr>enum</vt:lpstr>
      <vt:lpstr>An example with struct, union and enum</vt:lpstr>
      <vt:lpstr>typedef</vt:lpstr>
      <vt:lpstr>typedef</vt:lpstr>
      <vt:lpstr>Typical typedef usages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730</cp:revision>
  <dcterms:created xsi:type="dcterms:W3CDTF">2020-09-05T08:11:12Z</dcterms:created>
  <dcterms:modified xsi:type="dcterms:W3CDTF">2022-09-27T12:55:51Z</dcterms:modified>
  <cp:category/>
</cp:coreProperties>
</file>