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477" r:id="rId3"/>
    <p:sldId id="1003" r:id="rId4"/>
    <p:sldId id="1005" r:id="rId5"/>
    <p:sldId id="1006" r:id="rId6"/>
    <p:sldId id="1007" r:id="rId7"/>
    <p:sldId id="1008" r:id="rId8"/>
    <p:sldId id="1010" r:id="rId9"/>
    <p:sldId id="1009" r:id="rId10"/>
    <p:sldId id="1002" r:id="rId11"/>
    <p:sldId id="428" r:id="rId12"/>
    <p:sldId id="466" r:id="rId13"/>
    <p:sldId id="467" r:id="rId14"/>
    <p:sldId id="472" r:id="rId15"/>
    <p:sldId id="473" r:id="rId16"/>
    <p:sldId id="474" r:id="rId17"/>
    <p:sldId id="475" r:id="rId18"/>
    <p:sldId id="476" r:id="rId19"/>
    <p:sldId id="1024" r:id="rId20"/>
    <p:sldId id="478" r:id="rId21"/>
    <p:sldId id="479" r:id="rId22"/>
    <p:sldId id="259" r:id="rId23"/>
    <p:sldId id="459" r:id="rId24"/>
    <p:sldId id="460" r:id="rId25"/>
    <p:sldId id="426" r:id="rId26"/>
    <p:sldId id="461" r:id="rId27"/>
    <p:sldId id="462" r:id="rId28"/>
    <p:sldId id="463" r:id="rId29"/>
    <p:sldId id="1025" r:id="rId30"/>
    <p:sldId id="468" r:id="rId31"/>
    <p:sldId id="469" r:id="rId32"/>
    <p:sldId id="464" r:id="rId33"/>
    <p:sldId id="1026" r:id="rId34"/>
    <p:sldId id="427" r:id="rId35"/>
    <p:sldId id="481" r:id="rId36"/>
    <p:sldId id="1018" r:id="rId37"/>
    <p:sldId id="1019" r:id="rId38"/>
    <p:sldId id="1020" r:id="rId39"/>
    <p:sldId id="1021" r:id="rId40"/>
    <p:sldId id="1022" r:id="rId41"/>
    <p:sldId id="1023" r:id="rId42"/>
    <p:sldId id="1017" r:id="rId43"/>
    <p:sldId id="1001" r:id="rId44"/>
    <p:sldId id="671"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774" autoAdjust="0"/>
    <p:restoredTop sz="94660"/>
  </p:normalViewPr>
  <p:slideViewPr>
    <p:cSldViewPr snapToGrid="0">
      <p:cViewPr varScale="1">
        <p:scale>
          <a:sx n="100" d="100"/>
          <a:sy n="100" d="100"/>
        </p:scale>
        <p:origin x="10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2022/10/28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3</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4</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7</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9</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226"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66226"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23785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226"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66226"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48146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2022/10/28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2022/10/28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2022/10/28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2022/10/28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51.wmf"/><Relationship Id="rId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6, functions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a:t>
            </a:r>
            <a:r>
              <a:rPr lang="zh-CN" altLang="en-US">
                <a:latin typeface="Franklin Gothic Medium" panose="020B0603020102020204" pitchFamily="34" charset="0"/>
                <a:sym typeface="+mn-ea"/>
              </a:rPr>
              <a:t>王大兴 </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138518" y="1011586"/>
            <a:ext cx="10874187" cy="1200329"/>
          </a:xfrm>
          <a:prstGeom prst="rect">
            <a:avLst/>
          </a:prstGeom>
          <a:noFill/>
        </p:spPr>
        <p:txBody>
          <a:bodyPr wrap="square" rtlCol="0">
            <a:spAutoFit/>
          </a:bodyPr>
          <a:lstStyle/>
          <a:p>
            <a:pPr lvl="0">
              <a:defRPr/>
            </a:pPr>
            <a:r>
              <a:rPr lang="en-US" altLang="zh-CN" sz="2400" dirty="0">
                <a:solidFill>
                  <a:prstClr val="black"/>
                </a:solidFill>
                <a:latin typeface="Calibri" panose="020F0502020204030204"/>
                <a:ea typeface="宋体" panose="02010600030101010101" pitchFamily="2" charset="-122"/>
              </a:rPr>
              <a:t>A f</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unction can return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value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(primitive type, pointer</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type, reference type, structure type and so on)</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to the caller. Use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return statement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to get the return value in function definition.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1519646" y="331460"/>
            <a:ext cx="208409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Return value</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3" name="文本框 22"/>
          <p:cNvSpPr txBox="1"/>
          <p:nvPr/>
        </p:nvSpPr>
        <p:spPr>
          <a:xfrm>
            <a:off x="880412" y="3947537"/>
            <a:ext cx="10874187"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can return dynamically</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allocated memory address or a static array </a:t>
            </a:r>
            <a:r>
              <a:rPr lang="en-US" altLang="zh-CN" sz="2400" dirty="0">
                <a:solidFill>
                  <a:prstClr val="black"/>
                </a:solidFill>
                <a:latin typeface="Calibri" panose="020F0502020204030204"/>
                <a:ea typeface="宋体" panose="02010600030101010101" pitchFamily="2" charset="-122"/>
              </a:rPr>
              <a:t>or parameter pointer </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in the function definition.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880412" y="3386570"/>
            <a:ext cx="10004749" cy="461665"/>
          </a:xfrm>
          <a:prstGeom prst="rect">
            <a:avLst/>
          </a:prstGeom>
          <a:noFill/>
        </p:spPr>
        <p:txBody>
          <a:bodyPr wrap="square">
            <a:spAutoFit/>
          </a:bodyPr>
          <a:lstStyle/>
          <a:p>
            <a:r>
              <a:rPr lang="en-US" altLang="zh-CN" sz="2400" dirty="0"/>
              <a:t>Do not return the address(or reference) of  a local variable to the caller.</a:t>
            </a:r>
            <a:endParaRPr lang="zh-CN" altLang="en-US" sz="2400" dirty="0"/>
          </a:p>
        </p:txBody>
      </p:sp>
      <p:sp>
        <p:nvSpPr>
          <p:cNvPr id="3" name="文本框 2"/>
          <p:cNvSpPr txBox="1"/>
          <p:nvPr/>
        </p:nvSpPr>
        <p:spPr>
          <a:xfrm>
            <a:off x="610432" y="2818116"/>
            <a:ext cx="1015471" cy="523220"/>
          </a:xfrm>
          <a:prstGeom prst="rect">
            <a:avLst/>
          </a:prstGeom>
          <a:noFill/>
        </p:spPr>
        <p:txBody>
          <a:bodyPr wrap="none" rtlCol="0">
            <a:spAutoFit/>
          </a:bodyPr>
          <a:lstStyle/>
          <a:p>
            <a:r>
              <a:rPr lang="en-US" altLang="zh-CN" sz="2800" b="1" dirty="0"/>
              <a:t>Note:</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10"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6FA1693A-2F94-45B6-9235-BC206434F9F8}"/>
              </a:ext>
            </a:extLst>
          </p:cNvPr>
          <p:cNvPicPr>
            <a:picLocks noChangeAspect="1"/>
          </p:cNvPicPr>
          <p:nvPr/>
        </p:nvPicPr>
        <p:blipFill>
          <a:blip r:embed="rId2"/>
          <a:stretch>
            <a:fillRect/>
          </a:stretch>
        </p:blipFill>
        <p:spPr>
          <a:xfrm>
            <a:off x="1333576" y="418381"/>
            <a:ext cx="5190341" cy="5853460"/>
          </a:xfrm>
          <a:prstGeom prst="rect">
            <a:avLst/>
          </a:prstGeom>
        </p:spPr>
      </p:pic>
      <p:grpSp>
        <p:nvGrpSpPr>
          <p:cNvPr id="13" name="组合 12"/>
          <p:cNvGrpSpPr/>
          <p:nvPr/>
        </p:nvGrpSpPr>
        <p:grpSpPr>
          <a:xfrm>
            <a:off x="1490935" y="3586733"/>
            <a:ext cx="1786856" cy="2736304"/>
            <a:chOff x="768920" y="2749570"/>
            <a:chExt cx="1786856" cy="2736304"/>
          </a:xfrm>
        </p:grpSpPr>
        <p:sp>
          <p:nvSpPr>
            <p:cNvPr id="3" name="矩形 2"/>
            <p:cNvSpPr/>
            <p:nvPr/>
          </p:nvSpPr>
          <p:spPr>
            <a:xfrm>
              <a:off x="2142195" y="4909810"/>
              <a:ext cx="413581" cy="28803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768920" y="2749570"/>
              <a:ext cx="1502796" cy="2736304"/>
              <a:chOff x="768920" y="2749570"/>
              <a:chExt cx="1502796" cy="2736304"/>
            </a:xfrm>
          </p:grpSpPr>
          <p:grpSp>
            <p:nvGrpSpPr>
              <p:cNvPr id="18" name="组合 17"/>
              <p:cNvGrpSpPr/>
              <p:nvPr/>
            </p:nvGrpSpPr>
            <p:grpSpPr>
              <a:xfrm>
                <a:off x="827584" y="5197842"/>
                <a:ext cx="1444132" cy="288032"/>
                <a:chOff x="827584" y="5197842"/>
                <a:chExt cx="1444132" cy="288032"/>
              </a:xfrm>
            </p:grpSpPr>
            <p:cxnSp>
              <p:nvCxnSpPr>
                <p:cNvPr id="10" name="直接连接符 9"/>
                <p:cNvCxnSpPr>
                  <a:cxnSpLocks/>
                </p:cNvCxnSpPr>
                <p:nvPr/>
              </p:nvCxnSpPr>
              <p:spPr>
                <a:xfrm>
                  <a:off x="2267744" y="5197842"/>
                  <a:ext cx="3972" cy="2880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p:cNvCxnSpPr>
                <p:nvPr/>
              </p:nvCxnSpPr>
              <p:spPr>
                <a:xfrm flipH="1">
                  <a:off x="827584" y="5485874"/>
                  <a:ext cx="14401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827584" y="2749570"/>
                <a:ext cx="864096" cy="2736304"/>
                <a:chOff x="827584" y="2749570"/>
                <a:chExt cx="864096" cy="2736304"/>
              </a:xfrm>
            </p:grpSpPr>
            <p:cxnSp>
              <p:nvCxnSpPr>
                <p:cNvPr id="20" name="直接连接符 19"/>
                <p:cNvCxnSpPr>
                  <a:cxnSpLocks/>
                </p:cNvCxnSpPr>
                <p:nvPr/>
              </p:nvCxnSpPr>
              <p:spPr>
                <a:xfrm flipH="1" flipV="1">
                  <a:off x="831556" y="2960815"/>
                  <a:ext cx="1793" cy="25250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cxnSpLocks/>
                </p:cNvCxnSpPr>
                <p:nvPr/>
              </p:nvCxnSpPr>
              <p:spPr>
                <a:xfrm flipV="1">
                  <a:off x="827584" y="2960815"/>
                  <a:ext cx="864096" cy="477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1691680" y="2749570"/>
                  <a:ext cx="0" cy="21124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768920" y="3933056"/>
                <a:ext cx="418704" cy="369332"/>
              </a:xfrm>
              <a:prstGeom prst="rect">
                <a:avLst/>
              </a:prstGeom>
              <a:noFill/>
            </p:spPr>
            <p:txBody>
              <a:bodyPr wrap="none" rtlCol="0">
                <a:spAutoFit/>
              </a:bodyPr>
              <a:lstStyle/>
              <a:p>
                <a:r>
                  <a:rPr lang="en-US" altLang="zh-CN" dirty="0">
                    <a:solidFill>
                      <a:srgbClr val="FF0000"/>
                    </a:solidFill>
                  </a:rPr>
                  <a:t>30</a:t>
                </a:r>
                <a:endParaRPr lang="zh-CN" altLang="en-US" dirty="0">
                  <a:solidFill>
                    <a:srgbClr val="FF0000"/>
                  </a:solidFill>
                </a:endParaRPr>
              </a:p>
            </p:txBody>
          </p:sp>
        </p:grpSp>
      </p:grpSp>
      <p:sp>
        <p:nvSpPr>
          <p:cNvPr id="27" name="TextBox 26"/>
          <p:cNvSpPr txBox="1"/>
          <p:nvPr/>
        </p:nvSpPr>
        <p:spPr>
          <a:xfrm>
            <a:off x="6695307" y="836712"/>
            <a:ext cx="5364545" cy="2862322"/>
          </a:xfrm>
          <a:prstGeom prst="rect">
            <a:avLst/>
          </a:prstGeom>
          <a:noFill/>
        </p:spPr>
        <p:txBody>
          <a:bodyPr wrap="none" rtlCol="0">
            <a:spAutoFit/>
          </a:bodyPr>
          <a:lstStyle/>
          <a:p>
            <a:r>
              <a:rPr lang="en-US" altLang="zh-CN" sz="2000" dirty="0"/>
              <a:t>Process of the calling a function:</a:t>
            </a:r>
          </a:p>
          <a:p>
            <a:pPr marL="342900" indent="-342900">
              <a:buFont typeface="Arial" pitchFamily="34" charset="0"/>
              <a:buChar char="•"/>
            </a:pPr>
            <a:r>
              <a:rPr lang="en-US" altLang="zh-CN" sz="2000" dirty="0"/>
              <a:t>The values of arguments are assigned to the</a:t>
            </a:r>
          </a:p>
          <a:p>
            <a:r>
              <a:rPr lang="en-US" altLang="zh-CN" sz="2000" dirty="0"/>
              <a:t>those of parameters by the sequence of their</a:t>
            </a:r>
          </a:p>
          <a:p>
            <a:r>
              <a:rPr lang="en-US" altLang="zh-CN" sz="2000" dirty="0"/>
              <a:t>definition from left to right one by one.</a:t>
            </a:r>
          </a:p>
          <a:p>
            <a:pPr marL="342900" indent="-342900">
              <a:buFont typeface="Arial" pitchFamily="34" charset="0"/>
              <a:buChar char="•"/>
            </a:pPr>
            <a:r>
              <a:rPr lang="en-US" altLang="zh-CN" sz="2000" dirty="0"/>
              <a:t>The control flows into the function body and</a:t>
            </a:r>
          </a:p>
          <a:p>
            <a:r>
              <a:rPr lang="en-US" altLang="zh-CN" sz="2000" dirty="0"/>
              <a:t>executes the statements inside the body.</a:t>
            </a:r>
          </a:p>
          <a:p>
            <a:pPr marL="342900" indent="-342900">
              <a:buFont typeface="Arial" pitchFamily="34" charset="0"/>
              <a:buChar char="•"/>
            </a:pPr>
            <a:r>
              <a:rPr lang="en-US" altLang="zh-CN" sz="2000" dirty="0"/>
              <a:t>When it encounters the </a:t>
            </a:r>
            <a:r>
              <a:rPr lang="en-US" altLang="zh-CN" sz="2000" dirty="0">
                <a:solidFill>
                  <a:srgbClr val="00B0F0"/>
                </a:solidFill>
              </a:rPr>
              <a:t>return</a:t>
            </a:r>
            <a:r>
              <a:rPr lang="en-US" altLang="zh-CN" sz="2000" dirty="0"/>
              <a:t> statement, the </a:t>
            </a:r>
          </a:p>
          <a:p>
            <a:r>
              <a:rPr lang="en-US" altLang="zh-CN" sz="2000" dirty="0"/>
              <a:t>control flow returns back to the calling function</a:t>
            </a:r>
          </a:p>
          <a:p>
            <a:r>
              <a:rPr lang="en-US" altLang="zh-CN" sz="2000" dirty="0"/>
              <a:t>with a return value.</a:t>
            </a:r>
            <a:endParaRPr lang="zh-CN" altLang="en-US" sz="2000" dirty="0"/>
          </a:p>
        </p:txBody>
      </p:sp>
      <p:grpSp>
        <p:nvGrpSpPr>
          <p:cNvPr id="11" name="组合 10"/>
          <p:cNvGrpSpPr/>
          <p:nvPr/>
        </p:nvGrpSpPr>
        <p:grpSpPr>
          <a:xfrm>
            <a:off x="2773735" y="3556001"/>
            <a:ext cx="1269456" cy="1902941"/>
            <a:chOff x="1633016" y="3254251"/>
            <a:chExt cx="1269456" cy="1902941"/>
          </a:xfrm>
        </p:grpSpPr>
        <p:grpSp>
          <p:nvGrpSpPr>
            <p:cNvPr id="2" name="组合 1"/>
            <p:cNvGrpSpPr/>
            <p:nvPr/>
          </p:nvGrpSpPr>
          <p:grpSpPr>
            <a:xfrm>
              <a:off x="1633016" y="3254251"/>
              <a:ext cx="1269456" cy="1583377"/>
              <a:chOff x="1633016" y="3254251"/>
              <a:chExt cx="1269456" cy="1583377"/>
            </a:xfrm>
          </p:grpSpPr>
          <p:cxnSp>
            <p:nvCxnSpPr>
              <p:cNvPr id="5" name="直接箭头连接符 4"/>
              <p:cNvCxnSpPr>
                <a:cxnSpLocks/>
              </p:cNvCxnSpPr>
              <p:nvPr/>
            </p:nvCxnSpPr>
            <p:spPr>
              <a:xfrm>
                <a:off x="1979711" y="3263129"/>
                <a:ext cx="9373" cy="157449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cxnSpLocks/>
              </p:cNvCxnSpPr>
              <p:nvPr/>
            </p:nvCxnSpPr>
            <p:spPr>
              <a:xfrm>
                <a:off x="2205106" y="3254251"/>
                <a:ext cx="393510" cy="158337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633016" y="4437112"/>
                <a:ext cx="418704" cy="369332"/>
              </a:xfrm>
              <a:prstGeom prst="rect">
                <a:avLst/>
              </a:prstGeom>
              <a:noFill/>
            </p:spPr>
            <p:txBody>
              <a:bodyPr wrap="none" rtlCol="0">
                <a:spAutoFit/>
              </a:bodyPr>
              <a:lstStyle/>
              <a:p>
                <a:r>
                  <a:rPr lang="en-US" altLang="zh-CN" dirty="0">
                    <a:solidFill>
                      <a:srgbClr val="FF0000"/>
                    </a:solidFill>
                  </a:rPr>
                  <a:t>10</a:t>
                </a:r>
                <a:endParaRPr lang="zh-CN" altLang="en-US" dirty="0">
                  <a:solidFill>
                    <a:srgbClr val="FF0000"/>
                  </a:solidFill>
                </a:endParaRPr>
              </a:p>
            </p:txBody>
          </p:sp>
          <p:sp>
            <p:nvSpPr>
              <p:cNvPr id="30" name="TextBox 29"/>
              <p:cNvSpPr txBox="1"/>
              <p:nvPr/>
            </p:nvSpPr>
            <p:spPr>
              <a:xfrm>
                <a:off x="2483768" y="4365104"/>
                <a:ext cx="418704" cy="369332"/>
              </a:xfrm>
              <a:prstGeom prst="rect">
                <a:avLst/>
              </a:prstGeom>
              <a:noFill/>
            </p:spPr>
            <p:txBody>
              <a:bodyPr wrap="none" rtlCol="0">
                <a:spAutoFit/>
              </a:bodyPr>
              <a:lstStyle/>
              <a:p>
                <a:r>
                  <a:rPr lang="en-US" altLang="zh-CN" dirty="0">
                    <a:solidFill>
                      <a:srgbClr val="FF0000"/>
                    </a:solidFill>
                  </a:rPr>
                  <a:t>20</a:t>
                </a:r>
                <a:endParaRPr lang="zh-CN" altLang="en-US" dirty="0">
                  <a:solidFill>
                    <a:srgbClr val="FF0000"/>
                  </a:solidFill>
                </a:endParaRPr>
              </a:p>
            </p:txBody>
          </p:sp>
        </p:grpSp>
        <p:grpSp>
          <p:nvGrpSpPr>
            <p:cNvPr id="9" name="组合 8"/>
            <p:cNvGrpSpPr/>
            <p:nvPr/>
          </p:nvGrpSpPr>
          <p:grpSpPr>
            <a:xfrm>
              <a:off x="1849040" y="4797152"/>
              <a:ext cx="867422" cy="360040"/>
              <a:chOff x="1849040" y="4797152"/>
              <a:chExt cx="867422" cy="360040"/>
            </a:xfrm>
          </p:grpSpPr>
          <p:sp>
            <p:nvSpPr>
              <p:cNvPr id="4" name="矩形 3"/>
              <p:cNvSpPr/>
              <p:nvPr/>
            </p:nvSpPr>
            <p:spPr>
              <a:xfrm>
                <a:off x="1849040" y="4797152"/>
                <a:ext cx="252030"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464432" y="4797152"/>
                <a:ext cx="252030"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49678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B85CCC6-A1A0-41A8-B1E4-F773633F60A1}"/>
              </a:ext>
            </a:extLst>
          </p:cNvPr>
          <p:cNvPicPr>
            <a:picLocks noChangeAspect="1"/>
          </p:cNvPicPr>
          <p:nvPr/>
        </p:nvPicPr>
        <p:blipFill>
          <a:blip r:embed="rId2"/>
          <a:stretch>
            <a:fillRect/>
          </a:stretch>
        </p:blipFill>
        <p:spPr>
          <a:xfrm>
            <a:off x="434813" y="599125"/>
            <a:ext cx="3888432" cy="2512143"/>
          </a:xfrm>
          <a:prstGeom prst="rect">
            <a:avLst/>
          </a:prstGeom>
        </p:spPr>
      </p:pic>
      <p:sp>
        <p:nvSpPr>
          <p:cNvPr id="4" name="文本框 3">
            <a:extLst>
              <a:ext uri="{FF2B5EF4-FFF2-40B4-BE49-F238E27FC236}">
                <a16:creationId xmlns:a16="http://schemas.microsoft.com/office/drawing/2014/main" id="{D36AE192-7F63-47F7-BF6E-A855A0CAA459}"/>
              </a:ext>
            </a:extLst>
          </p:cNvPr>
          <p:cNvSpPr txBox="1"/>
          <p:nvPr/>
        </p:nvSpPr>
        <p:spPr>
          <a:xfrm>
            <a:off x="1283669" y="116633"/>
            <a:ext cx="1869423" cy="461665"/>
          </a:xfrm>
          <a:prstGeom prst="rect">
            <a:avLst/>
          </a:prstGeom>
          <a:noFill/>
        </p:spPr>
        <p:txBody>
          <a:bodyPr wrap="none" rtlCol="0">
            <a:spAutoFit/>
          </a:bodyPr>
          <a:lstStyle/>
          <a:p>
            <a:r>
              <a:rPr lang="en-US" altLang="zh-CN" sz="2400" b="1" dirty="0"/>
              <a:t>Multiple files</a:t>
            </a:r>
            <a:endParaRPr lang="zh-CN" altLang="en-US" sz="2400" b="1" dirty="0"/>
          </a:p>
        </p:txBody>
      </p:sp>
      <p:pic>
        <p:nvPicPr>
          <p:cNvPr id="6" name="图片 5">
            <a:extLst>
              <a:ext uri="{FF2B5EF4-FFF2-40B4-BE49-F238E27FC236}">
                <a16:creationId xmlns:a16="http://schemas.microsoft.com/office/drawing/2014/main" id="{6291A1E0-D8C3-421D-841B-BB71895871F0}"/>
              </a:ext>
            </a:extLst>
          </p:cNvPr>
          <p:cNvPicPr>
            <a:picLocks noChangeAspect="1"/>
          </p:cNvPicPr>
          <p:nvPr/>
        </p:nvPicPr>
        <p:blipFill>
          <a:blip r:embed="rId3"/>
          <a:stretch>
            <a:fillRect/>
          </a:stretch>
        </p:blipFill>
        <p:spPr>
          <a:xfrm>
            <a:off x="434813" y="3212976"/>
            <a:ext cx="3744416" cy="3419900"/>
          </a:xfrm>
          <a:prstGeom prst="rect">
            <a:avLst/>
          </a:prstGeom>
        </p:spPr>
      </p:pic>
      <p:pic>
        <p:nvPicPr>
          <p:cNvPr id="8" name="图片 7">
            <a:extLst>
              <a:ext uri="{FF2B5EF4-FFF2-40B4-BE49-F238E27FC236}">
                <a16:creationId xmlns:a16="http://schemas.microsoft.com/office/drawing/2014/main" id="{E50315BA-5697-4721-9DFB-5C6170E85876}"/>
              </a:ext>
            </a:extLst>
          </p:cNvPr>
          <p:cNvPicPr>
            <a:picLocks noChangeAspect="1"/>
          </p:cNvPicPr>
          <p:nvPr/>
        </p:nvPicPr>
        <p:blipFill>
          <a:blip r:embed="rId4"/>
          <a:stretch>
            <a:fillRect/>
          </a:stretch>
        </p:blipFill>
        <p:spPr>
          <a:xfrm>
            <a:off x="5015880" y="2817502"/>
            <a:ext cx="6134868" cy="2411698"/>
          </a:xfrm>
          <a:prstGeom prst="rect">
            <a:avLst/>
          </a:prstGeom>
        </p:spPr>
      </p:pic>
      <p:pic>
        <p:nvPicPr>
          <p:cNvPr id="10" name="图片 9">
            <a:extLst>
              <a:ext uri="{FF2B5EF4-FFF2-40B4-BE49-F238E27FC236}">
                <a16:creationId xmlns:a16="http://schemas.microsoft.com/office/drawing/2014/main" id="{8750969A-4D29-48F2-B179-E1322E8A914B}"/>
              </a:ext>
            </a:extLst>
          </p:cNvPr>
          <p:cNvPicPr>
            <a:picLocks noChangeAspect="1"/>
          </p:cNvPicPr>
          <p:nvPr/>
        </p:nvPicPr>
        <p:blipFill>
          <a:blip r:embed="rId5"/>
          <a:stretch>
            <a:fillRect/>
          </a:stretch>
        </p:blipFill>
        <p:spPr>
          <a:xfrm>
            <a:off x="4342406" y="5872532"/>
            <a:ext cx="7684565" cy="868837"/>
          </a:xfrm>
          <a:prstGeom prst="rect">
            <a:avLst/>
          </a:prstGeom>
        </p:spPr>
      </p:pic>
      <p:sp>
        <p:nvSpPr>
          <p:cNvPr id="11" name="文本框 10">
            <a:extLst>
              <a:ext uri="{FF2B5EF4-FFF2-40B4-BE49-F238E27FC236}">
                <a16:creationId xmlns:a16="http://schemas.microsoft.com/office/drawing/2014/main" id="{ABE0FC22-2C7B-4CFC-A9BC-F1F1969C61B1}"/>
              </a:ext>
            </a:extLst>
          </p:cNvPr>
          <p:cNvSpPr txBox="1"/>
          <p:nvPr/>
        </p:nvSpPr>
        <p:spPr>
          <a:xfrm>
            <a:off x="4799857" y="139474"/>
            <a:ext cx="4042389" cy="1384995"/>
          </a:xfrm>
          <a:prstGeom prst="rect">
            <a:avLst/>
          </a:prstGeom>
          <a:noFill/>
        </p:spPr>
        <p:txBody>
          <a:bodyPr wrap="none" rtlCol="0">
            <a:spAutoFit/>
          </a:bodyPr>
          <a:lstStyle/>
          <a:p>
            <a:r>
              <a:rPr lang="en-US" altLang="zh-CN" sz="2400" b="1" dirty="0"/>
              <a:t>Header file:</a:t>
            </a:r>
          </a:p>
          <a:p>
            <a:pPr marL="342900" indent="-342900">
              <a:buFont typeface="Arial" panose="020B0604020202020204" pitchFamily="34" charset="0"/>
              <a:buChar char="•"/>
            </a:pPr>
            <a:r>
              <a:rPr lang="en-US" altLang="zh-CN" sz="2000" dirty="0"/>
              <a:t>const variable or macro definition</a:t>
            </a:r>
          </a:p>
          <a:p>
            <a:pPr marL="342900" indent="-342900">
              <a:buFont typeface="Arial" panose="020B0604020202020204" pitchFamily="34" charset="0"/>
              <a:buChar char="•"/>
            </a:pPr>
            <a:r>
              <a:rPr lang="en-US" altLang="zh-CN" sz="2000" dirty="0"/>
              <a:t>structure declaration</a:t>
            </a:r>
          </a:p>
          <a:p>
            <a:pPr marL="342900" indent="-342900">
              <a:buFont typeface="Arial" panose="020B0604020202020204" pitchFamily="34" charset="0"/>
              <a:buChar char="•"/>
            </a:pPr>
            <a:r>
              <a:rPr lang="en-US" altLang="zh-CN" sz="2000" dirty="0"/>
              <a:t>function prototype</a:t>
            </a:r>
            <a:endParaRPr lang="zh-CN" altLang="en-US" sz="2000" dirty="0"/>
          </a:p>
        </p:txBody>
      </p:sp>
      <p:grpSp>
        <p:nvGrpSpPr>
          <p:cNvPr id="12" name="组合 11">
            <a:extLst>
              <a:ext uri="{FF2B5EF4-FFF2-40B4-BE49-F238E27FC236}">
                <a16:creationId xmlns:a16="http://schemas.microsoft.com/office/drawing/2014/main" id="{1F08F753-D9D8-4907-89AF-4043AE9B369B}"/>
              </a:ext>
            </a:extLst>
          </p:cNvPr>
          <p:cNvGrpSpPr/>
          <p:nvPr/>
        </p:nvGrpSpPr>
        <p:grpSpPr>
          <a:xfrm>
            <a:off x="5621440" y="2725438"/>
            <a:ext cx="5265186" cy="573973"/>
            <a:chOff x="1336302" y="6356108"/>
            <a:chExt cx="3082122" cy="432931"/>
          </a:xfrm>
        </p:grpSpPr>
        <p:sp>
          <p:nvSpPr>
            <p:cNvPr id="13" name="矩形 12">
              <a:extLst>
                <a:ext uri="{FF2B5EF4-FFF2-40B4-BE49-F238E27FC236}">
                  <a16:creationId xmlns:a16="http://schemas.microsoft.com/office/drawing/2014/main" id="{FC389F8A-7388-416C-B829-6704BFFB54D1}"/>
                </a:ext>
              </a:extLst>
            </p:cNvPr>
            <p:cNvSpPr/>
            <p:nvPr/>
          </p:nvSpPr>
          <p:spPr>
            <a:xfrm>
              <a:off x="1336302" y="6613140"/>
              <a:ext cx="1162985" cy="17589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a:ea typeface="宋体" panose="02010600030101010101" pitchFamily="2" charset="-122"/>
              </a:endParaRPr>
            </a:p>
          </p:txBody>
        </p:sp>
        <p:cxnSp>
          <p:nvCxnSpPr>
            <p:cNvPr id="14" name="直接箭头连接符 13">
              <a:extLst>
                <a:ext uri="{FF2B5EF4-FFF2-40B4-BE49-F238E27FC236}">
                  <a16:creationId xmlns:a16="http://schemas.microsoft.com/office/drawing/2014/main" id="{61581031-FDE1-4511-8E85-4B05963585DD}"/>
                </a:ext>
              </a:extLst>
            </p:cNvPr>
            <p:cNvCxnSpPr>
              <a:cxnSpLocks/>
            </p:cNvCxnSpPr>
            <p:nvPr/>
          </p:nvCxnSpPr>
          <p:spPr>
            <a:xfrm flipH="1">
              <a:off x="1909161" y="6487690"/>
              <a:ext cx="210761" cy="12210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22">
              <a:extLst>
                <a:ext uri="{FF2B5EF4-FFF2-40B4-BE49-F238E27FC236}">
                  <a16:creationId xmlns:a16="http://schemas.microsoft.com/office/drawing/2014/main" id="{2F898753-D0A2-46DB-98EF-A8C2AD7A8F0D}"/>
                </a:ext>
              </a:extLst>
            </p:cNvPr>
            <p:cNvSpPr txBox="1"/>
            <p:nvPr/>
          </p:nvSpPr>
          <p:spPr>
            <a:xfrm>
              <a:off x="2142223" y="6356108"/>
              <a:ext cx="2276201" cy="255361"/>
            </a:xfrm>
            <a:prstGeom prst="rect">
              <a:avLst/>
            </a:prstGeom>
            <a:noFill/>
          </p:spPr>
          <p:txBody>
            <a:bodyPr wrap="square" rtlCol="0">
              <a:spAutoFit/>
            </a:bodyPr>
            <a:lstStyle/>
            <a:p>
              <a:pPr>
                <a:defRPr/>
              </a:pPr>
              <a:r>
                <a:rPr lang="en-US" altLang="zh-CN" sz="1600" dirty="0">
                  <a:solidFill>
                    <a:schemeClr val="bg1"/>
                  </a:solidFill>
                  <a:latin typeface="Calibri"/>
                  <a:ea typeface="宋体" panose="02010600030101010101" pitchFamily="2" charset="-122"/>
                </a:rPr>
                <a:t>l</a:t>
              </a:r>
              <a:r>
                <a:rPr lang="en-US" altLang="zh-CN" sz="1600" dirty="0" err="1">
                  <a:solidFill>
                    <a:schemeClr val="bg1"/>
                  </a:solidFill>
                  <a:latin typeface="Calibri"/>
                  <a:ea typeface="宋体" panose="02010600030101010101" pitchFamily="2" charset="-122"/>
                </a:rPr>
                <a:t>ook</a:t>
              </a:r>
              <a:r>
                <a:rPr lang="en-US" altLang="zh-CN" sz="1600" dirty="0">
                  <a:solidFill>
                    <a:schemeClr val="bg1"/>
                  </a:solidFill>
                  <a:latin typeface="Calibri"/>
                  <a:ea typeface="宋体" panose="02010600030101010101" pitchFamily="2" charset="-122"/>
                </a:rPr>
                <a:t> for file in standard system  directories</a:t>
              </a:r>
              <a:endParaRPr lang="zh-CN" altLang="en-US" sz="1600" dirty="0">
                <a:solidFill>
                  <a:schemeClr val="bg1"/>
                </a:solidFill>
                <a:latin typeface="Calibri"/>
                <a:ea typeface="宋体" panose="02010600030101010101" pitchFamily="2" charset="-122"/>
              </a:endParaRPr>
            </a:p>
          </p:txBody>
        </p:sp>
      </p:grpSp>
      <p:grpSp>
        <p:nvGrpSpPr>
          <p:cNvPr id="19" name="组合 18">
            <a:extLst>
              <a:ext uri="{FF2B5EF4-FFF2-40B4-BE49-F238E27FC236}">
                <a16:creationId xmlns:a16="http://schemas.microsoft.com/office/drawing/2014/main" id="{3EBDD049-8952-454D-BBB0-C5FADD301C89}"/>
              </a:ext>
            </a:extLst>
          </p:cNvPr>
          <p:cNvGrpSpPr/>
          <p:nvPr/>
        </p:nvGrpSpPr>
        <p:grpSpPr>
          <a:xfrm>
            <a:off x="5663953" y="2994618"/>
            <a:ext cx="5603217" cy="830997"/>
            <a:chOff x="1336302" y="6379500"/>
            <a:chExt cx="3279998" cy="626797"/>
          </a:xfrm>
        </p:grpSpPr>
        <p:sp>
          <p:nvSpPr>
            <p:cNvPr id="20" name="矩形 19">
              <a:extLst>
                <a:ext uri="{FF2B5EF4-FFF2-40B4-BE49-F238E27FC236}">
                  <a16:creationId xmlns:a16="http://schemas.microsoft.com/office/drawing/2014/main" id="{9A8FE155-4AC8-423B-B389-5B7F65CC8725}"/>
                </a:ext>
              </a:extLst>
            </p:cNvPr>
            <p:cNvSpPr/>
            <p:nvPr/>
          </p:nvSpPr>
          <p:spPr>
            <a:xfrm>
              <a:off x="1336302" y="6613140"/>
              <a:ext cx="1264556" cy="17589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Calibri"/>
                <a:ea typeface="宋体" panose="02010600030101010101" pitchFamily="2" charset="-122"/>
              </a:endParaRPr>
            </a:p>
          </p:txBody>
        </p:sp>
        <p:cxnSp>
          <p:nvCxnSpPr>
            <p:cNvPr id="21" name="直接箭头连接符 20">
              <a:extLst>
                <a:ext uri="{FF2B5EF4-FFF2-40B4-BE49-F238E27FC236}">
                  <a16:creationId xmlns:a16="http://schemas.microsoft.com/office/drawing/2014/main" id="{E247B784-C1F9-45AC-BF75-E06AF8A59D9D}"/>
                </a:ext>
              </a:extLst>
            </p:cNvPr>
            <p:cNvCxnSpPr>
              <a:cxnSpLocks/>
            </p:cNvCxnSpPr>
            <p:nvPr/>
          </p:nvCxnSpPr>
          <p:spPr>
            <a:xfrm flipH="1">
              <a:off x="2545709" y="6522609"/>
              <a:ext cx="168606" cy="1310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2">
              <a:extLst>
                <a:ext uri="{FF2B5EF4-FFF2-40B4-BE49-F238E27FC236}">
                  <a16:creationId xmlns:a16="http://schemas.microsoft.com/office/drawing/2014/main" id="{934808E6-D06D-442D-9CC1-3BDEE222F159}"/>
                </a:ext>
              </a:extLst>
            </p:cNvPr>
            <p:cNvSpPr txBox="1"/>
            <p:nvPr/>
          </p:nvSpPr>
          <p:spPr>
            <a:xfrm>
              <a:off x="2659164" y="6379500"/>
              <a:ext cx="1957136" cy="626797"/>
            </a:xfrm>
            <a:prstGeom prst="rect">
              <a:avLst/>
            </a:prstGeom>
            <a:noFill/>
          </p:spPr>
          <p:txBody>
            <a:bodyPr wrap="square" rtlCol="0">
              <a:spAutoFit/>
            </a:bodyPr>
            <a:lstStyle/>
            <a:p>
              <a:pPr>
                <a:defRPr/>
              </a:pPr>
              <a:r>
                <a:rPr lang="en-US" altLang="zh-CN" sz="1600" dirty="0">
                  <a:solidFill>
                    <a:schemeClr val="bg1"/>
                  </a:solidFill>
                  <a:latin typeface="Calibri"/>
                  <a:ea typeface="宋体" panose="02010600030101010101" pitchFamily="2" charset="-122"/>
                </a:rPr>
                <a:t>l</a:t>
              </a:r>
              <a:r>
                <a:rPr lang="en-US" altLang="zh-CN" sz="1600" dirty="0" err="1">
                  <a:solidFill>
                    <a:schemeClr val="bg1"/>
                  </a:solidFill>
                  <a:latin typeface="Calibri"/>
                  <a:ea typeface="宋体" panose="02010600030101010101" pitchFamily="2" charset="-122"/>
                </a:rPr>
                <a:t>ook</a:t>
              </a:r>
              <a:r>
                <a:rPr lang="en-US" altLang="zh-CN" sz="1600" dirty="0">
                  <a:solidFill>
                    <a:schemeClr val="bg1"/>
                  </a:solidFill>
                  <a:latin typeface="Calibri"/>
                  <a:ea typeface="宋体" panose="02010600030101010101" pitchFamily="2" charset="-122"/>
                </a:rPr>
                <a:t> for file in your current  directory first, and then </a:t>
              </a:r>
              <a:r>
                <a:rPr lang="en-US" altLang="zh-CN" sz="1600" dirty="0" err="1">
                  <a:solidFill>
                    <a:schemeClr val="bg1"/>
                  </a:solidFill>
                  <a:latin typeface="Calibri"/>
                  <a:ea typeface="宋体" panose="02010600030101010101" pitchFamily="2" charset="-122"/>
                </a:rPr>
                <a:t>i</a:t>
              </a:r>
              <a:r>
                <a:rPr lang="en-US" altLang="zh-CN" sz="1600" dirty="0">
                  <a:solidFill>
                    <a:schemeClr val="bg1"/>
                  </a:solidFill>
                  <a:latin typeface="Calibri"/>
                  <a:ea typeface="宋体" panose="02010600030101010101" pitchFamily="2" charset="-122"/>
                </a:rPr>
                <a:t>n the standard system directories.</a:t>
              </a:r>
              <a:endParaRPr lang="zh-CN" altLang="en-US" sz="1600" dirty="0">
                <a:solidFill>
                  <a:schemeClr val="bg1"/>
                </a:solidFill>
                <a:latin typeface="Calibri"/>
                <a:ea typeface="宋体" panose="02010600030101010101" pitchFamily="2" charset="-122"/>
              </a:endParaRPr>
            </a:p>
          </p:txBody>
        </p:sp>
      </p:grpSp>
      <p:grpSp>
        <p:nvGrpSpPr>
          <p:cNvPr id="27" name="组合 26">
            <a:extLst>
              <a:ext uri="{FF2B5EF4-FFF2-40B4-BE49-F238E27FC236}">
                <a16:creationId xmlns:a16="http://schemas.microsoft.com/office/drawing/2014/main" id="{9DF5071F-E715-40EA-AD88-9648DB2A6748}"/>
              </a:ext>
            </a:extLst>
          </p:cNvPr>
          <p:cNvGrpSpPr/>
          <p:nvPr/>
        </p:nvGrpSpPr>
        <p:grpSpPr>
          <a:xfrm>
            <a:off x="974830" y="548683"/>
            <a:ext cx="3001080" cy="501956"/>
            <a:chOff x="1336302" y="6410428"/>
            <a:chExt cx="1756765" cy="378611"/>
          </a:xfrm>
        </p:grpSpPr>
        <p:sp>
          <p:nvSpPr>
            <p:cNvPr id="28" name="矩形 27">
              <a:extLst>
                <a:ext uri="{FF2B5EF4-FFF2-40B4-BE49-F238E27FC236}">
                  <a16:creationId xmlns:a16="http://schemas.microsoft.com/office/drawing/2014/main" id="{DBD0C02A-B76D-4B54-A3D4-3DC62DC78521}"/>
                </a:ext>
              </a:extLst>
            </p:cNvPr>
            <p:cNvSpPr/>
            <p:nvPr/>
          </p:nvSpPr>
          <p:spPr>
            <a:xfrm>
              <a:off x="1336302" y="6609797"/>
              <a:ext cx="783620" cy="17924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Calibri"/>
                <a:ea typeface="宋体" panose="02010600030101010101" pitchFamily="2" charset="-122"/>
              </a:endParaRPr>
            </a:p>
          </p:txBody>
        </p:sp>
        <p:cxnSp>
          <p:nvCxnSpPr>
            <p:cNvPr id="29" name="直接箭头连接符 28">
              <a:extLst>
                <a:ext uri="{FF2B5EF4-FFF2-40B4-BE49-F238E27FC236}">
                  <a16:creationId xmlns:a16="http://schemas.microsoft.com/office/drawing/2014/main" id="{0E61AA42-E562-434F-A885-B75F68A5B900}"/>
                </a:ext>
              </a:extLst>
            </p:cNvPr>
            <p:cNvCxnSpPr>
              <a:cxnSpLocks/>
              <a:stCxn id="30" idx="1"/>
            </p:cNvCxnSpPr>
            <p:nvPr/>
          </p:nvCxnSpPr>
          <p:spPr>
            <a:xfrm flipH="1">
              <a:off x="1806208" y="6538109"/>
              <a:ext cx="293863" cy="716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2">
              <a:extLst>
                <a:ext uri="{FF2B5EF4-FFF2-40B4-BE49-F238E27FC236}">
                  <a16:creationId xmlns:a16="http://schemas.microsoft.com/office/drawing/2014/main" id="{08F50634-34FF-44C5-9034-F111144C5949}"/>
                </a:ext>
              </a:extLst>
            </p:cNvPr>
            <p:cNvSpPr txBox="1"/>
            <p:nvPr/>
          </p:nvSpPr>
          <p:spPr>
            <a:xfrm>
              <a:off x="2100071" y="6410428"/>
              <a:ext cx="992996" cy="255361"/>
            </a:xfrm>
            <a:prstGeom prst="rect">
              <a:avLst/>
            </a:prstGeom>
            <a:noFill/>
          </p:spPr>
          <p:txBody>
            <a:bodyPr wrap="square" rtlCol="0">
              <a:spAutoFit/>
            </a:bodyPr>
            <a:lstStyle/>
            <a:p>
              <a:pPr>
                <a:defRPr/>
              </a:pPr>
              <a:r>
                <a:rPr lang="en-US" altLang="zh-CN" sz="1600" dirty="0">
                  <a:solidFill>
                    <a:schemeClr val="bg1"/>
                  </a:solidFill>
                  <a:latin typeface="Calibri"/>
                  <a:ea typeface="宋体" panose="02010600030101010101" pitchFamily="2" charset="-122"/>
                </a:rPr>
                <a:t>just include once</a:t>
              </a:r>
              <a:endParaRPr lang="zh-CN" altLang="en-US" sz="1600" dirty="0">
                <a:solidFill>
                  <a:schemeClr val="bg1"/>
                </a:solidFill>
                <a:latin typeface="Calibri"/>
                <a:ea typeface="宋体" panose="02010600030101010101" pitchFamily="2" charset="-122"/>
              </a:endParaRPr>
            </a:p>
          </p:txBody>
        </p:sp>
      </p:grpSp>
      <p:grpSp>
        <p:nvGrpSpPr>
          <p:cNvPr id="32" name="组合 31">
            <a:extLst>
              <a:ext uri="{FF2B5EF4-FFF2-40B4-BE49-F238E27FC236}">
                <a16:creationId xmlns:a16="http://schemas.microsoft.com/office/drawing/2014/main" id="{7402C50F-A6FB-4ABF-B3C4-4EFDBA81A506}"/>
              </a:ext>
            </a:extLst>
          </p:cNvPr>
          <p:cNvGrpSpPr/>
          <p:nvPr/>
        </p:nvGrpSpPr>
        <p:grpSpPr>
          <a:xfrm>
            <a:off x="5735960" y="5363921"/>
            <a:ext cx="6291012" cy="724625"/>
            <a:chOff x="1314130" y="6622658"/>
            <a:chExt cx="3682616" cy="546563"/>
          </a:xfrm>
        </p:grpSpPr>
        <p:sp>
          <p:nvSpPr>
            <p:cNvPr id="33" name="矩形 32">
              <a:extLst>
                <a:ext uri="{FF2B5EF4-FFF2-40B4-BE49-F238E27FC236}">
                  <a16:creationId xmlns:a16="http://schemas.microsoft.com/office/drawing/2014/main" id="{A33EE1C4-FC4A-4F0F-B997-7CF6881B46B2}"/>
                </a:ext>
              </a:extLst>
            </p:cNvPr>
            <p:cNvSpPr/>
            <p:nvPr/>
          </p:nvSpPr>
          <p:spPr>
            <a:xfrm>
              <a:off x="3463875" y="6993325"/>
              <a:ext cx="1532871" cy="17589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a:ea typeface="宋体" panose="02010600030101010101" pitchFamily="2" charset="-122"/>
              </a:endParaRPr>
            </a:p>
          </p:txBody>
        </p:sp>
        <p:cxnSp>
          <p:nvCxnSpPr>
            <p:cNvPr id="34" name="直接箭头连接符 33">
              <a:extLst>
                <a:ext uri="{FF2B5EF4-FFF2-40B4-BE49-F238E27FC236}">
                  <a16:creationId xmlns:a16="http://schemas.microsoft.com/office/drawing/2014/main" id="{B026C676-0D56-43B4-9747-3556D509FFA5}"/>
                </a:ext>
              </a:extLst>
            </p:cNvPr>
            <p:cNvCxnSpPr>
              <a:cxnSpLocks/>
            </p:cNvCxnSpPr>
            <p:nvPr/>
          </p:nvCxnSpPr>
          <p:spPr>
            <a:xfrm>
              <a:off x="3463875" y="6836400"/>
              <a:ext cx="162352" cy="10235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22">
              <a:extLst>
                <a:ext uri="{FF2B5EF4-FFF2-40B4-BE49-F238E27FC236}">
                  <a16:creationId xmlns:a16="http://schemas.microsoft.com/office/drawing/2014/main" id="{3C9D2169-78DF-4318-8B9B-3907DEAD3A7E}"/>
                </a:ext>
              </a:extLst>
            </p:cNvPr>
            <p:cNvSpPr txBox="1"/>
            <p:nvPr/>
          </p:nvSpPr>
          <p:spPr>
            <a:xfrm>
              <a:off x="1314130" y="6622658"/>
              <a:ext cx="3498604" cy="278576"/>
            </a:xfrm>
            <a:prstGeom prst="rect">
              <a:avLst/>
            </a:prstGeom>
            <a:noFill/>
          </p:spPr>
          <p:txBody>
            <a:bodyPr wrap="square" rtlCol="0">
              <a:spAutoFit/>
            </a:bodyPr>
            <a:lstStyle/>
            <a:p>
              <a:pPr>
                <a:defRPr/>
              </a:pPr>
              <a:r>
                <a:rPr lang="en-US" altLang="zh-CN" dirty="0">
                  <a:latin typeface="Calibri"/>
                  <a:ea typeface="宋体" panose="02010600030101010101" pitchFamily="2" charset="-122"/>
                </a:rPr>
                <a:t>compile all the source files, with default executable name</a:t>
              </a:r>
              <a:endParaRPr lang="zh-CN" altLang="en-US" dirty="0">
                <a:latin typeface="Calibri"/>
                <a:ea typeface="宋体" panose="02010600030101010101" pitchFamily="2" charset="-122"/>
              </a:endParaRPr>
            </a:p>
          </p:txBody>
        </p:sp>
      </p:grpSp>
      <p:sp>
        <p:nvSpPr>
          <p:cNvPr id="38" name="文本框 37">
            <a:extLst>
              <a:ext uri="{FF2B5EF4-FFF2-40B4-BE49-F238E27FC236}">
                <a16:creationId xmlns:a16="http://schemas.microsoft.com/office/drawing/2014/main" id="{E522BB7D-349E-44C0-A1D1-8B2FD45D75B1}"/>
              </a:ext>
            </a:extLst>
          </p:cNvPr>
          <p:cNvSpPr txBox="1"/>
          <p:nvPr/>
        </p:nvSpPr>
        <p:spPr>
          <a:xfrm>
            <a:off x="4762879" y="1535660"/>
            <a:ext cx="7176195" cy="1015663"/>
          </a:xfrm>
          <a:prstGeom prst="rect">
            <a:avLst/>
          </a:prstGeom>
          <a:noFill/>
        </p:spPr>
        <p:txBody>
          <a:bodyPr wrap="none" rtlCol="0">
            <a:spAutoFit/>
          </a:bodyPr>
          <a:lstStyle/>
          <a:p>
            <a:r>
              <a:rPr lang="en-US" altLang="zh-CN" sz="2000" dirty="0"/>
              <a:t>When the preprocessor spots an </a:t>
            </a:r>
            <a:r>
              <a:rPr lang="en-US" altLang="zh-CN" sz="2000" b="1" dirty="0">
                <a:solidFill>
                  <a:srgbClr val="00B0F0"/>
                </a:solidFill>
              </a:rPr>
              <a:t>#include </a:t>
            </a:r>
            <a:r>
              <a:rPr lang="en-US" altLang="zh-CN" sz="2000" dirty="0"/>
              <a:t>directive, it looks for the</a:t>
            </a:r>
          </a:p>
          <a:p>
            <a:r>
              <a:rPr lang="en-US" altLang="zh-CN" sz="2000" dirty="0"/>
              <a:t>following filename and includes the contents of that file within the </a:t>
            </a:r>
          </a:p>
          <a:p>
            <a:r>
              <a:rPr lang="en-US" altLang="zh-CN" sz="2000" dirty="0"/>
              <a:t>current file.</a:t>
            </a:r>
            <a:endParaRPr lang="zh-CN" altLang="en-US" sz="2000" dirty="0"/>
          </a:p>
        </p:txBody>
      </p:sp>
    </p:spTree>
    <p:extLst>
      <p:ext uri="{BB962C8B-B14F-4D97-AF65-F5344CB8AC3E}">
        <p14:creationId xmlns:p14="http://schemas.microsoft.com/office/powerpoint/2010/main" val="59538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11E914C-4682-48E8-9F55-65D781026913}"/>
              </a:ext>
            </a:extLst>
          </p:cNvPr>
          <p:cNvSpPr txBox="1"/>
          <p:nvPr/>
        </p:nvSpPr>
        <p:spPr>
          <a:xfrm>
            <a:off x="1245569" y="116633"/>
            <a:ext cx="1869423" cy="461665"/>
          </a:xfrm>
          <a:prstGeom prst="rect">
            <a:avLst/>
          </a:prstGeom>
          <a:noFill/>
        </p:spPr>
        <p:txBody>
          <a:bodyPr wrap="none" rtlCol="0">
            <a:spAutoFit/>
          </a:bodyPr>
          <a:lstStyle/>
          <a:p>
            <a:r>
              <a:rPr lang="en-US" altLang="zh-CN" sz="2400" b="1" dirty="0"/>
              <a:t>Multiple files</a:t>
            </a:r>
            <a:endParaRPr lang="zh-CN" altLang="en-US" sz="2400" b="1" dirty="0"/>
          </a:p>
        </p:txBody>
      </p:sp>
      <p:pic>
        <p:nvPicPr>
          <p:cNvPr id="4" name="图片 3">
            <a:extLst>
              <a:ext uri="{FF2B5EF4-FFF2-40B4-BE49-F238E27FC236}">
                <a16:creationId xmlns:a16="http://schemas.microsoft.com/office/drawing/2014/main" id="{E46DCABD-B428-4452-A3FF-7DD424BCE649}"/>
              </a:ext>
            </a:extLst>
          </p:cNvPr>
          <p:cNvPicPr>
            <a:picLocks noChangeAspect="1"/>
          </p:cNvPicPr>
          <p:nvPr/>
        </p:nvPicPr>
        <p:blipFill>
          <a:blip r:embed="rId2"/>
          <a:stretch>
            <a:fillRect/>
          </a:stretch>
        </p:blipFill>
        <p:spPr>
          <a:xfrm>
            <a:off x="620607" y="533982"/>
            <a:ext cx="3312368" cy="2690858"/>
          </a:xfrm>
          <a:prstGeom prst="rect">
            <a:avLst/>
          </a:prstGeom>
        </p:spPr>
      </p:pic>
      <p:pic>
        <p:nvPicPr>
          <p:cNvPr id="6" name="图片 5">
            <a:extLst>
              <a:ext uri="{FF2B5EF4-FFF2-40B4-BE49-F238E27FC236}">
                <a16:creationId xmlns:a16="http://schemas.microsoft.com/office/drawing/2014/main" id="{C7E04A5F-1975-4153-AC78-7274B72E9BCC}"/>
              </a:ext>
            </a:extLst>
          </p:cNvPr>
          <p:cNvPicPr>
            <a:picLocks noChangeAspect="1"/>
          </p:cNvPicPr>
          <p:nvPr/>
        </p:nvPicPr>
        <p:blipFill>
          <a:blip r:embed="rId3"/>
          <a:stretch>
            <a:fillRect/>
          </a:stretch>
        </p:blipFill>
        <p:spPr>
          <a:xfrm>
            <a:off x="5854246" y="694814"/>
            <a:ext cx="5246547" cy="2325867"/>
          </a:xfrm>
          <a:prstGeom prst="rect">
            <a:avLst/>
          </a:prstGeom>
        </p:spPr>
      </p:pic>
      <p:pic>
        <p:nvPicPr>
          <p:cNvPr id="8" name="图片 7">
            <a:extLst>
              <a:ext uri="{FF2B5EF4-FFF2-40B4-BE49-F238E27FC236}">
                <a16:creationId xmlns:a16="http://schemas.microsoft.com/office/drawing/2014/main" id="{AA91D6F3-CDF4-481A-A059-9070431C7FF7}"/>
              </a:ext>
            </a:extLst>
          </p:cNvPr>
          <p:cNvPicPr>
            <a:picLocks noChangeAspect="1"/>
          </p:cNvPicPr>
          <p:nvPr/>
        </p:nvPicPr>
        <p:blipFill>
          <a:blip r:embed="rId4"/>
          <a:stretch>
            <a:fillRect/>
          </a:stretch>
        </p:blipFill>
        <p:spPr>
          <a:xfrm>
            <a:off x="620607" y="3331529"/>
            <a:ext cx="3342496" cy="3396407"/>
          </a:xfrm>
          <a:prstGeom prst="rect">
            <a:avLst/>
          </a:prstGeom>
        </p:spPr>
      </p:pic>
      <p:pic>
        <p:nvPicPr>
          <p:cNvPr id="10" name="图片 9">
            <a:extLst>
              <a:ext uri="{FF2B5EF4-FFF2-40B4-BE49-F238E27FC236}">
                <a16:creationId xmlns:a16="http://schemas.microsoft.com/office/drawing/2014/main" id="{CEF4050D-FA32-4C07-B120-546D943AFA83}"/>
              </a:ext>
            </a:extLst>
          </p:cNvPr>
          <p:cNvPicPr>
            <a:picLocks noChangeAspect="1"/>
          </p:cNvPicPr>
          <p:nvPr/>
        </p:nvPicPr>
        <p:blipFill>
          <a:blip r:embed="rId5"/>
          <a:stretch>
            <a:fillRect/>
          </a:stretch>
        </p:blipFill>
        <p:spPr>
          <a:xfrm>
            <a:off x="4256205" y="5157193"/>
            <a:ext cx="7851658" cy="788351"/>
          </a:xfrm>
          <a:prstGeom prst="rect">
            <a:avLst/>
          </a:prstGeom>
        </p:spPr>
      </p:pic>
      <p:grpSp>
        <p:nvGrpSpPr>
          <p:cNvPr id="31" name="组合 30">
            <a:extLst>
              <a:ext uri="{FF2B5EF4-FFF2-40B4-BE49-F238E27FC236}">
                <a16:creationId xmlns:a16="http://schemas.microsoft.com/office/drawing/2014/main" id="{0B24EDF1-3193-4E8F-956A-68A0DF947E15}"/>
              </a:ext>
            </a:extLst>
          </p:cNvPr>
          <p:cNvGrpSpPr/>
          <p:nvPr/>
        </p:nvGrpSpPr>
        <p:grpSpPr>
          <a:xfrm>
            <a:off x="1055442" y="404665"/>
            <a:ext cx="4608511" cy="2816025"/>
            <a:chOff x="971303" y="404664"/>
            <a:chExt cx="4608511" cy="2816025"/>
          </a:xfrm>
        </p:grpSpPr>
        <p:grpSp>
          <p:nvGrpSpPr>
            <p:cNvPr id="11" name="组合 10">
              <a:extLst>
                <a:ext uri="{FF2B5EF4-FFF2-40B4-BE49-F238E27FC236}">
                  <a16:creationId xmlns:a16="http://schemas.microsoft.com/office/drawing/2014/main" id="{D11E0A84-20B6-498C-8C04-415BD3CA363E}"/>
                </a:ext>
              </a:extLst>
            </p:cNvPr>
            <p:cNvGrpSpPr/>
            <p:nvPr/>
          </p:nvGrpSpPr>
          <p:grpSpPr>
            <a:xfrm>
              <a:off x="1066566" y="404664"/>
              <a:ext cx="4513248" cy="1754326"/>
              <a:chOff x="1336302" y="6354532"/>
              <a:chExt cx="2641957" cy="1323238"/>
            </a:xfrm>
          </p:grpSpPr>
          <p:sp>
            <p:nvSpPr>
              <p:cNvPr id="12" name="矩形 11">
                <a:extLst>
                  <a:ext uri="{FF2B5EF4-FFF2-40B4-BE49-F238E27FC236}">
                    <a16:creationId xmlns:a16="http://schemas.microsoft.com/office/drawing/2014/main" id="{5AE136AF-04DE-448C-A696-CA9542807964}"/>
                  </a:ext>
                </a:extLst>
              </p:cNvPr>
              <p:cNvSpPr/>
              <p:nvPr/>
            </p:nvSpPr>
            <p:spPr>
              <a:xfrm>
                <a:off x="1336302" y="6573383"/>
                <a:ext cx="871577" cy="33169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Calibri"/>
                  <a:ea typeface="宋体" panose="02010600030101010101" pitchFamily="2" charset="-122"/>
                </a:endParaRPr>
              </a:p>
            </p:txBody>
          </p:sp>
          <p:cxnSp>
            <p:nvCxnSpPr>
              <p:cNvPr id="13" name="直接箭头连接符 12">
                <a:extLst>
                  <a:ext uri="{FF2B5EF4-FFF2-40B4-BE49-F238E27FC236}">
                    <a16:creationId xmlns:a16="http://schemas.microsoft.com/office/drawing/2014/main" id="{3DDE4C91-4E01-4479-B0AE-F28EF48AC32A}"/>
                  </a:ext>
                </a:extLst>
              </p:cNvPr>
              <p:cNvCxnSpPr>
                <a:cxnSpLocks/>
              </p:cNvCxnSpPr>
              <p:nvPr/>
            </p:nvCxnSpPr>
            <p:spPr>
              <a:xfrm flipV="1">
                <a:off x="2207879" y="6606065"/>
                <a:ext cx="819536" cy="1401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22">
                <a:extLst>
                  <a:ext uri="{FF2B5EF4-FFF2-40B4-BE49-F238E27FC236}">
                    <a16:creationId xmlns:a16="http://schemas.microsoft.com/office/drawing/2014/main" id="{8CC8ADEE-1799-423C-A93C-A2703B3FF43B}"/>
                  </a:ext>
                </a:extLst>
              </p:cNvPr>
              <p:cNvSpPr txBox="1"/>
              <p:nvPr/>
            </p:nvSpPr>
            <p:spPr>
              <a:xfrm>
                <a:off x="3027415" y="6354532"/>
                <a:ext cx="950844" cy="1323238"/>
              </a:xfrm>
              <a:prstGeom prst="rect">
                <a:avLst/>
              </a:prstGeom>
              <a:noFill/>
            </p:spPr>
            <p:txBody>
              <a:bodyPr wrap="square" rtlCol="0">
                <a:spAutoFit/>
              </a:bodyPr>
              <a:lstStyle/>
              <a:p>
                <a:pPr>
                  <a:defRPr/>
                </a:pPr>
                <a:r>
                  <a:rPr lang="en-US" altLang="zh-CN" dirty="0">
                    <a:latin typeface="Calibri"/>
                    <a:ea typeface="宋体" panose="02010600030101010101" pitchFamily="2" charset="-122"/>
                  </a:rPr>
                  <a:t>Using conditional compilation directives to avoid duplicate including.</a:t>
                </a:r>
                <a:endParaRPr lang="zh-CN" altLang="en-US" dirty="0">
                  <a:latin typeface="Calibri"/>
                  <a:ea typeface="宋体" panose="02010600030101010101" pitchFamily="2" charset="-122"/>
                </a:endParaRPr>
              </a:p>
            </p:txBody>
          </p:sp>
        </p:grpSp>
        <p:grpSp>
          <p:nvGrpSpPr>
            <p:cNvPr id="30" name="组合 29">
              <a:extLst>
                <a:ext uri="{FF2B5EF4-FFF2-40B4-BE49-F238E27FC236}">
                  <a16:creationId xmlns:a16="http://schemas.microsoft.com/office/drawing/2014/main" id="{F7D1EB87-C30C-4B3C-96B7-C707051479BA}"/>
                </a:ext>
              </a:extLst>
            </p:cNvPr>
            <p:cNvGrpSpPr/>
            <p:nvPr/>
          </p:nvGrpSpPr>
          <p:grpSpPr>
            <a:xfrm>
              <a:off x="971303" y="738142"/>
              <a:ext cx="2984187" cy="2482547"/>
              <a:chOff x="971303" y="738142"/>
              <a:chExt cx="2984187" cy="2482547"/>
            </a:xfrm>
          </p:grpSpPr>
          <p:sp>
            <p:nvSpPr>
              <p:cNvPr id="15" name="矩形 14">
                <a:extLst>
                  <a:ext uri="{FF2B5EF4-FFF2-40B4-BE49-F238E27FC236}">
                    <a16:creationId xmlns:a16="http://schemas.microsoft.com/office/drawing/2014/main" id="{D086A958-2B72-4E10-A262-3A08861BE7BF}"/>
                  </a:ext>
                </a:extLst>
              </p:cNvPr>
              <p:cNvSpPr/>
              <p:nvPr/>
            </p:nvSpPr>
            <p:spPr>
              <a:xfrm>
                <a:off x="971303" y="3020680"/>
                <a:ext cx="792088" cy="20000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Calibri"/>
                  <a:ea typeface="宋体" panose="02010600030101010101" pitchFamily="2" charset="-122"/>
                </a:endParaRPr>
              </a:p>
            </p:txBody>
          </p:sp>
          <p:cxnSp>
            <p:nvCxnSpPr>
              <p:cNvPr id="16" name="直接箭头连接符 15">
                <a:extLst>
                  <a:ext uri="{FF2B5EF4-FFF2-40B4-BE49-F238E27FC236}">
                    <a16:creationId xmlns:a16="http://schemas.microsoft.com/office/drawing/2014/main" id="{59F4AA82-28BE-439F-ACF7-C5AF552D2838}"/>
                  </a:ext>
                </a:extLst>
              </p:cNvPr>
              <p:cNvCxnSpPr>
                <a:cxnSpLocks/>
              </p:cNvCxnSpPr>
              <p:nvPr/>
            </p:nvCxnSpPr>
            <p:spPr>
              <a:xfrm flipV="1">
                <a:off x="1763391" y="738142"/>
                <a:ext cx="2192099" cy="22825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3" name="组合 22">
            <a:extLst>
              <a:ext uri="{FF2B5EF4-FFF2-40B4-BE49-F238E27FC236}">
                <a16:creationId xmlns:a16="http://schemas.microsoft.com/office/drawing/2014/main" id="{F19BFE3F-AE6D-4727-B2B4-F0C5B49C9BF9}"/>
              </a:ext>
            </a:extLst>
          </p:cNvPr>
          <p:cNvGrpSpPr/>
          <p:nvPr/>
        </p:nvGrpSpPr>
        <p:grpSpPr>
          <a:xfrm>
            <a:off x="5368747" y="4571842"/>
            <a:ext cx="6739117" cy="801381"/>
            <a:chOff x="1352082" y="6778584"/>
            <a:chExt cx="3944926" cy="604457"/>
          </a:xfrm>
        </p:grpSpPr>
        <p:sp>
          <p:nvSpPr>
            <p:cNvPr id="24" name="矩形 23">
              <a:extLst>
                <a:ext uri="{FF2B5EF4-FFF2-40B4-BE49-F238E27FC236}">
                  <a16:creationId xmlns:a16="http://schemas.microsoft.com/office/drawing/2014/main" id="{295190A5-5D96-41E4-A692-7F90329CB32D}"/>
                </a:ext>
              </a:extLst>
            </p:cNvPr>
            <p:cNvSpPr/>
            <p:nvPr/>
          </p:nvSpPr>
          <p:spPr>
            <a:xfrm>
              <a:off x="3509753" y="7199732"/>
              <a:ext cx="1787255" cy="18330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a:ea typeface="宋体" panose="02010600030101010101" pitchFamily="2" charset="-122"/>
              </a:endParaRPr>
            </a:p>
          </p:txBody>
        </p:sp>
        <p:cxnSp>
          <p:nvCxnSpPr>
            <p:cNvPr id="25" name="直接箭头连接符 24">
              <a:extLst>
                <a:ext uri="{FF2B5EF4-FFF2-40B4-BE49-F238E27FC236}">
                  <a16:creationId xmlns:a16="http://schemas.microsoft.com/office/drawing/2014/main" id="{7787F3E5-23BC-436D-B7C0-D0055A4B3EE8}"/>
                </a:ext>
              </a:extLst>
            </p:cNvPr>
            <p:cNvCxnSpPr>
              <a:cxnSpLocks/>
            </p:cNvCxnSpPr>
            <p:nvPr/>
          </p:nvCxnSpPr>
          <p:spPr>
            <a:xfrm>
              <a:off x="3470129" y="7057160"/>
              <a:ext cx="162352" cy="10235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2">
              <a:extLst>
                <a:ext uri="{FF2B5EF4-FFF2-40B4-BE49-F238E27FC236}">
                  <a16:creationId xmlns:a16="http://schemas.microsoft.com/office/drawing/2014/main" id="{4D7ABDD0-752E-4151-B940-38A02A068864}"/>
                </a:ext>
              </a:extLst>
            </p:cNvPr>
            <p:cNvSpPr txBox="1"/>
            <p:nvPr/>
          </p:nvSpPr>
          <p:spPr>
            <a:xfrm>
              <a:off x="1352082" y="6778584"/>
              <a:ext cx="3498604" cy="278576"/>
            </a:xfrm>
            <a:prstGeom prst="rect">
              <a:avLst/>
            </a:prstGeom>
            <a:noFill/>
          </p:spPr>
          <p:txBody>
            <a:bodyPr wrap="square" rtlCol="0">
              <a:spAutoFit/>
            </a:bodyPr>
            <a:lstStyle/>
            <a:p>
              <a:pPr>
                <a:defRPr/>
              </a:pPr>
              <a:r>
                <a:rPr lang="en-US" altLang="zh-CN" dirty="0">
                  <a:latin typeface="Calibri"/>
                  <a:ea typeface="宋体" panose="02010600030101010101" pitchFamily="2" charset="-122"/>
                </a:rPr>
                <a:t>compile all the source files, with a given executable name</a:t>
              </a:r>
              <a:endParaRPr lang="zh-CN" altLang="en-US" dirty="0">
                <a:latin typeface="Calibri"/>
                <a:ea typeface="宋体" panose="02010600030101010101" pitchFamily="2" charset="-122"/>
              </a:endParaRPr>
            </a:p>
          </p:txBody>
        </p:sp>
      </p:grpSp>
      <p:sp>
        <p:nvSpPr>
          <p:cNvPr id="27" name="椭圆 26">
            <a:extLst>
              <a:ext uri="{FF2B5EF4-FFF2-40B4-BE49-F238E27FC236}">
                <a16:creationId xmlns:a16="http://schemas.microsoft.com/office/drawing/2014/main" id="{D7668A03-3324-4049-A182-D94028E11851}"/>
              </a:ext>
            </a:extLst>
          </p:cNvPr>
          <p:cNvSpPr/>
          <p:nvPr/>
        </p:nvSpPr>
        <p:spPr>
          <a:xfrm>
            <a:off x="6384032" y="1281828"/>
            <a:ext cx="2088232" cy="2749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3BBFB08D-55FE-4D4E-B23B-D9BABBF840BB}"/>
              </a:ext>
            </a:extLst>
          </p:cNvPr>
          <p:cNvSpPr/>
          <p:nvPr/>
        </p:nvSpPr>
        <p:spPr>
          <a:xfrm>
            <a:off x="1127448" y="3933057"/>
            <a:ext cx="2088232" cy="2749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900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B6EA6D8-BCC5-4A41-B514-9DA58232E7B8}"/>
              </a:ext>
            </a:extLst>
          </p:cNvPr>
          <p:cNvPicPr>
            <a:picLocks noChangeAspect="1"/>
          </p:cNvPicPr>
          <p:nvPr/>
        </p:nvPicPr>
        <p:blipFill>
          <a:blip r:embed="rId2"/>
          <a:stretch>
            <a:fillRect/>
          </a:stretch>
        </p:blipFill>
        <p:spPr>
          <a:xfrm>
            <a:off x="1199456" y="620689"/>
            <a:ext cx="8766424" cy="6072741"/>
          </a:xfrm>
          <a:prstGeom prst="rect">
            <a:avLst/>
          </a:prstGeom>
        </p:spPr>
      </p:pic>
      <p:sp>
        <p:nvSpPr>
          <p:cNvPr id="4" name="文本框 3">
            <a:extLst>
              <a:ext uri="{FF2B5EF4-FFF2-40B4-BE49-F238E27FC236}">
                <a16:creationId xmlns:a16="http://schemas.microsoft.com/office/drawing/2014/main" id="{DFA4D665-1881-4FB3-9749-CEEB1451DE07}"/>
              </a:ext>
            </a:extLst>
          </p:cNvPr>
          <p:cNvSpPr txBox="1"/>
          <p:nvPr/>
        </p:nvSpPr>
        <p:spPr>
          <a:xfrm>
            <a:off x="1679652" y="132633"/>
            <a:ext cx="6234079" cy="461665"/>
          </a:xfrm>
          <a:prstGeom prst="rect">
            <a:avLst/>
          </a:prstGeom>
          <a:noFill/>
        </p:spPr>
        <p:txBody>
          <a:bodyPr wrap="none" rtlCol="0">
            <a:spAutoFit/>
          </a:bodyPr>
          <a:lstStyle/>
          <a:p>
            <a:r>
              <a:rPr lang="en-US" altLang="zh-CN" sz="2400" b="1" dirty="0"/>
              <a:t>Debugging program inside function by step into</a:t>
            </a:r>
            <a:endParaRPr lang="zh-CN" altLang="en-US" sz="2400" b="1" dirty="0"/>
          </a:p>
        </p:txBody>
      </p:sp>
      <p:grpSp>
        <p:nvGrpSpPr>
          <p:cNvPr id="5" name="组合 4">
            <a:extLst>
              <a:ext uri="{FF2B5EF4-FFF2-40B4-BE49-F238E27FC236}">
                <a16:creationId xmlns:a16="http://schemas.microsoft.com/office/drawing/2014/main" id="{C712701A-CC45-403A-B712-F4377DED81BD}"/>
              </a:ext>
            </a:extLst>
          </p:cNvPr>
          <p:cNvGrpSpPr/>
          <p:nvPr/>
        </p:nvGrpSpPr>
        <p:grpSpPr>
          <a:xfrm>
            <a:off x="7320136" y="894239"/>
            <a:ext cx="2954758" cy="1053889"/>
            <a:chOff x="2259244" y="4759836"/>
            <a:chExt cx="2954758" cy="1053889"/>
          </a:xfrm>
        </p:grpSpPr>
        <p:sp>
          <p:nvSpPr>
            <p:cNvPr id="6" name="矩形 5">
              <a:extLst>
                <a:ext uri="{FF2B5EF4-FFF2-40B4-BE49-F238E27FC236}">
                  <a16:creationId xmlns:a16="http://schemas.microsoft.com/office/drawing/2014/main" id="{444A4651-4942-4801-B961-410F9AF61D99}"/>
                </a:ext>
              </a:extLst>
            </p:cNvPr>
            <p:cNvSpPr/>
            <p:nvPr/>
          </p:nvSpPr>
          <p:spPr>
            <a:xfrm>
              <a:off x="3555388" y="4759836"/>
              <a:ext cx="288032" cy="37452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7" name="直接箭头连接符 6">
              <a:extLst>
                <a:ext uri="{FF2B5EF4-FFF2-40B4-BE49-F238E27FC236}">
                  <a16:creationId xmlns:a16="http://schemas.microsoft.com/office/drawing/2014/main" id="{D2765404-D82C-42AC-9B74-C5C932FDB8C6}"/>
                </a:ext>
              </a:extLst>
            </p:cNvPr>
            <p:cNvCxnSpPr>
              <a:cxnSpLocks/>
            </p:cNvCxnSpPr>
            <p:nvPr/>
          </p:nvCxnSpPr>
          <p:spPr>
            <a:xfrm flipV="1">
              <a:off x="3315503" y="5134358"/>
              <a:ext cx="239885" cy="2880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14">
              <a:extLst>
                <a:ext uri="{FF2B5EF4-FFF2-40B4-BE49-F238E27FC236}">
                  <a16:creationId xmlns:a16="http://schemas.microsoft.com/office/drawing/2014/main" id="{3F9DAB0A-C5D7-4894-8BFE-939FCB08D486}"/>
                </a:ext>
              </a:extLst>
            </p:cNvPr>
            <p:cNvSpPr txBox="1"/>
            <p:nvPr/>
          </p:nvSpPr>
          <p:spPr>
            <a:xfrm>
              <a:off x="2259244" y="5475171"/>
              <a:ext cx="2954758" cy="338554"/>
            </a:xfrm>
            <a:prstGeom prst="rect">
              <a:avLst/>
            </a:prstGeom>
            <a:noFill/>
          </p:spPr>
          <p:txBody>
            <a:bodyPr wrap="square" rtlCol="0">
              <a:spAutoFit/>
            </a:bodyPr>
            <a:lstStyle/>
            <a:p>
              <a:r>
                <a:rPr lang="en-US" altLang="zh-CN" sz="1600" dirty="0">
                  <a:solidFill>
                    <a:schemeClr val="bg1"/>
                  </a:solidFill>
                </a:rPr>
                <a:t>Click the “step into” button</a:t>
              </a:r>
              <a:endParaRPr lang="zh-CN" altLang="en-US" sz="1600" dirty="0">
                <a:solidFill>
                  <a:schemeClr val="bg1"/>
                </a:solidFill>
              </a:endParaRPr>
            </a:p>
          </p:txBody>
        </p:sp>
      </p:grpSp>
      <p:grpSp>
        <p:nvGrpSpPr>
          <p:cNvPr id="11" name="组合 10">
            <a:extLst>
              <a:ext uri="{FF2B5EF4-FFF2-40B4-BE49-F238E27FC236}">
                <a16:creationId xmlns:a16="http://schemas.microsoft.com/office/drawing/2014/main" id="{530E33CA-8B84-40C7-A68B-E10BCFCE492E}"/>
              </a:ext>
            </a:extLst>
          </p:cNvPr>
          <p:cNvGrpSpPr/>
          <p:nvPr/>
        </p:nvGrpSpPr>
        <p:grpSpPr>
          <a:xfrm>
            <a:off x="2410694" y="4581129"/>
            <a:ext cx="1741090" cy="832801"/>
            <a:chOff x="2102330" y="4301557"/>
            <a:chExt cx="1741090" cy="832801"/>
          </a:xfrm>
        </p:grpSpPr>
        <p:sp>
          <p:nvSpPr>
            <p:cNvPr id="12" name="矩形 11">
              <a:extLst>
                <a:ext uri="{FF2B5EF4-FFF2-40B4-BE49-F238E27FC236}">
                  <a16:creationId xmlns:a16="http://schemas.microsoft.com/office/drawing/2014/main" id="{AF60BB50-BE68-44BC-9755-D64B4A24A357}"/>
                </a:ext>
              </a:extLst>
            </p:cNvPr>
            <p:cNvSpPr/>
            <p:nvPr/>
          </p:nvSpPr>
          <p:spPr>
            <a:xfrm>
              <a:off x="3555388" y="4759836"/>
              <a:ext cx="288032" cy="37452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13" name="直接箭头连接符 12">
              <a:extLst>
                <a:ext uri="{FF2B5EF4-FFF2-40B4-BE49-F238E27FC236}">
                  <a16:creationId xmlns:a16="http://schemas.microsoft.com/office/drawing/2014/main" id="{800096FC-BC33-4F8C-A918-F369FAA7CED6}"/>
                </a:ext>
              </a:extLst>
            </p:cNvPr>
            <p:cNvCxnSpPr>
              <a:cxnSpLocks/>
            </p:cNvCxnSpPr>
            <p:nvPr/>
          </p:nvCxnSpPr>
          <p:spPr>
            <a:xfrm>
              <a:off x="3195348" y="4589589"/>
              <a:ext cx="360040" cy="17024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4">
              <a:extLst>
                <a:ext uri="{FF2B5EF4-FFF2-40B4-BE49-F238E27FC236}">
                  <a16:creationId xmlns:a16="http://schemas.microsoft.com/office/drawing/2014/main" id="{9D28A256-F4A7-4B85-9196-E5E59056FB76}"/>
                </a:ext>
              </a:extLst>
            </p:cNvPr>
            <p:cNvSpPr txBox="1"/>
            <p:nvPr/>
          </p:nvSpPr>
          <p:spPr>
            <a:xfrm>
              <a:off x="2102330" y="4301557"/>
              <a:ext cx="1224136" cy="338554"/>
            </a:xfrm>
            <a:prstGeom prst="rect">
              <a:avLst/>
            </a:prstGeom>
            <a:noFill/>
          </p:spPr>
          <p:txBody>
            <a:bodyPr wrap="square" rtlCol="0">
              <a:spAutoFit/>
            </a:bodyPr>
            <a:lstStyle/>
            <a:p>
              <a:r>
                <a:rPr lang="en-US" altLang="zh-CN" sz="1600" dirty="0">
                  <a:solidFill>
                    <a:schemeClr val="bg1"/>
                  </a:solidFill>
                </a:rPr>
                <a:t>break point</a:t>
              </a:r>
              <a:endParaRPr lang="zh-CN" altLang="en-US" sz="1600" dirty="0">
                <a:solidFill>
                  <a:schemeClr val="bg1"/>
                </a:solidFill>
              </a:endParaRPr>
            </a:p>
          </p:txBody>
        </p:sp>
      </p:grpSp>
      <p:grpSp>
        <p:nvGrpSpPr>
          <p:cNvPr id="18" name="组合 17">
            <a:extLst>
              <a:ext uri="{FF2B5EF4-FFF2-40B4-BE49-F238E27FC236}">
                <a16:creationId xmlns:a16="http://schemas.microsoft.com/office/drawing/2014/main" id="{116276AF-8417-4EDE-8233-1A9BE250F7AB}"/>
              </a:ext>
            </a:extLst>
          </p:cNvPr>
          <p:cNvGrpSpPr/>
          <p:nvPr/>
        </p:nvGrpSpPr>
        <p:grpSpPr>
          <a:xfrm>
            <a:off x="1679652" y="1655032"/>
            <a:ext cx="2400125" cy="1032403"/>
            <a:chOff x="3315503" y="4831844"/>
            <a:chExt cx="2400125" cy="1032403"/>
          </a:xfrm>
        </p:grpSpPr>
        <p:sp>
          <p:nvSpPr>
            <p:cNvPr id="19" name="矩形 18">
              <a:extLst>
                <a:ext uri="{FF2B5EF4-FFF2-40B4-BE49-F238E27FC236}">
                  <a16:creationId xmlns:a16="http://schemas.microsoft.com/office/drawing/2014/main" id="{EF501EAE-1007-47D3-A705-7226E4CFC23B}"/>
                </a:ext>
              </a:extLst>
            </p:cNvPr>
            <p:cNvSpPr/>
            <p:nvPr/>
          </p:nvSpPr>
          <p:spPr>
            <a:xfrm>
              <a:off x="3555388" y="4831844"/>
              <a:ext cx="576064" cy="47782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20" name="直接箭头连接符 19">
              <a:extLst>
                <a:ext uri="{FF2B5EF4-FFF2-40B4-BE49-F238E27FC236}">
                  <a16:creationId xmlns:a16="http://schemas.microsoft.com/office/drawing/2014/main" id="{E5E9602D-0E87-4BE5-8238-2552B2200DAC}"/>
                </a:ext>
              </a:extLst>
            </p:cNvPr>
            <p:cNvCxnSpPr>
              <a:cxnSpLocks/>
            </p:cNvCxnSpPr>
            <p:nvPr/>
          </p:nvCxnSpPr>
          <p:spPr>
            <a:xfrm flipH="1" flipV="1">
              <a:off x="4046546" y="5288632"/>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14">
              <a:extLst>
                <a:ext uri="{FF2B5EF4-FFF2-40B4-BE49-F238E27FC236}">
                  <a16:creationId xmlns:a16="http://schemas.microsoft.com/office/drawing/2014/main" id="{ABF7A014-4196-4DED-83F3-87D7FD7C41BA}"/>
                </a:ext>
              </a:extLst>
            </p:cNvPr>
            <p:cNvSpPr txBox="1"/>
            <p:nvPr/>
          </p:nvSpPr>
          <p:spPr>
            <a:xfrm>
              <a:off x="3315503" y="5525693"/>
              <a:ext cx="2400125" cy="338554"/>
            </a:xfrm>
            <a:prstGeom prst="rect">
              <a:avLst/>
            </a:prstGeom>
            <a:noFill/>
          </p:spPr>
          <p:txBody>
            <a:bodyPr wrap="square" rtlCol="0">
              <a:spAutoFit/>
            </a:bodyPr>
            <a:lstStyle/>
            <a:p>
              <a:r>
                <a:rPr lang="en-US" altLang="zh-CN" sz="1600" dirty="0">
                  <a:solidFill>
                    <a:schemeClr val="bg1"/>
                  </a:solidFill>
                </a:rPr>
                <a:t>variables in main function</a:t>
              </a:r>
              <a:endParaRPr lang="zh-CN" altLang="en-US" sz="1600" dirty="0">
                <a:solidFill>
                  <a:schemeClr val="bg1"/>
                </a:solidFill>
              </a:endParaRPr>
            </a:p>
          </p:txBody>
        </p:sp>
      </p:grpSp>
      <p:grpSp>
        <p:nvGrpSpPr>
          <p:cNvPr id="23" name="组合 22">
            <a:extLst>
              <a:ext uri="{FF2B5EF4-FFF2-40B4-BE49-F238E27FC236}">
                <a16:creationId xmlns:a16="http://schemas.microsoft.com/office/drawing/2014/main" id="{30A7FEB8-3C13-4A78-B45D-F8238EA2D87E}"/>
              </a:ext>
            </a:extLst>
          </p:cNvPr>
          <p:cNvGrpSpPr/>
          <p:nvPr/>
        </p:nvGrpSpPr>
        <p:grpSpPr>
          <a:xfrm>
            <a:off x="4607693" y="2045356"/>
            <a:ext cx="3144492" cy="879588"/>
            <a:chOff x="3555388" y="4984659"/>
            <a:chExt cx="3144492" cy="879588"/>
          </a:xfrm>
        </p:grpSpPr>
        <p:sp>
          <p:nvSpPr>
            <p:cNvPr id="24" name="矩形 23">
              <a:extLst>
                <a:ext uri="{FF2B5EF4-FFF2-40B4-BE49-F238E27FC236}">
                  <a16:creationId xmlns:a16="http://schemas.microsoft.com/office/drawing/2014/main" id="{12F16BB7-8514-4CDF-A790-BC2C61A1E6DC}"/>
                </a:ext>
              </a:extLst>
            </p:cNvPr>
            <p:cNvSpPr/>
            <p:nvPr/>
          </p:nvSpPr>
          <p:spPr>
            <a:xfrm>
              <a:off x="3555388" y="4984659"/>
              <a:ext cx="2292138" cy="32501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25" name="直接箭头连接符 24">
              <a:extLst>
                <a:ext uri="{FF2B5EF4-FFF2-40B4-BE49-F238E27FC236}">
                  <a16:creationId xmlns:a16="http://schemas.microsoft.com/office/drawing/2014/main" id="{C3E729D5-A9F1-4BB2-9B78-8C1AAA38EE17}"/>
                </a:ext>
              </a:extLst>
            </p:cNvPr>
            <p:cNvCxnSpPr>
              <a:cxnSpLocks/>
            </p:cNvCxnSpPr>
            <p:nvPr/>
          </p:nvCxnSpPr>
          <p:spPr>
            <a:xfrm flipH="1" flipV="1">
              <a:off x="5403735" y="5276602"/>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14">
              <a:extLst>
                <a:ext uri="{FF2B5EF4-FFF2-40B4-BE49-F238E27FC236}">
                  <a16:creationId xmlns:a16="http://schemas.microsoft.com/office/drawing/2014/main" id="{A1624A4D-7BCD-40AF-8585-28B684D6363A}"/>
                </a:ext>
              </a:extLst>
            </p:cNvPr>
            <p:cNvSpPr txBox="1"/>
            <p:nvPr/>
          </p:nvSpPr>
          <p:spPr>
            <a:xfrm>
              <a:off x="5018266" y="5525693"/>
              <a:ext cx="1681614" cy="338554"/>
            </a:xfrm>
            <a:prstGeom prst="rect">
              <a:avLst/>
            </a:prstGeom>
            <a:noFill/>
          </p:spPr>
          <p:txBody>
            <a:bodyPr wrap="square" rtlCol="0">
              <a:spAutoFit/>
            </a:bodyPr>
            <a:lstStyle/>
            <a:p>
              <a:r>
                <a:rPr lang="en-US" altLang="zh-CN" sz="1600" dirty="0">
                  <a:solidFill>
                    <a:schemeClr val="bg1"/>
                  </a:solidFill>
                </a:rPr>
                <a:t>Passing by value</a:t>
              </a:r>
              <a:endParaRPr lang="zh-CN" altLang="en-US" sz="1600" dirty="0">
                <a:solidFill>
                  <a:schemeClr val="bg1"/>
                </a:solidFill>
              </a:endParaRPr>
            </a:p>
          </p:txBody>
        </p:sp>
      </p:grpSp>
    </p:spTree>
    <p:extLst>
      <p:ext uri="{BB962C8B-B14F-4D97-AF65-F5344CB8AC3E}">
        <p14:creationId xmlns:p14="http://schemas.microsoft.com/office/powerpoint/2010/main" val="292186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C75AD-049F-4978-B267-598C18024398}"/>
              </a:ext>
            </a:extLst>
          </p:cNvPr>
          <p:cNvPicPr>
            <a:picLocks noChangeAspect="1"/>
          </p:cNvPicPr>
          <p:nvPr/>
        </p:nvPicPr>
        <p:blipFill>
          <a:blip r:embed="rId2"/>
          <a:stretch>
            <a:fillRect/>
          </a:stretch>
        </p:blipFill>
        <p:spPr>
          <a:xfrm>
            <a:off x="1847528" y="332657"/>
            <a:ext cx="8865298" cy="6290099"/>
          </a:xfrm>
          <a:prstGeom prst="rect">
            <a:avLst/>
          </a:prstGeom>
        </p:spPr>
      </p:pic>
      <p:grpSp>
        <p:nvGrpSpPr>
          <p:cNvPr id="4" name="组合 3">
            <a:extLst>
              <a:ext uri="{FF2B5EF4-FFF2-40B4-BE49-F238E27FC236}">
                <a16:creationId xmlns:a16="http://schemas.microsoft.com/office/drawing/2014/main" id="{A1C7A89D-AA8A-418D-94F5-7697CC719BAC}"/>
              </a:ext>
            </a:extLst>
          </p:cNvPr>
          <p:cNvGrpSpPr/>
          <p:nvPr/>
        </p:nvGrpSpPr>
        <p:grpSpPr>
          <a:xfrm>
            <a:off x="1991545" y="1164073"/>
            <a:ext cx="2400125" cy="1230585"/>
            <a:chOff x="3339364" y="4871172"/>
            <a:chExt cx="2400125" cy="1230585"/>
          </a:xfrm>
        </p:grpSpPr>
        <p:sp>
          <p:nvSpPr>
            <p:cNvPr id="5" name="矩形 4">
              <a:extLst>
                <a:ext uri="{FF2B5EF4-FFF2-40B4-BE49-F238E27FC236}">
                  <a16:creationId xmlns:a16="http://schemas.microsoft.com/office/drawing/2014/main" id="{A1C1007A-3FE1-4A92-A21D-FA3D29A0CE4F}"/>
                </a:ext>
              </a:extLst>
            </p:cNvPr>
            <p:cNvSpPr/>
            <p:nvPr/>
          </p:nvSpPr>
          <p:spPr>
            <a:xfrm>
              <a:off x="3555388" y="4871172"/>
              <a:ext cx="1152128" cy="67608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6" name="直接箭头连接符 5">
              <a:extLst>
                <a:ext uri="{FF2B5EF4-FFF2-40B4-BE49-F238E27FC236}">
                  <a16:creationId xmlns:a16="http://schemas.microsoft.com/office/drawing/2014/main" id="{7C0A5F40-A022-47EA-BF33-174FA979F172}"/>
                </a:ext>
              </a:extLst>
            </p:cNvPr>
            <p:cNvCxnSpPr>
              <a:cxnSpLocks/>
            </p:cNvCxnSpPr>
            <p:nvPr/>
          </p:nvCxnSpPr>
          <p:spPr>
            <a:xfrm flipH="1" flipV="1">
              <a:off x="4135491" y="5507933"/>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DBF7CAAF-F60F-482A-9A02-17C6DA851772}"/>
                </a:ext>
              </a:extLst>
            </p:cNvPr>
            <p:cNvSpPr txBox="1"/>
            <p:nvPr/>
          </p:nvSpPr>
          <p:spPr>
            <a:xfrm>
              <a:off x="3339364" y="5763203"/>
              <a:ext cx="2400125" cy="338554"/>
            </a:xfrm>
            <a:prstGeom prst="rect">
              <a:avLst/>
            </a:prstGeom>
            <a:noFill/>
          </p:spPr>
          <p:txBody>
            <a:bodyPr wrap="square" rtlCol="0">
              <a:spAutoFit/>
            </a:bodyPr>
            <a:lstStyle/>
            <a:p>
              <a:r>
                <a:rPr lang="en-US" altLang="zh-CN" sz="1600" dirty="0">
                  <a:solidFill>
                    <a:schemeClr val="bg1"/>
                  </a:solidFill>
                </a:rPr>
                <a:t>variables in swap function</a:t>
              </a:r>
              <a:endParaRPr lang="zh-CN" altLang="en-US" sz="1600" dirty="0">
                <a:solidFill>
                  <a:schemeClr val="bg1"/>
                </a:solidFill>
              </a:endParaRPr>
            </a:p>
          </p:txBody>
        </p:sp>
      </p:grpSp>
    </p:spTree>
    <p:extLst>
      <p:ext uri="{BB962C8B-B14F-4D97-AF65-F5344CB8AC3E}">
        <p14:creationId xmlns:p14="http://schemas.microsoft.com/office/powerpoint/2010/main" val="37175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F44704-F300-42D1-8BB6-3D3A7EB45F7D}"/>
              </a:ext>
            </a:extLst>
          </p:cNvPr>
          <p:cNvPicPr>
            <a:picLocks noChangeAspect="1"/>
          </p:cNvPicPr>
          <p:nvPr/>
        </p:nvPicPr>
        <p:blipFill>
          <a:blip r:embed="rId2"/>
          <a:stretch>
            <a:fillRect/>
          </a:stretch>
        </p:blipFill>
        <p:spPr>
          <a:xfrm>
            <a:off x="1559497" y="332656"/>
            <a:ext cx="8383077" cy="6010352"/>
          </a:xfrm>
          <a:prstGeom prst="rect">
            <a:avLst/>
          </a:prstGeom>
        </p:spPr>
      </p:pic>
      <p:grpSp>
        <p:nvGrpSpPr>
          <p:cNvPr id="4" name="组合 3">
            <a:extLst>
              <a:ext uri="{FF2B5EF4-FFF2-40B4-BE49-F238E27FC236}">
                <a16:creationId xmlns:a16="http://schemas.microsoft.com/office/drawing/2014/main" id="{AD4562F2-7725-4BF4-9CB1-745AB09A7BBE}"/>
              </a:ext>
            </a:extLst>
          </p:cNvPr>
          <p:cNvGrpSpPr/>
          <p:nvPr/>
        </p:nvGrpSpPr>
        <p:grpSpPr>
          <a:xfrm>
            <a:off x="1592177" y="1134577"/>
            <a:ext cx="2400125" cy="1969249"/>
            <a:chOff x="3339364" y="4871172"/>
            <a:chExt cx="2400125" cy="1969249"/>
          </a:xfrm>
        </p:grpSpPr>
        <p:sp>
          <p:nvSpPr>
            <p:cNvPr id="5" name="矩形 4">
              <a:extLst>
                <a:ext uri="{FF2B5EF4-FFF2-40B4-BE49-F238E27FC236}">
                  <a16:creationId xmlns:a16="http://schemas.microsoft.com/office/drawing/2014/main" id="{D1486E12-C33A-4AEE-8503-CF2B8904FFCB}"/>
                </a:ext>
              </a:extLst>
            </p:cNvPr>
            <p:cNvSpPr/>
            <p:nvPr/>
          </p:nvSpPr>
          <p:spPr>
            <a:xfrm>
              <a:off x="3555388" y="4871172"/>
              <a:ext cx="1152128" cy="67608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6" name="直接箭头连接符 5">
              <a:extLst>
                <a:ext uri="{FF2B5EF4-FFF2-40B4-BE49-F238E27FC236}">
                  <a16:creationId xmlns:a16="http://schemas.microsoft.com/office/drawing/2014/main" id="{7601F978-D16F-4A78-AE10-C51C9BAFDF7A}"/>
                </a:ext>
              </a:extLst>
            </p:cNvPr>
            <p:cNvCxnSpPr>
              <a:cxnSpLocks/>
            </p:cNvCxnSpPr>
            <p:nvPr/>
          </p:nvCxnSpPr>
          <p:spPr>
            <a:xfrm flipH="1" flipV="1">
              <a:off x="4135491" y="5507933"/>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3B67B5D4-1252-475F-840B-07C342B19EC5}"/>
                </a:ext>
              </a:extLst>
            </p:cNvPr>
            <p:cNvSpPr txBox="1"/>
            <p:nvPr/>
          </p:nvSpPr>
          <p:spPr>
            <a:xfrm>
              <a:off x="3339364" y="5763203"/>
              <a:ext cx="2400125" cy="1077218"/>
            </a:xfrm>
            <a:prstGeom prst="rect">
              <a:avLst/>
            </a:prstGeom>
            <a:noFill/>
          </p:spPr>
          <p:txBody>
            <a:bodyPr wrap="square" rtlCol="0">
              <a:spAutoFit/>
            </a:bodyPr>
            <a:lstStyle/>
            <a:p>
              <a:r>
                <a:rPr lang="en-US" altLang="zh-CN" sz="1600" dirty="0">
                  <a:solidFill>
                    <a:schemeClr val="bg1"/>
                  </a:solidFill>
                </a:rPr>
                <a:t>The values of x and y are exchanged, but after swap calling, they are not existed.</a:t>
              </a:r>
              <a:endParaRPr lang="zh-CN" altLang="en-US" sz="1600" dirty="0">
                <a:solidFill>
                  <a:schemeClr val="bg1"/>
                </a:solidFill>
              </a:endParaRPr>
            </a:p>
          </p:txBody>
        </p:sp>
      </p:grpSp>
    </p:spTree>
    <p:extLst>
      <p:ext uri="{BB962C8B-B14F-4D97-AF65-F5344CB8AC3E}">
        <p14:creationId xmlns:p14="http://schemas.microsoft.com/office/powerpoint/2010/main" val="107258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973D84A-436B-409B-83ED-5ECC0B1D1B0E}"/>
              </a:ext>
            </a:extLst>
          </p:cNvPr>
          <p:cNvPicPr>
            <a:picLocks noChangeAspect="1"/>
          </p:cNvPicPr>
          <p:nvPr/>
        </p:nvPicPr>
        <p:blipFill>
          <a:blip r:embed="rId2"/>
          <a:stretch>
            <a:fillRect/>
          </a:stretch>
        </p:blipFill>
        <p:spPr>
          <a:xfrm>
            <a:off x="1487489" y="378003"/>
            <a:ext cx="8547869" cy="6101994"/>
          </a:xfrm>
          <a:prstGeom prst="rect">
            <a:avLst/>
          </a:prstGeom>
        </p:spPr>
      </p:pic>
      <p:grpSp>
        <p:nvGrpSpPr>
          <p:cNvPr id="4" name="组合 3">
            <a:extLst>
              <a:ext uri="{FF2B5EF4-FFF2-40B4-BE49-F238E27FC236}">
                <a16:creationId xmlns:a16="http://schemas.microsoft.com/office/drawing/2014/main" id="{EC680E14-B995-4E39-9E2F-44C8AEB1A954}"/>
              </a:ext>
            </a:extLst>
          </p:cNvPr>
          <p:cNvGrpSpPr/>
          <p:nvPr/>
        </p:nvGrpSpPr>
        <p:grpSpPr>
          <a:xfrm>
            <a:off x="1592177" y="1099711"/>
            <a:ext cx="2400125" cy="1476806"/>
            <a:chOff x="3339364" y="4871172"/>
            <a:chExt cx="2400125" cy="1476806"/>
          </a:xfrm>
        </p:grpSpPr>
        <p:sp>
          <p:nvSpPr>
            <p:cNvPr id="5" name="矩形 4">
              <a:extLst>
                <a:ext uri="{FF2B5EF4-FFF2-40B4-BE49-F238E27FC236}">
                  <a16:creationId xmlns:a16="http://schemas.microsoft.com/office/drawing/2014/main" id="{B4AF0B2C-8A1B-4DA4-9D62-84121BDA8D36}"/>
                </a:ext>
              </a:extLst>
            </p:cNvPr>
            <p:cNvSpPr/>
            <p:nvPr/>
          </p:nvSpPr>
          <p:spPr>
            <a:xfrm>
              <a:off x="3555388" y="4871172"/>
              <a:ext cx="580103" cy="52908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6" name="直接箭头连接符 5">
              <a:extLst>
                <a:ext uri="{FF2B5EF4-FFF2-40B4-BE49-F238E27FC236}">
                  <a16:creationId xmlns:a16="http://schemas.microsoft.com/office/drawing/2014/main" id="{977AAB13-D407-48A1-A61D-4A8C5F13D2BC}"/>
                </a:ext>
              </a:extLst>
            </p:cNvPr>
            <p:cNvCxnSpPr>
              <a:cxnSpLocks/>
            </p:cNvCxnSpPr>
            <p:nvPr/>
          </p:nvCxnSpPr>
          <p:spPr>
            <a:xfrm flipH="1" flipV="1">
              <a:off x="4135491" y="5507933"/>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4F81E85D-040D-4A8A-9690-26736F5B8436}"/>
                </a:ext>
              </a:extLst>
            </p:cNvPr>
            <p:cNvSpPr txBox="1"/>
            <p:nvPr/>
          </p:nvSpPr>
          <p:spPr>
            <a:xfrm>
              <a:off x="3339364" y="5763203"/>
              <a:ext cx="2400125" cy="584775"/>
            </a:xfrm>
            <a:prstGeom prst="rect">
              <a:avLst/>
            </a:prstGeom>
            <a:noFill/>
          </p:spPr>
          <p:txBody>
            <a:bodyPr wrap="square" rtlCol="0">
              <a:spAutoFit/>
            </a:bodyPr>
            <a:lstStyle/>
            <a:p>
              <a:r>
                <a:rPr lang="en-US" altLang="zh-CN" sz="1600" dirty="0">
                  <a:solidFill>
                    <a:schemeClr val="bg1"/>
                  </a:solidFill>
                </a:rPr>
                <a:t>The values of  a and b  remain unchanged</a:t>
              </a:r>
              <a:endParaRPr lang="zh-CN" altLang="en-US" sz="1600" dirty="0">
                <a:solidFill>
                  <a:schemeClr val="bg1"/>
                </a:solidFill>
              </a:endParaRPr>
            </a:p>
          </p:txBody>
        </p:sp>
      </p:grpSp>
    </p:spTree>
    <p:extLst>
      <p:ext uri="{BB962C8B-B14F-4D97-AF65-F5344CB8AC3E}">
        <p14:creationId xmlns:p14="http://schemas.microsoft.com/office/powerpoint/2010/main" val="249582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2572BAD-8443-4103-85C9-57CBD69FABEF}"/>
              </a:ext>
            </a:extLst>
          </p:cNvPr>
          <p:cNvPicPr>
            <a:picLocks noChangeAspect="1"/>
          </p:cNvPicPr>
          <p:nvPr/>
        </p:nvPicPr>
        <p:blipFill>
          <a:blip r:embed="rId2"/>
          <a:stretch>
            <a:fillRect/>
          </a:stretch>
        </p:blipFill>
        <p:spPr>
          <a:xfrm>
            <a:off x="1487488" y="260648"/>
            <a:ext cx="8100654" cy="5801062"/>
          </a:xfrm>
          <a:prstGeom prst="rect">
            <a:avLst/>
          </a:prstGeom>
        </p:spPr>
      </p:pic>
      <p:grpSp>
        <p:nvGrpSpPr>
          <p:cNvPr id="5" name="组合 4">
            <a:extLst>
              <a:ext uri="{FF2B5EF4-FFF2-40B4-BE49-F238E27FC236}">
                <a16:creationId xmlns:a16="http://schemas.microsoft.com/office/drawing/2014/main" id="{88EB0EBD-F476-4EAB-97B5-76C05CBBED3C}"/>
              </a:ext>
            </a:extLst>
          </p:cNvPr>
          <p:cNvGrpSpPr/>
          <p:nvPr/>
        </p:nvGrpSpPr>
        <p:grpSpPr>
          <a:xfrm>
            <a:off x="1487489" y="3680387"/>
            <a:ext cx="2400125" cy="1230585"/>
            <a:chOff x="3339364" y="4871172"/>
            <a:chExt cx="2400125" cy="1230585"/>
          </a:xfrm>
        </p:grpSpPr>
        <p:sp>
          <p:nvSpPr>
            <p:cNvPr id="6" name="矩形 5">
              <a:extLst>
                <a:ext uri="{FF2B5EF4-FFF2-40B4-BE49-F238E27FC236}">
                  <a16:creationId xmlns:a16="http://schemas.microsoft.com/office/drawing/2014/main" id="{1696DF3F-FC9F-4F00-BC3E-B60C63CE4492}"/>
                </a:ext>
              </a:extLst>
            </p:cNvPr>
            <p:cNvSpPr/>
            <p:nvPr/>
          </p:nvSpPr>
          <p:spPr>
            <a:xfrm>
              <a:off x="3555388" y="4871172"/>
              <a:ext cx="1512168" cy="52908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7" name="直接箭头连接符 6">
              <a:extLst>
                <a:ext uri="{FF2B5EF4-FFF2-40B4-BE49-F238E27FC236}">
                  <a16:creationId xmlns:a16="http://schemas.microsoft.com/office/drawing/2014/main" id="{4D7F860F-BB31-4B4C-A1A0-1E5C2265BC91}"/>
                </a:ext>
              </a:extLst>
            </p:cNvPr>
            <p:cNvCxnSpPr>
              <a:cxnSpLocks/>
            </p:cNvCxnSpPr>
            <p:nvPr/>
          </p:nvCxnSpPr>
          <p:spPr>
            <a:xfrm flipH="1" flipV="1">
              <a:off x="4135491" y="5507933"/>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14">
              <a:extLst>
                <a:ext uri="{FF2B5EF4-FFF2-40B4-BE49-F238E27FC236}">
                  <a16:creationId xmlns:a16="http://schemas.microsoft.com/office/drawing/2014/main" id="{40A67FD5-5FD1-4E09-A93C-B3AC8DDAB413}"/>
                </a:ext>
              </a:extLst>
            </p:cNvPr>
            <p:cNvSpPr txBox="1"/>
            <p:nvPr/>
          </p:nvSpPr>
          <p:spPr>
            <a:xfrm>
              <a:off x="3339364" y="5763203"/>
              <a:ext cx="2400125" cy="338554"/>
            </a:xfrm>
            <a:prstGeom prst="rect">
              <a:avLst/>
            </a:prstGeom>
            <a:noFill/>
          </p:spPr>
          <p:txBody>
            <a:bodyPr wrap="square" rtlCol="0">
              <a:spAutoFit/>
            </a:bodyPr>
            <a:lstStyle/>
            <a:p>
              <a:r>
                <a:rPr lang="en-US" altLang="zh-CN" sz="1600" dirty="0">
                  <a:solidFill>
                    <a:schemeClr val="bg1"/>
                  </a:solidFill>
                </a:rPr>
                <a:t>The addresses  of  a and b  </a:t>
              </a:r>
              <a:endParaRPr lang="zh-CN" altLang="en-US" sz="1600" dirty="0">
                <a:solidFill>
                  <a:schemeClr val="bg1"/>
                </a:solidFill>
              </a:endParaRPr>
            </a:p>
          </p:txBody>
        </p:sp>
      </p:grpSp>
      <p:grpSp>
        <p:nvGrpSpPr>
          <p:cNvPr id="9" name="组合 8">
            <a:extLst>
              <a:ext uri="{FF2B5EF4-FFF2-40B4-BE49-F238E27FC236}">
                <a16:creationId xmlns:a16="http://schemas.microsoft.com/office/drawing/2014/main" id="{73A20387-C640-4C49-BA5A-E4DDFF86B343}"/>
              </a:ext>
            </a:extLst>
          </p:cNvPr>
          <p:cNvGrpSpPr/>
          <p:nvPr/>
        </p:nvGrpSpPr>
        <p:grpSpPr>
          <a:xfrm>
            <a:off x="4469312" y="1397284"/>
            <a:ext cx="3426888" cy="879588"/>
            <a:chOff x="3555388" y="4984659"/>
            <a:chExt cx="3426888" cy="879588"/>
          </a:xfrm>
        </p:grpSpPr>
        <p:sp>
          <p:nvSpPr>
            <p:cNvPr id="10" name="矩形 9">
              <a:extLst>
                <a:ext uri="{FF2B5EF4-FFF2-40B4-BE49-F238E27FC236}">
                  <a16:creationId xmlns:a16="http://schemas.microsoft.com/office/drawing/2014/main" id="{F2E6F8B4-21DB-4E2D-9A8D-253E5DDCC0F1}"/>
                </a:ext>
              </a:extLst>
            </p:cNvPr>
            <p:cNvSpPr/>
            <p:nvPr/>
          </p:nvSpPr>
          <p:spPr>
            <a:xfrm>
              <a:off x="3555388" y="4984659"/>
              <a:ext cx="2292138" cy="32501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11" name="直接箭头连接符 10">
              <a:extLst>
                <a:ext uri="{FF2B5EF4-FFF2-40B4-BE49-F238E27FC236}">
                  <a16:creationId xmlns:a16="http://schemas.microsoft.com/office/drawing/2014/main" id="{8B57DD27-632F-4D7E-B41E-4E2FDBBFF11D}"/>
                </a:ext>
              </a:extLst>
            </p:cNvPr>
            <p:cNvCxnSpPr>
              <a:cxnSpLocks/>
            </p:cNvCxnSpPr>
            <p:nvPr/>
          </p:nvCxnSpPr>
          <p:spPr>
            <a:xfrm flipH="1" flipV="1">
              <a:off x="5403735" y="5276602"/>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4">
              <a:extLst>
                <a:ext uri="{FF2B5EF4-FFF2-40B4-BE49-F238E27FC236}">
                  <a16:creationId xmlns:a16="http://schemas.microsoft.com/office/drawing/2014/main" id="{37B8610F-FBB8-40E9-B79B-C543709CE59C}"/>
                </a:ext>
              </a:extLst>
            </p:cNvPr>
            <p:cNvSpPr txBox="1"/>
            <p:nvPr/>
          </p:nvSpPr>
          <p:spPr>
            <a:xfrm>
              <a:off x="5018266" y="5525693"/>
              <a:ext cx="1964010" cy="338554"/>
            </a:xfrm>
            <a:prstGeom prst="rect">
              <a:avLst/>
            </a:prstGeom>
            <a:noFill/>
          </p:spPr>
          <p:txBody>
            <a:bodyPr wrap="square" rtlCol="0">
              <a:spAutoFit/>
            </a:bodyPr>
            <a:lstStyle/>
            <a:p>
              <a:r>
                <a:rPr lang="en-US" altLang="zh-CN" sz="1600" dirty="0">
                  <a:solidFill>
                    <a:schemeClr val="bg1"/>
                  </a:solidFill>
                </a:rPr>
                <a:t>Passing by pointer</a:t>
              </a:r>
              <a:endParaRPr lang="zh-CN" altLang="en-US" sz="1600" dirty="0">
                <a:solidFill>
                  <a:schemeClr val="bg1"/>
                </a:solidFill>
              </a:endParaRPr>
            </a:p>
          </p:txBody>
        </p:sp>
      </p:grpSp>
    </p:spTree>
    <p:extLst>
      <p:ext uri="{BB962C8B-B14F-4D97-AF65-F5344CB8AC3E}">
        <p14:creationId xmlns:p14="http://schemas.microsoft.com/office/powerpoint/2010/main" val="127441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82056F6-BA96-400A-9354-2B280BFAA1BF}"/>
              </a:ext>
            </a:extLst>
          </p:cNvPr>
          <p:cNvPicPr>
            <a:picLocks noChangeAspect="1"/>
          </p:cNvPicPr>
          <p:nvPr/>
        </p:nvPicPr>
        <p:blipFill>
          <a:blip r:embed="rId2"/>
          <a:stretch>
            <a:fillRect/>
          </a:stretch>
        </p:blipFill>
        <p:spPr>
          <a:xfrm>
            <a:off x="1415481" y="332657"/>
            <a:ext cx="8195521" cy="5931293"/>
          </a:xfrm>
          <a:prstGeom prst="rect">
            <a:avLst/>
          </a:prstGeom>
        </p:spPr>
      </p:pic>
      <p:grpSp>
        <p:nvGrpSpPr>
          <p:cNvPr id="6" name="组合 5">
            <a:extLst>
              <a:ext uri="{FF2B5EF4-FFF2-40B4-BE49-F238E27FC236}">
                <a16:creationId xmlns:a16="http://schemas.microsoft.com/office/drawing/2014/main" id="{DC7572BE-FD39-4FFA-838E-DB5ED1F2EB80}"/>
              </a:ext>
            </a:extLst>
          </p:cNvPr>
          <p:cNvGrpSpPr/>
          <p:nvPr/>
        </p:nvGrpSpPr>
        <p:grpSpPr>
          <a:xfrm>
            <a:off x="1487489" y="1262312"/>
            <a:ext cx="2400125" cy="1969249"/>
            <a:chOff x="3339364" y="4871172"/>
            <a:chExt cx="2400125" cy="1969249"/>
          </a:xfrm>
        </p:grpSpPr>
        <p:sp>
          <p:nvSpPr>
            <p:cNvPr id="7" name="矩形 6">
              <a:extLst>
                <a:ext uri="{FF2B5EF4-FFF2-40B4-BE49-F238E27FC236}">
                  <a16:creationId xmlns:a16="http://schemas.microsoft.com/office/drawing/2014/main" id="{DC840AE8-DFC0-40F8-AE30-23A4353652BF}"/>
                </a:ext>
              </a:extLst>
            </p:cNvPr>
            <p:cNvSpPr/>
            <p:nvPr/>
          </p:nvSpPr>
          <p:spPr>
            <a:xfrm>
              <a:off x="3555388" y="4871172"/>
              <a:ext cx="1512168" cy="52908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8" name="直接箭头连接符 7">
              <a:extLst>
                <a:ext uri="{FF2B5EF4-FFF2-40B4-BE49-F238E27FC236}">
                  <a16:creationId xmlns:a16="http://schemas.microsoft.com/office/drawing/2014/main" id="{26580F35-77DF-4A4A-87E5-444480DCD051}"/>
                </a:ext>
              </a:extLst>
            </p:cNvPr>
            <p:cNvCxnSpPr>
              <a:cxnSpLocks/>
            </p:cNvCxnSpPr>
            <p:nvPr/>
          </p:nvCxnSpPr>
          <p:spPr>
            <a:xfrm flipH="1" flipV="1">
              <a:off x="4135491" y="5507933"/>
              <a:ext cx="107986" cy="2716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14">
              <a:extLst>
                <a:ext uri="{FF2B5EF4-FFF2-40B4-BE49-F238E27FC236}">
                  <a16:creationId xmlns:a16="http://schemas.microsoft.com/office/drawing/2014/main" id="{A060A36D-90E3-48BD-8D2D-563A641CEED2}"/>
                </a:ext>
              </a:extLst>
            </p:cNvPr>
            <p:cNvSpPr txBox="1"/>
            <p:nvPr/>
          </p:nvSpPr>
          <p:spPr>
            <a:xfrm>
              <a:off x="3339364" y="5763203"/>
              <a:ext cx="2400125" cy="1077218"/>
            </a:xfrm>
            <a:prstGeom prst="rect">
              <a:avLst/>
            </a:prstGeom>
            <a:noFill/>
          </p:spPr>
          <p:txBody>
            <a:bodyPr wrap="square" rtlCol="0">
              <a:spAutoFit/>
            </a:bodyPr>
            <a:lstStyle/>
            <a:p>
              <a:r>
                <a:rPr lang="en-US" altLang="zh-CN" sz="1600" dirty="0">
                  <a:solidFill>
                    <a:schemeClr val="bg1"/>
                  </a:solidFill>
                </a:rPr>
                <a:t>x points to  a and y points to b, because their values are the address of a and b respectively.</a:t>
              </a:r>
              <a:endParaRPr lang="zh-CN" altLang="en-US" sz="1600" dirty="0">
                <a:solidFill>
                  <a:schemeClr val="bg1"/>
                </a:solidFill>
              </a:endParaRPr>
            </a:p>
          </p:txBody>
        </p:sp>
      </p:grpSp>
    </p:spTree>
    <p:extLst>
      <p:ext uri="{BB962C8B-B14F-4D97-AF65-F5344CB8AC3E}">
        <p14:creationId xmlns:p14="http://schemas.microsoft.com/office/powerpoint/2010/main" val="86345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i="0" dirty="0">
                <a:solidFill>
                  <a:srgbClr val="24292F"/>
                </a:solidFill>
                <a:effectLst/>
                <a:latin typeface="-apple-system"/>
              </a:rPr>
              <a:t>Functions</a:t>
            </a:r>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dirty="0">
                <a:sym typeface="+mn-ea"/>
              </a:rPr>
              <a:t>Function declaration, definition and call</a:t>
            </a:r>
          </a:p>
          <a:p>
            <a:pPr marL="285750" indent="-285750">
              <a:buFont typeface="Arial" panose="020B0604020202020204" pitchFamily="34" charset="0"/>
              <a:buChar char="•"/>
            </a:pPr>
            <a:r>
              <a:rPr lang="en-US" altLang="zh-CN" dirty="0">
                <a:sym typeface="+mn-ea"/>
              </a:rPr>
              <a:t>Function parameters and arguments</a:t>
            </a:r>
          </a:p>
          <a:p>
            <a:pPr marL="285750" indent="-285750">
              <a:buFont typeface="Arial" panose="020B0604020202020204" pitchFamily="34" charset="0"/>
              <a:buChar char="•"/>
            </a:pPr>
            <a:r>
              <a:rPr lang="en-US" altLang="zh-CN" dirty="0">
                <a:sym typeface="+mn-ea"/>
              </a:rPr>
              <a:t>Function return values</a:t>
            </a:r>
          </a:p>
          <a:p>
            <a:pPr marL="285750" indent="-285750">
              <a:buFont typeface="Arial" panose="020B0604020202020204" pitchFamily="34" charset="0"/>
              <a:buChar char="•"/>
            </a:pPr>
            <a:r>
              <a:rPr lang="en-US" altLang="zh-CN" dirty="0">
                <a:sym typeface="+mn-ea"/>
              </a:rPr>
              <a:t>Building shared libraries.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1B21C5E-9ADE-4A4C-A50B-C33A5F561390}"/>
              </a:ext>
            </a:extLst>
          </p:cNvPr>
          <p:cNvPicPr>
            <a:picLocks noChangeAspect="1"/>
          </p:cNvPicPr>
          <p:nvPr/>
        </p:nvPicPr>
        <p:blipFill>
          <a:blip r:embed="rId2"/>
          <a:stretch>
            <a:fillRect/>
          </a:stretch>
        </p:blipFill>
        <p:spPr>
          <a:xfrm>
            <a:off x="1487489" y="251080"/>
            <a:ext cx="8756743" cy="6355841"/>
          </a:xfrm>
          <a:prstGeom prst="rect">
            <a:avLst/>
          </a:prstGeom>
        </p:spPr>
      </p:pic>
      <p:grpSp>
        <p:nvGrpSpPr>
          <p:cNvPr id="4" name="组合 3">
            <a:extLst>
              <a:ext uri="{FF2B5EF4-FFF2-40B4-BE49-F238E27FC236}">
                <a16:creationId xmlns:a16="http://schemas.microsoft.com/office/drawing/2014/main" id="{1DBCC2C1-8649-4D4A-BDFB-2F364EEBD09B}"/>
              </a:ext>
            </a:extLst>
          </p:cNvPr>
          <p:cNvGrpSpPr/>
          <p:nvPr/>
        </p:nvGrpSpPr>
        <p:grpSpPr>
          <a:xfrm>
            <a:off x="1703512" y="4556096"/>
            <a:ext cx="2520280" cy="1154625"/>
            <a:chOff x="3555388" y="4871172"/>
            <a:chExt cx="2520280" cy="1154625"/>
          </a:xfrm>
        </p:grpSpPr>
        <p:sp>
          <p:nvSpPr>
            <p:cNvPr id="5" name="矩形 4">
              <a:extLst>
                <a:ext uri="{FF2B5EF4-FFF2-40B4-BE49-F238E27FC236}">
                  <a16:creationId xmlns:a16="http://schemas.microsoft.com/office/drawing/2014/main" id="{1E1AA13D-133E-4614-BDB7-2794FD79A16C}"/>
                </a:ext>
              </a:extLst>
            </p:cNvPr>
            <p:cNvSpPr/>
            <p:nvPr/>
          </p:nvSpPr>
          <p:spPr>
            <a:xfrm>
              <a:off x="3555388" y="4871172"/>
              <a:ext cx="688089" cy="52908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6" name="直接箭头连接符 5">
              <a:extLst>
                <a:ext uri="{FF2B5EF4-FFF2-40B4-BE49-F238E27FC236}">
                  <a16:creationId xmlns:a16="http://schemas.microsoft.com/office/drawing/2014/main" id="{0FDCB781-1DF6-4785-B529-CD134427F071}"/>
                </a:ext>
              </a:extLst>
            </p:cNvPr>
            <p:cNvCxnSpPr>
              <a:cxnSpLocks/>
            </p:cNvCxnSpPr>
            <p:nvPr/>
          </p:nvCxnSpPr>
          <p:spPr>
            <a:xfrm flipH="1" flipV="1">
              <a:off x="4187491" y="4999895"/>
              <a:ext cx="272010" cy="2563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F296011E-B5CF-42D8-83CF-1687DC7959C2}"/>
                </a:ext>
              </a:extLst>
            </p:cNvPr>
            <p:cNvSpPr txBox="1"/>
            <p:nvPr/>
          </p:nvSpPr>
          <p:spPr>
            <a:xfrm>
              <a:off x="4347476" y="5194800"/>
              <a:ext cx="1728192" cy="830997"/>
            </a:xfrm>
            <a:prstGeom prst="rect">
              <a:avLst/>
            </a:prstGeom>
            <a:noFill/>
          </p:spPr>
          <p:txBody>
            <a:bodyPr wrap="square" rtlCol="0">
              <a:spAutoFit/>
            </a:bodyPr>
            <a:lstStyle/>
            <a:p>
              <a:r>
                <a:rPr lang="en-US" altLang="zh-CN" sz="1600" dirty="0">
                  <a:solidFill>
                    <a:schemeClr val="bg1"/>
                  </a:solidFill>
                </a:rPr>
                <a:t>The two values are exchanged in swap function.</a:t>
              </a:r>
              <a:endParaRPr lang="zh-CN" altLang="en-US" sz="1600" dirty="0">
                <a:solidFill>
                  <a:schemeClr val="bg1"/>
                </a:solidFill>
              </a:endParaRPr>
            </a:p>
          </p:txBody>
        </p:sp>
      </p:grpSp>
    </p:spTree>
    <p:extLst>
      <p:ext uri="{BB962C8B-B14F-4D97-AF65-F5344CB8AC3E}">
        <p14:creationId xmlns:p14="http://schemas.microsoft.com/office/powerpoint/2010/main" val="415002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AB919D-A67B-42A1-84DD-08F7066A4A83}"/>
              </a:ext>
            </a:extLst>
          </p:cNvPr>
          <p:cNvPicPr>
            <a:picLocks noChangeAspect="1"/>
          </p:cNvPicPr>
          <p:nvPr/>
        </p:nvPicPr>
        <p:blipFill>
          <a:blip r:embed="rId2"/>
          <a:stretch>
            <a:fillRect/>
          </a:stretch>
        </p:blipFill>
        <p:spPr>
          <a:xfrm>
            <a:off x="1559497" y="545265"/>
            <a:ext cx="7991839" cy="5767470"/>
          </a:xfrm>
          <a:prstGeom prst="rect">
            <a:avLst/>
          </a:prstGeom>
        </p:spPr>
      </p:pic>
      <p:grpSp>
        <p:nvGrpSpPr>
          <p:cNvPr id="4" name="组合 3">
            <a:extLst>
              <a:ext uri="{FF2B5EF4-FFF2-40B4-BE49-F238E27FC236}">
                <a16:creationId xmlns:a16="http://schemas.microsoft.com/office/drawing/2014/main" id="{AFC5FFCF-CE76-4126-AA61-CEB3A1E5FF53}"/>
              </a:ext>
            </a:extLst>
          </p:cNvPr>
          <p:cNvGrpSpPr/>
          <p:nvPr/>
        </p:nvGrpSpPr>
        <p:grpSpPr>
          <a:xfrm>
            <a:off x="1775520" y="1266263"/>
            <a:ext cx="2520280" cy="1400846"/>
            <a:chOff x="3555388" y="4871172"/>
            <a:chExt cx="2520280" cy="1400846"/>
          </a:xfrm>
        </p:grpSpPr>
        <p:sp>
          <p:nvSpPr>
            <p:cNvPr id="5" name="矩形 4">
              <a:extLst>
                <a:ext uri="{FF2B5EF4-FFF2-40B4-BE49-F238E27FC236}">
                  <a16:creationId xmlns:a16="http://schemas.microsoft.com/office/drawing/2014/main" id="{DD5B4969-33A1-4D5F-88C4-14D61F9E0D0D}"/>
                </a:ext>
              </a:extLst>
            </p:cNvPr>
            <p:cNvSpPr/>
            <p:nvPr/>
          </p:nvSpPr>
          <p:spPr>
            <a:xfrm>
              <a:off x="3555388" y="4871172"/>
              <a:ext cx="688089" cy="52908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6" name="直接箭头连接符 5">
              <a:extLst>
                <a:ext uri="{FF2B5EF4-FFF2-40B4-BE49-F238E27FC236}">
                  <a16:creationId xmlns:a16="http://schemas.microsoft.com/office/drawing/2014/main" id="{EF1B07AD-FDF8-4BC9-86BD-B542CED516C4}"/>
                </a:ext>
              </a:extLst>
            </p:cNvPr>
            <p:cNvCxnSpPr>
              <a:cxnSpLocks/>
            </p:cNvCxnSpPr>
            <p:nvPr/>
          </p:nvCxnSpPr>
          <p:spPr>
            <a:xfrm flipH="1" flipV="1">
              <a:off x="4187491" y="4999895"/>
              <a:ext cx="272010" cy="2563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49780792-DCD9-4B7C-B3BB-3C3278CDA664}"/>
                </a:ext>
              </a:extLst>
            </p:cNvPr>
            <p:cNvSpPr txBox="1"/>
            <p:nvPr/>
          </p:nvSpPr>
          <p:spPr>
            <a:xfrm>
              <a:off x="4347476" y="5194800"/>
              <a:ext cx="1728192" cy="1077218"/>
            </a:xfrm>
            <a:prstGeom prst="rect">
              <a:avLst/>
            </a:prstGeom>
            <a:noFill/>
          </p:spPr>
          <p:txBody>
            <a:bodyPr wrap="square" rtlCol="0">
              <a:spAutoFit/>
            </a:bodyPr>
            <a:lstStyle/>
            <a:p>
              <a:r>
                <a:rPr lang="en-US" altLang="zh-CN" sz="1600" dirty="0">
                  <a:solidFill>
                    <a:schemeClr val="bg1"/>
                  </a:solidFill>
                </a:rPr>
                <a:t>The two values are exchanged after calling swap function.</a:t>
              </a:r>
              <a:endParaRPr lang="zh-CN" altLang="en-US" sz="1600" dirty="0">
                <a:solidFill>
                  <a:schemeClr val="bg1"/>
                </a:solidFill>
              </a:endParaRPr>
            </a:p>
          </p:txBody>
        </p:sp>
      </p:grpSp>
    </p:spTree>
    <p:extLst>
      <p:ext uri="{BB962C8B-B14F-4D97-AF65-F5344CB8AC3E}">
        <p14:creationId xmlns:p14="http://schemas.microsoft.com/office/powerpoint/2010/main" val="369919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512950" y="-41344"/>
            <a:ext cx="5478977" cy="1008112"/>
          </a:xfrm>
        </p:spPr>
        <p:txBody>
          <a:bodyPr>
            <a:noAutofit/>
          </a:bodyPr>
          <a:lstStyle/>
          <a:p>
            <a:r>
              <a:rPr lang="en-US" altLang="zh-CN" sz="3721" dirty="0"/>
              <a:t>Reference in functions</a:t>
            </a:r>
          </a:p>
        </p:txBody>
      </p:sp>
      <p:sp>
        <p:nvSpPr>
          <p:cNvPr id="11" name="文本框 3"/>
          <p:cNvSpPr txBox="1"/>
          <p:nvPr/>
        </p:nvSpPr>
        <p:spPr>
          <a:xfrm>
            <a:off x="1194616" y="998314"/>
            <a:ext cx="10717695" cy="76264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 </a:t>
            </a:r>
            <a:r>
              <a:rPr kumimoji="0" lang="en-US" altLang="zh-CN" sz="2178"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reference</a:t>
            </a: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defines an alternative name (or </a:t>
            </a:r>
            <a:r>
              <a:rPr kumimoji="0" lang="en-US" altLang="zh-CN" sz="2178"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alias</a:t>
            </a: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for an object. A reference type “refer to“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another variable. Using “</a:t>
            </a:r>
            <a:r>
              <a:rPr kumimoji="0" lang="en-US" altLang="zh-CN" sz="2178"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&amp;</a:t>
            </a: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to declare a reference.</a:t>
            </a:r>
            <a:endParaRPr kumimoji="0" lang="zh-CN" altLang="en-US"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9" name="图片 8">
            <a:extLst>
              <a:ext uri="{FF2B5EF4-FFF2-40B4-BE49-F238E27FC236}">
                <a16:creationId xmlns:a16="http://schemas.microsoft.com/office/drawing/2014/main" id="{177BFEB0-9AB0-4118-ABA4-EA72EBBCF358}"/>
              </a:ext>
            </a:extLst>
          </p:cNvPr>
          <p:cNvPicPr>
            <a:picLocks noChangeAspect="1"/>
          </p:cNvPicPr>
          <p:nvPr/>
        </p:nvPicPr>
        <p:blipFill>
          <a:blip r:embed="rId3"/>
          <a:stretch>
            <a:fillRect/>
          </a:stretch>
        </p:blipFill>
        <p:spPr>
          <a:xfrm>
            <a:off x="1194616" y="1860557"/>
            <a:ext cx="8134510" cy="864454"/>
          </a:xfrm>
          <a:prstGeom prst="rect">
            <a:avLst/>
          </a:prstGeom>
        </p:spPr>
      </p:pic>
      <p:sp>
        <p:nvSpPr>
          <p:cNvPr id="21" name="文本框 3">
            <a:extLst>
              <a:ext uri="{FF2B5EF4-FFF2-40B4-BE49-F238E27FC236}">
                <a16:creationId xmlns:a16="http://schemas.microsoft.com/office/drawing/2014/main" id="{9828FEA2-C3B8-4016-8991-A9A313654F96}"/>
              </a:ext>
            </a:extLst>
          </p:cNvPr>
          <p:cNvSpPr txBox="1"/>
          <p:nvPr/>
        </p:nvSpPr>
        <p:spPr>
          <a:xfrm>
            <a:off x="1063666" y="2872644"/>
            <a:ext cx="10979594" cy="76264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Once initialized, a reference remains bound to its initial object. There is no way to  rebind a reference to refer to a different object.</a:t>
            </a:r>
            <a:endParaRPr kumimoji="0" lang="zh-CN" altLang="en-US"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2" name="文本框 3">
            <a:extLst>
              <a:ext uri="{FF2B5EF4-FFF2-40B4-BE49-F238E27FC236}">
                <a16:creationId xmlns:a16="http://schemas.microsoft.com/office/drawing/2014/main" id="{457C4E00-EFDF-4C92-BB4D-ED81EA99C8BE}"/>
              </a:ext>
            </a:extLst>
          </p:cNvPr>
          <p:cNvSpPr txBox="1"/>
          <p:nvPr/>
        </p:nvSpPr>
        <p:spPr>
          <a:xfrm>
            <a:off x="1017361" y="3836696"/>
            <a:ext cx="10979594" cy="76264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After a reference has been defined, all operations on that reference are actually operations on the object to which the reference is bound.</a:t>
            </a:r>
            <a:endParaRPr kumimoji="0" lang="zh-CN" altLang="en-US"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23" name="图片 22">
            <a:extLst>
              <a:ext uri="{FF2B5EF4-FFF2-40B4-BE49-F238E27FC236}">
                <a16:creationId xmlns:a16="http://schemas.microsoft.com/office/drawing/2014/main" id="{9245FCDF-DDA9-4374-87F9-399238A2F7E4}"/>
              </a:ext>
            </a:extLst>
          </p:cNvPr>
          <p:cNvPicPr>
            <a:picLocks noChangeAspect="1"/>
          </p:cNvPicPr>
          <p:nvPr/>
        </p:nvPicPr>
        <p:blipFill>
          <a:blip r:embed="rId4"/>
          <a:stretch>
            <a:fillRect/>
          </a:stretch>
        </p:blipFill>
        <p:spPr>
          <a:xfrm>
            <a:off x="1017361" y="5650961"/>
            <a:ext cx="7780084" cy="778008"/>
          </a:xfrm>
          <a:prstGeom prst="rect">
            <a:avLst/>
          </a:prstGeom>
        </p:spPr>
      </p:pic>
      <p:pic>
        <p:nvPicPr>
          <p:cNvPr id="3" name="图片 2">
            <a:extLst>
              <a:ext uri="{FF2B5EF4-FFF2-40B4-BE49-F238E27FC236}">
                <a16:creationId xmlns:a16="http://schemas.microsoft.com/office/drawing/2014/main" id="{356AA05F-83DD-4501-A5A0-6DE52D84204F}"/>
              </a:ext>
            </a:extLst>
          </p:cNvPr>
          <p:cNvPicPr>
            <a:picLocks noChangeAspect="1"/>
          </p:cNvPicPr>
          <p:nvPr/>
        </p:nvPicPr>
        <p:blipFill>
          <a:blip r:embed="rId5"/>
          <a:stretch>
            <a:fillRect/>
          </a:stretch>
        </p:blipFill>
        <p:spPr>
          <a:xfrm>
            <a:off x="1017361" y="4804557"/>
            <a:ext cx="9457124" cy="570539"/>
          </a:xfrm>
          <a:prstGeom prst="rect">
            <a:avLst/>
          </a:prstGeom>
        </p:spPr>
      </p:pic>
    </p:spTree>
    <p:extLst>
      <p:ext uri="{BB962C8B-B14F-4D97-AF65-F5344CB8AC3E}">
        <p14:creationId xmlns:p14="http://schemas.microsoft.com/office/powerpoint/2010/main" val="420641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09ADCCA3-3920-4B6F-AD33-C3FE650324A7}"/>
              </a:ext>
            </a:extLst>
          </p:cNvPr>
          <p:cNvPicPr>
            <a:picLocks noChangeAspect="1"/>
          </p:cNvPicPr>
          <p:nvPr/>
        </p:nvPicPr>
        <p:blipFill>
          <a:blip r:embed="rId3"/>
          <a:stretch>
            <a:fillRect/>
          </a:stretch>
        </p:blipFill>
        <p:spPr>
          <a:xfrm>
            <a:off x="7320027" y="5271946"/>
            <a:ext cx="1722265" cy="977502"/>
          </a:xfrm>
          <a:prstGeom prst="rect">
            <a:avLst/>
          </a:prstGeom>
        </p:spPr>
      </p:pic>
      <p:pic>
        <p:nvPicPr>
          <p:cNvPr id="15" name="图片 14">
            <a:extLst>
              <a:ext uri="{FF2B5EF4-FFF2-40B4-BE49-F238E27FC236}">
                <a16:creationId xmlns:a16="http://schemas.microsoft.com/office/drawing/2014/main" id="{D6139A04-FA10-4E47-A872-6881F5B763DD}"/>
              </a:ext>
            </a:extLst>
          </p:cNvPr>
          <p:cNvPicPr>
            <a:picLocks noChangeAspect="1"/>
          </p:cNvPicPr>
          <p:nvPr/>
        </p:nvPicPr>
        <p:blipFill>
          <a:blip r:embed="rId4"/>
          <a:stretch>
            <a:fillRect/>
          </a:stretch>
        </p:blipFill>
        <p:spPr>
          <a:xfrm>
            <a:off x="549213" y="784779"/>
            <a:ext cx="5094024" cy="5523251"/>
          </a:xfrm>
          <a:prstGeom prst="rect">
            <a:avLst/>
          </a:prstGeom>
        </p:spPr>
      </p:pic>
      <p:sp>
        <p:nvSpPr>
          <p:cNvPr id="11" name="文本框 3"/>
          <p:cNvSpPr txBox="1"/>
          <p:nvPr/>
        </p:nvSpPr>
        <p:spPr>
          <a:xfrm>
            <a:off x="442229" y="272219"/>
            <a:ext cx="8166783" cy="427489"/>
          </a:xfrm>
          <a:prstGeom prst="rect">
            <a:avLst/>
          </a:prstGeom>
          <a:noFill/>
        </p:spPr>
        <p:txBody>
          <a:bodyPr wrap="square" rtlCol="0" anchor="t">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2178"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Reference as function parameters –passing by reference</a:t>
            </a:r>
            <a:endParaRPr kumimoji="0" lang="zh-CN" altLang="en-US" sz="2178"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6" name="组合 5"/>
          <p:cNvGrpSpPr/>
          <p:nvPr/>
        </p:nvGrpSpPr>
        <p:grpSpPr>
          <a:xfrm>
            <a:off x="1420395" y="4605332"/>
            <a:ext cx="4675605" cy="556017"/>
            <a:chOff x="848122" y="5539843"/>
            <a:chExt cx="5151824" cy="612648"/>
          </a:xfrm>
        </p:grpSpPr>
        <p:sp>
          <p:nvSpPr>
            <p:cNvPr id="10" name="矩形 9"/>
            <p:cNvSpPr/>
            <p:nvPr/>
          </p:nvSpPr>
          <p:spPr>
            <a:xfrm>
              <a:off x="848122" y="5650458"/>
              <a:ext cx="1327016" cy="391418"/>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圆角矩形标注 3"/>
            <p:cNvSpPr/>
            <p:nvPr/>
          </p:nvSpPr>
          <p:spPr>
            <a:xfrm>
              <a:off x="2463170" y="5539843"/>
              <a:ext cx="3536776" cy="612648"/>
            </a:xfrm>
            <a:prstGeom prst="wedgeRoundRectCallout">
              <a:avLst>
                <a:gd name="adj1" fmla="val -59153"/>
                <a:gd name="adj2" fmla="val -227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r>
                <a:rPr kumimoji="0" lang="en-US" altLang="zh-CN"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The style of the arguments are like common variables </a:t>
              </a:r>
              <a:endParaRPr kumimoji="0" lang="zh-CN" altLang="en-US"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grpSp>
        <p:nvGrpSpPr>
          <p:cNvPr id="2" name="组合 1"/>
          <p:cNvGrpSpPr/>
          <p:nvPr/>
        </p:nvGrpSpPr>
        <p:grpSpPr>
          <a:xfrm>
            <a:off x="1938552" y="1403094"/>
            <a:ext cx="9581647" cy="1536294"/>
            <a:chOff x="1523814" y="1869458"/>
            <a:chExt cx="10557556" cy="1692768"/>
          </a:xfrm>
        </p:grpSpPr>
        <p:sp>
          <p:nvSpPr>
            <p:cNvPr id="3" name="矩形 2"/>
            <p:cNvSpPr/>
            <p:nvPr/>
          </p:nvSpPr>
          <p:spPr>
            <a:xfrm>
              <a:off x="1523814" y="2013474"/>
              <a:ext cx="1685113" cy="391418"/>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2" name="圆角矩形标注 11"/>
            <p:cNvSpPr/>
            <p:nvPr/>
          </p:nvSpPr>
          <p:spPr>
            <a:xfrm>
              <a:off x="3360018" y="1869458"/>
              <a:ext cx="8721352" cy="1692768"/>
            </a:xfrm>
            <a:prstGeom prst="wedgeRoundRectCallout">
              <a:avLst>
                <a:gd name="adj1" fmla="val -53399"/>
                <a:gd name="adj2" fmla="val -227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Only by checking the function prototype or function definition can you tell whether the function passing by value or by reference. </a:t>
              </a:r>
            </a:p>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In the called function’s  body, the reference parameter actually refers to </a:t>
              </a:r>
              <a:r>
                <a:rPr kumimoji="0" lang="en-US" altLang="zh-CN" sz="2087" b="1" i="1"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the original variable </a:t>
              </a:r>
              <a:r>
                <a:rPr kumimoji="0" lang="en-US" altLang="zh-CN"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in the calling function, and the original variable can be </a:t>
              </a:r>
              <a:r>
                <a:rPr kumimoji="0" lang="en-US" altLang="zh-CN" sz="2087" b="1" i="1"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modified</a:t>
              </a:r>
              <a:r>
                <a:rPr kumimoji="0" lang="en-US" altLang="zh-CN"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directly by the called function.</a:t>
              </a:r>
              <a:endParaRPr kumimoji="0" lang="zh-CN" altLang="en-US" sz="2087"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grpSp>
        <p:nvGrpSpPr>
          <p:cNvPr id="13" name="组合 12"/>
          <p:cNvGrpSpPr/>
          <p:nvPr/>
        </p:nvGrpSpPr>
        <p:grpSpPr>
          <a:xfrm>
            <a:off x="7320027" y="5520258"/>
            <a:ext cx="1739923" cy="787772"/>
            <a:chOff x="7525410" y="6514554"/>
            <a:chExt cx="1917137" cy="868008"/>
          </a:xfrm>
        </p:grpSpPr>
        <p:sp>
          <p:nvSpPr>
            <p:cNvPr id="8" name="矩形 7"/>
            <p:cNvSpPr/>
            <p:nvPr/>
          </p:nvSpPr>
          <p:spPr>
            <a:xfrm>
              <a:off x="7544866" y="6514554"/>
              <a:ext cx="1897681" cy="25665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7525410" y="7053900"/>
              <a:ext cx="1897681" cy="32866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4747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E54FEAA-8A51-4000-A323-040C2D7107CC}"/>
              </a:ext>
            </a:extLst>
          </p:cNvPr>
          <p:cNvSpPr txBox="1"/>
          <p:nvPr/>
        </p:nvSpPr>
        <p:spPr>
          <a:xfrm>
            <a:off x="1635990" y="202224"/>
            <a:ext cx="10288152" cy="7626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2178"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const reference</a:t>
            </a: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reference that refers to a const type. A reference to const cannot be used to change the object to which the reference is bound.</a:t>
            </a:r>
            <a:endParaRPr kumimoji="0" lang="zh-CN" altLang="en-US"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4" name="图片 3">
            <a:extLst>
              <a:ext uri="{FF2B5EF4-FFF2-40B4-BE49-F238E27FC236}">
                <a16:creationId xmlns:a16="http://schemas.microsoft.com/office/drawing/2014/main" id="{059F584A-6B60-42D5-A4A7-B4B515EB8F09}"/>
              </a:ext>
            </a:extLst>
          </p:cNvPr>
          <p:cNvPicPr>
            <a:picLocks noChangeAspect="1"/>
          </p:cNvPicPr>
          <p:nvPr/>
        </p:nvPicPr>
        <p:blipFill>
          <a:blip r:embed="rId2"/>
          <a:stretch>
            <a:fillRect/>
          </a:stretch>
        </p:blipFill>
        <p:spPr>
          <a:xfrm>
            <a:off x="1921499" y="1210826"/>
            <a:ext cx="9111343" cy="994122"/>
          </a:xfrm>
          <a:prstGeom prst="rect">
            <a:avLst/>
          </a:prstGeom>
        </p:spPr>
      </p:pic>
      <p:sp>
        <p:nvSpPr>
          <p:cNvPr id="5" name="文本框 4">
            <a:extLst>
              <a:ext uri="{FF2B5EF4-FFF2-40B4-BE49-F238E27FC236}">
                <a16:creationId xmlns:a16="http://schemas.microsoft.com/office/drawing/2014/main" id="{3D6E840F-BAD9-413E-AE3C-EFBFBFB36DBF}"/>
              </a:ext>
            </a:extLst>
          </p:cNvPr>
          <p:cNvSpPr txBox="1"/>
          <p:nvPr/>
        </p:nvSpPr>
        <p:spPr>
          <a:xfrm>
            <a:off x="1613212" y="2427255"/>
            <a:ext cx="10218569" cy="14329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type of a reference must match the type of the object to which it refers. But there are two exceptions to the rule. </a:t>
            </a:r>
            <a:r>
              <a:rPr kumimoji="0" lang="en-US" altLang="zh-CN" sz="2178"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one </a:t>
            </a: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is that a const reference can refer to an non const object. </a:t>
            </a:r>
            <a:r>
              <a:rPr kumimoji="0" lang="en-US" altLang="zh-CN" sz="2178"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other </a:t>
            </a:r>
            <a:r>
              <a:rPr kumimoji="0" lang="en-US" altLang="zh-CN" sz="2178"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is that we can initialize a const reference from any expression that can be converted to the type of the reference.</a:t>
            </a:r>
          </a:p>
        </p:txBody>
      </p:sp>
      <p:pic>
        <p:nvPicPr>
          <p:cNvPr id="7" name="图片 6">
            <a:extLst>
              <a:ext uri="{FF2B5EF4-FFF2-40B4-BE49-F238E27FC236}">
                <a16:creationId xmlns:a16="http://schemas.microsoft.com/office/drawing/2014/main" id="{A467F4C0-78C4-4259-BE41-AA64AE8322D7}"/>
              </a:ext>
            </a:extLst>
          </p:cNvPr>
          <p:cNvPicPr>
            <a:picLocks noChangeAspect="1"/>
          </p:cNvPicPr>
          <p:nvPr/>
        </p:nvPicPr>
        <p:blipFill>
          <a:blip r:embed="rId3"/>
          <a:stretch>
            <a:fillRect/>
          </a:stretch>
        </p:blipFill>
        <p:spPr>
          <a:xfrm>
            <a:off x="1834031" y="4082518"/>
            <a:ext cx="9050831" cy="1884509"/>
          </a:xfrm>
          <a:prstGeom prst="rect">
            <a:avLst/>
          </a:prstGeom>
        </p:spPr>
      </p:pic>
    </p:spTree>
    <p:extLst>
      <p:ext uri="{BB962C8B-B14F-4D97-AF65-F5344CB8AC3E}">
        <p14:creationId xmlns:p14="http://schemas.microsoft.com/office/powerpoint/2010/main" val="393072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790F5E9A-5462-03A8-314A-34233681E7A0}"/>
              </a:ext>
            </a:extLst>
          </p:cNvPr>
          <p:cNvGrpSpPr/>
          <p:nvPr/>
        </p:nvGrpSpPr>
        <p:grpSpPr>
          <a:xfrm>
            <a:off x="253524" y="170618"/>
            <a:ext cx="6253163" cy="6403484"/>
            <a:chOff x="2891949" y="37268"/>
            <a:chExt cx="6253163" cy="6403484"/>
          </a:xfrm>
        </p:grpSpPr>
        <p:pic>
          <p:nvPicPr>
            <p:cNvPr id="5" name="图片 4">
              <a:extLst>
                <a:ext uri="{FF2B5EF4-FFF2-40B4-BE49-F238E27FC236}">
                  <a16:creationId xmlns:a16="http://schemas.microsoft.com/office/drawing/2014/main" id="{BC822558-A72E-E9EF-3AA4-872D2460572F}"/>
                </a:ext>
              </a:extLst>
            </p:cNvPr>
            <p:cNvPicPr>
              <a:picLocks noChangeAspect="1"/>
            </p:cNvPicPr>
            <p:nvPr/>
          </p:nvPicPr>
          <p:blipFill>
            <a:blip r:embed="rId3"/>
            <a:stretch>
              <a:fillRect/>
            </a:stretch>
          </p:blipFill>
          <p:spPr>
            <a:xfrm>
              <a:off x="2897878" y="37268"/>
              <a:ext cx="6243093" cy="3356658"/>
            </a:xfrm>
            <a:prstGeom prst="rect">
              <a:avLst/>
            </a:prstGeom>
          </p:spPr>
        </p:pic>
        <p:pic>
          <p:nvPicPr>
            <p:cNvPr id="12" name="图片 11">
              <a:extLst>
                <a:ext uri="{FF2B5EF4-FFF2-40B4-BE49-F238E27FC236}">
                  <a16:creationId xmlns:a16="http://schemas.microsoft.com/office/drawing/2014/main" id="{D30C0DD5-691E-E3BA-DE28-E60915CD94CB}"/>
                </a:ext>
              </a:extLst>
            </p:cNvPr>
            <p:cNvPicPr>
              <a:picLocks noChangeAspect="1"/>
            </p:cNvPicPr>
            <p:nvPr/>
          </p:nvPicPr>
          <p:blipFill>
            <a:blip r:embed="rId4"/>
            <a:stretch>
              <a:fillRect/>
            </a:stretch>
          </p:blipFill>
          <p:spPr>
            <a:xfrm>
              <a:off x="2891949" y="3383327"/>
              <a:ext cx="6253163" cy="3057425"/>
            </a:xfrm>
            <a:prstGeom prst="rect">
              <a:avLst/>
            </a:prstGeom>
          </p:spPr>
        </p:pic>
      </p:grpSp>
      <p:pic>
        <p:nvPicPr>
          <p:cNvPr id="43" name="图片 42">
            <a:extLst>
              <a:ext uri="{FF2B5EF4-FFF2-40B4-BE49-F238E27FC236}">
                <a16:creationId xmlns:a16="http://schemas.microsoft.com/office/drawing/2014/main" id="{37661B45-B2F0-55CB-3023-E00AB09CA156}"/>
              </a:ext>
            </a:extLst>
          </p:cNvPr>
          <p:cNvPicPr>
            <a:picLocks noChangeAspect="1"/>
          </p:cNvPicPr>
          <p:nvPr/>
        </p:nvPicPr>
        <p:blipFill>
          <a:blip r:embed="rId5"/>
          <a:stretch>
            <a:fillRect/>
          </a:stretch>
        </p:blipFill>
        <p:spPr>
          <a:xfrm>
            <a:off x="5560919" y="4475762"/>
            <a:ext cx="6464986" cy="2095465"/>
          </a:xfrm>
          <a:prstGeom prst="rect">
            <a:avLst/>
          </a:prstGeom>
        </p:spPr>
      </p:pic>
      <p:sp>
        <p:nvSpPr>
          <p:cNvPr id="7" name="TextBox 6"/>
          <p:cNvSpPr txBox="1"/>
          <p:nvPr/>
        </p:nvSpPr>
        <p:spPr>
          <a:xfrm>
            <a:off x="7164948" y="983205"/>
            <a:ext cx="4617755" cy="1712764"/>
          </a:xfrm>
          <a:prstGeom prst="rect">
            <a:avLst/>
          </a:prstGeom>
          <a:noFill/>
        </p:spPr>
        <p:txBody>
          <a:bodyPr wrap="square" lIns="105843" tIns="52921" rIns="105843" bIns="52921" rtlCol="0">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2087"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Passing by value</a:t>
            </a:r>
            <a:r>
              <a:rPr kumimoji="0" lang="en-US" altLang="zh-CN" sz="2087"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the address that the function operates is not that of the argument; but </a:t>
            </a:r>
            <a:r>
              <a:rPr kumimoji="0" lang="en-US" altLang="zh-CN" sz="2087"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passing by reference( or pointer )</a:t>
            </a:r>
            <a:r>
              <a:rPr kumimoji="0" lang="en-US" altLang="zh-CN" sz="2087"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the function operates the address of argument.</a:t>
            </a:r>
            <a:endParaRPr kumimoji="0" lang="zh-CN" altLang="en-US" sz="2087"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3" name="组合 2"/>
          <p:cNvGrpSpPr/>
          <p:nvPr/>
        </p:nvGrpSpPr>
        <p:grpSpPr>
          <a:xfrm>
            <a:off x="781388" y="4276545"/>
            <a:ext cx="8798500" cy="411249"/>
            <a:chOff x="784328" y="4725606"/>
            <a:chExt cx="9694644" cy="453135"/>
          </a:xfrm>
        </p:grpSpPr>
        <p:sp>
          <p:nvSpPr>
            <p:cNvPr id="4" name="矩形 3"/>
            <p:cNvSpPr/>
            <p:nvPr/>
          </p:nvSpPr>
          <p:spPr>
            <a:xfrm>
              <a:off x="8822788" y="4921417"/>
              <a:ext cx="1656184" cy="25732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 name="矩形 21"/>
            <p:cNvSpPr/>
            <p:nvPr/>
          </p:nvSpPr>
          <p:spPr>
            <a:xfrm>
              <a:off x="784328" y="4725606"/>
              <a:ext cx="4960334" cy="25732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8" name="组合 7"/>
          <p:cNvGrpSpPr/>
          <p:nvPr/>
        </p:nvGrpSpPr>
        <p:grpSpPr>
          <a:xfrm>
            <a:off x="786744" y="4594488"/>
            <a:ext cx="10852060" cy="716146"/>
            <a:chOff x="416074" y="5434434"/>
            <a:chExt cx="11957362" cy="789086"/>
          </a:xfrm>
        </p:grpSpPr>
        <p:sp>
          <p:nvSpPr>
            <p:cNvPr id="16" name="矩形 15"/>
            <p:cNvSpPr/>
            <p:nvPr/>
          </p:nvSpPr>
          <p:spPr>
            <a:xfrm>
              <a:off x="10875388" y="5724198"/>
              <a:ext cx="1498048" cy="25732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6902196" y="5966196"/>
              <a:ext cx="2025656" cy="25732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矩形 22"/>
            <p:cNvSpPr/>
            <p:nvPr/>
          </p:nvSpPr>
          <p:spPr>
            <a:xfrm>
              <a:off x="416074" y="5434434"/>
              <a:ext cx="1296144" cy="25732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9" name="组合 8"/>
          <p:cNvGrpSpPr/>
          <p:nvPr/>
        </p:nvGrpSpPr>
        <p:grpSpPr>
          <a:xfrm>
            <a:off x="833360" y="5091011"/>
            <a:ext cx="11108241" cy="840417"/>
            <a:chOff x="465152" y="5753338"/>
            <a:chExt cx="12239636" cy="926014"/>
          </a:xfrm>
        </p:grpSpPr>
        <p:sp>
          <p:nvSpPr>
            <p:cNvPr id="17" name="矩形 16"/>
            <p:cNvSpPr/>
            <p:nvPr/>
          </p:nvSpPr>
          <p:spPr>
            <a:xfrm>
              <a:off x="11033524" y="6149114"/>
              <a:ext cx="1671264" cy="298624"/>
            </a:xfrm>
            <a:prstGeom prst="rect">
              <a:avLst/>
            </a:prstGeom>
            <a:noFill/>
            <a:ln w="19050"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882132" y="6422028"/>
              <a:ext cx="2120890" cy="257324"/>
            </a:xfrm>
            <a:prstGeom prst="rect">
              <a:avLst/>
            </a:prstGeom>
            <a:noFill/>
            <a:ln w="19050"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矩形 23"/>
            <p:cNvSpPr/>
            <p:nvPr/>
          </p:nvSpPr>
          <p:spPr>
            <a:xfrm>
              <a:off x="465152" y="5753338"/>
              <a:ext cx="1256794" cy="257324"/>
            </a:xfrm>
            <a:prstGeom prst="rect">
              <a:avLst/>
            </a:prstGeom>
            <a:noFill/>
            <a:ln w="19050"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0" name="组合 9"/>
          <p:cNvGrpSpPr/>
          <p:nvPr/>
        </p:nvGrpSpPr>
        <p:grpSpPr>
          <a:xfrm>
            <a:off x="833295" y="5546202"/>
            <a:ext cx="11205942" cy="991124"/>
            <a:chOff x="449996" y="6310334"/>
            <a:chExt cx="12347288" cy="1092070"/>
          </a:xfrm>
        </p:grpSpPr>
        <p:sp>
          <p:nvSpPr>
            <p:cNvPr id="18" name="矩形 17"/>
            <p:cNvSpPr/>
            <p:nvPr/>
          </p:nvSpPr>
          <p:spPr>
            <a:xfrm>
              <a:off x="11213108" y="6900071"/>
              <a:ext cx="1584176" cy="257324"/>
            </a:xfrm>
            <a:prstGeom prst="rect">
              <a:avLst/>
            </a:prstGeom>
            <a:noFill/>
            <a:ln w="19050"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6909057" y="7130701"/>
              <a:ext cx="2261961" cy="271703"/>
            </a:xfrm>
            <a:prstGeom prst="rect">
              <a:avLst/>
            </a:prstGeom>
            <a:noFill/>
            <a:ln w="19050"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5" name="矩形 24"/>
            <p:cNvSpPr/>
            <p:nvPr/>
          </p:nvSpPr>
          <p:spPr>
            <a:xfrm>
              <a:off x="449996" y="6310334"/>
              <a:ext cx="1240465" cy="271703"/>
            </a:xfrm>
            <a:prstGeom prst="rect">
              <a:avLst/>
            </a:prstGeom>
            <a:noFill/>
            <a:ln w="19050"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6" name="组合 25">
            <a:extLst>
              <a:ext uri="{FF2B5EF4-FFF2-40B4-BE49-F238E27FC236}">
                <a16:creationId xmlns:a16="http://schemas.microsoft.com/office/drawing/2014/main" id="{2E5C49B9-D896-4C21-84B2-5AB6E234ECEE}"/>
              </a:ext>
            </a:extLst>
          </p:cNvPr>
          <p:cNvGrpSpPr/>
          <p:nvPr/>
        </p:nvGrpSpPr>
        <p:grpSpPr>
          <a:xfrm>
            <a:off x="568349" y="488169"/>
            <a:ext cx="3119921" cy="495036"/>
            <a:chOff x="9426" y="4180012"/>
            <a:chExt cx="3437691" cy="545456"/>
          </a:xfrm>
        </p:grpSpPr>
        <p:sp>
          <p:nvSpPr>
            <p:cNvPr id="27" name="矩形 26">
              <a:extLst>
                <a:ext uri="{FF2B5EF4-FFF2-40B4-BE49-F238E27FC236}">
                  <a16:creationId xmlns:a16="http://schemas.microsoft.com/office/drawing/2014/main" id="{6CC2E9DF-9D51-49F2-BE6A-BFEBC37FF5DB}"/>
                </a:ext>
              </a:extLst>
            </p:cNvPr>
            <p:cNvSpPr/>
            <p:nvPr/>
          </p:nvSpPr>
          <p:spPr>
            <a:xfrm>
              <a:off x="9426" y="4474483"/>
              <a:ext cx="1849226" cy="25098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28" name="直接箭头连接符 27">
              <a:extLst>
                <a:ext uri="{FF2B5EF4-FFF2-40B4-BE49-F238E27FC236}">
                  <a16:creationId xmlns:a16="http://schemas.microsoft.com/office/drawing/2014/main" id="{76C0BA3F-A086-45F0-B7E2-3C1CF439FE83}"/>
                </a:ext>
              </a:extLst>
            </p:cNvPr>
            <p:cNvCxnSpPr>
              <a:cxnSpLocks/>
              <a:stCxn id="29" idx="1"/>
            </p:cNvCxnSpPr>
            <p:nvPr/>
          </p:nvCxnSpPr>
          <p:spPr>
            <a:xfrm flipH="1">
              <a:off x="1516242" y="4384758"/>
              <a:ext cx="353170" cy="897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15">
              <a:extLst>
                <a:ext uri="{FF2B5EF4-FFF2-40B4-BE49-F238E27FC236}">
                  <a16:creationId xmlns:a16="http://schemas.microsoft.com/office/drawing/2014/main" id="{E2EB9A57-65E8-452E-B9B2-DF9673B0E021}"/>
                </a:ext>
              </a:extLst>
            </p:cNvPr>
            <p:cNvSpPr txBox="1"/>
            <p:nvPr/>
          </p:nvSpPr>
          <p:spPr>
            <a:xfrm>
              <a:off x="1869412" y="4180012"/>
              <a:ext cx="1577705" cy="409492"/>
            </a:xfrm>
            <a:prstGeom prst="rect">
              <a:avLst/>
            </a:prstGeom>
            <a:noFill/>
          </p:spPr>
          <p:txBody>
            <a:bodyPr wrap="none" rtlCol="0">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Pass by value</a:t>
              </a:r>
              <a:endParaRPr kumimoji="0" lang="zh-CN" altLang="en-US"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grpSp>
        <p:nvGrpSpPr>
          <p:cNvPr id="31" name="组合 30">
            <a:extLst>
              <a:ext uri="{FF2B5EF4-FFF2-40B4-BE49-F238E27FC236}">
                <a16:creationId xmlns:a16="http://schemas.microsoft.com/office/drawing/2014/main" id="{87AC9AB2-0849-42C0-9909-8974E1A01987}"/>
              </a:ext>
            </a:extLst>
          </p:cNvPr>
          <p:cNvGrpSpPr/>
          <p:nvPr/>
        </p:nvGrpSpPr>
        <p:grpSpPr>
          <a:xfrm>
            <a:off x="604648" y="1468446"/>
            <a:ext cx="3306190" cy="475779"/>
            <a:chOff x="9425" y="4180012"/>
            <a:chExt cx="3642932" cy="524238"/>
          </a:xfrm>
        </p:grpSpPr>
        <p:sp>
          <p:nvSpPr>
            <p:cNvPr id="32" name="矩形 31">
              <a:extLst>
                <a:ext uri="{FF2B5EF4-FFF2-40B4-BE49-F238E27FC236}">
                  <a16:creationId xmlns:a16="http://schemas.microsoft.com/office/drawing/2014/main" id="{440AE5A6-BA51-4830-8289-4728CDEB3E24}"/>
                </a:ext>
              </a:extLst>
            </p:cNvPr>
            <p:cNvSpPr/>
            <p:nvPr/>
          </p:nvSpPr>
          <p:spPr>
            <a:xfrm>
              <a:off x="9425" y="4476210"/>
              <a:ext cx="1665477" cy="228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33" name="直接箭头连接符 32">
              <a:extLst>
                <a:ext uri="{FF2B5EF4-FFF2-40B4-BE49-F238E27FC236}">
                  <a16:creationId xmlns:a16="http://schemas.microsoft.com/office/drawing/2014/main" id="{8F17637A-9349-4799-9368-4F616ACA01EA}"/>
                </a:ext>
              </a:extLst>
            </p:cNvPr>
            <p:cNvCxnSpPr>
              <a:cxnSpLocks/>
              <a:stCxn id="34" idx="1"/>
            </p:cNvCxnSpPr>
            <p:nvPr/>
          </p:nvCxnSpPr>
          <p:spPr>
            <a:xfrm flipH="1">
              <a:off x="1480834" y="4384758"/>
              <a:ext cx="388578" cy="9145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15">
              <a:extLst>
                <a:ext uri="{FF2B5EF4-FFF2-40B4-BE49-F238E27FC236}">
                  <a16:creationId xmlns:a16="http://schemas.microsoft.com/office/drawing/2014/main" id="{142524B3-5192-4F11-9504-7475FA25D0E8}"/>
                </a:ext>
              </a:extLst>
            </p:cNvPr>
            <p:cNvSpPr txBox="1"/>
            <p:nvPr/>
          </p:nvSpPr>
          <p:spPr>
            <a:xfrm>
              <a:off x="1869412" y="4180012"/>
              <a:ext cx="1782945" cy="409492"/>
            </a:xfrm>
            <a:prstGeom prst="rect">
              <a:avLst/>
            </a:prstGeom>
            <a:noFill/>
          </p:spPr>
          <p:txBody>
            <a:bodyPr wrap="none" rtlCol="0">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Pass by pointer</a:t>
              </a:r>
              <a:endParaRPr kumimoji="0" lang="zh-CN" altLang="en-US"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grpSp>
        <p:nvGrpSpPr>
          <p:cNvPr id="35" name="组合 34">
            <a:extLst>
              <a:ext uri="{FF2B5EF4-FFF2-40B4-BE49-F238E27FC236}">
                <a16:creationId xmlns:a16="http://schemas.microsoft.com/office/drawing/2014/main" id="{00912CAA-18FD-42FA-A369-47B51672211B}"/>
              </a:ext>
            </a:extLst>
          </p:cNvPr>
          <p:cNvGrpSpPr/>
          <p:nvPr/>
        </p:nvGrpSpPr>
        <p:grpSpPr>
          <a:xfrm>
            <a:off x="611822" y="2401098"/>
            <a:ext cx="3516503" cy="495038"/>
            <a:chOff x="9425" y="4180012"/>
            <a:chExt cx="3874666" cy="545458"/>
          </a:xfrm>
        </p:grpSpPr>
        <p:sp>
          <p:nvSpPr>
            <p:cNvPr id="36" name="矩形 35">
              <a:extLst>
                <a:ext uri="{FF2B5EF4-FFF2-40B4-BE49-F238E27FC236}">
                  <a16:creationId xmlns:a16="http://schemas.microsoft.com/office/drawing/2014/main" id="{1B381463-2032-4104-852F-587A05583E07}"/>
                </a:ext>
              </a:extLst>
            </p:cNvPr>
            <p:cNvSpPr/>
            <p:nvPr/>
          </p:nvSpPr>
          <p:spPr>
            <a:xfrm>
              <a:off x="9425" y="4474484"/>
              <a:ext cx="1665477" cy="25098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8467" rtl="0" eaLnBrk="1" fontAlgn="auto" latinLnBrk="0" hangingPunct="1">
                <a:lnSpc>
                  <a:spcPct val="100000"/>
                </a:lnSpc>
                <a:spcBef>
                  <a:spcPts val="0"/>
                </a:spcBef>
                <a:spcAft>
                  <a:spcPts val="0"/>
                </a:spcAft>
                <a:buClrTx/>
                <a:buSzTx/>
                <a:buFontTx/>
                <a:buNone/>
                <a:tabLst/>
                <a:defRPr/>
              </a:pPr>
              <a:endParaRPr kumimoji="0" lang="zh-CN" altLang="en-US" sz="208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37" name="直接箭头连接符 36">
              <a:extLst>
                <a:ext uri="{FF2B5EF4-FFF2-40B4-BE49-F238E27FC236}">
                  <a16:creationId xmlns:a16="http://schemas.microsoft.com/office/drawing/2014/main" id="{FAE747AB-0805-4217-9DD0-2CBA50FC2338}"/>
                </a:ext>
              </a:extLst>
            </p:cNvPr>
            <p:cNvCxnSpPr>
              <a:cxnSpLocks/>
              <a:stCxn id="38" idx="1"/>
            </p:cNvCxnSpPr>
            <p:nvPr/>
          </p:nvCxnSpPr>
          <p:spPr>
            <a:xfrm flipH="1">
              <a:off x="1483425" y="4384758"/>
              <a:ext cx="385985" cy="8972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15">
              <a:extLst>
                <a:ext uri="{FF2B5EF4-FFF2-40B4-BE49-F238E27FC236}">
                  <a16:creationId xmlns:a16="http://schemas.microsoft.com/office/drawing/2014/main" id="{0AF2505B-91EA-44C6-96B6-075BAED5CBF6}"/>
                </a:ext>
              </a:extLst>
            </p:cNvPr>
            <p:cNvSpPr txBox="1"/>
            <p:nvPr/>
          </p:nvSpPr>
          <p:spPr>
            <a:xfrm>
              <a:off x="1869411" y="4180012"/>
              <a:ext cx="2014680" cy="409492"/>
            </a:xfrm>
            <a:prstGeom prst="rect">
              <a:avLst/>
            </a:prstGeom>
            <a:noFill/>
          </p:spPr>
          <p:txBody>
            <a:bodyPr wrap="none" rtlCol="0">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Pass by reference</a:t>
              </a:r>
              <a:endParaRPr kumimoji="0" lang="zh-CN" altLang="en-US"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grpSp>
        <p:nvGrpSpPr>
          <p:cNvPr id="42" name="组合 41">
            <a:extLst>
              <a:ext uri="{FF2B5EF4-FFF2-40B4-BE49-F238E27FC236}">
                <a16:creationId xmlns:a16="http://schemas.microsoft.com/office/drawing/2014/main" id="{E8CE6CEA-0FA2-4E8D-834A-BDFB7AF9167B}"/>
              </a:ext>
            </a:extLst>
          </p:cNvPr>
          <p:cNvGrpSpPr/>
          <p:nvPr/>
        </p:nvGrpSpPr>
        <p:grpSpPr>
          <a:xfrm>
            <a:off x="9579895" y="4479350"/>
            <a:ext cx="905299" cy="367024"/>
            <a:chOff x="10447491" y="4935575"/>
            <a:chExt cx="997505" cy="404405"/>
          </a:xfrm>
        </p:grpSpPr>
        <p:cxnSp>
          <p:nvCxnSpPr>
            <p:cNvPr id="40" name="直接连接符 39">
              <a:extLst>
                <a:ext uri="{FF2B5EF4-FFF2-40B4-BE49-F238E27FC236}">
                  <a16:creationId xmlns:a16="http://schemas.microsoft.com/office/drawing/2014/main" id="{4086AE8F-7040-4EAD-B880-15ACDDB7AAA8}"/>
                </a:ext>
              </a:extLst>
            </p:cNvPr>
            <p:cNvCxnSpPr>
              <a:stCxn id="4" idx="3"/>
            </p:cNvCxnSpPr>
            <p:nvPr/>
          </p:nvCxnSpPr>
          <p:spPr>
            <a:xfrm>
              <a:off x="10447491" y="5036594"/>
              <a:ext cx="936103" cy="303386"/>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41" name="文本框 40">
              <a:extLst>
                <a:ext uri="{FF2B5EF4-FFF2-40B4-BE49-F238E27FC236}">
                  <a16:creationId xmlns:a16="http://schemas.microsoft.com/office/drawing/2014/main" id="{D18B48EE-36B9-4387-913C-FA641A273A4C}"/>
                </a:ext>
              </a:extLst>
            </p:cNvPr>
            <p:cNvSpPr txBox="1"/>
            <p:nvPr/>
          </p:nvSpPr>
          <p:spPr>
            <a:xfrm rot="1381434">
              <a:off x="10612446" y="4935575"/>
              <a:ext cx="832550" cy="317221"/>
            </a:xfrm>
            <a:prstGeom prst="rect">
              <a:avLst/>
            </a:prstGeom>
            <a:noFill/>
          </p:spPr>
          <p:txBody>
            <a:bodyPr wrap="none" rtlCol="0">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1271"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different</a:t>
              </a:r>
              <a:endParaRPr kumimoji="0" lang="zh-CN" altLang="en-US" sz="1271"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grpSp>
        <p:nvGrpSpPr>
          <p:cNvPr id="46" name="组合 45">
            <a:extLst>
              <a:ext uri="{FF2B5EF4-FFF2-40B4-BE49-F238E27FC236}">
                <a16:creationId xmlns:a16="http://schemas.microsoft.com/office/drawing/2014/main" id="{9D10FF77-BBA3-40F2-AD0E-529536C20320}"/>
              </a:ext>
            </a:extLst>
          </p:cNvPr>
          <p:cNvGrpSpPr/>
          <p:nvPr/>
        </p:nvGrpSpPr>
        <p:grpSpPr>
          <a:xfrm>
            <a:off x="9086078" y="4704816"/>
            <a:ext cx="1349169" cy="880794"/>
            <a:chOff x="9903387" y="5184010"/>
            <a:chExt cx="1486585" cy="970504"/>
          </a:xfrm>
        </p:grpSpPr>
        <p:cxnSp>
          <p:nvCxnSpPr>
            <p:cNvPr id="44" name="直接连接符 43">
              <a:extLst>
                <a:ext uri="{FF2B5EF4-FFF2-40B4-BE49-F238E27FC236}">
                  <a16:creationId xmlns:a16="http://schemas.microsoft.com/office/drawing/2014/main" id="{66A10976-EA24-40CE-A5C0-C3AF6887B96C}"/>
                </a:ext>
              </a:extLst>
            </p:cNvPr>
            <p:cNvCxnSpPr>
              <a:cxnSpLocks/>
            </p:cNvCxnSpPr>
            <p:nvPr/>
          </p:nvCxnSpPr>
          <p:spPr>
            <a:xfrm>
              <a:off x="9903387" y="5184010"/>
              <a:ext cx="1385895" cy="97050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21ECB6BD-485F-4385-BA6E-9F16A17A1B2A}"/>
                </a:ext>
              </a:extLst>
            </p:cNvPr>
            <p:cNvSpPr txBox="1"/>
            <p:nvPr/>
          </p:nvSpPr>
          <p:spPr>
            <a:xfrm rot="2036790">
              <a:off x="10511782" y="5683077"/>
              <a:ext cx="878190" cy="317222"/>
            </a:xfrm>
            <a:prstGeom prst="rect">
              <a:avLst/>
            </a:prstGeom>
            <a:noFill/>
          </p:spPr>
          <p:txBody>
            <a:bodyPr wrap="none" rtlCol="0">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1271"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the same</a:t>
              </a:r>
              <a:endParaRPr kumimoji="0" lang="zh-CN" altLang="en-US" sz="1271"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grpSp>
        <p:nvGrpSpPr>
          <p:cNvPr id="50" name="组合 49">
            <a:extLst>
              <a:ext uri="{FF2B5EF4-FFF2-40B4-BE49-F238E27FC236}">
                <a16:creationId xmlns:a16="http://schemas.microsoft.com/office/drawing/2014/main" id="{682355BF-5398-4CAD-A669-10229B8ABBED}"/>
              </a:ext>
            </a:extLst>
          </p:cNvPr>
          <p:cNvGrpSpPr/>
          <p:nvPr/>
        </p:nvGrpSpPr>
        <p:grpSpPr>
          <a:xfrm>
            <a:off x="8277224" y="4670916"/>
            <a:ext cx="2409935" cy="1360903"/>
            <a:chOff x="9012148" y="5146657"/>
            <a:chExt cx="2655392" cy="1499513"/>
          </a:xfrm>
        </p:grpSpPr>
        <p:cxnSp>
          <p:nvCxnSpPr>
            <p:cNvPr id="48" name="直接连接符 47">
              <a:extLst>
                <a:ext uri="{FF2B5EF4-FFF2-40B4-BE49-F238E27FC236}">
                  <a16:creationId xmlns:a16="http://schemas.microsoft.com/office/drawing/2014/main" id="{3C96CB65-FC1E-40ED-BD92-7712FEF4E63C}"/>
                </a:ext>
              </a:extLst>
            </p:cNvPr>
            <p:cNvCxnSpPr>
              <a:cxnSpLocks/>
            </p:cNvCxnSpPr>
            <p:nvPr/>
          </p:nvCxnSpPr>
          <p:spPr>
            <a:xfrm>
              <a:off x="9012148" y="5146657"/>
              <a:ext cx="2655392" cy="149951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CCA84BF5-8047-40C9-8D0F-7F9FF0E87D9E}"/>
                </a:ext>
              </a:extLst>
            </p:cNvPr>
            <p:cNvSpPr txBox="1"/>
            <p:nvPr/>
          </p:nvSpPr>
          <p:spPr>
            <a:xfrm rot="1852564">
              <a:off x="9790313" y="5774084"/>
              <a:ext cx="878190" cy="317222"/>
            </a:xfrm>
            <a:prstGeom prst="rect">
              <a:avLst/>
            </a:prstGeom>
            <a:noFill/>
          </p:spPr>
          <p:txBody>
            <a:bodyPr wrap="none" rtlCol="0">
              <a:spAutoFit/>
            </a:bodyPr>
            <a:lstStyle/>
            <a:p>
              <a:pPr marL="0" marR="0" lvl="0" indent="0" algn="l" defTabSz="1058467" rtl="0" eaLnBrk="1" fontAlgn="auto" latinLnBrk="0" hangingPunct="1">
                <a:lnSpc>
                  <a:spcPct val="100000"/>
                </a:lnSpc>
                <a:spcBef>
                  <a:spcPts val="0"/>
                </a:spcBef>
                <a:spcAft>
                  <a:spcPts val="0"/>
                </a:spcAft>
                <a:buClrTx/>
                <a:buSzTx/>
                <a:buFontTx/>
                <a:buNone/>
                <a:tabLst/>
                <a:defRPr/>
              </a:pPr>
              <a:r>
                <a:rPr kumimoji="0" lang="en-US" altLang="zh-CN" sz="1271"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the same</a:t>
              </a:r>
              <a:endParaRPr kumimoji="0" lang="zh-CN" altLang="en-US" sz="1271"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86286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a16="http://schemas.microsoft.com/office/drawing/2014/main" id="{C6708C00-DF6A-4715-B402-3EA6B0205091}"/>
              </a:ext>
            </a:extLst>
          </p:cNvPr>
          <p:cNvPicPr>
            <a:picLocks noChangeAspect="1"/>
          </p:cNvPicPr>
          <p:nvPr/>
        </p:nvPicPr>
        <p:blipFill>
          <a:blip r:embed="rId2"/>
          <a:stretch>
            <a:fillRect/>
          </a:stretch>
        </p:blipFill>
        <p:spPr>
          <a:xfrm>
            <a:off x="432915" y="5662712"/>
            <a:ext cx="5497926" cy="380360"/>
          </a:xfrm>
          <a:prstGeom prst="rect">
            <a:avLst/>
          </a:prstGeom>
        </p:spPr>
      </p:pic>
      <p:pic>
        <p:nvPicPr>
          <p:cNvPr id="39" name="图片 38">
            <a:extLst>
              <a:ext uri="{FF2B5EF4-FFF2-40B4-BE49-F238E27FC236}">
                <a16:creationId xmlns:a16="http://schemas.microsoft.com/office/drawing/2014/main" id="{7AA4BDF8-C8E2-4476-ADF4-6257734E6750}"/>
              </a:ext>
            </a:extLst>
          </p:cNvPr>
          <p:cNvPicPr>
            <a:picLocks noChangeAspect="1"/>
          </p:cNvPicPr>
          <p:nvPr/>
        </p:nvPicPr>
        <p:blipFill>
          <a:blip r:embed="rId3"/>
          <a:stretch>
            <a:fillRect/>
          </a:stretch>
        </p:blipFill>
        <p:spPr>
          <a:xfrm>
            <a:off x="4968730" y="23150"/>
            <a:ext cx="6926344" cy="4050262"/>
          </a:xfrm>
          <a:prstGeom prst="rect">
            <a:avLst/>
          </a:prstGeom>
        </p:spPr>
      </p:pic>
      <p:pic>
        <p:nvPicPr>
          <p:cNvPr id="35" name="图片 34">
            <a:extLst>
              <a:ext uri="{FF2B5EF4-FFF2-40B4-BE49-F238E27FC236}">
                <a16:creationId xmlns:a16="http://schemas.microsoft.com/office/drawing/2014/main" id="{DD0CD37E-DD7B-441F-B893-6A4660BCBCC4}"/>
              </a:ext>
            </a:extLst>
          </p:cNvPr>
          <p:cNvPicPr>
            <a:picLocks noChangeAspect="1"/>
          </p:cNvPicPr>
          <p:nvPr/>
        </p:nvPicPr>
        <p:blipFill>
          <a:blip r:embed="rId4"/>
          <a:stretch>
            <a:fillRect/>
          </a:stretch>
        </p:blipFill>
        <p:spPr>
          <a:xfrm>
            <a:off x="242555" y="3401977"/>
            <a:ext cx="4481408" cy="1739749"/>
          </a:xfrm>
          <a:prstGeom prst="rect">
            <a:avLst/>
          </a:prstGeom>
        </p:spPr>
      </p:pic>
      <p:pic>
        <p:nvPicPr>
          <p:cNvPr id="33" name="图片 32">
            <a:extLst>
              <a:ext uri="{FF2B5EF4-FFF2-40B4-BE49-F238E27FC236}">
                <a16:creationId xmlns:a16="http://schemas.microsoft.com/office/drawing/2014/main" id="{C4064275-7119-4E44-A432-1093342C8B79}"/>
              </a:ext>
            </a:extLst>
          </p:cNvPr>
          <p:cNvPicPr>
            <a:picLocks noChangeAspect="1"/>
          </p:cNvPicPr>
          <p:nvPr/>
        </p:nvPicPr>
        <p:blipFill>
          <a:blip r:embed="rId5"/>
          <a:stretch>
            <a:fillRect/>
          </a:stretch>
        </p:blipFill>
        <p:spPr>
          <a:xfrm>
            <a:off x="4975019" y="4130705"/>
            <a:ext cx="6995968" cy="1210538"/>
          </a:xfrm>
          <a:prstGeom prst="rect">
            <a:avLst/>
          </a:prstGeom>
        </p:spPr>
      </p:pic>
      <p:pic>
        <p:nvPicPr>
          <p:cNvPr id="7" name="图片 6">
            <a:extLst>
              <a:ext uri="{FF2B5EF4-FFF2-40B4-BE49-F238E27FC236}">
                <a16:creationId xmlns:a16="http://schemas.microsoft.com/office/drawing/2014/main" id="{19780F99-CCEE-42EA-B37B-9CEB6E867FFE}"/>
              </a:ext>
            </a:extLst>
          </p:cNvPr>
          <p:cNvPicPr>
            <a:picLocks noChangeAspect="1"/>
          </p:cNvPicPr>
          <p:nvPr/>
        </p:nvPicPr>
        <p:blipFill>
          <a:blip r:embed="rId6"/>
          <a:stretch>
            <a:fillRect/>
          </a:stretch>
        </p:blipFill>
        <p:spPr>
          <a:xfrm>
            <a:off x="221365" y="463202"/>
            <a:ext cx="4502598" cy="2704391"/>
          </a:xfrm>
          <a:prstGeom prst="rect">
            <a:avLst/>
          </a:prstGeom>
        </p:spPr>
      </p:pic>
      <p:grpSp>
        <p:nvGrpSpPr>
          <p:cNvPr id="10" name="组合 9">
            <a:extLst>
              <a:ext uri="{FF2B5EF4-FFF2-40B4-BE49-F238E27FC236}">
                <a16:creationId xmlns:a16="http://schemas.microsoft.com/office/drawing/2014/main" id="{51CD7AAE-1027-4E32-894B-31E759CB4970}"/>
              </a:ext>
            </a:extLst>
          </p:cNvPr>
          <p:cNvGrpSpPr/>
          <p:nvPr/>
        </p:nvGrpSpPr>
        <p:grpSpPr>
          <a:xfrm>
            <a:off x="1063911" y="4672612"/>
            <a:ext cx="4182516" cy="259480"/>
            <a:chOff x="268996" y="3083923"/>
            <a:chExt cx="4608513" cy="285909"/>
          </a:xfrm>
        </p:grpSpPr>
        <p:sp>
          <p:nvSpPr>
            <p:cNvPr id="11" name="矩形 10">
              <a:extLst>
                <a:ext uri="{FF2B5EF4-FFF2-40B4-BE49-F238E27FC236}">
                  <a16:creationId xmlns:a16="http://schemas.microsoft.com/office/drawing/2014/main" id="{9BE1F18A-1000-40D3-8C71-D427374968F7}"/>
                </a:ext>
              </a:extLst>
            </p:cNvPr>
            <p:cNvSpPr/>
            <p:nvPr/>
          </p:nvSpPr>
          <p:spPr>
            <a:xfrm>
              <a:off x="268996" y="3083923"/>
              <a:ext cx="1083181" cy="28590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2" name="直接箭头连接符 11">
              <a:extLst>
                <a:ext uri="{FF2B5EF4-FFF2-40B4-BE49-F238E27FC236}">
                  <a16:creationId xmlns:a16="http://schemas.microsoft.com/office/drawing/2014/main" id="{0DE9C9B4-9CAA-4F1C-B7A5-45EC5053C1FD}"/>
                </a:ext>
              </a:extLst>
            </p:cNvPr>
            <p:cNvCxnSpPr>
              <a:cxnSpLocks/>
            </p:cNvCxnSpPr>
            <p:nvPr/>
          </p:nvCxnSpPr>
          <p:spPr>
            <a:xfrm flipV="1">
              <a:off x="1352178" y="3153808"/>
              <a:ext cx="3525331" cy="9776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7CED5D2F-DA85-48EA-BE88-87EF30FFF090}"/>
              </a:ext>
            </a:extLst>
          </p:cNvPr>
          <p:cNvGrpSpPr/>
          <p:nvPr/>
        </p:nvGrpSpPr>
        <p:grpSpPr>
          <a:xfrm>
            <a:off x="1063912" y="3798304"/>
            <a:ext cx="4051811" cy="1343423"/>
            <a:chOff x="128042" y="3083923"/>
            <a:chExt cx="4464496" cy="1480253"/>
          </a:xfrm>
        </p:grpSpPr>
        <p:sp>
          <p:nvSpPr>
            <p:cNvPr id="18" name="矩形 17">
              <a:extLst>
                <a:ext uri="{FF2B5EF4-FFF2-40B4-BE49-F238E27FC236}">
                  <a16:creationId xmlns:a16="http://schemas.microsoft.com/office/drawing/2014/main" id="{E6D4D1C5-D591-41F3-AEDE-AB53794797AD}"/>
                </a:ext>
              </a:extLst>
            </p:cNvPr>
            <p:cNvSpPr/>
            <p:nvPr/>
          </p:nvSpPr>
          <p:spPr>
            <a:xfrm>
              <a:off x="128042" y="3083923"/>
              <a:ext cx="936104" cy="26227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9" name="直接箭头连接符 18">
              <a:extLst>
                <a:ext uri="{FF2B5EF4-FFF2-40B4-BE49-F238E27FC236}">
                  <a16:creationId xmlns:a16="http://schemas.microsoft.com/office/drawing/2014/main" id="{0899425B-FFD0-4273-90C8-43550981A19F}"/>
                </a:ext>
              </a:extLst>
            </p:cNvPr>
            <p:cNvCxnSpPr>
              <a:cxnSpLocks/>
            </p:cNvCxnSpPr>
            <p:nvPr/>
          </p:nvCxnSpPr>
          <p:spPr>
            <a:xfrm>
              <a:off x="1064146" y="3227939"/>
              <a:ext cx="3528392" cy="13362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5" name="椭圆 24">
            <a:extLst>
              <a:ext uri="{FF2B5EF4-FFF2-40B4-BE49-F238E27FC236}">
                <a16:creationId xmlns:a16="http://schemas.microsoft.com/office/drawing/2014/main" id="{D0F98F0A-58F3-4B2F-8123-717FA93120B5}"/>
              </a:ext>
            </a:extLst>
          </p:cNvPr>
          <p:cNvSpPr/>
          <p:nvPr/>
        </p:nvSpPr>
        <p:spPr>
          <a:xfrm>
            <a:off x="5573185" y="1860557"/>
            <a:ext cx="2025906" cy="26140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25">
            <a:extLst>
              <a:ext uri="{FF2B5EF4-FFF2-40B4-BE49-F238E27FC236}">
                <a16:creationId xmlns:a16="http://schemas.microsoft.com/office/drawing/2014/main" id="{4572B8D6-F1E2-45B8-8631-3F0618B7B91D}"/>
              </a:ext>
            </a:extLst>
          </p:cNvPr>
          <p:cNvGrpSpPr/>
          <p:nvPr/>
        </p:nvGrpSpPr>
        <p:grpSpPr>
          <a:xfrm>
            <a:off x="432915" y="5847016"/>
            <a:ext cx="5452384" cy="545137"/>
            <a:chOff x="128042" y="3085556"/>
            <a:chExt cx="6007720" cy="600660"/>
          </a:xfrm>
        </p:grpSpPr>
        <p:sp>
          <p:nvSpPr>
            <p:cNvPr id="27" name="矩形 26">
              <a:extLst>
                <a:ext uri="{FF2B5EF4-FFF2-40B4-BE49-F238E27FC236}">
                  <a16:creationId xmlns:a16="http://schemas.microsoft.com/office/drawing/2014/main" id="{F9F5426D-90D6-4117-ABB1-B85404A1E8BC}"/>
                </a:ext>
              </a:extLst>
            </p:cNvPr>
            <p:cNvSpPr/>
            <p:nvPr/>
          </p:nvSpPr>
          <p:spPr>
            <a:xfrm>
              <a:off x="128042" y="3085556"/>
              <a:ext cx="1919401" cy="254297"/>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28" name="直接箭头连接符 27">
              <a:extLst>
                <a:ext uri="{FF2B5EF4-FFF2-40B4-BE49-F238E27FC236}">
                  <a16:creationId xmlns:a16="http://schemas.microsoft.com/office/drawing/2014/main" id="{3FB4828F-0571-4391-A2DE-6B53EFC53E53}"/>
                </a:ext>
              </a:extLst>
            </p:cNvPr>
            <p:cNvCxnSpPr>
              <a:cxnSpLocks/>
            </p:cNvCxnSpPr>
            <p:nvPr/>
          </p:nvCxnSpPr>
          <p:spPr>
            <a:xfrm flipH="1" flipV="1">
              <a:off x="1903427" y="3227939"/>
              <a:ext cx="576064" cy="26227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4">
              <a:extLst>
                <a:ext uri="{FF2B5EF4-FFF2-40B4-BE49-F238E27FC236}">
                  <a16:creationId xmlns:a16="http://schemas.microsoft.com/office/drawing/2014/main" id="{7CAE90CF-ADB7-4FAC-B1F4-B86AD689B798}"/>
                </a:ext>
              </a:extLst>
            </p:cNvPr>
            <p:cNvSpPr txBox="1"/>
            <p:nvPr/>
          </p:nvSpPr>
          <p:spPr>
            <a:xfrm>
              <a:off x="2375157" y="3276724"/>
              <a:ext cx="3760605" cy="40949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a:t>
              </a:r>
              <a:r>
                <a:rPr kumimoji="0" lang="zh-CN" altLang="en-US"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program</a:t>
              </a:r>
              <a:r>
                <a:rPr kumimoji="0" lang="zh-CN" altLang="en-US"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can</a:t>
              </a:r>
              <a:r>
                <a:rPr kumimoji="0" lang="zh-CN" altLang="en-US"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not</a:t>
              </a:r>
              <a:r>
                <a:rPr kumimoji="0" lang="zh-CN" altLang="en-US"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be</a:t>
              </a:r>
              <a:r>
                <a:rPr kumimoji="0" lang="zh-CN" altLang="en-US"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executed.</a:t>
              </a:r>
              <a:endParaRPr kumimoji="0" lang="zh-CN" altLang="en-US"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sp>
        <p:nvSpPr>
          <p:cNvPr id="30" name="文本框 1">
            <a:extLst>
              <a:ext uri="{FF2B5EF4-FFF2-40B4-BE49-F238E27FC236}">
                <a16:creationId xmlns:a16="http://schemas.microsoft.com/office/drawing/2014/main" id="{F8A131E3-7B9C-457E-A281-6A809912906E}"/>
              </a:ext>
            </a:extLst>
          </p:cNvPr>
          <p:cNvSpPr txBox="1"/>
          <p:nvPr/>
        </p:nvSpPr>
        <p:spPr>
          <a:xfrm>
            <a:off x="1508128" y="3828"/>
            <a:ext cx="2759074" cy="427489"/>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78"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Return a Reference</a:t>
            </a:r>
            <a:endParaRPr kumimoji="0" lang="zh-CN" altLang="en-US" sz="2178"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1" name="TextBox 16">
            <a:extLst>
              <a:ext uri="{FF2B5EF4-FFF2-40B4-BE49-F238E27FC236}">
                <a16:creationId xmlns:a16="http://schemas.microsoft.com/office/drawing/2014/main" id="{1569364D-2566-4E8D-87EB-4A9015CC2B42}"/>
              </a:ext>
            </a:extLst>
          </p:cNvPr>
          <p:cNvSpPr txBox="1"/>
          <p:nvPr/>
        </p:nvSpPr>
        <p:spPr>
          <a:xfrm>
            <a:off x="6884771" y="5781665"/>
            <a:ext cx="4463851" cy="65094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Do not return a reference of a local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You can return a reference parameter.</a:t>
            </a:r>
            <a:endParaRPr kumimoji="0" lang="zh-CN" altLang="en-US" sz="1815"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6520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E1AE76B-A432-4F4F-A102-81C2B6B4AD5B}"/>
              </a:ext>
            </a:extLst>
          </p:cNvPr>
          <p:cNvPicPr>
            <a:picLocks noChangeAspect="1"/>
          </p:cNvPicPr>
          <p:nvPr/>
        </p:nvPicPr>
        <p:blipFill>
          <a:blip r:embed="rId2"/>
          <a:stretch>
            <a:fillRect/>
          </a:stretch>
        </p:blipFill>
        <p:spPr>
          <a:xfrm>
            <a:off x="196104" y="355867"/>
            <a:ext cx="11799794" cy="6146266"/>
          </a:xfrm>
          <a:prstGeom prst="rect">
            <a:avLst/>
          </a:prstGeom>
        </p:spPr>
      </p:pic>
      <p:sp>
        <p:nvSpPr>
          <p:cNvPr id="6" name="矩形 5">
            <a:extLst>
              <a:ext uri="{FF2B5EF4-FFF2-40B4-BE49-F238E27FC236}">
                <a16:creationId xmlns:a16="http://schemas.microsoft.com/office/drawing/2014/main" id="{B5F04356-B1E8-432E-AA10-1F6C5B84B25C}"/>
              </a:ext>
            </a:extLst>
          </p:cNvPr>
          <p:cNvSpPr/>
          <p:nvPr/>
        </p:nvSpPr>
        <p:spPr>
          <a:xfrm>
            <a:off x="196103" y="880280"/>
            <a:ext cx="2501603" cy="359434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a:extLst>
              <a:ext uri="{FF2B5EF4-FFF2-40B4-BE49-F238E27FC236}">
                <a16:creationId xmlns:a16="http://schemas.microsoft.com/office/drawing/2014/main" id="{CAA886CE-74BB-4708-B0E1-15F7C359EF77}"/>
              </a:ext>
            </a:extLst>
          </p:cNvPr>
          <p:cNvSpPr/>
          <p:nvPr/>
        </p:nvSpPr>
        <p:spPr>
          <a:xfrm>
            <a:off x="3668220" y="2843522"/>
            <a:ext cx="3006183" cy="363125"/>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9843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B8A3E2F-F1C1-4370-A91A-71D9BFC5A734}"/>
              </a:ext>
            </a:extLst>
          </p:cNvPr>
          <p:cNvPicPr>
            <a:picLocks noChangeAspect="1"/>
          </p:cNvPicPr>
          <p:nvPr/>
        </p:nvPicPr>
        <p:blipFill>
          <a:blip r:embed="rId2"/>
          <a:stretch>
            <a:fillRect/>
          </a:stretch>
        </p:blipFill>
        <p:spPr>
          <a:xfrm>
            <a:off x="213393" y="342900"/>
            <a:ext cx="11765216" cy="6172200"/>
          </a:xfrm>
          <a:prstGeom prst="rect">
            <a:avLst/>
          </a:prstGeom>
        </p:spPr>
      </p:pic>
      <p:sp>
        <p:nvSpPr>
          <p:cNvPr id="6" name="矩形 5">
            <a:extLst>
              <a:ext uri="{FF2B5EF4-FFF2-40B4-BE49-F238E27FC236}">
                <a16:creationId xmlns:a16="http://schemas.microsoft.com/office/drawing/2014/main" id="{78B906EB-16EE-4617-8104-65A04AA39533}"/>
              </a:ext>
            </a:extLst>
          </p:cNvPr>
          <p:cNvSpPr/>
          <p:nvPr/>
        </p:nvSpPr>
        <p:spPr>
          <a:xfrm>
            <a:off x="196103" y="2514075"/>
            <a:ext cx="2501603" cy="215660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a:extLst>
              <a:ext uri="{FF2B5EF4-FFF2-40B4-BE49-F238E27FC236}">
                <a16:creationId xmlns:a16="http://schemas.microsoft.com/office/drawing/2014/main" id="{60A27DEB-4152-4620-A199-1E079BFDBD01}"/>
              </a:ext>
            </a:extLst>
          </p:cNvPr>
          <p:cNvSpPr/>
          <p:nvPr/>
        </p:nvSpPr>
        <p:spPr>
          <a:xfrm>
            <a:off x="3612632" y="3588689"/>
            <a:ext cx="3006183" cy="363125"/>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a:extLst>
              <a:ext uri="{FF2B5EF4-FFF2-40B4-BE49-F238E27FC236}">
                <a16:creationId xmlns:a16="http://schemas.microsoft.com/office/drawing/2014/main" id="{A334C058-679C-4E4D-9665-013EFF3D313F}"/>
              </a:ext>
            </a:extLst>
          </p:cNvPr>
          <p:cNvSpPr/>
          <p:nvPr/>
        </p:nvSpPr>
        <p:spPr>
          <a:xfrm>
            <a:off x="7821444" y="337938"/>
            <a:ext cx="261407" cy="26140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1835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8438251-5AB0-4675-9E53-9A51B19B8D2E}"/>
              </a:ext>
            </a:extLst>
          </p:cNvPr>
          <p:cNvPicPr>
            <a:picLocks noChangeAspect="1"/>
          </p:cNvPicPr>
          <p:nvPr/>
        </p:nvPicPr>
        <p:blipFill>
          <a:blip r:embed="rId2"/>
          <a:stretch>
            <a:fillRect/>
          </a:stretch>
        </p:blipFill>
        <p:spPr>
          <a:xfrm>
            <a:off x="1726187" y="848606"/>
            <a:ext cx="8739628" cy="5160789"/>
          </a:xfrm>
          <a:prstGeom prst="rect">
            <a:avLst/>
          </a:prstGeom>
        </p:spPr>
      </p:pic>
      <p:sp>
        <p:nvSpPr>
          <p:cNvPr id="4" name="矩形 3">
            <a:extLst>
              <a:ext uri="{FF2B5EF4-FFF2-40B4-BE49-F238E27FC236}">
                <a16:creationId xmlns:a16="http://schemas.microsoft.com/office/drawing/2014/main" id="{D3CC8068-2F84-4781-BDEE-AC448CF69734}"/>
              </a:ext>
            </a:extLst>
          </p:cNvPr>
          <p:cNvSpPr/>
          <p:nvPr/>
        </p:nvSpPr>
        <p:spPr>
          <a:xfrm>
            <a:off x="1726187" y="1664502"/>
            <a:ext cx="2474611" cy="215660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9300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701" y="1638889"/>
            <a:ext cx="26959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definition:</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TextBox 5"/>
          <p:cNvSpPr txBox="1"/>
          <p:nvPr/>
        </p:nvSpPr>
        <p:spPr>
          <a:xfrm>
            <a:off x="473270" y="3479154"/>
            <a:ext cx="11465858" cy="230832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return type: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suggests what type the function will return. It can be </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int</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char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string</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pointer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or even a class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object</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If a function does not return anything, it is mentioned with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void</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function name</a:t>
            </a:r>
            <a:r>
              <a:rPr kumimoji="0" lang="en-US" altLang="zh-CN" sz="2400" b="0"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 the name of the function, using the function name it is called.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parameters: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are variables to hold values of arguments passed while function is called.  A function may or may not contain parameter list(</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void</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TextBox 2"/>
          <p:cNvSpPr txBox="1"/>
          <p:nvPr/>
        </p:nvSpPr>
        <p:spPr>
          <a:xfrm>
            <a:off x="1519646" y="2070076"/>
            <a:ext cx="8303812"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return_type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function_name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datatype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parameter1,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datatype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parameter2,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a:ln>
                  <a:noFill/>
                </a:ln>
                <a:solidFill>
                  <a:srgbClr val="00B050"/>
                </a:solidFill>
                <a:effectLst/>
                <a:uLnTx/>
                <a:uFillTx/>
                <a:latin typeface="Calibri" panose="020F0502020204030204"/>
                <a:ea typeface="宋体" panose="02010600030101010101" pitchFamily="2" charset="-122"/>
                <a:cs typeface="+mn-cs"/>
              </a:rPr>
              <a:t>// function body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7" name="组合 6"/>
          <p:cNvGrpSpPr/>
          <p:nvPr/>
        </p:nvGrpSpPr>
        <p:grpSpPr>
          <a:xfrm>
            <a:off x="1569622" y="1762381"/>
            <a:ext cx="10170221" cy="673595"/>
            <a:chOff x="323528" y="973485"/>
            <a:chExt cx="10170221" cy="673595"/>
          </a:xfrm>
        </p:grpSpPr>
        <p:sp>
          <p:nvSpPr>
            <p:cNvPr id="4" name="矩形 3"/>
            <p:cNvSpPr/>
            <p:nvPr/>
          </p:nvSpPr>
          <p:spPr>
            <a:xfrm>
              <a:off x="323528" y="1311657"/>
              <a:ext cx="8136904" cy="335423"/>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 name="圆角矩形标注 4"/>
            <p:cNvSpPr/>
            <p:nvPr/>
          </p:nvSpPr>
          <p:spPr>
            <a:xfrm>
              <a:off x="8691758" y="973485"/>
              <a:ext cx="1801991" cy="468908"/>
            </a:xfrm>
            <a:prstGeom prst="wedgeRoundRectCallout">
              <a:avLst>
                <a:gd name="adj1" fmla="val -66769"/>
                <a:gd name="adj2" fmla="val 164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function header</a:t>
              </a:r>
              <a:endParaRPr kumimoji="0" lang="zh-CN" altLang="en-US" sz="1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
        <p:nvSpPr>
          <p:cNvPr id="11" name="TextBox 3"/>
          <p:cNvSpPr txBox="1"/>
          <p:nvPr/>
        </p:nvSpPr>
        <p:spPr>
          <a:xfrm>
            <a:off x="1237130" y="835143"/>
            <a:ext cx="10874187" cy="830997"/>
          </a:xfrm>
          <a:prstGeom prst="rect">
            <a:avLst/>
          </a:prstGeom>
          <a:noFill/>
        </p:spPr>
        <p:txBody>
          <a:bodyPr wrap="square" rtlCol="0">
            <a:spAutoFit/>
          </a:bodyPr>
          <a:lstStyle/>
          <a:p>
            <a:pPr lvl="0">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Functions implements</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the </a:t>
            </a:r>
            <a:r>
              <a:rPr lang="en-US" altLang="zh-CN" sz="2400" dirty="0"/>
              <a:t>modularizing a program. It enables the software to reuse, avoiding code repetition and makes the program easier to test, debug and maintain. </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1519646" y="222905"/>
            <a:ext cx="183255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TextBox 1">
            <a:extLst>
              <a:ext uri="{FF2B5EF4-FFF2-40B4-BE49-F238E27FC236}">
                <a16:creationId xmlns:a16="http://schemas.microsoft.com/office/drawing/2014/main" id="{3FC544B1-B5F8-9952-4FF4-1C72C4B1953B}"/>
              </a:ext>
            </a:extLst>
          </p:cNvPr>
          <p:cNvSpPr txBox="1"/>
          <p:nvPr/>
        </p:nvSpPr>
        <p:spPr>
          <a:xfrm>
            <a:off x="1312022" y="5815826"/>
            <a:ext cx="10427821" cy="800219"/>
          </a:xfrm>
          <a:prstGeom prst="rect">
            <a:avLst/>
          </a:prstGeom>
          <a:noFill/>
        </p:spPr>
        <p:txBody>
          <a:bodyPr wrap="square" rtlCol="0">
            <a:spAutoFit/>
          </a:bodyPr>
          <a:lstStyle/>
          <a:p>
            <a:pPr lvl="0"/>
            <a:r>
              <a:rPr lang="en-US" altLang="zh-CN" sz="2400" dirty="0"/>
              <a:t>A </a:t>
            </a:r>
            <a:r>
              <a:rPr lang="en-US" altLang="zh-CN" sz="2400" b="1" dirty="0">
                <a:solidFill>
                  <a:srgbClr val="00B0F0"/>
                </a:solidFill>
              </a:rPr>
              <a:t>function prototype </a:t>
            </a:r>
            <a:r>
              <a:rPr lang="en-US" altLang="zh-CN" sz="2400" dirty="0"/>
              <a:t>is required unless the function is defined before it’s used.</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simplest way to get a prototype is to copy the </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header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and add a </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semicolon</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E0B758-02CD-4112-9397-926CED82A36A}"/>
              </a:ext>
            </a:extLst>
          </p:cNvPr>
          <p:cNvPicPr>
            <a:picLocks noChangeAspect="1"/>
          </p:cNvPicPr>
          <p:nvPr/>
        </p:nvPicPr>
        <p:blipFill>
          <a:blip r:embed="rId2"/>
          <a:stretch>
            <a:fillRect/>
          </a:stretch>
        </p:blipFill>
        <p:spPr>
          <a:xfrm>
            <a:off x="1717542" y="874539"/>
            <a:ext cx="8756917" cy="5108922"/>
          </a:xfrm>
          <a:prstGeom prst="rect">
            <a:avLst/>
          </a:prstGeom>
        </p:spPr>
      </p:pic>
      <p:sp>
        <p:nvSpPr>
          <p:cNvPr id="4" name="矩形 3">
            <a:extLst>
              <a:ext uri="{FF2B5EF4-FFF2-40B4-BE49-F238E27FC236}">
                <a16:creationId xmlns:a16="http://schemas.microsoft.com/office/drawing/2014/main" id="{917C84BD-A505-4811-83ED-535FDD6A8FF7}"/>
              </a:ext>
            </a:extLst>
          </p:cNvPr>
          <p:cNvSpPr/>
          <p:nvPr/>
        </p:nvSpPr>
        <p:spPr>
          <a:xfrm>
            <a:off x="1726187" y="1664501"/>
            <a:ext cx="2474611" cy="718870"/>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2539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EB846C4-60A8-4008-8318-6A2EFA4C3546}"/>
              </a:ext>
            </a:extLst>
          </p:cNvPr>
          <p:cNvPicPr>
            <a:picLocks noChangeAspect="1"/>
          </p:cNvPicPr>
          <p:nvPr/>
        </p:nvPicPr>
        <p:blipFill>
          <a:blip r:embed="rId2"/>
          <a:stretch>
            <a:fillRect/>
          </a:stretch>
        </p:blipFill>
        <p:spPr>
          <a:xfrm>
            <a:off x="1752120" y="615203"/>
            <a:ext cx="8687761" cy="5627594"/>
          </a:xfrm>
          <a:prstGeom prst="rect">
            <a:avLst/>
          </a:prstGeom>
        </p:spPr>
      </p:pic>
      <p:sp>
        <p:nvSpPr>
          <p:cNvPr id="4" name="椭圆 3">
            <a:extLst>
              <a:ext uri="{FF2B5EF4-FFF2-40B4-BE49-F238E27FC236}">
                <a16:creationId xmlns:a16="http://schemas.microsoft.com/office/drawing/2014/main" id="{E44EEC0F-05AD-4826-A493-AAC4829E65B5}"/>
              </a:ext>
            </a:extLst>
          </p:cNvPr>
          <p:cNvSpPr/>
          <p:nvPr/>
        </p:nvSpPr>
        <p:spPr>
          <a:xfrm>
            <a:off x="4135446" y="5324202"/>
            <a:ext cx="1568443" cy="91859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32747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F4B06B2-4094-4689-93C3-20D8924AFB0B}"/>
              </a:ext>
            </a:extLst>
          </p:cNvPr>
          <p:cNvPicPr>
            <a:picLocks noChangeAspect="1"/>
          </p:cNvPicPr>
          <p:nvPr/>
        </p:nvPicPr>
        <p:blipFill>
          <a:blip r:embed="rId2"/>
          <a:stretch>
            <a:fillRect/>
          </a:stretch>
        </p:blipFill>
        <p:spPr>
          <a:xfrm>
            <a:off x="269582" y="805383"/>
            <a:ext cx="11652837" cy="5247234"/>
          </a:xfrm>
          <a:prstGeom prst="rect">
            <a:avLst/>
          </a:prstGeom>
        </p:spPr>
      </p:pic>
    </p:spTree>
    <p:extLst>
      <p:ext uri="{BB962C8B-B14F-4D97-AF65-F5344CB8AC3E}">
        <p14:creationId xmlns:p14="http://schemas.microsoft.com/office/powerpoint/2010/main" val="3927668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577F10-B8A6-4B05-9C9A-15DA20766204}"/>
              </a:ext>
            </a:extLst>
          </p:cNvPr>
          <p:cNvPicPr>
            <a:picLocks noChangeAspect="1"/>
          </p:cNvPicPr>
          <p:nvPr/>
        </p:nvPicPr>
        <p:blipFill>
          <a:blip r:embed="rId2"/>
          <a:stretch>
            <a:fillRect/>
          </a:stretch>
        </p:blipFill>
        <p:spPr>
          <a:xfrm>
            <a:off x="998560" y="584947"/>
            <a:ext cx="5800485" cy="5688106"/>
          </a:xfrm>
          <a:prstGeom prst="rect">
            <a:avLst/>
          </a:prstGeom>
        </p:spPr>
      </p:pic>
      <p:grpSp>
        <p:nvGrpSpPr>
          <p:cNvPr id="4" name="组合 3">
            <a:extLst>
              <a:ext uri="{FF2B5EF4-FFF2-40B4-BE49-F238E27FC236}">
                <a16:creationId xmlns:a16="http://schemas.microsoft.com/office/drawing/2014/main" id="{4D2CC276-76D6-4106-82EF-12A623AEB62D}"/>
              </a:ext>
            </a:extLst>
          </p:cNvPr>
          <p:cNvGrpSpPr/>
          <p:nvPr/>
        </p:nvGrpSpPr>
        <p:grpSpPr>
          <a:xfrm>
            <a:off x="1913485" y="1852096"/>
            <a:ext cx="4801596" cy="650947"/>
            <a:chOff x="107722" y="2867899"/>
            <a:chExt cx="5290647" cy="717248"/>
          </a:xfrm>
        </p:grpSpPr>
        <p:sp>
          <p:nvSpPr>
            <p:cNvPr id="5" name="矩形 4">
              <a:extLst>
                <a:ext uri="{FF2B5EF4-FFF2-40B4-BE49-F238E27FC236}">
                  <a16:creationId xmlns:a16="http://schemas.microsoft.com/office/drawing/2014/main" id="{8427275C-76FE-4142-90AF-C89650407A5A}"/>
                </a:ext>
              </a:extLst>
            </p:cNvPr>
            <p:cNvSpPr/>
            <p:nvPr/>
          </p:nvSpPr>
          <p:spPr>
            <a:xfrm>
              <a:off x="107722" y="3083923"/>
              <a:ext cx="1368152" cy="26227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6" name="直接箭头连接符 5">
              <a:extLst>
                <a:ext uri="{FF2B5EF4-FFF2-40B4-BE49-F238E27FC236}">
                  <a16:creationId xmlns:a16="http://schemas.microsoft.com/office/drawing/2014/main" id="{94FC45DF-7E75-4284-955D-D03604174817}"/>
                </a:ext>
              </a:extLst>
            </p:cNvPr>
            <p:cNvCxnSpPr/>
            <p:nvPr/>
          </p:nvCxnSpPr>
          <p:spPr>
            <a:xfrm flipH="1" flipV="1">
              <a:off x="1208162" y="3283978"/>
              <a:ext cx="720080" cy="1311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15">
              <a:extLst>
                <a:ext uri="{FF2B5EF4-FFF2-40B4-BE49-F238E27FC236}">
                  <a16:creationId xmlns:a16="http://schemas.microsoft.com/office/drawing/2014/main" id="{AFE5BB35-98EA-4B6D-A4A3-CC5F5E2DBA34}"/>
                </a:ext>
              </a:extLst>
            </p:cNvPr>
            <p:cNvSpPr txBox="1"/>
            <p:nvPr/>
          </p:nvSpPr>
          <p:spPr>
            <a:xfrm>
              <a:off x="1861163" y="2867899"/>
              <a:ext cx="3537206" cy="7172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return a local structure variable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is ok, but less efficient</a:t>
              </a:r>
              <a:endParaRPr kumimoji="0" lang="zh-CN" altLang="en-US"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grpSp>
        <p:nvGrpSpPr>
          <p:cNvPr id="8" name="组合 7">
            <a:extLst>
              <a:ext uri="{FF2B5EF4-FFF2-40B4-BE49-F238E27FC236}">
                <a16:creationId xmlns:a16="http://schemas.microsoft.com/office/drawing/2014/main" id="{D1DC36D1-D1F2-4906-831F-EEE421D7870D}"/>
              </a:ext>
            </a:extLst>
          </p:cNvPr>
          <p:cNvGrpSpPr/>
          <p:nvPr/>
        </p:nvGrpSpPr>
        <p:grpSpPr>
          <a:xfrm>
            <a:off x="1913485" y="3962883"/>
            <a:ext cx="4741004" cy="930255"/>
            <a:chOff x="107722" y="2867899"/>
            <a:chExt cx="5223883" cy="1025003"/>
          </a:xfrm>
        </p:grpSpPr>
        <p:sp>
          <p:nvSpPr>
            <p:cNvPr id="9" name="矩形 8">
              <a:extLst>
                <a:ext uri="{FF2B5EF4-FFF2-40B4-BE49-F238E27FC236}">
                  <a16:creationId xmlns:a16="http://schemas.microsoft.com/office/drawing/2014/main" id="{5334CC7E-1093-4C7E-84D0-2DF7FB3DF28D}"/>
                </a:ext>
              </a:extLst>
            </p:cNvPr>
            <p:cNvSpPr/>
            <p:nvPr/>
          </p:nvSpPr>
          <p:spPr>
            <a:xfrm>
              <a:off x="107722" y="3083923"/>
              <a:ext cx="1368152" cy="26227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0" name="直接箭头连接符 9">
              <a:extLst>
                <a:ext uri="{FF2B5EF4-FFF2-40B4-BE49-F238E27FC236}">
                  <a16:creationId xmlns:a16="http://schemas.microsoft.com/office/drawing/2014/main" id="{BB55FF55-B221-4B34-8FCE-D79A1B18BCCE}"/>
                </a:ext>
              </a:extLst>
            </p:cNvPr>
            <p:cNvCxnSpPr/>
            <p:nvPr/>
          </p:nvCxnSpPr>
          <p:spPr>
            <a:xfrm flipH="1" flipV="1">
              <a:off x="1208162" y="3283978"/>
              <a:ext cx="720080" cy="1311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5">
              <a:extLst>
                <a:ext uri="{FF2B5EF4-FFF2-40B4-BE49-F238E27FC236}">
                  <a16:creationId xmlns:a16="http://schemas.microsoft.com/office/drawing/2014/main" id="{D4FE879A-C001-41E4-810F-C5566BAA7BAF}"/>
                </a:ext>
              </a:extLst>
            </p:cNvPr>
            <p:cNvSpPr txBox="1"/>
            <p:nvPr/>
          </p:nvSpPr>
          <p:spPr>
            <a:xfrm>
              <a:off x="1861163" y="2867899"/>
              <a:ext cx="3470442" cy="102500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return a local structure pointer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which is allocated memory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new, is ok.</a:t>
              </a:r>
              <a:endParaRPr kumimoji="0" lang="zh-CN" altLang="en-US" sz="1815" b="0" i="0" u="none" strike="noStrike" kern="1200" cap="none" spc="0" normalizeH="0" baseline="0" noProof="0" dirty="0">
                <a:ln>
                  <a:noFill/>
                </a:ln>
                <a:solidFill>
                  <a:srgbClr val="FFFF00"/>
                </a:solidFill>
                <a:effectLst/>
                <a:uLnTx/>
                <a:uFillTx/>
                <a:latin typeface="Calibri"/>
                <a:ea typeface="宋体" panose="02010600030101010101" pitchFamily="2" charset="-122"/>
                <a:cs typeface="+mn-cs"/>
              </a:endParaRPr>
            </a:p>
          </p:txBody>
        </p:sp>
      </p:grpSp>
      <p:grpSp>
        <p:nvGrpSpPr>
          <p:cNvPr id="12" name="组合 11">
            <a:extLst>
              <a:ext uri="{FF2B5EF4-FFF2-40B4-BE49-F238E27FC236}">
                <a16:creationId xmlns:a16="http://schemas.microsoft.com/office/drawing/2014/main" id="{2F556C86-F21B-45B1-992A-05C5E6E2063D}"/>
              </a:ext>
            </a:extLst>
          </p:cNvPr>
          <p:cNvGrpSpPr/>
          <p:nvPr/>
        </p:nvGrpSpPr>
        <p:grpSpPr>
          <a:xfrm>
            <a:off x="5681546" y="4709738"/>
            <a:ext cx="6271614" cy="1209562"/>
            <a:chOff x="107722" y="2867899"/>
            <a:chExt cx="6910389" cy="1332758"/>
          </a:xfrm>
        </p:grpSpPr>
        <p:sp>
          <p:nvSpPr>
            <p:cNvPr id="13" name="矩形 12">
              <a:extLst>
                <a:ext uri="{FF2B5EF4-FFF2-40B4-BE49-F238E27FC236}">
                  <a16:creationId xmlns:a16="http://schemas.microsoft.com/office/drawing/2014/main" id="{7268B919-EABE-4FBB-83F8-DA3A5962999F}"/>
                </a:ext>
              </a:extLst>
            </p:cNvPr>
            <p:cNvSpPr/>
            <p:nvPr/>
          </p:nvSpPr>
          <p:spPr>
            <a:xfrm>
              <a:off x="107722" y="3083923"/>
              <a:ext cx="1368152" cy="26227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4" name="直接箭头连接符 13">
              <a:extLst>
                <a:ext uri="{FF2B5EF4-FFF2-40B4-BE49-F238E27FC236}">
                  <a16:creationId xmlns:a16="http://schemas.microsoft.com/office/drawing/2014/main" id="{A446BCB6-E327-43F0-AB3A-A13F4E48DD03}"/>
                </a:ext>
              </a:extLst>
            </p:cNvPr>
            <p:cNvCxnSpPr/>
            <p:nvPr/>
          </p:nvCxnSpPr>
          <p:spPr>
            <a:xfrm flipH="1" flipV="1">
              <a:off x="1208162" y="3283978"/>
              <a:ext cx="720080" cy="1311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5">
              <a:extLst>
                <a:ext uri="{FF2B5EF4-FFF2-40B4-BE49-F238E27FC236}">
                  <a16:creationId xmlns:a16="http://schemas.microsoft.com/office/drawing/2014/main" id="{7155803E-FE0E-4B9E-8F59-F36E0B41C912}"/>
                </a:ext>
              </a:extLst>
            </p:cNvPr>
            <p:cNvSpPr txBox="1"/>
            <p:nvPr/>
          </p:nvSpPr>
          <p:spPr>
            <a:xfrm>
              <a:off x="1861163" y="2867899"/>
              <a:ext cx="5156948" cy="133275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function does not return anything.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third parameter is a reference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modifying the value of the parameter is exactly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15"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changing that of the argument.</a:t>
              </a:r>
            </a:p>
          </p:txBody>
        </p:sp>
      </p:grpSp>
    </p:spTree>
    <p:extLst>
      <p:ext uri="{BB962C8B-B14F-4D97-AF65-F5344CB8AC3E}">
        <p14:creationId xmlns:p14="http://schemas.microsoft.com/office/powerpoint/2010/main" val="175196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19460" y="389762"/>
            <a:ext cx="6575944" cy="553793"/>
          </a:xfrm>
          <a:prstGeom prst="rect">
            <a:avLst/>
          </a:prstGeom>
          <a:noFill/>
        </p:spPr>
        <p:txBody>
          <a:bodyPr wrap="none" lIns="105843" tIns="52921" rIns="105843" bIns="52921"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904"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Difference between reference and pointer</a:t>
            </a:r>
            <a:endParaRPr kumimoji="0" lang="zh-CN" altLang="en-US" sz="2904"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TextBox 5"/>
          <p:cNvSpPr txBox="1"/>
          <p:nvPr/>
        </p:nvSpPr>
        <p:spPr>
          <a:xfrm>
            <a:off x="214342" y="1233024"/>
            <a:ext cx="11878613" cy="3565386"/>
          </a:xfrm>
          <a:prstGeom prst="rect">
            <a:avLst/>
          </a:prstGeom>
          <a:noFill/>
        </p:spPr>
        <p:txBody>
          <a:bodyPr wrap="none" lIns="105843" tIns="52921" rIns="105843" bIns="52921" rtlCol="0">
            <a:spAutoFit/>
          </a:bodyPr>
          <a:lstStyle/>
          <a:p>
            <a:pPr marL="311216" marR="0" lvl="0" indent="-311216"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a:t>
            </a:r>
            <a:r>
              <a:rPr kumimoji="0" lang="en-US" altLang="zh-CN" sz="2541"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reference must be initialized when it is created</a:t>
            </a: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the pointer can be assigned later.</a:t>
            </a:r>
          </a:p>
          <a:p>
            <a:pPr marL="311216" marR="0" lvl="0" indent="-311216"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a:t>
            </a:r>
            <a:r>
              <a:rPr kumimoji="0" lang="en-US" altLang="zh-CN" sz="2541"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reference can not be initialized by NULL</a:t>
            </a: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the pointer can.</a:t>
            </a:r>
          </a:p>
          <a:p>
            <a:pPr marL="311216" marR="0" lvl="0" indent="-311216"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Once </a:t>
            </a:r>
            <a:r>
              <a:rPr kumimoji="0" lang="en-US" altLang="zh-CN" sz="2541"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the reference is initialized, it can not be reassigned to other variable</a:t>
            </a: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 pointer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can be changed to point to other object. </a:t>
            </a:r>
          </a:p>
          <a:p>
            <a:pPr marL="311216" marR="0" lvl="0" indent="-311216"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US" altLang="zh-CN" sz="2541" b="1" i="0" u="none" strike="noStrike" kern="1200" cap="none" spc="0" normalizeH="0" baseline="0" noProof="0" dirty="0" err="1">
                <a:ln>
                  <a:noFill/>
                </a:ln>
                <a:solidFill>
                  <a:srgbClr val="00B0F0"/>
                </a:solidFill>
                <a:effectLst/>
                <a:uLnTx/>
                <a:uFillTx/>
                <a:latin typeface="Calibri"/>
                <a:ea typeface="宋体" panose="02010600030101010101" pitchFamily="2" charset="-122"/>
                <a:cs typeface="+mn-cs"/>
              </a:rPr>
              <a:t>sizeof</a:t>
            </a:r>
            <a:r>
              <a:rPr kumimoji="0" lang="en-US" altLang="zh-CN" sz="2541"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(reference)</a:t>
            </a: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operation returns the size of the variable; </a:t>
            </a:r>
            <a:r>
              <a:rPr kumimoji="0" lang="en-US" altLang="zh-CN" sz="2541" b="1" i="0" u="none" strike="noStrike" kern="1200" cap="none" spc="0" normalizeH="0" baseline="0" noProof="0" dirty="0" err="1">
                <a:ln>
                  <a:noFill/>
                </a:ln>
                <a:solidFill>
                  <a:srgbClr val="00B0F0"/>
                </a:solidFill>
                <a:effectLst/>
                <a:uLnTx/>
                <a:uFillTx/>
                <a:latin typeface="Calibri"/>
                <a:ea typeface="宋体" panose="02010600030101010101" pitchFamily="2" charset="-122"/>
                <a:cs typeface="+mn-cs"/>
              </a:rPr>
              <a:t>sizeof</a:t>
            </a:r>
            <a:r>
              <a:rPr kumimoji="0" lang="en-US" altLang="zh-CN" sz="2541"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(pointer)</a:t>
            </a: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operation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returns the size of pointer itself.</a:t>
            </a:r>
            <a:endParaRPr kumimoji="0" lang="zh-CN" altLang="en-US" sz="254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5442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Building shared libraries</a:t>
            </a:r>
            <a:endParaRPr lang="zh-CN" altLang="en-US" dirty="0"/>
          </a:p>
        </p:txBody>
      </p:sp>
      <p:sp>
        <p:nvSpPr>
          <p:cNvPr id="3" name="内容占位符 2"/>
          <p:cNvSpPr>
            <a:spLocks noGrp="1"/>
          </p:cNvSpPr>
          <p:nvPr>
            <p:ph idx="1"/>
          </p:nvPr>
        </p:nvSpPr>
        <p:spPr/>
        <p:txBody>
          <a:bodyPr/>
          <a:lstStyle/>
          <a:p>
            <a:pPr marL="452120" lvl="1" indent="-342900">
              <a:spcBef>
                <a:spcPts val="1200"/>
              </a:spcBef>
              <a:buSzPct val="68000"/>
              <a:buFont typeface="Arial" panose="020B0604020202020204" pitchFamily="34" charset="0"/>
              <a:buChar char="•"/>
            </a:pPr>
            <a:r>
              <a:rPr lang="en-US" altLang="zh-CN" dirty="0"/>
              <a:t>Many compilers allows you to build your functions into shared libraries so that you can use those functions later.</a:t>
            </a:r>
          </a:p>
          <a:p>
            <a:pPr marL="452120" lvl="1" indent="-342900">
              <a:spcBef>
                <a:spcPts val="1200"/>
              </a:spcBef>
              <a:buSzPct val="68000"/>
              <a:buFont typeface="Arial" panose="020B0604020202020204" pitchFamily="34" charset="0"/>
              <a:buChar char="•"/>
            </a:pPr>
            <a:r>
              <a:rPr lang="en-US" altLang="zh-CN" dirty="0"/>
              <a:t>Shared library in linux are </a:t>
            </a:r>
            <a:r>
              <a:rPr lang="en-US" altLang="zh-CN" b="1" dirty="0">
                <a:solidFill>
                  <a:srgbClr val="00B0F0"/>
                </a:solidFill>
              </a:rPr>
              <a:t>.so </a:t>
            </a:r>
            <a:r>
              <a:rPr lang="en-US" altLang="zh-CN" dirty="0"/>
              <a:t>files.</a:t>
            </a:r>
          </a:p>
          <a:p>
            <a:pPr marL="452120" lvl="1" indent="-342900">
              <a:spcBef>
                <a:spcPts val="1200"/>
              </a:spcBef>
              <a:buSzPct val="68000"/>
              <a:buFont typeface="Arial" panose="020B0604020202020204" pitchFamily="34" charset="0"/>
              <a:buChar char="•"/>
            </a:pP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15205" y="2517775"/>
            <a:ext cx="1830705" cy="127190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50925" y="2534920"/>
            <a:ext cx="2449195" cy="26295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Building shared libraries</a:t>
            </a:r>
          </a:p>
        </p:txBody>
      </p:sp>
      <p:sp>
        <p:nvSpPr>
          <p:cNvPr id="3" name="内容占位符 2"/>
          <p:cNvSpPr>
            <a:spLocks noGrp="1"/>
          </p:cNvSpPr>
          <p:nvPr>
            <p:ph idx="1"/>
          </p:nvPr>
        </p:nvSpPr>
        <p:spPr/>
        <p:txBody>
          <a:bodyPr/>
          <a:lstStyle/>
          <a:p>
            <a:r>
              <a:rPr lang="en-US" altLang="zh-CN" dirty="0"/>
              <a:t>Suppose we have written the following code:</a:t>
            </a:r>
          </a:p>
        </p:txBody>
      </p:sp>
      <p:sp>
        <p:nvSpPr>
          <p:cNvPr id="4" name="文本框 3"/>
          <p:cNvSpPr txBox="1"/>
          <p:nvPr/>
        </p:nvSpPr>
        <p:spPr>
          <a:xfrm>
            <a:off x="1087120" y="2550160"/>
            <a:ext cx="2704465" cy="2584450"/>
          </a:xfrm>
          <a:prstGeom prst="rect">
            <a:avLst/>
          </a:prstGeom>
          <a:noFill/>
        </p:spPr>
        <p:txBody>
          <a:bodyPr wrap="square" rtlCol="0" anchor="t">
            <a:spAutoFit/>
          </a:bodyPr>
          <a:lstStyle/>
          <a:p>
            <a:r>
              <a:rPr lang="en-US" altLang="zh-CN" dirty="0"/>
              <a:t>// </a:t>
            </a:r>
            <a:r>
              <a:rPr lang="en-US" altLang="zh-CN" dirty="0" err="1"/>
              <a:t>function.cpp</a:t>
            </a:r>
            <a:endParaRPr lang="zh-CN" altLang="en-US" dirty="0"/>
          </a:p>
          <a:p>
            <a:r>
              <a:rPr lang="zh-CN" altLang="en-US" dirty="0"/>
              <a:t>#include &lt;iostream&gt;</a:t>
            </a:r>
          </a:p>
          <a:p>
            <a:r>
              <a:rPr lang="zh-CN" altLang="en-US" dirty="0"/>
              <a:t>#include "function.h"</a:t>
            </a:r>
          </a:p>
          <a:p>
            <a:r>
              <a:rPr lang="zh-CN" altLang="en-US" dirty="0"/>
              <a:t>using std::endl;</a:t>
            </a:r>
          </a:p>
          <a:p>
            <a:r>
              <a:rPr lang="zh-CN" altLang="en-US" dirty="0"/>
              <a:t>using std::cout;</a:t>
            </a:r>
          </a:p>
          <a:p>
            <a:endParaRPr lang="zh-CN" altLang="en-US" dirty="0"/>
          </a:p>
          <a:p>
            <a:r>
              <a:rPr lang="zh-CN" altLang="en-US" dirty="0"/>
              <a:t>void printHello() {</a:t>
            </a:r>
          </a:p>
          <a:p>
            <a:r>
              <a:rPr lang="zh-CN" altLang="en-US" dirty="0"/>
              <a:t>    cout&lt;&lt;"Hello"&lt;&lt;endl;</a:t>
            </a:r>
          </a:p>
          <a:p>
            <a:r>
              <a:rPr lang="zh-CN" altLang="en-US" dirty="0"/>
              <a:t>}</a:t>
            </a:r>
          </a:p>
        </p:txBody>
      </p:sp>
      <p:sp>
        <p:nvSpPr>
          <p:cNvPr id="6" name="文本框 5"/>
          <p:cNvSpPr txBox="1"/>
          <p:nvPr/>
        </p:nvSpPr>
        <p:spPr>
          <a:xfrm>
            <a:off x="4826000" y="2534920"/>
            <a:ext cx="2007870" cy="1198880"/>
          </a:xfrm>
          <a:prstGeom prst="rect">
            <a:avLst/>
          </a:prstGeom>
          <a:noFill/>
        </p:spPr>
        <p:txBody>
          <a:bodyPr wrap="square" rtlCol="0" anchor="t">
            <a:spAutoFit/>
          </a:bodyPr>
          <a:lstStyle/>
          <a:p>
            <a:r>
              <a:rPr lang="en-US" altLang="zh-CN" dirty="0"/>
              <a:t>// </a:t>
            </a:r>
            <a:r>
              <a:rPr lang="en-US" altLang="zh-CN" dirty="0" err="1"/>
              <a:t>function.h</a:t>
            </a:r>
            <a:endParaRPr lang="zh-CN" altLang="en-US" dirty="0"/>
          </a:p>
          <a:p>
            <a:r>
              <a:rPr lang="zh-CN" altLang="en-US" dirty="0"/>
              <a:t>#pragma once</a:t>
            </a:r>
          </a:p>
          <a:p>
            <a:endParaRPr lang="zh-CN" altLang="en-US" dirty="0"/>
          </a:p>
          <a:p>
            <a:r>
              <a:rPr lang="zh-CN" altLang="en-US" dirty="0"/>
              <a:t>void printHello();</a:t>
            </a:r>
          </a:p>
        </p:txBody>
      </p:sp>
      <p:sp>
        <p:nvSpPr>
          <p:cNvPr id="8" name="矩形 7">
            <a:extLst>
              <a:ext uri="{FF2B5EF4-FFF2-40B4-BE49-F238E27FC236}">
                <a16:creationId xmlns:a16="http://schemas.microsoft.com/office/drawing/2014/main" id="{BCBC437E-61EE-AD2C-CE75-342AA3C7E949}"/>
              </a:ext>
            </a:extLst>
          </p:cNvPr>
          <p:cNvSpPr/>
          <p:nvPr/>
        </p:nvSpPr>
        <p:spPr>
          <a:xfrm>
            <a:off x="8137525" y="2668270"/>
            <a:ext cx="2449195" cy="28627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main.cpp</a:t>
            </a:r>
            <a:endParaRPr lang="zh-CN" altLang="en-US" dirty="0">
              <a:solidFill>
                <a:schemeClr val="tx1"/>
              </a:solidFill>
            </a:endParaRPr>
          </a:p>
          <a:p>
            <a:r>
              <a:rPr lang="zh-CN" altLang="en-US" dirty="0">
                <a:solidFill>
                  <a:schemeClr val="tx1"/>
                </a:solidFill>
              </a:rPr>
              <a:t>#include &lt;iostream&gt;</a:t>
            </a:r>
          </a:p>
          <a:p>
            <a:r>
              <a:rPr lang="zh-CN" altLang="en-US" dirty="0">
                <a:solidFill>
                  <a:schemeClr val="tx1"/>
                </a:solidFill>
              </a:rPr>
              <a:t>#include "function.h"</a:t>
            </a:r>
          </a:p>
          <a:p>
            <a:endParaRPr lang="zh-CN" altLang="en-US" dirty="0">
              <a:solidFill>
                <a:schemeClr val="tx1"/>
              </a:solidFill>
            </a:endParaRPr>
          </a:p>
          <a:p>
            <a:r>
              <a:rPr lang="en-US" altLang="zh-CN" dirty="0">
                <a:solidFill>
                  <a:schemeClr val="tx1"/>
                </a:solidFill>
              </a:rPr>
              <a:t>int</a:t>
            </a:r>
            <a:r>
              <a:rPr lang="zh-CN" altLang="en-US" dirty="0">
                <a:solidFill>
                  <a:schemeClr val="tx1"/>
                </a:solidFill>
              </a:rPr>
              <a:t> </a:t>
            </a:r>
            <a:r>
              <a:rPr lang="en-US" altLang="zh-CN" dirty="0">
                <a:solidFill>
                  <a:schemeClr val="tx1"/>
                </a:solidFill>
              </a:rPr>
              <a:t>main</a:t>
            </a:r>
            <a:r>
              <a:rPr lang="zh-CN" altLang="en-US" dirty="0">
                <a:solidFill>
                  <a:schemeClr val="tx1"/>
                </a:solidFill>
              </a:rPr>
              <a:t>() {</a:t>
            </a:r>
          </a:p>
          <a:p>
            <a:r>
              <a:rPr lang="zh-CN" altLang="en-US" dirty="0">
                <a:solidFill>
                  <a:schemeClr val="tx1"/>
                </a:solidFill>
              </a:rPr>
              <a:t>    </a:t>
            </a:r>
            <a:r>
              <a:rPr lang="en-US" altLang="zh-CN" dirty="0" err="1">
                <a:solidFill>
                  <a:schemeClr val="tx1"/>
                </a:solidFill>
              </a:rPr>
              <a:t>printHello</a:t>
            </a:r>
            <a:r>
              <a:rPr lang="en-US" altLang="zh-CN" dirty="0">
                <a:solidFill>
                  <a:schemeClr val="tx1"/>
                </a:solidFill>
              </a:rPr>
              <a:t>();</a:t>
            </a:r>
          </a:p>
          <a:p>
            <a:endParaRPr lang="en-US" altLang="zh-CN" dirty="0">
              <a:solidFill>
                <a:schemeClr val="tx1"/>
              </a:solidFill>
            </a:endParaRPr>
          </a:p>
          <a:p>
            <a:r>
              <a:rPr lang="en-US" altLang="zh-CN" dirty="0">
                <a:solidFill>
                  <a:schemeClr val="tx1"/>
                </a:solidFill>
              </a:rPr>
              <a:t>    return 0;</a:t>
            </a:r>
            <a:endParaRPr lang="zh-CN" altLang="en-US" dirty="0">
              <a:solidFill>
                <a:schemeClr val="tx1"/>
              </a:solidFill>
            </a:endParaRPr>
          </a:p>
          <a:p>
            <a:r>
              <a:rPr lang="zh-CN" altLang="en-US" dirty="0">
                <a:solidFill>
                  <a:schemeClr val="tx1"/>
                </a:solidFill>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Building shared libraries</a:t>
            </a:r>
            <a:endParaRPr lang="zh-CN" altLang="en-US"/>
          </a:p>
        </p:txBody>
      </p:sp>
      <p:sp>
        <p:nvSpPr>
          <p:cNvPr id="3" name="内容占位符 2"/>
          <p:cNvSpPr>
            <a:spLocks noGrp="1"/>
          </p:cNvSpPr>
          <p:nvPr>
            <p:ph idx="1"/>
          </p:nvPr>
        </p:nvSpPr>
        <p:spPr/>
        <p:txBody>
          <a:bodyPr/>
          <a:lstStyle/>
          <a:p>
            <a:r>
              <a:rPr lang="en-US" altLang="zh-CN"/>
              <a:t>In previous class we do the following:</a:t>
            </a:r>
          </a:p>
          <a:p>
            <a:r>
              <a:rPr lang="en-US" altLang="zh-CN"/>
              <a:t>This will compile the “main.cpp” and “function.cpp” into “main”</a:t>
            </a:r>
          </a:p>
          <a:p>
            <a:r>
              <a:rPr lang="en-US" altLang="zh-CN"/>
              <a:t>And then run “main”</a:t>
            </a:r>
          </a:p>
        </p:txBody>
      </p:sp>
      <p:pic>
        <p:nvPicPr>
          <p:cNvPr id="4" name="图片 3"/>
          <p:cNvPicPr>
            <a:picLocks noChangeAspect="1"/>
          </p:cNvPicPr>
          <p:nvPr/>
        </p:nvPicPr>
        <p:blipFill>
          <a:blip r:embed="rId2"/>
          <a:stretch>
            <a:fillRect/>
          </a:stretch>
        </p:blipFill>
        <p:spPr>
          <a:xfrm>
            <a:off x="1576070" y="3613785"/>
            <a:ext cx="5088255" cy="110680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Building shared libraries</a:t>
            </a:r>
            <a:endParaRPr lang="zh-CN" altLang="en-US"/>
          </a:p>
        </p:txBody>
      </p:sp>
      <p:sp>
        <p:nvSpPr>
          <p:cNvPr id="3" name="内容占位符 2"/>
          <p:cNvSpPr>
            <a:spLocks noGrp="1"/>
          </p:cNvSpPr>
          <p:nvPr>
            <p:ph idx="1"/>
          </p:nvPr>
        </p:nvSpPr>
        <p:spPr/>
        <p:txBody>
          <a:bodyPr/>
          <a:lstStyle/>
          <a:p>
            <a:r>
              <a:rPr lang="en-US" altLang="zh-CN" dirty="0"/>
              <a:t>Let’s build a shared library:</a:t>
            </a:r>
          </a:p>
          <a:p>
            <a:r>
              <a:rPr lang="en-US" altLang="zh-CN" dirty="0"/>
              <a:t>Remember to use arguments “</a:t>
            </a:r>
            <a:r>
              <a:rPr lang="en-US" altLang="zh-CN" b="1" dirty="0"/>
              <a:t>-shared</a:t>
            </a:r>
            <a:r>
              <a:rPr lang="en-US" altLang="zh-CN" dirty="0"/>
              <a:t>” and “</a:t>
            </a:r>
            <a:r>
              <a:rPr lang="en-US" altLang="zh-CN" b="1" dirty="0"/>
              <a:t>-</a:t>
            </a:r>
            <a:r>
              <a:rPr lang="en-US" altLang="zh-CN" b="1" dirty="0" err="1"/>
              <a:t>fPIC</a:t>
            </a:r>
            <a:r>
              <a:rPr lang="en-US" altLang="zh-CN" dirty="0"/>
              <a:t>” when building it.</a:t>
            </a:r>
          </a:p>
          <a:p>
            <a:r>
              <a:rPr lang="en-US" altLang="zh-CN" dirty="0"/>
              <a:t>Now we should see “</a:t>
            </a:r>
            <a:r>
              <a:rPr lang="en-US" altLang="zh-CN" dirty="0">
                <a:solidFill>
                  <a:srgbClr val="00B0F0"/>
                </a:solidFill>
              </a:rPr>
              <a:t>libfunction.so</a:t>
            </a:r>
            <a:r>
              <a:rPr lang="en-US" altLang="zh-CN" dirty="0"/>
              <a:t>” in the directory</a:t>
            </a:r>
          </a:p>
        </p:txBody>
      </p:sp>
      <p:pic>
        <p:nvPicPr>
          <p:cNvPr id="4" name="图片 3"/>
          <p:cNvPicPr>
            <a:picLocks noChangeAspect="1"/>
          </p:cNvPicPr>
          <p:nvPr/>
        </p:nvPicPr>
        <p:blipFill>
          <a:blip r:embed="rId2"/>
          <a:stretch>
            <a:fillRect/>
          </a:stretch>
        </p:blipFill>
        <p:spPr>
          <a:xfrm>
            <a:off x="1376680" y="3449955"/>
            <a:ext cx="7356475" cy="88328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Using shared library</a:t>
            </a:r>
          </a:p>
        </p:txBody>
      </p:sp>
      <p:sp>
        <p:nvSpPr>
          <p:cNvPr id="3" name="内容占位符 2"/>
          <p:cNvSpPr>
            <a:spLocks noGrp="1"/>
          </p:cNvSpPr>
          <p:nvPr>
            <p:ph idx="1"/>
          </p:nvPr>
        </p:nvSpPr>
        <p:spPr/>
        <p:txBody>
          <a:bodyPr/>
          <a:lstStyle/>
          <a:p>
            <a:r>
              <a:rPr lang="en-US" altLang="zh-CN"/>
              <a:t>Now we can use “printHello” function with the “.h” header file and the “.so” shared library.</a:t>
            </a:r>
          </a:p>
          <a:p>
            <a:r>
              <a:rPr lang="en-US" altLang="zh-CN"/>
              <a:t>Let’s compile “main” again:</a:t>
            </a:r>
          </a:p>
          <a:p>
            <a:endParaRPr lang="en-US" altLang="zh-CN"/>
          </a:p>
          <a:p>
            <a:endParaRPr lang="en-US" altLang="zh-CN"/>
          </a:p>
          <a:p>
            <a:endParaRPr lang="en-US" altLang="zh-CN"/>
          </a:p>
          <a:p>
            <a:r>
              <a:rPr lang="en-US" altLang="zh-CN"/>
              <a:t>Use “-L.” to tell it to find libraries in current directory.</a:t>
            </a:r>
          </a:p>
          <a:p>
            <a:r>
              <a:rPr lang="en-US" altLang="zh-CN"/>
              <a:t>Use “-lfunction” to tell it to use “libfunction.so”.</a:t>
            </a:r>
          </a:p>
        </p:txBody>
      </p:sp>
      <p:pic>
        <p:nvPicPr>
          <p:cNvPr id="4" name="图片 3"/>
          <p:cNvPicPr>
            <a:picLocks noChangeAspect="1"/>
          </p:cNvPicPr>
          <p:nvPr/>
        </p:nvPicPr>
        <p:blipFill>
          <a:blip r:embed="rId2"/>
          <a:stretch>
            <a:fillRect/>
          </a:stretch>
        </p:blipFill>
        <p:spPr>
          <a:xfrm>
            <a:off x="1653540" y="2917825"/>
            <a:ext cx="7400925" cy="10471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216706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call:</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9" name="TextBox 2"/>
          <p:cNvSpPr txBox="1"/>
          <p:nvPr/>
        </p:nvSpPr>
        <p:spPr>
          <a:xfrm>
            <a:off x="1824446" y="942355"/>
            <a:ext cx="49756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rPr>
              <a:t>function_name</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rPr>
              <a:t> (</a:t>
            </a:r>
            <a:r>
              <a:rPr lang="en-US" altLang="zh-CN" sz="2800" b="1" dirty="0">
                <a:latin typeface="Calibri" panose="020F0502020204030204"/>
                <a:ea typeface="宋体" panose="02010600030101010101" pitchFamily="2" charset="-122"/>
              </a:rPr>
              <a:t>arguments list</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rPr>
              <a:t>);</a:t>
            </a:r>
          </a:p>
        </p:txBody>
      </p:sp>
      <p:sp>
        <p:nvSpPr>
          <p:cNvPr id="20" name="TextBox 3"/>
          <p:cNvSpPr txBox="1"/>
          <p:nvPr/>
        </p:nvSpPr>
        <p:spPr>
          <a:xfrm>
            <a:off x="968186" y="1859340"/>
            <a:ext cx="10874187" cy="1569660"/>
          </a:xfrm>
          <a:prstGeom prst="rect">
            <a:avLst/>
          </a:prstGeom>
          <a:noFill/>
        </p:spPr>
        <p:txBody>
          <a:bodyPr wrap="square" rtlCol="0">
            <a:spAutoFit/>
          </a:bodyPr>
          <a:lstStyle/>
          <a:p>
            <a:pPr lvl="0">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When a function is</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invoked, the values of arguments are passed to the parameters one by one according to the order in which the parameters are defined. The program flow proceeds to execute the function body until it encounters a return statement or closed brace at last.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Using shared library</a:t>
            </a:r>
          </a:p>
        </p:txBody>
      </p:sp>
      <p:sp>
        <p:nvSpPr>
          <p:cNvPr id="3" name="内容占位符 2"/>
          <p:cNvSpPr>
            <a:spLocks noGrp="1"/>
          </p:cNvSpPr>
          <p:nvPr>
            <p:ph idx="1"/>
          </p:nvPr>
        </p:nvSpPr>
        <p:spPr/>
        <p:txBody>
          <a:bodyPr/>
          <a:lstStyle/>
          <a:p>
            <a:r>
              <a:rPr lang="en-US" altLang="zh-CN"/>
              <a:t>After the “main” has been compiled, try to run it:</a:t>
            </a:r>
          </a:p>
          <a:p>
            <a:endParaRPr lang="en-US" altLang="zh-CN"/>
          </a:p>
          <a:p>
            <a:endParaRPr lang="en-US" altLang="zh-CN"/>
          </a:p>
          <a:p>
            <a:endParaRPr lang="en-US" altLang="zh-CN"/>
          </a:p>
          <a:p>
            <a:r>
              <a:rPr lang="en-US" altLang="zh-CN"/>
              <a:t>It failed because “main” now relys on “libfunction.so”. You must tell the terminal where to find “libfunction.so”.</a:t>
            </a:r>
          </a:p>
          <a:p>
            <a:endParaRPr lang="en-US" altLang="zh-CN"/>
          </a:p>
          <a:p>
            <a:endParaRPr lang="en-US" altLang="zh-CN"/>
          </a:p>
        </p:txBody>
      </p:sp>
      <p:pic>
        <p:nvPicPr>
          <p:cNvPr id="4" name="图片 3"/>
          <p:cNvPicPr>
            <a:picLocks noChangeAspect="1"/>
          </p:cNvPicPr>
          <p:nvPr/>
        </p:nvPicPr>
        <p:blipFill>
          <a:blip r:embed="rId2"/>
          <a:stretch>
            <a:fillRect/>
          </a:stretch>
        </p:blipFill>
        <p:spPr>
          <a:xfrm>
            <a:off x="1255395" y="2083435"/>
            <a:ext cx="10264140" cy="106616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Using shared library</a:t>
            </a:r>
          </a:p>
        </p:txBody>
      </p:sp>
      <p:sp>
        <p:nvSpPr>
          <p:cNvPr id="3" name="内容占位符 2"/>
          <p:cNvSpPr>
            <a:spLocks noGrp="1"/>
          </p:cNvSpPr>
          <p:nvPr>
            <p:ph idx="1"/>
          </p:nvPr>
        </p:nvSpPr>
        <p:spPr/>
        <p:txBody>
          <a:bodyPr/>
          <a:lstStyle/>
          <a:p>
            <a:r>
              <a:rPr lang="en-US" altLang="zh-CN" dirty="0"/>
              <a:t>Using export command to set environment variable “LD_LIBRARY_PATH”</a:t>
            </a:r>
          </a:p>
          <a:p>
            <a:r>
              <a:rPr lang="en-US" altLang="zh-CN" dirty="0"/>
              <a:t>And then run “main” again</a:t>
            </a:r>
          </a:p>
        </p:txBody>
      </p:sp>
      <p:pic>
        <p:nvPicPr>
          <p:cNvPr id="4" name="图片 3"/>
          <p:cNvPicPr>
            <a:picLocks noChangeAspect="1"/>
          </p:cNvPicPr>
          <p:nvPr>
            <p:custDataLst>
              <p:tags r:id="rId1"/>
            </p:custDataLst>
          </p:nvPr>
        </p:nvPicPr>
        <p:blipFill>
          <a:blip r:embed="rId3"/>
          <a:stretch>
            <a:fillRect/>
          </a:stretch>
        </p:blipFill>
        <p:spPr>
          <a:xfrm>
            <a:off x="1459865" y="2605722"/>
            <a:ext cx="6878320" cy="1646555"/>
          </a:xfrm>
          <a:prstGeom prst="rect">
            <a:avLst/>
          </a:prstGeom>
        </p:spPr>
      </p:pic>
      <p:sp>
        <p:nvSpPr>
          <p:cNvPr id="7" name="文本框 6">
            <a:extLst>
              <a:ext uri="{FF2B5EF4-FFF2-40B4-BE49-F238E27FC236}">
                <a16:creationId xmlns:a16="http://schemas.microsoft.com/office/drawing/2014/main" id="{1FD8FE39-1CAE-A65C-CBFA-BBF66EB1099D}"/>
              </a:ext>
            </a:extLst>
          </p:cNvPr>
          <p:cNvSpPr txBox="1"/>
          <p:nvPr/>
        </p:nvSpPr>
        <p:spPr>
          <a:xfrm>
            <a:off x="1219200" y="4435578"/>
            <a:ext cx="6096000" cy="369332"/>
          </a:xfrm>
          <a:prstGeom prst="rect">
            <a:avLst/>
          </a:prstGeom>
          <a:noFill/>
        </p:spPr>
        <p:txBody>
          <a:bodyPr wrap="square">
            <a:spAutoFit/>
          </a:bodyPr>
          <a:lstStyle/>
          <a:p>
            <a:r>
              <a:rPr lang="en-US" altLang="zh-CN" dirty="0"/>
              <a:t>export LD_LIBRARY_PATH=.:$LD_LIBRARY_PATH</a:t>
            </a:r>
            <a:endParaRPr lang="zh-CN" altLang="en-US" dirty="0"/>
          </a:p>
        </p:txBody>
      </p:sp>
      <p:grpSp>
        <p:nvGrpSpPr>
          <p:cNvPr id="12" name="组合 11">
            <a:extLst>
              <a:ext uri="{FF2B5EF4-FFF2-40B4-BE49-F238E27FC236}">
                <a16:creationId xmlns:a16="http://schemas.microsoft.com/office/drawing/2014/main" id="{B2EB2634-3FF1-D18A-814D-86CC9C1FD370}"/>
              </a:ext>
            </a:extLst>
          </p:cNvPr>
          <p:cNvGrpSpPr/>
          <p:nvPr/>
        </p:nvGrpSpPr>
        <p:grpSpPr>
          <a:xfrm>
            <a:off x="1293494" y="4507067"/>
            <a:ext cx="5735956" cy="1015663"/>
            <a:chOff x="2093594" y="5421467"/>
            <a:chExt cx="5735956" cy="1015663"/>
          </a:xfrm>
        </p:grpSpPr>
        <p:sp>
          <p:nvSpPr>
            <p:cNvPr id="5" name="椭圆 4">
              <a:extLst>
                <a:ext uri="{FF2B5EF4-FFF2-40B4-BE49-F238E27FC236}">
                  <a16:creationId xmlns:a16="http://schemas.microsoft.com/office/drawing/2014/main" id="{9A02AA46-FD5B-989B-6DE1-BD92A8D26BE0}"/>
                </a:ext>
              </a:extLst>
            </p:cNvPr>
            <p:cNvSpPr/>
            <p:nvPr/>
          </p:nvSpPr>
          <p:spPr>
            <a:xfrm>
              <a:off x="4448175" y="5421467"/>
              <a:ext cx="161925"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33B31DBC-F262-4299-B191-94CC592E67E9}"/>
                </a:ext>
              </a:extLst>
            </p:cNvPr>
            <p:cNvCxnSpPr/>
            <p:nvPr/>
          </p:nvCxnSpPr>
          <p:spPr>
            <a:xfrm flipV="1">
              <a:off x="4448175" y="5640542"/>
              <a:ext cx="80962" cy="217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ED31CA5-8F75-0F40-C089-76A57876C5B2}"/>
                </a:ext>
              </a:extLst>
            </p:cNvPr>
            <p:cNvSpPr txBox="1"/>
            <p:nvPr/>
          </p:nvSpPr>
          <p:spPr>
            <a:xfrm flipH="1">
              <a:off x="2093594" y="5790799"/>
              <a:ext cx="5735956" cy="646331"/>
            </a:xfrm>
            <a:prstGeom prst="rect">
              <a:avLst/>
            </a:prstGeom>
            <a:noFill/>
          </p:spPr>
          <p:txBody>
            <a:bodyPr wrap="square" rtlCol="0">
              <a:spAutoFit/>
            </a:bodyPr>
            <a:lstStyle/>
            <a:p>
              <a:r>
                <a:rPr lang="en-US" altLang="zh-CN" dirty="0"/>
                <a:t>There is no space on either side of the equal sign</a:t>
              </a:r>
            </a:p>
            <a:p>
              <a:r>
                <a:rPr lang="en-US" altLang="zh-CN" dirty="0"/>
                <a:t>. indicates the current directory</a:t>
              </a:r>
              <a:endParaRPr lang="zh-CN" altLang="en-US" dirty="0"/>
            </a:p>
          </p:txBody>
        </p:sp>
      </p:grpSp>
      <p:grpSp>
        <p:nvGrpSpPr>
          <p:cNvPr id="15" name="组合 14">
            <a:extLst>
              <a:ext uri="{FF2B5EF4-FFF2-40B4-BE49-F238E27FC236}">
                <a16:creationId xmlns:a16="http://schemas.microsoft.com/office/drawing/2014/main" id="{67D20951-A5E4-2E48-886F-95AF884EEBA2}"/>
              </a:ext>
            </a:extLst>
          </p:cNvPr>
          <p:cNvGrpSpPr/>
          <p:nvPr/>
        </p:nvGrpSpPr>
        <p:grpSpPr>
          <a:xfrm>
            <a:off x="1293492" y="5594219"/>
            <a:ext cx="8660133" cy="1144719"/>
            <a:chOff x="1293492" y="5594219"/>
            <a:chExt cx="8660133" cy="1144719"/>
          </a:xfrm>
        </p:grpSpPr>
        <p:sp>
          <p:nvSpPr>
            <p:cNvPr id="11" name="文本框 10">
              <a:extLst>
                <a:ext uri="{FF2B5EF4-FFF2-40B4-BE49-F238E27FC236}">
                  <a16:creationId xmlns:a16="http://schemas.microsoft.com/office/drawing/2014/main" id="{33F6A711-513D-5B91-C131-FC38CC9DAE19}"/>
                </a:ext>
              </a:extLst>
            </p:cNvPr>
            <p:cNvSpPr txBox="1"/>
            <p:nvPr/>
          </p:nvSpPr>
          <p:spPr>
            <a:xfrm flipH="1">
              <a:off x="1293492" y="5594219"/>
              <a:ext cx="8660133" cy="369332"/>
            </a:xfrm>
            <a:prstGeom prst="rect">
              <a:avLst/>
            </a:prstGeom>
            <a:noFill/>
          </p:spPr>
          <p:txBody>
            <a:bodyPr wrap="square" rtlCol="0">
              <a:spAutoFit/>
            </a:bodyPr>
            <a:lstStyle/>
            <a:p>
              <a:r>
                <a:rPr lang="en-US" altLang="zh-CN" dirty="0"/>
                <a:t>Another choice is to move(or copy) your .so file to  /</a:t>
              </a:r>
              <a:r>
                <a:rPr lang="en-US" altLang="zh-CN" dirty="0" err="1"/>
                <a:t>usr</a:t>
              </a:r>
              <a:r>
                <a:rPr lang="en-US" altLang="zh-CN" dirty="0"/>
                <a:t>/lib folder  by mv or cp command</a:t>
              </a:r>
              <a:endParaRPr lang="zh-CN" altLang="en-US" dirty="0"/>
            </a:p>
          </p:txBody>
        </p:sp>
        <p:pic>
          <p:nvPicPr>
            <p:cNvPr id="14" name="图片 13">
              <a:extLst>
                <a:ext uri="{FF2B5EF4-FFF2-40B4-BE49-F238E27FC236}">
                  <a16:creationId xmlns:a16="http://schemas.microsoft.com/office/drawing/2014/main" id="{7F0F1368-71F5-BFED-9B00-C9214FB23259}"/>
                </a:ext>
              </a:extLst>
            </p:cNvPr>
            <p:cNvPicPr>
              <a:picLocks noChangeAspect="1"/>
            </p:cNvPicPr>
            <p:nvPr/>
          </p:nvPicPr>
          <p:blipFill>
            <a:blip r:embed="rId4"/>
            <a:stretch>
              <a:fillRect/>
            </a:stretch>
          </p:blipFill>
          <p:spPr>
            <a:xfrm>
              <a:off x="1556385" y="6053138"/>
              <a:ext cx="6153150" cy="6858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Exercise 1</a:t>
            </a:r>
            <a:endParaRPr lang="zh-CN" altLang="en-US" dirty="0"/>
          </a:p>
        </p:txBody>
      </p:sp>
      <p:sp>
        <p:nvSpPr>
          <p:cNvPr id="3" name="内容占位符 2"/>
          <p:cNvSpPr>
            <a:spLocks noGrp="1"/>
          </p:cNvSpPr>
          <p:nvPr>
            <p:ph idx="1"/>
          </p:nvPr>
        </p:nvSpPr>
        <p:spPr/>
        <p:txBody>
          <a:bodyPr/>
          <a:lstStyle/>
          <a:p>
            <a:pPr marL="109220" lvl="1" indent="0">
              <a:spcBef>
                <a:spcPts val="1200"/>
              </a:spcBef>
              <a:buSzPct val="68000"/>
              <a:buNone/>
            </a:pPr>
            <a:r>
              <a:rPr lang="en-US" altLang="zh-CN" sz="2800" dirty="0"/>
              <a:t>Define three functions that swap two values of integer, please use integer arguments, pointer arguments and reference arguments respectively. Write a test program to call these functions and display the result.</a:t>
            </a:r>
          </a:p>
          <a:p>
            <a:pPr marL="109220" lvl="1" indent="0">
              <a:spcBef>
                <a:spcPts val="1200"/>
              </a:spcBef>
              <a:buSzPct val="68000"/>
              <a:buNone/>
            </a:pPr>
            <a:endParaRPr lang="zh-CN" altLang="en-US" dirty="0"/>
          </a:p>
          <a:p>
            <a:pPr marL="109220" lvl="1" indent="0">
              <a:spcBef>
                <a:spcPts val="1200"/>
              </a:spcBef>
              <a:buSzPct val="68000"/>
              <a:buNone/>
            </a:pPr>
            <a:r>
              <a:rPr lang="en-US" altLang="zh-CN" dirty="0"/>
              <a:t>You are required to compile these functions into a shared library “libswap.so”, and then compile and run your program with this shared library.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236228"/>
            <a:ext cx="10515600" cy="833631"/>
          </a:xfrm>
        </p:spPr>
        <p:txBody>
          <a:bodyPr/>
          <a:lstStyle/>
          <a:p>
            <a:r>
              <a:rPr lang="en-US" altLang="zh-CN" dirty="0">
                <a:sym typeface="+mn-ea"/>
              </a:rPr>
              <a:t>Exercise 2</a:t>
            </a:r>
            <a:endParaRPr lang="zh-CN" altLang="en-US" dirty="0"/>
          </a:p>
        </p:txBody>
      </p:sp>
      <p:sp>
        <p:nvSpPr>
          <p:cNvPr id="5" name="文本框 4"/>
          <p:cNvSpPr txBox="1"/>
          <p:nvPr/>
        </p:nvSpPr>
        <p:spPr>
          <a:xfrm>
            <a:off x="781437" y="1559872"/>
            <a:ext cx="10947140"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Define a function whose prototype is </a:t>
            </a:r>
            <a:r>
              <a:rPr kumimoji="0" lang="en-US" altLang="zh-CN" sz="2400" b="1"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char* match(char* s, char </a:t>
            </a:r>
            <a:r>
              <a:rPr kumimoji="0" lang="en-US" altLang="zh-CN" sz="2400" b="1" i="0" u="none" strike="noStrike" kern="1200" cap="none" spc="0" normalizeH="0" baseline="0" noProof="0" dirty="0" err="1">
                <a:ln>
                  <a:noFill/>
                </a:ln>
                <a:solidFill>
                  <a:srgbClr val="24292F"/>
                </a:solidFill>
                <a:effectLst/>
                <a:uLnTx/>
                <a:uFillTx/>
                <a:latin typeface="-apple-system"/>
                <a:ea typeface="宋体" panose="02010600030101010101" pitchFamily="2" charset="-122"/>
                <a:cs typeface="+mn-cs"/>
              </a:rPr>
              <a:t>ch</a:t>
            </a:r>
            <a:r>
              <a:rPr kumimoji="0" lang="en-US" altLang="zh-CN" sz="2400" b="1"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24292F"/>
                </a:solidFill>
                <a:latin typeface="-apple-system"/>
                <a:ea typeface="宋体" panose="02010600030101010101" pitchFamily="2" charset="-122"/>
              </a:rPr>
              <a:t>s </a:t>
            </a:r>
            <a:r>
              <a:rPr lang="en-US" altLang="zh-CN" sz="2400" dirty="0">
                <a:solidFill>
                  <a:srgbClr val="24292F"/>
                </a:solidFill>
                <a:latin typeface="-apple-system"/>
                <a:ea typeface="宋体" panose="02010600030101010101" pitchFamily="2" charset="-122"/>
              </a:rPr>
              <a:t>is a C-style string, </a:t>
            </a:r>
            <a:r>
              <a:rPr lang="en-US" altLang="zh-CN" sz="2400" b="1" dirty="0" err="1">
                <a:solidFill>
                  <a:srgbClr val="24292F"/>
                </a:solidFill>
                <a:latin typeface="-apple-system"/>
                <a:ea typeface="宋体" panose="02010600030101010101" pitchFamily="2" charset="-122"/>
              </a:rPr>
              <a:t>ch</a:t>
            </a:r>
            <a:r>
              <a:rPr lang="en-US" altLang="zh-CN" sz="2400" b="1" dirty="0">
                <a:solidFill>
                  <a:srgbClr val="24292F"/>
                </a:solidFill>
                <a:latin typeface="-apple-system"/>
                <a:ea typeface="宋体" panose="02010600030101010101" pitchFamily="2" charset="-122"/>
              </a:rPr>
              <a:t> </a:t>
            </a:r>
            <a:r>
              <a:rPr lang="en-US" altLang="zh-CN" sz="2400" dirty="0">
                <a:solidFill>
                  <a:srgbClr val="24292F"/>
                </a:solidFill>
                <a:latin typeface="-apple-system"/>
                <a:ea typeface="宋体" panose="02010600030101010101" pitchFamily="2" charset="-122"/>
              </a:rPr>
              <a:t>is a character. If the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is in the s, return the position of s at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if the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is not in the s, return NULL.</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Write a test program to call the function and show the result. The output sample as follows:</a:t>
            </a:r>
          </a:p>
        </p:txBody>
      </p:sp>
      <p:graphicFrame>
        <p:nvGraphicFramePr>
          <p:cNvPr id="4" name="对象 3"/>
          <p:cNvGraphicFramePr>
            <a:graphicFrameLocks noChangeAspect="1"/>
          </p:cNvGraphicFramePr>
          <p:nvPr/>
        </p:nvGraphicFramePr>
        <p:xfrm>
          <a:off x="6959805" y="3852396"/>
          <a:ext cx="2806700" cy="1092200"/>
        </p:xfrm>
        <a:graphic>
          <a:graphicData uri="http://schemas.openxmlformats.org/presentationml/2006/ole">
            <mc:AlternateContent xmlns:mc="http://schemas.openxmlformats.org/markup-compatibility/2006">
              <mc:Choice xmlns:v="urn:schemas-microsoft-com:vml" Requires="v">
                <p:oleObj name="Image" r:id="rId2" imgW="2105025" imgH="819150" progId="Photoshop.Image.13">
                  <p:embed/>
                </p:oleObj>
              </mc:Choice>
              <mc:Fallback>
                <p:oleObj name="Image" r:id="rId2" imgW="2105025" imgH="819150" progId="Photoshop.Image.13">
                  <p:embed/>
                  <p:pic>
                    <p:nvPicPr>
                      <p:cNvPr id="0" name="对象 16"/>
                      <p:cNvPicPr/>
                      <p:nvPr/>
                    </p:nvPicPr>
                    <p:blipFill>
                      <a:blip r:embed="rId3"/>
                      <a:stretch>
                        <a:fillRect/>
                      </a:stretch>
                    </p:blipFill>
                    <p:spPr>
                      <a:xfrm>
                        <a:off x="6959805" y="3852396"/>
                        <a:ext cx="2806700" cy="10922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7116688" y="5298128"/>
          <a:ext cx="2349500" cy="1155700"/>
        </p:xfrm>
        <a:graphic>
          <a:graphicData uri="http://schemas.openxmlformats.org/presentationml/2006/ole">
            <mc:AlternateContent xmlns:mc="http://schemas.openxmlformats.org/markup-compatibility/2006">
              <mc:Choice xmlns:v="urn:schemas-microsoft-com:vml" Requires="v">
                <p:oleObj name="Image" r:id="rId4" imgW="1762125" imgH="866775" progId="Photoshop.Image.13">
                  <p:embed/>
                </p:oleObj>
              </mc:Choice>
              <mc:Fallback>
                <p:oleObj name="Image" r:id="rId4" imgW="1762125" imgH="866775" progId="Photoshop.Image.13">
                  <p:embed/>
                  <p:pic>
                    <p:nvPicPr>
                      <p:cNvPr id="0" name="对象 17"/>
                      <p:cNvPicPr/>
                      <p:nvPr/>
                    </p:nvPicPr>
                    <p:blipFill>
                      <a:blip r:embed="rId5"/>
                      <a:stretch>
                        <a:fillRect/>
                      </a:stretch>
                    </p:blipFill>
                    <p:spPr>
                      <a:xfrm>
                        <a:off x="7116688" y="5298128"/>
                        <a:ext cx="2349500" cy="11557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3</a:t>
            </a:r>
          </a:p>
        </p:txBody>
      </p:sp>
      <p:sp>
        <p:nvSpPr>
          <p:cNvPr id="6" name="Content Placeholder 2"/>
          <p:cNvSpPr txBox="1"/>
          <p:nvPr/>
        </p:nvSpPr>
        <p:spPr>
          <a:xfrm>
            <a:off x="1088348" y="2130985"/>
            <a:ext cx="10683238" cy="25960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220" lvl="1" indent="0">
              <a:spcBef>
                <a:spcPts val="1200"/>
              </a:spcBef>
              <a:buSzPct val="68000"/>
              <a:buFont typeface="Wingdings" panose="05000000000000000000" pitchFamily="2" charset="2"/>
              <a:buNone/>
            </a:pPr>
            <a:r>
              <a:rPr lang="en-US" altLang="zh-CN" dirty="0"/>
              <a:t>Here is a structure declaration:</a:t>
            </a:r>
          </a:p>
          <a:p>
            <a:pPr marL="0" lvl="1" indent="0">
              <a:spcBef>
                <a:spcPts val="0"/>
              </a:spcBef>
              <a:buSzPct val="68000"/>
              <a:buFont typeface="Wingdings" panose="05000000000000000000" pitchFamily="2" charset="2"/>
              <a:buNone/>
            </a:pPr>
            <a:r>
              <a:rPr lang="en-US" altLang="zh-CN" dirty="0"/>
              <a:t>(1) Define a function that passes a point structure by value to set values for two points.</a:t>
            </a:r>
          </a:p>
          <a:p>
            <a:pPr marL="0" lvl="1" indent="0">
              <a:spcBef>
                <a:spcPts val="0"/>
              </a:spcBef>
              <a:buSzPct val="68000"/>
              <a:buFont typeface="Wingdings" panose="05000000000000000000" pitchFamily="2" charset="2"/>
              <a:buNone/>
            </a:pPr>
            <a:r>
              <a:rPr lang="en-US" altLang="zh-CN" dirty="0"/>
              <a:t>(2) Define another function that passes the address of a point structure to calculate the middle point of two points.</a:t>
            </a:r>
          </a:p>
          <a:p>
            <a:pPr marL="0" lvl="1" indent="0">
              <a:spcBef>
                <a:spcPts val="0"/>
              </a:spcBef>
              <a:buSzPct val="68000"/>
              <a:buFont typeface="Wingdings" panose="05000000000000000000" pitchFamily="2" charset="2"/>
              <a:buNone/>
            </a:pPr>
            <a:r>
              <a:rPr lang="en-US" altLang="zh-CN" dirty="0"/>
              <a:t>(3) Write a simple program to call these two function and display the results.</a:t>
            </a:r>
          </a:p>
        </p:txBody>
      </p:sp>
      <p:sp>
        <p:nvSpPr>
          <p:cNvPr id="9" name="文本框 8"/>
          <p:cNvSpPr txBox="1"/>
          <p:nvPr/>
        </p:nvSpPr>
        <p:spPr>
          <a:xfrm>
            <a:off x="7226479" y="812997"/>
            <a:ext cx="1343766" cy="1200329"/>
          </a:xfrm>
          <a:prstGeom prst="rect">
            <a:avLst/>
          </a:prstGeom>
          <a:noFill/>
          <a:ln>
            <a:solidFill>
              <a:schemeClr val="accent1"/>
            </a:solidFill>
          </a:ln>
        </p:spPr>
        <p:txBody>
          <a:bodyPr wrap="none" rtlCol="0">
            <a:spAutoFit/>
          </a:bodyPr>
          <a:lstStyle/>
          <a:p>
            <a:r>
              <a:rPr lang="en-US" altLang="zh-CN" dirty="0"/>
              <a:t>struct point{</a:t>
            </a:r>
          </a:p>
          <a:p>
            <a:r>
              <a:rPr lang="en-US" altLang="zh-CN" dirty="0"/>
              <a:t>float x;</a:t>
            </a:r>
          </a:p>
          <a:p>
            <a:r>
              <a:rPr lang="en-US" altLang="zh-CN" dirty="0"/>
              <a:t>float y;</a:t>
            </a:r>
          </a:p>
          <a:p>
            <a:r>
              <a:rPr lang="en-US" altLang="zh-CN" dirty="0"/>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44706" y="980729"/>
            <a:ext cx="10381129" cy="1512168"/>
          </a:xfrm>
        </p:spPr>
        <p:txBody>
          <a:bodyPr/>
          <a:lstStyle/>
          <a:p>
            <a:pPr algn="l" eaLnBrk="1" hangingPunct="1"/>
            <a:r>
              <a:rPr lang="en-US" altLang="zh-CN" sz="2400" dirty="0">
                <a:ea typeface="宋体" panose="02010600030101010101" pitchFamily="2" charset="-122"/>
              </a:rPr>
              <a:t>An variable’s  </a:t>
            </a:r>
            <a:r>
              <a:rPr lang="en-US" altLang="zh-CN" sz="2400" b="1" dirty="0">
                <a:solidFill>
                  <a:srgbClr val="00B0F0"/>
                </a:solidFill>
                <a:ea typeface="宋体" panose="02010600030101010101" pitchFamily="2" charset="-122"/>
              </a:rPr>
              <a:t>scope</a:t>
            </a:r>
            <a:r>
              <a:rPr lang="en-US" altLang="zh-CN" sz="2400" dirty="0">
                <a:ea typeface="宋体" panose="02010600030101010101" pitchFamily="2" charset="-122"/>
              </a:rPr>
              <a:t> is where the variable  can be referenced in a program. Some identifiers can be referenced throughout a program, others from only portions of a program.</a:t>
            </a:r>
          </a:p>
        </p:txBody>
      </p:sp>
      <p:sp>
        <p:nvSpPr>
          <p:cNvPr id="41987" name="Rectangle 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 name="TextBox 1"/>
          <p:cNvSpPr txBox="1"/>
          <p:nvPr/>
        </p:nvSpPr>
        <p:spPr>
          <a:xfrm>
            <a:off x="1708732" y="316194"/>
            <a:ext cx="474142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Scope and duration of variable</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4" name="Rectangle 2"/>
          <p:cNvSpPr txBox="1">
            <a:spLocks noChangeArrowheads="1"/>
          </p:cNvSpPr>
          <p:nvPr/>
        </p:nvSpPr>
        <p:spPr>
          <a:xfrm>
            <a:off x="1272988" y="3861048"/>
            <a:ext cx="10569388"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An variable’s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j-cs"/>
              </a:rPr>
              <a:t>storage duration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is the period during which that variable exits in memory.</a:t>
            </a:r>
            <a:r>
              <a:rPr kumimoji="0" lang="zh-CN" altLang="en-US" sz="2400" b="0" i="0" u="none" strike="noStrike" kern="1200" cap="none" spc="0" normalizeH="0" baseline="0" noProof="0" dirty="0">
                <a:ln>
                  <a:noFill/>
                </a:ln>
                <a:solidFill>
                  <a:srgbClr val="5B9BD5"/>
                </a:solidFill>
                <a:effectLst/>
                <a:uLnTx/>
                <a:uFillTx/>
                <a:latin typeface="Calibri" panose="020F0502020204030204"/>
                <a:ea typeface="宋体" panose="02010600030101010101" pitchFamily="2" charset="-122"/>
                <a:cs typeface="+mj-cs"/>
              </a:rPr>
              <a:t> </a:t>
            </a:r>
          </a:p>
        </p:txBody>
      </p:sp>
      <p:sp>
        <p:nvSpPr>
          <p:cNvPr id="3" name="矩形 2"/>
          <p:cNvSpPr/>
          <p:nvPr/>
        </p:nvSpPr>
        <p:spPr>
          <a:xfrm>
            <a:off x="1344706" y="2634212"/>
            <a:ext cx="10497670"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variable defined inside a function is referred to as a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local variable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global variable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defined outside functions.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1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ext Box 2"/>
          <p:cNvSpPr txBox="1">
            <a:spLocks noChangeArrowheads="1"/>
          </p:cNvSpPr>
          <p:nvPr/>
        </p:nvSpPr>
        <p:spPr bwMode="auto">
          <a:xfrm>
            <a:off x="1855788" y="620689"/>
            <a:ext cx="167005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err="1">
                <a:ln>
                  <a:noFill/>
                </a:ln>
                <a:solidFill>
                  <a:srgbClr val="FF3300"/>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 a;</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void main(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f2;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f1;</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f1(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auto </a:t>
            </a:r>
            <a:r>
              <a:rPr kumimoji="1" lang="en-US" altLang="zh-CN" sz="20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b;</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f2;</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f2(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static </a:t>
            </a:r>
            <a:r>
              <a:rPr kumimoji="1" lang="en-US" altLang="zh-CN" sz="20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c;</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p:txBody>
      </p:sp>
      <p:grpSp>
        <p:nvGrpSpPr>
          <p:cNvPr id="596995" name="Group 3"/>
          <p:cNvGrpSpPr/>
          <p:nvPr/>
        </p:nvGrpSpPr>
        <p:grpSpPr bwMode="auto">
          <a:xfrm>
            <a:off x="3727454" y="5689600"/>
            <a:ext cx="1411290" cy="863600"/>
            <a:chOff x="1388" y="3489"/>
            <a:chExt cx="889" cy="544"/>
          </a:xfrm>
        </p:grpSpPr>
        <p:sp>
          <p:nvSpPr>
            <p:cNvPr id="62511" name="Line 4"/>
            <p:cNvSpPr>
              <a:spLocks noChangeShapeType="1"/>
            </p:cNvSpPr>
            <p:nvPr/>
          </p:nvSpPr>
          <p:spPr bwMode="auto">
            <a:xfrm flipH="1">
              <a:off x="1489" y="3489"/>
              <a:ext cx="0" cy="544"/>
            </a:xfrm>
            <a:prstGeom prst="line">
              <a:avLst/>
            </a:prstGeom>
            <a:noFill/>
            <a:ln w="38100">
              <a:solidFill>
                <a:srgbClr val="6600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62512" name="Group 5"/>
            <p:cNvGrpSpPr/>
            <p:nvPr/>
          </p:nvGrpSpPr>
          <p:grpSpPr bwMode="auto">
            <a:xfrm>
              <a:off x="1388" y="3489"/>
              <a:ext cx="889" cy="533"/>
              <a:chOff x="1388" y="3489"/>
              <a:chExt cx="889" cy="533"/>
            </a:xfrm>
          </p:grpSpPr>
          <p:sp>
            <p:nvSpPr>
              <p:cNvPr id="62513" name="Line 6"/>
              <p:cNvSpPr>
                <a:spLocks noChangeShapeType="1"/>
              </p:cNvSpPr>
              <p:nvPr/>
            </p:nvSpPr>
            <p:spPr bwMode="auto">
              <a:xfrm>
                <a:off x="1389" y="3489"/>
                <a:ext cx="211" cy="0"/>
              </a:xfrm>
              <a:prstGeom prst="line">
                <a:avLst/>
              </a:prstGeom>
              <a:noFill/>
              <a:ln w="9525">
                <a:solidFill>
                  <a:srgbClr val="66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4" name="Line 7"/>
              <p:cNvSpPr>
                <a:spLocks noChangeShapeType="1"/>
              </p:cNvSpPr>
              <p:nvPr/>
            </p:nvSpPr>
            <p:spPr bwMode="auto">
              <a:xfrm>
                <a:off x="1388" y="4022"/>
                <a:ext cx="191" cy="0"/>
              </a:xfrm>
              <a:prstGeom prst="line">
                <a:avLst/>
              </a:prstGeom>
              <a:noFill/>
              <a:ln w="9525">
                <a:solidFill>
                  <a:srgbClr val="66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5" name="Text Box 8"/>
              <p:cNvSpPr txBox="1">
                <a:spLocks noChangeArrowheads="1"/>
              </p:cNvSpPr>
              <p:nvPr/>
            </p:nvSpPr>
            <p:spPr bwMode="auto">
              <a:xfrm>
                <a:off x="1497" y="3585"/>
                <a:ext cx="7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scope of </a:t>
                </a: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grpSp>
      </p:grpSp>
      <p:grpSp>
        <p:nvGrpSpPr>
          <p:cNvPr id="597001" name="Group 9"/>
          <p:cNvGrpSpPr/>
          <p:nvPr/>
        </p:nvGrpSpPr>
        <p:grpSpPr bwMode="auto">
          <a:xfrm>
            <a:off x="3800476" y="3875088"/>
            <a:ext cx="1411289" cy="1306512"/>
            <a:chOff x="1434" y="2355"/>
            <a:chExt cx="889" cy="823"/>
          </a:xfrm>
        </p:grpSpPr>
        <p:grpSp>
          <p:nvGrpSpPr>
            <p:cNvPr id="62506" name="Group 10"/>
            <p:cNvGrpSpPr/>
            <p:nvPr/>
          </p:nvGrpSpPr>
          <p:grpSpPr bwMode="auto">
            <a:xfrm>
              <a:off x="1434" y="2355"/>
              <a:ext cx="177" cy="823"/>
              <a:chOff x="1434" y="2355"/>
              <a:chExt cx="177" cy="823"/>
            </a:xfrm>
          </p:grpSpPr>
          <p:sp>
            <p:nvSpPr>
              <p:cNvPr id="62508" name="Line 11"/>
              <p:cNvSpPr>
                <a:spLocks noChangeShapeType="1"/>
              </p:cNvSpPr>
              <p:nvPr/>
            </p:nvSpPr>
            <p:spPr bwMode="auto">
              <a:xfrm>
                <a:off x="1434" y="2355"/>
                <a:ext cx="16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9" name="Line 12"/>
              <p:cNvSpPr>
                <a:spLocks noChangeShapeType="1"/>
              </p:cNvSpPr>
              <p:nvPr/>
            </p:nvSpPr>
            <p:spPr bwMode="auto">
              <a:xfrm>
                <a:off x="1434" y="3178"/>
                <a:ext cx="17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0" name="Line 13"/>
              <p:cNvSpPr>
                <a:spLocks noChangeShapeType="1"/>
              </p:cNvSpPr>
              <p:nvPr/>
            </p:nvSpPr>
            <p:spPr bwMode="auto">
              <a:xfrm>
                <a:off x="1522" y="2355"/>
                <a:ext cx="0" cy="823"/>
              </a:xfrm>
              <a:prstGeom prst="line">
                <a:avLst/>
              </a:prstGeom>
              <a:noFill/>
              <a:ln w="381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62507" name="Text Box 14"/>
            <p:cNvSpPr txBox="1">
              <a:spLocks noChangeArrowheads="1"/>
            </p:cNvSpPr>
            <p:nvPr/>
          </p:nvSpPr>
          <p:spPr bwMode="auto">
            <a:xfrm>
              <a:off x="1525" y="2670"/>
              <a:ext cx="7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scope of b</a:t>
              </a:r>
              <a:endParaRPr kumimoji="1" lang="zh-CN" altLang="en-US"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endParaRPr>
            </a:p>
          </p:txBody>
        </p:sp>
      </p:grpSp>
      <p:grpSp>
        <p:nvGrpSpPr>
          <p:cNvPr id="597007" name="Group 15"/>
          <p:cNvGrpSpPr/>
          <p:nvPr/>
        </p:nvGrpSpPr>
        <p:grpSpPr bwMode="auto">
          <a:xfrm>
            <a:off x="3305180" y="836612"/>
            <a:ext cx="1381127" cy="5868986"/>
            <a:chOff x="1122" y="336"/>
            <a:chExt cx="870" cy="3697"/>
          </a:xfrm>
        </p:grpSpPr>
        <p:sp>
          <p:nvSpPr>
            <p:cNvPr id="62502" name="Line 16"/>
            <p:cNvSpPr>
              <a:spLocks noChangeShapeType="1"/>
            </p:cNvSpPr>
            <p:nvPr/>
          </p:nvSpPr>
          <p:spPr bwMode="auto">
            <a:xfrm>
              <a:off x="1122" y="336"/>
              <a:ext cx="189" cy="0"/>
            </a:xfrm>
            <a:prstGeom prst="line">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3" name="Line 17"/>
            <p:cNvSpPr>
              <a:spLocks noChangeShapeType="1"/>
            </p:cNvSpPr>
            <p:nvPr/>
          </p:nvSpPr>
          <p:spPr bwMode="auto">
            <a:xfrm>
              <a:off x="1133" y="4033"/>
              <a:ext cx="167" cy="0"/>
            </a:xfrm>
            <a:prstGeom prst="line">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4" name="Line 18"/>
            <p:cNvSpPr>
              <a:spLocks noChangeShapeType="1"/>
            </p:cNvSpPr>
            <p:nvPr/>
          </p:nvSpPr>
          <p:spPr bwMode="auto">
            <a:xfrm>
              <a:off x="1222" y="336"/>
              <a:ext cx="0" cy="3697"/>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5" name="Text Box 19"/>
            <p:cNvSpPr txBox="1">
              <a:spLocks noChangeArrowheads="1"/>
            </p:cNvSpPr>
            <p:nvPr/>
          </p:nvSpPr>
          <p:spPr bwMode="auto">
            <a:xfrm>
              <a:off x="1203" y="1061"/>
              <a:ext cx="78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scope of a</a:t>
              </a:r>
              <a:endParaRPr kumimoji="1" lang="zh-CN" altLang="en-US"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grpSp>
        <p:nvGrpSpPr>
          <p:cNvPr id="597012" name="Group 20"/>
          <p:cNvGrpSpPr/>
          <p:nvPr/>
        </p:nvGrpSpPr>
        <p:grpSpPr bwMode="auto">
          <a:xfrm>
            <a:off x="5464175" y="2530475"/>
            <a:ext cx="4959350" cy="336550"/>
            <a:chOff x="2482" y="934"/>
            <a:chExt cx="3124" cy="212"/>
          </a:xfrm>
        </p:grpSpPr>
        <p:sp>
          <p:nvSpPr>
            <p:cNvPr id="62489" name="Text Box 21"/>
            <p:cNvSpPr txBox="1">
              <a:spLocks noChangeArrowheads="1"/>
            </p:cNvSpPr>
            <p:nvPr/>
          </p:nvSpPr>
          <p:spPr bwMode="auto">
            <a:xfrm>
              <a:off x="2482"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p>
          </p:txBody>
        </p:sp>
        <p:sp>
          <p:nvSpPr>
            <p:cNvPr id="62490" name="Line 22"/>
            <p:cNvSpPr>
              <a:spLocks noChangeShapeType="1"/>
            </p:cNvSpPr>
            <p:nvPr/>
          </p:nvSpPr>
          <p:spPr bwMode="auto">
            <a:xfrm>
              <a:off x="2811"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1" name="Text Box 23"/>
            <p:cNvSpPr txBox="1">
              <a:spLocks noChangeArrowheads="1"/>
            </p:cNvSpPr>
            <p:nvPr/>
          </p:nvSpPr>
          <p:spPr bwMode="auto">
            <a:xfrm>
              <a:off x="3041"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f2</a:t>
              </a:r>
            </a:p>
          </p:txBody>
        </p:sp>
        <p:sp>
          <p:nvSpPr>
            <p:cNvPr id="62492" name="Text Box 24"/>
            <p:cNvSpPr txBox="1">
              <a:spLocks noChangeArrowheads="1"/>
            </p:cNvSpPr>
            <p:nvPr/>
          </p:nvSpPr>
          <p:spPr bwMode="auto">
            <a:xfrm>
              <a:off x="3997"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f1</a:t>
              </a:r>
            </a:p>
          </p:txBody>
        </p:sp>
        <p:sp>
          <p:nvSpPr>
            <p:cNvPr id="62493" name="Text Box 25"/>
            <p:cNvSpPr txBox="1">
              <a:spLocks noChangeArrowheads="1"/>
            </p:cNvSpPr>
            <p:nvPr/>
          </p:nvSpPr>
          <p:spPr bwMode="auto">
            <a:xfrm>
              <a:off x="3434"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p>
          </p:txBody>
        </p:sp>
        <p:sp>
          <p:nvSpPr>
            <p:cNvPr id="62494" name="Text Box 26"/>
            <p:cNvSpPr txBox="1">
              <a:spLocks noChangeArrowheads="1"/>
            </p:cNvSpPr>
            <p:nvPr/>
          </p:nvSpPr>
          <p:spPr bwMode="auto">
            <a:xfrm>
              <a:off x="4818"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f1</a:t>
              </a:r>
            </a:p>
          </p:txBody>
        </p:sp>
        <p:sp>
          <p:nvSpPr>
            <p:cNvPr id="62495" name="Text Box 27"/>
            <p:cNvSpPr txBox="1">
              <a:spLocks noChangeArrowheads="1"/>
            </p:cNvSpPr>
            <p:nvPr/>
          </p:nvSpPr>
          <p:spPr bwMode="auto">
            <a:xfrm>
              <a:off x="4419"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f2</a:t>
              </a:r>
            </a:p>
          </p:txBody>
        </p:sp>
        <p:sp>
          <p:nvSpPr>
            <p:cNvPr id="62496" name="Text Box 28"/>
            <p:cNvSpPr txBox="1">
              <a:spLocks noChangeArrowheads="1"/>
            </p:cNvSpPr>
            <p:nvPr/>
          </p:nvSpPr>
          <p:spPr bwMode="auto">
            <a:xfrm>
              <a:off x="5212"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p>
          </p:txBody>
        </p:sp>
        <p:sp>
          <p:nvSpPr>
            <p:cNvPr id="62497" name="Line 29"/>
            <p:cNvSpPr>
              <a:spLocks noChangeShapeType="1"/>
            </p:cNvSpPr>
            <p:nvPr/>
          </p:nvSpPr>
          <p:spPr bwMode="auto">
            <a:xfrm>
              <a:off x="3208"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8" name="Line 30"/>
            <p:cNvSpPr>
              <a:spLocks noChangeShapeType="1"/>
            </p:cNvSpPr>
            <p:nvPr/>
          </p:nvSpPr>
          <p:spPr bwMode="auto">
            <a:xfrm>
              <a:off x="3773"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9" name="Line 31"/>
            <p:cNvSpPr>
              <a:spLocks noChangeShapeType="1"/>
            </p:cNvSpPr>
            <p:nvPr/>
          </p:nvSpPr>
          <p:spPr bwMode="auto">
            <a:xfrm>
              <a:off x="4163"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0" name="Line 32"/>
            <p:cNvSpPr>
              <a:spLocks noChangeShapeType="1"/>
            </p:cNvSpPr>
            <p:nvPr/>
          </p:nvSpPr>
          <p:spPr bwMode="auto">
            <a:xfrm>
              <a:off x="4607"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1" name="Line 33"/>
            <p:cNvSpPr>
              <a:spLocks noChangeShapeType="1"/>
            </p:cNvSpPr>
            <p:nvPr/>
          </p:nvSpPr>
          <p:spPr bwMode="auto">
            <a:xfrm>
              <a:off x="4986"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597026" name="Group 34"/>
          <p:cNvGrpSpPr/>
          <p:nvPr/>
        </p:nvGrpSpPr>
        <p:grpSpPr bwMode="auto">
          <a:xfrm>
            <a:off x="3813179" y="2728913"/>
            <a:ext cx="6854828" cy="400050"/>
            <a:chOff x="1442" y="1059"/>
            <a:chExt cx="4318" cy="252"/>
          </a:xfrm>
        </p:grpSpPr>
        <p:sp>
          <p:nvSpPr>
            <p:cNvPr id="62482" name="Text Box 35"/>
            <p:cNvSpPr txBox="1">
              <a:spLocks noChangeArrowheads="1"/>
            </p:cNvSpPr>
            <p:nvPr/>
          </p:nvSpPr>
          <p:spPr bwMode="auto">
            <a:xfrm>
              <a:off x="1442" y="1059"/>
              <a:ext cx="10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duration of a</a:t>
              </a:r>
              <a:r>
                <a:rPr kumimoji="1" lang="zh-CN"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62483" name="Line 36"/>
            <p:cNvSpPr>
              <a:spLocks noChangeShapeType="1"/>
            </p:cNvSpPr>
            <p:nvPr/>
          </p:nvSpPr>
          <p:spPr bwMode="auto">
            <a:xfrm>
              <a:off x="2466" y="1190"/>
              <a:ext cx="3127" cy="0"/>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4" name="Line 37"/>
            <p:cNvSpPr>
              <a:spLocks noChangeShapeType="1"/>
            </p:cNvSpPr>
            <p:nvPr/>
          </p:nvSpPr>
          <p:spPr bwMode="auto">
            <a:xfrm>
              <a:off x="5760" y="1111"/>
              <a:ext cx="0" cy="1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5" name="Line 38"/>
            <p:cNvSpPr>
              <a:spLocks noChangeShapeType="1"/>
            </p:cNvSpPr>
            <p:nvPr/>
          </p:nvSpPr>
          <p:spPr bwMode="auto">
            <a:xfrm>
              <a:off x="5760" y="1133"/>
              <a:ext cx="0" cy="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6" name="Line 39"/>
            <p:cNvSpPr>
              <a:spLocks noChangeShapeType="1"/>
            </p:cNvSpPr>
            <p:nvPr/>
          </p:nvSpPr>
          <p:spPr bwMode="auto">
            <a:xfrm>
              <a:off x="5755" y="1096"/>
              <a:ext cx="0" cy="1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7" name="Line 40"/>
            <p:cNvSpPr>
              <a:spLocks noChangeShapeType="1"/>
            </p:cNvSpPr>
            <p:nvPr/>
          </p:nvSpPr>
          <p:spPr bwMode="auto">
            <a:xfrm>
              <a:off x="2478" y="1111"/>
              <a:ext cx="0"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8" name="Line 41"/>
            <p:cNvSpPr>
              <a:spLocks noChangeShapeType="1"/>
            </p:cNvSpPr>
            <p:nvPr/>
          </p:nvSpPr>
          <p:spPr bwMode="auto">
            <a:xfrm flipH="1">
              <a:off x="5577" y="1122"/>
              <a:ext cx="1"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597034" name="Group 42"/>
          <p:cNvGrpSpPr/>
          <p:nvPr/>
        </p:nvGrpSpPr>
        <p:grpSpPr bwMode="auto">
          <a:xfrm>
            <a:off x="3719519" y="3138488"/>
            <a:ext cx="5842005" cy="400050"/>
            <a:chOff x="1383" y="1317"/>
            <a:chExt cx="3680" cy="252"/>
          </a:xfrm>
        </p:grpSpPr>
        <p:sp>
          <p:nvSpPr>
            <p:cNvPr id="62479" name="Line 43"/>
            <p:cNvSpPr>
              <a:spLocks noChangeShapeType="1"/>
            </p:cNvSpPr>
            <p:nvPr/>
          </p:nvSpPr>
          <p:spPr bwMode="auto">
            <a:xfrm>
              <a:off x="3956" y="1533"/>
              <a:ext cx="289" cy="0"/>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0" name="Line 44"/>
            <p:cNvSpPr>
              <a:spLocks noChangeShapeType="1"/>
            </p:cNvSpPr>
            <p:nvPr/>
          </p:nvSpPr>
          <p:spPr bwMode="auto">
            <a:xfrm>
              <a:off x="4774" y="1529"/>
              <a:ext cx="289" cy="0"/>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1" name="Text Box 45"/>
            <p:cNvSpPr txBox="1">
              <a:spLocks noChangeArrowheads="1"/>
            </p:cNvSpPr>
            <p:nvPr/>
          </p:nvSpPr>
          <p:spPr bwMode="auto">
            <a:xfrm>
              <a:off x="1383" y="1317"/>
              <a:ext cx="11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duration of  b</a:t>
              </a:r>
              <a:r>
                <a:rPr kumimoji="1" lang="zh-CN"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endParaRPr>
            </a:p>
          </p:txBody>
        </p:sp>
      </p:grpSp>
      <p:grpSp>
        <p:nvGrpSpPr>
          <p:cNvPr id="597038" name="Group 46"/>
          <p:cNvGrpSpPr/>
          <p:nvPr/>
        </p:nvGrpSpPr>
        <p:grpSpPr bwMode="auto">
          <a:xfrm>
            <a:off x="3719516" y="3549653"/>
            <a:ext cx="6642104" cy="420688"/>
            <a:chOff x="1383" y="1576"/>
            <a:chExt cx="4184" cy="265"/>
          </a:xfrm>
        </p:grpSpPr>
        <p:sp>
          <p:nvSpPr>
            <p:cNvPr id="62475" name="Line 47"/>
            <p:cNvSpPr>
              <a:spLocks noChangeShapeType="1"/>
            </p:cNvSpPr>
            <p:nvPr/>
          </p:nvSpPr>
          <p:spPr bwMode="auto">
            <a:xfrm>
              <a:off x="2440" y="1764"/>
              <a:ext cx="3127" cy="0"/>
            </a:xfrm>
            <a:prstGeom prst="line">
              <a:avLst/>
            </a:prstGeom>
            <a:noFill/>
            <a:ln w="38100">
              <a:solidFill>
                <a:srgbClr val="6600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6" name="Line 48"/>
            <p:cNvSpPr>
              <a:spLocks noChangeShapeType="1"/>
            </p:cNvSpPr>
            <p:nvPr/>
          </p:nvSpPr>
          <p:spPr bwMode="auto">
            <a:xfrm>
              <a:off x="2452" y="1685"/>
              <a:ext cx="0"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7" name="Line 49"/>
            <p:cNvSpPr>
              <a:spLocks noChangeShapeType="1"/>
            </p:cNvSpPr>
            <p:nvPr/>
          </p:nvSpPr>
          <p:spPr bwMode="auto">
            <a:xfrm flipH="1">
              <a:off x="5551" y="1696"/>
              <a:ext cx="1"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8" name="Text Box 50"/>
            <p:cNvSpPr txBox="1">
              <a:spLocks noChangeArrowheads="1"/>
            </p:cNvSpPr>
            <p:nvPr/>
          </p:nvSpPr>
          <p:spPr bwMode="auto">
            <a:xfrm>
              <a:off x="1383" y="1576"/>
              <a:ext cx="10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duration of  c</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96994"/>
                                        </p:tgtEl>
                                        <p:attrNameLst>
                                          <p:attrName>style.visibility</p:attrName>
                                        </p:attrNameLst>
                                      </p:cBhvr>
                                      <p:to>
                                        <p:strVal val="visible"/>
                                      </p:to>
                                    </p:set>
                                    <p:animEffect transition="in" filter="box(out)">
                                      <p:cBhvr>
                                        <p:cTn id="7" dur="500"/>
                                        <p:tgtEl>
                                          <p:spTgt spid="5969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97007"/>
                                        </p:tgtEl>
                                        <p:attrNameLst>
                                          <p:attrName>style.visibility</p:attrName>
                                        </p:attrNameLst>
                                      </p:cBhvr>
                                      <p:to>
                                        <p:strVal val="visible"/>
                                      </p:to>
                                    </p:set>
                                    <p:animEffect transition="in" filter="box(out)">
                                      <p:cBhvr>
                                        <p:cTn id="12" dur="500"/>
                                        <p:tgtEl>
                                          <p:spTgt spid="59700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97001"/>
                                        </p:tgtEl>
                                        <p:attrNameLst>
                                          <p:attrName>style.visibility</p:attrName>
                                        </p:attrNameLst>
                                      </p:cBhvr>
                                      <p:to>
                                        <p:strVal val="visible"/>
                                      </p:to>
                                    </p:set>
                                    <p:animEffect transition="in" filter="box(out)">
                                      <p:cBhvr>
                                        <p:cTn id="17" dur="500"/>
                                        <p:tgtEl>
                                          <p:spTgt spid="59700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96995"/>
                                        </p:tgtEl>
                                        <p:attrNameLst>
                                          <p:attrName>style.visibility</p:attrName>
                                        </p:attrNameLst>
                                      </p:cBhvr>
                                      <p:to>
                                        <p:strVal val="visible"/>
                                      </p:to>
                                    </p:set>
                                    <p:animEffect transition="in" filter="box(out)">
                                      <p:cBhvr>
                                        <p:cTn id="22" dur="500"/>
                                        <p:tgtEl>
                                          <p:spTgt spid="59699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597012"/>
                                        </p:tgtEl>
                                        <p:attrNameLst>
                                          <p:attrName>style.visibility</p:attrName>
                                        </p:attrNameLst>
                                      </p:cBhvr>
                                      <p:to>
                                        <p:strVal val="visible"/>
                                      </p:to>
                                    </p:set>
                                    <p:animEffect transition="in" filter="box(out)">
                                      <p:cBhvr>
                                        <p:cTn id="27" dur="500"/>
                                        <p:tgtEl>
                                          <p:spTgt spid="59701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597026"/>
                                        </p:tgtEl>
                                        <p:attrNameLst>
                                          <p:attrName>style.visibility</p:attrName>
                                        </p:attrNameLst>
                                      </p:cBhvr>
                                      <p:to>
                                        <p:strVal val="visible"/>
                                      </p:to>
                                    </p:set>
                                    <p:animEffect transition="in" filter="box(out)">
                                      <p:cBhvr>
                                        <p:cTn id="32" dur="500"/>
                                        <p:tgtEl>
                                          <p:spTgt spid="59702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597034"/>
                                        </p:tgtEl>
                                        <p:attrNameLst>
                                          <p:attrName>style.visibility</p:attrName>
                                        </p:attrNameLst>
                                      </p:cBhvr>
                                      <p:to>
                                        <p:strVal val="visible"/>
                                      </p:to>
                                    </p:set>
                                    <p:animEffect transition="in" filter="box(out)">
                                      <p:cBhvr>
                                        <p:cTn id="37" dur="500"/>
                                        <p:tgtEl>
                                          <p:spTgt spid="59703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597038"/>
                                        </p:tgtEl>
                                        <p:attrNameLst>
                                          <p:attrName>style.visibility</p:attrName>
                                        </p:attrNameLst>
                                      </p:cBhvr>
                                      <p:to>
                                        <p:strVal val="visible"/>
                                      </p:to>
                                    </p:set>
                                    <p:animEffect transition="in" filter="box(out)">
                                      <p:cBhvr>
                                        <p:cTn id="42" dur="500"/>
                                        <p:tgtEl>
                                          <p:spTgt spid="597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424353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Parameters and Arguments</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TextBox 3"/>
          <p:cNvSpPr txBox="1"/>
          <p:nvPr/>
        </p:nvSpPr>
        <p:spPr>
          <a:xfrm>
            <a:off x="887505" y="1124235"/>
            <a:ext cx="10874187" cy="1200329"/>
          </a:xfrm>
          <a:prstGeom prst="rect">
            <a:avLst/>
          </a:prstGeom>
          <a:noFill/>
        </p:spPr>
        <p:txBody>
          <a:bodyPr wrap="square" rtlCol="0">
            <a:spAutoFit/>
          </a:bodyPr>
          <a:lstStyle/>
          <a:p>
            <a:pPr lvl="0">
              <a:defRPr/>
            </a:pPr>
            <a:r>
              <a:rPr lang="en-US" altLang="zh-CN" sz="2400" dirty="0"/>
              <a:t>A variable that’s used to receive passed values is called a </a:t>
            </a:r>
            <a:r>
              <a:rPr lang="en-US" altLang="zh-CN" sz="2400" b="1" dirty="0"/>
              <a:t>formal</a:t>
            </a:r>
            <a:r>
              <a:rPr lang="en-US" altLang="zh-CN" sz="2400" dirty="0"/>
              <a:t> </a:t>
            </a:r>
            <a:r>
              <a:rPr lang="en-US" altLang="zh-CN" sz="2400" b="1" dirty="0"/>
              <a:t>parameter or formal argument</a:t>
            </a:r>
            <a:r>
              <a:rPr lang="en-US" altLang="zh-CN" sz="2400" dirty="0"/>
              <a:t>(or </a:t>
            </a:r>
            <a:r>
              <a:rPr lang="en-US" altLang="zh-CN" sz="2400" b="1" dirty="0"/>
              <a:t>parameter</a:t>
            </a:r>
            <a:r>
              <a:rPr lang="en-US" altLang="zh-CN" sz="2400" dirty="0"/>
              <a:t> for short). The value passed to the function is called the </a:t>
            </a:r>
            <a:r>
              <a:rPr lang="en-US" altLang="zh-CN" sz="2400" b="1" dirty="0"/>
              <a:t>actual parameter or actual argument</a:t>
            </a:r>
            <a:r>
              <a:rPr lang="en-US" altLang="zh-CN" sz="2400" dirty="0"/>
              <a:t>(or </a:t>
            </a:r>
            <a:r>
              <a:rPr lang="en-US" altLang="zh-CN" sz="2400" b="1" dirty="0"/>
              <a:t>argument</a:t>
            </a:r>
            <a:r>
              <a:rPr lang="en-US" altLang="zh-CN" sz="2400" dirty="0"/>
              <a:t> for short).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p:cNvGraphicFramePr>
            <a:graphicFrameLocks noChangeAspect="1"/>
          </p:cNvGraphicFramePr>
          <p:nvPr/>
        </p:nvGraphicFramePr>
        <p:xfrm>
          <a:off x="1645916" y="692697"/>
          <a:ext cx="5269569" cy="5801743"/>
        </p:xfrm>
        <a:graphic>
          <a:graphicData uri="http://schemas.openxmlformats.org/presentationml/2006/ole">
            <mc:AlternateContent xmlns:mc="http://schemas.openxmlformats.org/markup-compatibility/2006">
              <mc:Choice xmlns:v="urn:schemas-microsoft-com:vml" Requires="v">
                <p:oleObj name="Image" r:id="rId2" imgW="4800600" imgH="5276850" progId="Photoshop.Image.13">
                  <p:embed/>
                </p:oleObj>
              </mc:Choice>
              <mc:Fallback>
                <p:oleObj name="Image" r:id="rId2" imgW="4800600" imgH="5276850" progId="Photoshop.Image.13">
                  <p:embed/>
                  <p:pic>
                    <p:nvPicPr>
                      <p:cNvPr id="0" name="对象 14"/>
                      <p:cNvPicPr/>
                      <p:nvPr/>
                    </p:nvPicPr>
                    <p:blipFill>
                      <a:blip r:embed="rId3"/>
                      <a:stretch>
                        <a:fillRect/>
                      </a:stretch>
                    </p:blipFill>
                    <p:spPr>
                      <a:xfrm>
                        <a:off x="1645916" y="692697"/>
                        <a:ext cx="5269569" cy="5801743"/>
                      </a:xfrm>
                      <a:prstGeom prst="rect">
                        <a:avLst/>
                      </a:prstGeom>
                    </p:spPr>
                  </p:pic>
                </p:oleObj>
              </mc:Fallback>
            </mc:AlternateContent>
          </a:graphicData>
        </a:graphic>
      </p:graphicFrame>
      <p:sp>
        <p:nvSpPr>
          <p:cNvPr id="3" name="TextBox 2"/>
          <p:cNvSpPr txBox="1"/>
          <p:nvPr/>
        </p:nvSpPr>
        <p:spPr>
          <a:xfrm>
            <a:off x="1775521" y="159024"/>
            <a:ext cx="52233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Actual parameter and Formal parameter</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6" name="组合 5"/>
          <p:cNvGrpSpPr/>
          <p:nvPr/>
        </p:nvGrpSpPr>
        <p:grpSpPr>
          <a:xfrm>
            <a:off x="3287688" y="3006062"/>
            <a:ext cx="4392488" cy="999002"/>
            <a:chOff x="1619672" y="2708920"/>
            <a:chExt cx="4392488" cy="999002"/>
          </a:xfrm>
        </p:grpSpPr>
        <p:sp>
          <p:nvSpPr>
            <p:cNvPr id="4" name="矩形 3"/>
            <p:cNvSpPr/>
            <p:nvPr/>
          </p:nvSpPr>
          <p:spPr>
            <a:xfrm>
              <a:off x="1619672" y="3347882"/>
              <a:ext cx="395401"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圆角矩形标注 12"/>
            <p:cNvSpPr/>
            <p:nvPr/>
          </p:nvSpPr>
          <p:spPr>
            <a:xfrm>
              <a:off x="2483768" y="2708920"/>
              <a:ext cx="3528392" cy="522276"/>
            </a:xfrm>
            <a:prstGeom prst="wedgeRoundRectCallout">
              <a:avLst>
                <a:gd name="adj1" fmla="val -62850"/>
                <a:gd name="adj2" fmla="val 856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Actual parameters(arguments)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8" name="组合 7"/>
          <p:cNvGrpSpPr/>
          <p:nvPr/>
        </p:nvGrpSpPr>
        <p:grpSpPr>
          <a:xfrm>
            <a:off x="2855642" y="5210980"/>
            <a:ext cx="5578164" cy="612504"/>
            <a:chOff x="1259633" y="4976736"/>
            <a:chExt cx="5578164" cy="612504"/>
          </a:xfrm>
        </p:grpSpPr>
        <p:sp>
          <p:nvSpPr>
            <p:cNvPr id="5" name="矩形 4"/>
            <p:cNvSpPr/>
            <p:nvPr/>
          </p:nvSpPr>
          <p:spPr>
            <a:xfrm>
              <a:off x="1259633" y="5229200"/>
              <a:ext cx="1368152"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圆角矩形标注 13"/>
            <p:cNvSpPr/>
            <p:nvPr/>
          </p:nvSpPr>
          <p:spPr>
            <a:xfrm>
              <a:off x="3120033" y="4976736"/>
              <a:ext cx="3717764" cy="522276"/>
            </a:xfrm>
            <a:prstGeom prst="wedgeRoundRectCallout">
              <a:avLst>
                <a:gd name="adj1" fmla="val -63938"/>
                <a:gd name="adj2" fmla="val 482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Formal parameters(parameters)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0" name="组合 9"/>
          <p:cNvGrpSpPr/>
          <p:nvPr/>
        </p:nvGrpSpPr>
        <p:grpSpPr>
          <a:xfrm>
            <a:off x="3395060" y="3933056"/>
            <a:ext cx="5761772" cy="1664078"/>
            <a:chOff x="1763688" y="3565122"/>
            <a:chExt cx="5761772" cy="1664078"/>
          </a:xfrm>
        </p:grpSpPr>
        <p:cxnSp>
          <p:nvCxnSpPr>
            <p:cNvPr id="7" name="直接箭头连接符 6"/>
            <p:cNvCxnSpPr/>
            <p:nvPr/>
          </p:nvCxnSpPr>
          <p:spPr>
            <a:xfrm>
              <a:off x="1763688" y="3565122"/>
              <a:ext cx="0" cy="16640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979712" y="3565122"/>
              <a:ext cx="423337" cy="16640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标注 11"/>
            <p:cNvSpPr/>
            <p:nvPr/>
          </p:nvSpPr>
          <p:spPr>
            <a:xfrm>
              <a:off x="2781316" y="3997170"/>
              <a:ext cx="4744144" cy="648072"/>
            </a:xfrm>
            <a:prstGeom prst="wedgeRoundRectCallout">
              <a:avLst>
                <a:gd name="adj1" fmla="val -61770"/>
                <a:gd name="adj2" fmla="val 443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When calling a function, the values of arguments are assigned to the parameters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314445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Passing Parameters </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 name="TextBox 5"/>
          <p:cNvSpPr txBox="1"/>
          <p:nvPr/>
        </p:nvSpPr>
        <p:spPr>
          <a:xfrm>
            <a:off x="1095189" y="1113211"/>
            <a:ext cx="99381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Parameters can be passed in two ways: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value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or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reference(or</a:t>
            </a:r>
            <a:r>
              <a:rPr kumimoji="0" lang="zh-CN" altLang="en-US"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address)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TextBox 6"/>
          <p:cNvSpPr txBox="1"/>
          <p:nvPr/>
        </p:nvSpPr>
        <p:spPr>
          <a:xfrm>
            <a:off x="1030760" y="1715905"/>
            <a:ext cx="11017224"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When you invoke a function with a parameter, the value of the argument is passed to the parameter. This is referred to as </a:t>
            </a:r>
            <a:r>
              <a:rPr kumimoji="0" lang="en-US" altLang="zh-CN" sz="2400" b="1" i="1"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pass-by-value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which means the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copy of argument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 assigned to the parameter. The value of argument is not affected, regardless of the changes made to the parameter inside the function.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 name="TextBox 8"/>
          <p:cNvSpPr txBox="1"/>
          <p:nvPr/>
        </p:nvSpPr>
        <p:spPr>
          <a:xfrm>
            <a:off x="886744" y="3572436"/>
            <a:ext cx="1130525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For an argument of a pointer or a reference or an array type</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passing to the parameter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known as </a:t>
            </a:r>
            <a:r>
              <a:rPr kumimoji="0" lang="en-US" altLang="zh-CN" sz="2400" b="1" i="1"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pass-by-reference(or by address)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the reference or the address of argument is assigned to the parameter, which means both parameter</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and argument are pointed to the same memory, if you modify the content of parameter inside the function, you will see the same change of the argument outside the function.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931569" y="5657352"/>
            <a:ext cx="10354997" cy="830997"/>
          </a:xfrm>
          <a:prstGeom prst="rect">
            <a:avLst/>
          </a:prstGeom>
          <a:noFill/>
        </p:spPr>
        <p:txBody>
          <a:bodyPr wrap="square">
            <a:spAutoFit/>
          </a:bodyPr>
          <a:lstStyle/>
          <a:p>
            <a:r>
              <a:rPr lang="en-US" altLang="zh-CN" sz="2400" dirty="0"/>
              <a:t>Using </a:t>
            </a:r>
            <a:r>
              <a:rPr lang="en-US" altLang="zh-CN" sz="2400" b="1" dirty="0">
                <a:solidFill>
                  <a:srgbClr val="00B0F0"/>
                </a:solidFill>
              </a:rPr>
              <a:t>const pointer(or const reference) </a:t>
            </a:r>
            <a:r>
              <a:rPr lang="en-US" altLang="zh-CN" sz="2400" dirty="0"/>
              <a:t>in parameter can protect the value of the argument from modifying.</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25,&quot;width&quot;:84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2087</Words>
  <Application>Microsoft Office PowerPoint</Application>
  <PresentationFormat>宽屏</PresentationFormat>
  <Paragraphs>236</Paragraphs>
  <Slides>44</Slides>
  <Notes>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4" baseType="lpstr">
      <vt:lpstr>-apple-system</vt:lpstr>
      <vt:lpstr>等线</vt:lpstr>
      <vt:lpstr>Arial</vt:lpstr>
      <vt:lpstr>Calibri</vt:lpstr>
      <vt:lpstr>Franklin Gothic Demi</vt:lpstr>
      <vt:lpstr>Franklin Gothic Medium</vt:lpstr>
      <vt:lpstr>Times New Roman</vt:lpstr>
      <vt:lpstr>Wingdings</vt:lpstr>
      <vt:lpstr>Office 主题</vt:lpstr>
      <vt:lpstr>Image</vt:lpstr>
      <vt:lpstr>C/C++ Program Design</vt:lpstr>
      <vt:lpstr>Functions</vt:lpstr>
      <vt:lpstr>PowerPoint 演示文稿</vt:lpstr>
      <vt:lpstr>PowerPoint 演示文稿</vt:lpstr>
      <vt:lpstr>An variable’s  scope is where the variable  can be referenced in a program. Some identifiers can be referenced throughout a program, others from only portions of a program.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 in functions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Building shared libraries</vt:lpstr>
      <vt:lpstr>Building shared libraries</vt:lpstr>
      <vt:lpstr>Building shared libraries</vt:lpstr>
      <vt:lpstr>Building shared libraries</vt:lpstr>
      <vt:lpstr>Using shared library</vt:lpstr>
      <vt:lpstr>Using shared library</vt:lpstr>
      <vt:lpstr>Using shared library</vt:lpstr>
      <vt:lpstr>Exercise 1</vt:lpstr>
      <vt:lpstr>Exercise 2</vt:lpstr>
      <vt:lpstr>Exercise 3</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482</cp:revision>
  <dcterms:created xsi:type="dcterms:W3CDTF">2020-09-05T08:11:00Z</dcterms:created>
  <dcterms:modified xsi:type="dcterms:W3CDTF">2022-10-28T02:08:25Z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2052-11.1.0.10938</vt:lpwstr>
  </property>
</Properties>
</file>