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60" r:id="rId3"/>
    <p:sldId id="259" r:id="rId4"/>
    <p:sldId id="257" r:id="rId5"/>
    <p:sldId id="258" r:id="rId6"/>
    <p:sldId id="261" r:id="rId7"/>
    <p:sldId id="262" r:id="rId8"/>
    <p:sldId id="263" r:id="rId9"/>
    <p:sldId id="264" r:id="rId10"/>
    <p:sldId id="271"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1" autoAdjust="0"/>
    <p:restoredTop sz="79083" autoAdjust="0"/>
  </p:normalViewPr>
  <p:slideViewPr>
    <p:cSldViewPr snapToGrid="0">
      <p:cViewPr varScale="1">
        <p:scale>
          <a:sx n="90" d="100"/>
          <a:sy n="90" d="100"/>
        </p:scale>
        <p:origin x="12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B0A0D-F8FB-4BB6-BB06-078339813927}"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2F61D-A66E-4DF3-B926-EFA13FF6D12B}" type="slidenum">
              <a:rPr lang="en-US" smtClean="0"/>
              <a:t>‹#›</a:t>
            </a:fld>
            <a:endParaRPr lang="en-US"/>
          </a:p>
        </p:txBody>
      </p:sp>
    </p:spTree>
    <p:extLst>
      <p:ext uri="{BB962C8B-B14F-4D97-AF65-F5344CB8AC3E}">
        <p14:creationId xmlns:p14="http://schemas.microsoft.com/office/powerpoint/2010/main" val="61693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there! Anyone who knows me well knows that I am a less-than-secretive theatre nerd. I’m only slightly embarrassed about it. But truth be told, I owe a lot of my career success and current passions to theatre and the performing arts. My first foray into having a love of data (or interest in it at all!) was as a teenager, when I would read playbill.com articles in my free time, combing through the weekly gross revenue reports, looking for signs that a show was succeeding… or taking a downturn towards inevitable closure. So, for my data analytics capstone, it felt natural to return to the industry and the data that put me on the path to NSS: what makes a Broadway show successful?</a:t>
            </a:r>
          </a:p>
        </p:txBody>
      </p:sp>
      <p:sp>
        <p:nvSpPr>
          <p:cNvPr id="4" name="Slide Number Placeholder 3"/>
          <p:cNvSpPr>
            <a:spLocks noGrp="1"/>
          </p:cNvSpPr>
          <p:nvPr>
            <p:ph type="sldNum" sz="quarter" idx="5"/>
          </p:nvPr>
        </p:nvSpPr>
        <p:spPr/>
        <p:txBody>
          <a:bodyPr/>
          <a:lstStyle/>
          <a:p>
            <a:fld id="{55B2F61D-A66E-4DF3-B926-EFA13FF6D12B}" type="slidenum">
              <a:rPr lang="en-US" smtClean="0"/>
              <a:t>1</a:t>
            </a:fld>
            <a:endParaRPr lang="en-US"/>
          </a:p>
        </p:txBody>
      </p:sp>
    </p:spTree>
    <p:extLst>
      <p:ext uri="{BB962C8B-B14F-4D97-AF65-F5344CB8AC3E}">
        <p14:creationId xmlns:p14="http://schemas.microsoft.com/office/powerpoint/2010/main" val="251296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want to discuss what success means in the commercial theatre industry, to put a definition towards our admittedly abstract end goal. We will then take a bit to dig into trends regarding what are widely considered to be the most successful shows of all time, based on the metric of gross revenue. We will then take a look at a dashboard that allows a user to evaluate trends on a show-by-show basis. After that, I will discuss the different theaters that Broadway shows can run in – the seat capacities, the turnover of shows in each house, etc. We will also look into how time of year and calendar cycle affects the success of a play or musical. We will pull all of this together to see if we can identify any quantifiable indicators of the success or failure of a Broadway production. </a:t>
            </a:r>
          </a:p>
        </p:txBody>
      </p:sp>
      <p:sp>
        <p:nvSpPr>
          <p:cNvPr id="4" name="Slide Number Placeholder 3"/>
          <p:cNvSpPr>
            <a:spLocks noGrp="1"/>
          </p:cNvSpPr>
          <p:nvPr>
            <p:ph type="sldNum" sz="quarter" idx="5"/>
          </p:nvPr>
        </p:nvSpPr>
        <p:spPr/>
        <p:txBody>
          <a:bodyPr/>
          <a:lstStyle/>
          <a:p>
            <a:fld id="{55B2F61D-A66E-4DF3-B926-EFA13FF6D12B}" type="slidenum">
              <a:rPr lang="en-US" smtClean="0"/>
              <a:t>2</a:t>
            </a:fld>
            <a:endParaRPr lang="en-US"/>
          </a:p>
        </p:txBody>
      </p:sp>
    </p:spTree>
    <p:extLst>
      <p:ext uri="{BB962C8B-B14F-4D97-AF65-F5344CB8AC3E}">
        <p14:creationId xmlns:p14="http://schemas.microsoft.com/office/powerpoint/2010/main" val="77203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start with this thought: what does it mean for a Broadway show to be successful? Off the bat, we’re looking at a big limitation of this project: in this industry, commercial success is, in a lot of ways, very subjective. It might mean earning the most revenue. But without knowing the expenses acting against the revenue, that might not be enough. Every show has different expenses – personnel costs vary with cast size and production needs, some marketing budgets are larger than others, etc. Beyond simple expenditures, a portion of every week’s revenue gets sent to the producers and investors as a partial recoupment payment, which varies show to show based on the producing team size.</a:t>
            </a:r>
          </a:p>
          <a:p>
            <a:endParaRPr lang="en-US" dirty="0"/>
          </a:p>
          <a:p>
            <a:r>
              <a:rPr lang="en-US" dirty="0"/>
              <a:t>Another metric that people turn to is the award cycle: did a production win Best Musical or Best Play at that year’s Tony Awards, or did their star actor nab a best leading actor statuette? This is a faulty metric as well, because it is impossible to normalize to account for similarly popular or high-quality shows that open in the same year. There are also many regulations and benchmarks that a show must meet to qualify for a Tony nomination in the first place, so plenty of very popular shows that are otherwise successful may get “snubbed” each year.</a:t>
            </a:r>
          </a:p>
          <a:p>
            <a:endParaRPr lang="en-US" dirty="0"/>
          </a:p>
          <a:p>
            <a:r>
              <a:rPr lang="en-US" dirty="0"/>
              <a:t>Another potential metric, and one of my favorite indicators of success, is longevity. Does a show stay open for a long period of time? Is the potential audience big enough, or are people willing to come again? As an example, </a:t>
            </a:r>
            <a:r>
              <a:rPr lang="en-US" i="1" dirty="0"/>
              <a:t>The Phantom of the Opera </a:t>
            </a:r>
            <a:r>
              <a:rPr lang="en-US" i="0" dirty="0"/>
              <a:t>opened in January of 1988, and has only closed for the COVID-19 pandemic-induced shut down. By all manners of logic, that would certainly qualify as a successful show.</a:t>
            </a:r>
          </a:p>
          <a:p>
            <a:endParaRPr lang="en-US" i="0" dirty="0"/>
          </a:p>
          <a:p>
            <a:r>
              <a:rPr lang="en-US" i="0" dirty="0"/>
              <a:t>All this to say, the concept of “success” in this scenario is a bit hard to pin down – there isn’t really a reliable metric to use as a benchmark to label a show successful or otherwise. As such, I’ll tell you right now – we will not answer the intended question of this project today. If we could, every show would be exactly the same, and theatrical investors and producers alike would be out of a job.</a:t>
            </a:r>
            <a:endParaRPr lang="en-US" dirty="0"/>
          </a:p>
          <a:p>
            <a:endParaRPr lang="en-US" dirty="0"/>
          </a:p>
        </p:txBody>
      </p:sp>
      <p:sp>
        <p:nvSpPr>
          <p:cNvPr id="4" name="Slide Number Placeholder 3"/>
          <p:cNvSpPr>
            <a:spLocks noGrp="1"/>
          </p:cNvSpPr>
          <p:nvPr>
            <p:ph type="sldNum" sz="quarter" idx="5"/>
          </p:nvPr>
        </p:nvSpPr>
        <p:spPr/>
        <p:txBody>
          <a:bodyPr/>
          <a:lstStyle/>
          <a:p>
            <a:fld id="{55B2F61D-A66E-4DF3-B926-EFA13FF6D12B}" type="slidenum">
              <a:rPr lang="en-US" smtClean="0"/>
              <a:t>3</a:t>
            </a:fld>
            <a:endParaRPr lang="en-US"/>
          </a:p>
        </p:txBody>
      </p:sp>
    </p:spTree>
    <p:extLst>
      <p:ext uri="{BB962C8B-B14F-4D97-AF65-F5344CB8AC3E}">
        <p14:creationId xmlns:p14="http://schemas.microsoft.com/office/powerpoint/2010/main" val="234553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2F61D-A66E-4DF3-B926-EFA13FF6D12B}" type="slidenum">
              <a:rPr lang="en-US" smtClean="0"/>
              <a:t>4</a:t>
            </a:fld>
            <a:endParaRPr lang="en-US"/>
          </a:p>
        </p:txBody>
      </p:sp>
    </p:spTree>
    <p:extLst>
      <p:ext uri="{BB962C8B-B14F-4D97-AF65-F5344CB8AC3E}">
        <p14:creationId xmlns:p14="http://schemas.microsoft.com/office/powerpoint/2010/main" val="393319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6/24/2022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06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757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383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419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217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944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262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073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92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6/24/2022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964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6/24/2022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341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35000">
              <a:schemeClr val="accent6">
                <a:lumMod val="0"/>
                <a:lumOff val="100000"/>
              </a:schemeClr>
            </a:gs>
            <a:gs pos="100000">
              <a:schemeClr val="accent3">
                <a:lumMod val="60000"/>
                <a:lumOff val="4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909909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52" name="Picture 4" descr="Red Stage Curtains Opening by Abdelrahman_El-masry on Envato Elements">
            <a:extLst>
              <a:ext uri="{FF2B5EF4-FFF2-40B4-BE49-F238E27FC236}">
                <a16:creationId xmlns:a16="http://schemas.microsoft.com/office/drawing/2014/main" id="{0EAFBA81-8DE0-8774-4609-74DEAE64F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1847850"/>
            <a:ext cx="5619750" cy="31623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16053A-20E2-215A-C54F-E3F06CEC37B2}"/>
              </a:ext>
            </a:extLst>
          </p:cNvPr>
          <p:cNvSpPr>
            <a:spLocks noGrp="1"/>
          </p:cNvSpPr>
          <p:nvPr>
            <p:ph type="ctrTitle"/>
          </p:nvPr>
        </p:nvSpPr>
        <p:spPr>
          <a:xfrm>
            <a:off x="7703606" y="1533630"/>
            <a:ext cx="4023360" cy="2563078"/>
          </a:xfrm>
        </p:spPr>
        <p:txBody>
          <a:bodyPr anchor="b">
            <a:normAutofit fontScale="90000"/>
          </a:bodyPr>
          <a:lstStyle/>
          <a:p>
            <a:pPr algn="ctr"/>
            <a:r>
              <a:rPr lang="en-US" sz="4800" dirty="0">
                <a:solidFill>
                  <a:schemeClr val="accent3">
                    <a:lumMod val="60000"/>
                    <a:lumOff val="40000"/>
                  </a:schemeClr>
                </a:solidFill>
              </a:rPr>
              <a:t>Make It or Break It:</a:t>
            </a:r>
            <a:br>
              <a:rPr lang="en-US" sz="4800" dirty="0">
                <a:solidFill>
                  <a:schemeClr val="accent3">
                    <a:lumMod val="60000"/>
                    <a:lumOff val="40000"/>
                  </a:schemeClr>
                </a:solidFill>
              </a:rPr>
            </a:br>
            <a:r>
              <a:rPr lang="en-US" sz="2800" dirty="0">
                <a:solidFill>
                  <a:schemeClr val="bg1"/>
                </a:solidFill>
              </a:rPr>
              <a:t>.</a:t>
            </a:r>
            <a:br>
              <a:rPr lang="en-US" sz="4800" dirty="0">
                <a:solidFill>
                  <a:schemeClr val="accent3">
                    <a:lumMod val="60000"/>
                    <a:lumOff val="40000"/>
                  </a:schemeClr>
                </a:solidFill>
              </a:rPr>
            </a:br>
            <a:r>
              <a:rPr lang="en-US" sz="2400" dirty="0">
                <a:solidFill>
                  <a:schemeClr val="accent3">
                    <a:lumMod val="60000"/>
                    <a:lumOff val="40000"/>
                  </a:schemeClr>
                </a:solidFill>
              </a:rPr>
              <a:t>what does it take to</a:t>
            </a:r>
            <a:br>
              <a:rPr lang="en-US" sz="2400" dirty="0">
                <a:solidFill>
                  <a:schemeClr val="accent3">
                    <a:lumMod val="60000"/>
                    <a:lumOff val="40000"/>
                  </a:schemeClr>
                </a:solidFill>
              </a:rPr>
            </a:br>
            <a:r>
              <a:rPr lang="en-US" sz="2400" dirty="0">
                <a:solidFill>
                  <a:schemeClr val="accent3">
                    <a:lumMod val="60000"/>
                    <a:lumOff val="40000"/>
                  </a:schemeClr>
                </a:solidFill>
              </a:rPr>
              <a:t>achieve theatrical success</a:t>
            </a:r>
            <a:br>
              <a:rPr lang="en-US" sz="2400" dirty="0">
                <a:solidFill>
                  <a:schemeClr val="accent3">
                    <a:lumMod val="60000"/>
                    <a:lumOff val="40000"/>
                  </a:schemeClr>
                </a:solidFill>
              </a:rPr>
            </a:br>
            <a:r>
              <a:rPr lang="en-US" sz="2400" dirty="0">
                <a:solidFill>
                  <a:schemeClr val="accent3">
                    <a:lumMod val="60000"/>
                    <a:lumOff val="40000"/>
                  </a:schemeClr>
                </a:solidFill>
              </a:rPr>
              <a:t>on Broadway?</a:t>
            </a:r>
            <a:endParaRPr lang="en-US" sz="4800" dirty="0">
              <a:solidFill>
                <a:schemeClr val="accent3">
                  <a:lumMod val="60000"/>
                  <a:lumOff val="40000"/>
                </a:schemeClr>
              </a:solidFill>
            </a:endParaRPr>
          </a:p>
        </p:txBody>
      </p:sp>
      <p:sp>
        <p:nvSpPr>
          <p:cNvPr id="3" name="Subtitle 2">
            <a:extLst>
              <a:ext uri="{FF2B5EF4-FFF2-40B4-BE49-F238E27FC236}">
                <a16:creationId xmlns:a16="http://schemas.microsoft.com/office/drawing/2014/main" id="{661834C2-8019-949D-B879-C0E37015D04A}"/>
              </a:ext>
            </a:extLst>
          </p:cNvPr>
          <p:cNvSpPr>
            <a:spLocks noGrp="1"/>
          </p:cNvSpPr>
          <p:nvPr>
            <p:ph type="subTitle" idx="1"/>
          </p:nvPr>
        </p:nvSpPr>
        <p:spPr>
          <a:xfrm>
            <a:off x="7703606" y="4672065"/>
            <a:ext cx="4023360" cy="1208141"/>
          </a:xfrm>
        </p:spPr>
        <p:txBody>
          <a:bodyPr>
            <a:normAutofit/>
          </a:bodyPr>
          <a:lstStyle/>
          <a:p>
            <a:pPr algn="ctr">
              <a:lnSpc>
                <a:spcPct val="100000"/>
              </a:lnSpc>
              <a:spcBef>
                <a:spcPts val="600"/>
              </a:spcBef>
            </a:pPr>
            <a:r>
              <a:rPr lang="en-US" sz="1400" dirty="0">
                <a:solidFill>
                  <a:schemeClr val="accent3">
                    <a:lumMod val="60000"/>
                    <a:lumOff val="40000"/>
                  </a:schemeClr>
                </a:solidFill>
              </a:rPr>
              <a:t>Nashville Software School</a:t>
            </a:r>
          </a:p>
          <a:p>
            <a:pPr algn="ctr">
              <a:lnSpc>
                <a:spcPct val="100000"/>
              </a:lnSpc>
              <a:spcBef>
                <a:spcPts val="600"/>
              </a:spcBef>
            </a:pPr>
            <a:r>
              <a:rPr lang="en-US" sz="1400" dirty="0">
                <a:solidFill>
                  <a:schemeClr val="accent3">
                    <a:lumMod val="60000"/>
                    <a:lumOff val="40000"/>
                  </a:schemeClr>
                </a:solidFill>
              </a:rPr>
              <a:t>Part-Time Data Analytics Cohort 6</a:t>
            </a:r>
          </a:p>
          <a:p>
            <a:pPr algn="ctr">
              <a:lnSpc>
                <a:spcPct val="100000"/>
              </a:lnSpc>
              <a:spcBef>
                <a:spcPts val="600"/>
              </a:spcBef>
            </a:pPr>
            <a:r>
              <a:rPr lang="en-US" sz="1400" dirty="0">
                <a:solidFill>
                  <a:schemeClr val="accent3">
                    <a:lumMod val="60000"/>
                    <a:lumOff val="40000"/>
                  </a:schemeClr>
                </a:solidFill>
              </a:rPr>
              <a:t>A Capstone Project by Abi Inglis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75600F7-CF8E-811A-A6BD-5E7EBDE48393}"/>
              </a:ext>
            </a:extLst>
          </p:cNvPr>
          <p:cNvSpPr/>
          <p:nvPr/>
        </p:nvSpPr>
        <p:spPr>
          <a:xfrm>
            <a:off x="7808404" y="558563"/>
            <a:ext cx="790575" cy="279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AF44D8-B33F-A640-C25F-DEAAA30B06FE}"/>
              </a:ext>
            </a:extLst>
          </p:cNvPr>
          <p:cNvSpPr/>
          <p:nvPr/>
        </p:nvSpPr>
        <p:spPr>
          <a:xfrm>
            <a:off x="7808404" y="4422710"/>
            <a:ext cx="4190763" cy="26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2935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5B73D5-DCBA-5172-3CA3-45E964EF6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481013"/>
            <a:ext cx="103251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C6A0-3420-78BA-956A-0D0D4CB39754}"/>
              </a:ext>
            </a:extLst>
          </p:cNvPr>
          <p:cNvSpPr>
            <a:spLocks noGrp="1"/>
          </p:cNvSpPr>
          <p:nvPr>
            <p:ph type="title"/>
          </p:nvPr>
        </p:nvSpPr>
        <p:spPr/>
        <p:txBody>
          <a:bodyPr>
            <a:normAutofit fontScale="90000"/>
          </a:bodyPr>
          <a:lstStyle/>
          <a:p>
            <a:r>
              <a:rPr lang="en-US" dirty="0"/>
              <a:t>Scatter of count of shows v capacity?</a:t>
            </a:r>
            <a:br>
              <a:rPr lang="en-US" dirty="0"/>
            </a:br>
            <a:r>
              <a:rPr lang="en-US" dirty="0"/>
              <a:t>Indicate popularity and/or longevity</a:t>
            </a:r>
          </a:p>
        </p:txBody>
      </p:sp>
    </p:spTree>
    <p:extLst>
      <p:ext uri="{BB962C8B-B14F-4D97-AF65-F5344CB8AC3E}">
        <p14:creationId xmlns:p14="http://schemas.microsoft.com/office/powerpoint/2010/main" val="109632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AA89E25-7D21-CEFD-71CA-99FA84EF7382}"/>
                  </a:ext>
                </a:extLst>
              </p:cNvPr>
              <p:cNvGraphicFramePr>
                <a:graphicFrameLocks noGrp="1"/>
              </p:cNvGraphicFramePr>
              <p:nvPr>
                <p:extLst>
                  <p:ext uri="{D42A27DB-BD31-4B8C-83A1-F6EECF244321}">
                    <p14:modId xmlns:p14="http://schemas.microsoft.com/office/powerpoint/2010/main" val="566376821"/>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FAA89E25-7D21-CEFD-71CA-99FA84EF738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04351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71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27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A787-925F-8994-A059-0AC884927EB9}"/>
              </a:ext>
            </a:extLst>
          </p:cNvPr>
          <p:cNvSpPr>
            <a:spLocks noGrp="1"/>
          </p:cNvSpPr>
          <p:nvPr>
            <p:ph type="title"/>
          </p:nvPr>
        </p:nvSpPr>
        <p:spPr/>
        <p:txBody>
          <a:bodyPr/>
          <a:lstStyle/>
          <a:p>
            <a:r>
              <a:rPr lang="en-US" dirty="0"/>
              <a:t>What about time of year?</a:t>
            </a:r>
          </a:p>
        </p:txBody>
      </p:sp>
    </p:spTree>
    <p:extLst>
      <p:ext uri="{BB962C8B-B14F-4D97-AF65-F5344CB8AC3E}">
        <p14:creationId xmlns:p14="http://schemas.microsoft.com/office/powerpoint/2010/main" val="153130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3FD48140-68F3-FD35-9D1C-2CAC1FCC9690}"/>
                  </a:ext>
                </a:extLst>
              </p:cNvPr>
              <p:cNvGraphicFramePr>
                <a:graphicFrameLocks noGrp="1"/>
              </p:cNvGraphicFramePr>
              <p:nvPr>
                <p:extLst>
                  <p:ext uri="{D42A27DB-BD31-4B8C-83A1-F6EECF244321}">
                    <p14:modId xmlns:p14="http://schemas.microsoft.com/office/powerpoint/2010/main" val="1014430990"/>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Microsoft Power BI">
                <a:extLst>
                  <a:ext uri="{FF2B5EF4-FFF2-40B4-BE49-F238E27FC236}">
                    <a16:creationId xmlns:a16="http://schemas.microsoft.com/office/drawing/2014/main" id="{3FD48140-68F3-FD35-9D1C-2CAC1FCC9690}"/>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41179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4E9F-0F9A-3C7B-51D7-6B9B118374E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AD8AB90-730C-9193-1B28-CE99833D1AE8}"/>
              </a:ext>
            </a:extLst>
          </p:cNvPr>
          <p:cNvSpPr>
            <a:spLocks noGrp="1"/>
          </p:cNvSpPr>
          <p:nvPr>
            <p:ph idx="1"/>
          </p:nvPr>
        </p:nvSpPr>
        <p:spPr>
          <a:xfrm>
            <a:off x="1115568" y="2178755"/>
            <a:ext cx="10168128" cy="4255911"/>
          </a:xfrm>
        </p:spPr>
        <p:txBody>
          <a:bodyPr/>
          <a:lstStyle/>
          <a:p>
            <a:r>
              <a:rPr lang="en-US" dirty="0"/>
              <a:t>What defines “success”?</a:t>
            </a:r>
          </a:p>
          <a:p>
            <a:r>
              <a:rPr lang="en-US" dirty="0"/>
              <a:t>Case Study: top ten highest-grossing shows of all time</a:t>
            </a:r>
          </a:p>
          <a:p>
            <a:r>
              <a:rPr lang="en-US" dirty="0"/>
              <a:t>Show-by-show detail</a:t>
            </a:r>
          </a:p>
          <a:p>
            <a:r>
              <a:rPr lang="en-US" dirty="0"/>
              <a:t>Theatre seat capacity detail</a:t>
            </a:r>
          </a:p>
          <a:p>
            <a:r>
              <a:rPr lang="en-US" dirty="0"/>
              <a:t>Calendar detail</a:t>
            </a:r>
          </a:p>
          <a:p>
            <a:r>
              <a:rPr lang="en-US" dirty="0"/>
              <a:t>Conclusions</a:t>
            </a:r>
          </a:p>
          <a:p>
            <a:endParaRPr lang="en-US" dirty="0"/>
          </a:p>
        </p:txBody>
      </p:sp>
    </p:spTree>
    <p:extLst>
      <p:ext uri="{BB962C8B-B14F-4D97-AF65-F5344CB8AC3E}">
        <p14:creationId xmlns:p14="http://schemas.microsoft.com/office/powerpoint/2010/main" val="257631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5A0B-D924-96AC-1ED2-1D8524928BAC}"/>
              </a:ext>
            </a:extLst>
          </p:cNvPr>
          <p:cNvSpPr>
            <a:spLocks noGrp="1"/>
          </p:cNvSpPr>
          <p:nvPr>
            <p:ph type="title"/>
          </p:nvPr>
        </p:nvSpPr>
        <p:spPr/>
        <p:txBody>
          <a:bodyPr anchor="ctr"/>
          <a:lstStyle/>
          <a:p>
            <a:pPr algn="ctr"/>
            <a:r>
              <a:rPr lang="en-US" dirty="0"/>
              <a:t>What is “success?”</a:t>
            </a:r>
          </a:p>
        </p:txBody>
      </p:sp>
      <p:sp>
        <p:nvSpPr>
          <p:cNvPr id="3" name="Text Placeholder 2">
            <a:extLst>
              <a:ext uri="{FF2B5EF4-FFF2-40B4-BE49-F238E27FC236}">
                <a16:creationId xmlns:a16="http://schemas.microsoft.com/office/drawing/2014/main" id="{74F9F142-9653-244D-E501-AE05A9604470}"/>
              </a:ext>
            </a:extLst>
          </p:cNvPr>
          <p:cNvSpPr>
            <a:spLocks noGrp="1"/>
          </p:cNvSpPr>
          <p:nvPr>
            <p:ph type="body" idx="1"/>
          </p:nvPr>
        </p:nvSpPr>
        <p:spPr/>
        <p:txBody>
          <a:bodyPr/>
          <a:lstStyle/>
          <a:p>
            <a:pPr algn="ctr"/>
            <a:r>
              <a:rPr lang="en-US" dirty="0"/>
              <a:t>Revenue? Profit? Awards and Acclaim? Longevity?</a:t>
            </a:r>
          </a:p>
        </p:txBody>
      </p:sp>
    </p:spTree>
    <p:extLst>
      <p:ext uri="{BB962C8B-B14F-4D97-AF65-F5344CB8AC3E}">
        <p14:creationId xmlns:p14="http://schemas.microsoft.com/office/powerpoint/2010/main" val="375307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D18048D-3127-B76C-0712-0F79275BE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438150"/>
            <a:ext cx="10201275"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4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B1EC548-5DAE-2D5A-8B74-07CD37653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481013"/>
            <a:ext cx="87249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65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24F1F73-2AAE-4E32-0BE6-79F0CD49F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1013"/>
            <a:ext cx="86868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90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74350F39-51A8-FCDB-C814-7F165385FF9F}"/>
                  </a:ext>
                </a:extLst>
              </p:cNvPr>
              <p:cNvGraphicFramePr>
                <a:graphicFrameLocks noGrp="1"/>
              </p:cNvGraphicFramePr>
              <p:nvPr>
                <p:extLst>
                  <p:ext uri="{D42A27DB-BD31-4B8C-83A1-F6EECF244321}">
                    <p14:modId xmlns:p14="http://schemas.microsoft.com/office/powerpoint/2010/main" val="1547301447"/>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74350F39-51A8-FCDB-C814-7F165385FF9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4579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148E-018F-EEA0-3289-1C7F1FAC2CFA}"/>
              </a:ext>
            </a:extLst>
          </p:cNvPr>
          <p:cNvSpPr>
            <a:spLocks noGrp="1"/>
          </p:cNvSpPr>
          <p:nvPr>
            <p:ph type="title"/>
          </p:nvPr>
        </p:nvSpPr>
        <p:spPr/>
        <p:txBody>
          <a:bodyPr/>
          <a:lstStyle/>
          <a:p>
            <a:pPr algn="ctr"/>
            <a:r>
              <a:rPr lang="en-US" dirty="0"/>
              <a:t>What about location?</a:t>
            </a:r>
          </a:p>
        </p:txBody>
      </p:sp>
    </p:spTree>
    <p:extLst>
      <p:ext uri="{BB962C8B-B14F-4D97-AF65-F5344CB8AC3E}">
        <p14:creationId xmlns:p14="http://schemas.microsoft.com/office/powerpoint/2010/main" val="327283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8D4B04-AE7D-9FE0-D93A-80CBDF45D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481013"/>
            <a:ext cx="101346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14672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3484D231-6C0C-4957-BF17-265E4A028B8A}">
  <we:reference id="wa200003233" version="2.0.0.3" store="en-US" storeType="OMEX"/>
  <we:alternateReferences>
    <we:reference id="WA200003233" version="2.0.0.3" store="WA200003233" storeType="OMEX"/>
  </we:alternateReferences>
  <we:properties>
    <we:property name="backgroundColor" value="&quot;rgb(237,219,157)&quot;"/>
    <we:property name="bookmark" value="&quot;H4sIAAAAAAAAA+1ZS08jORD+K1FfuISV3Xa/uEEGVqsdrRDJzBxGObjt6uCh0251OyxZ1P99y+7wCISXFHYzIxAHt12ux1flz4W5DpRu61Is/xJzCA6CI2Mu5qK5GNBgGFTrc4SDDFVBFOU8lsBZFgqUMrXVpmqDg+vAimYG9qtuF6J0CnHye5ATnjJJlMi5YkKQjEdxMB0GoixPxczJFKJsYRjU0LSmEqX+B3oVuGSbBXTDAK7q0jTCGRpbYcEZu0Rx/EYH6W8M/RDS6ksYg7T97BnUprGrb6A8lDmLCecJTRSVIBXuaftV7/zL8ihU6NKiXTfMl8dXdYMRXt8AdeIXgUjIRUppmLEUZCQ4K9CUXdZOZoTez0yjpSgDH1cDbR/GdTAy5WLuR8dr82OzaCScQeGXKqvtEjUVi7Lcb8EGHQJ02hiEz89PtC3BT56bv0cNoEF0nXZTnLn0uI5MZYWuVnGIiCtCskJRlnGWSBnFz4S6CuNQXYpKgsOwl3NiX28yEg6Dk8bM/YZVYTkIHrs+DCZeH+mwIL6dI3h+DzqotL1FZV6LRrcPv/7UFfrJh8FnKOyr4es/vEMPcPsGcDE4RsPVzC+d6dm51/sJERzXYoPmzxojx0S62EW5cGoVCls9h72QhGSfsH2STgg58L97Xu8EV79UGlVHnfuZdu9TBw/juV8NpBtuSuW6G4ezWQMzcZOH43fysVwOfm9M2/q1k0W1Or9kV30+BRSu7GAkaiGd6Lrf9LHfLsMtpqFc8ZpnLz/qqz8QKDs6F407ECb/gRTkjh3uMo2C5mjpD8Un3dxwGx2+WzbuKsYdyZ5TUeTHPaJcUdhydVS3b3naueWN98ZLvPR/0esrktyWWiJP3s9wMAe8MN1gBlXPJBhK3RvT0N6Fuz56H6L94wE27esT/DSr3sCFZj1FOqXfNzLn3mEpFFaAY8nptOvLwO1DShUbgJkb5aEDXwKbVR6JVkunsFf3REHfOrbtGukLmSc5l2EmZJKHJAuJApG+5YL9CRhuN5j5S9WaUm2Bj2sNb6Hj8CEd70SO+oKPc4hzxpMsYYwkMRcJIz9Pd0d3uLuj2NrtE/rR3X10dx/d3Zu7OxoXqaBhpEgsw0QAsJDu9KX4tmJ+sSikaNQOXy/PR9tfLZzLWKmCMMIl4XEk4ny3+5oxpqcdjB/3CL9gAp+LtU9fLqOUspjEhDJKmExAvqkz+M/Td3iJ1/EMBhMtL8AOTvGvPNgCPe94Il8XdZ/SMAszhacxkiQHBpkkcrdJdWLq5wLjv146X464T2XKEspjPJUMUpXQkMkocQaejd3Clc3N1Xr4TluRRgmNUCenmUgITfNot8/63SvLHTZsK9Xgwc2AqLyIspREKiFhmkTRbsNx7kJu3gkQj8mmVymzsC22wXAqKtjwAoMwiEqBWo2feoXx/965fYPpun8BoobyvnQaAAA=&quot;"/>
    <we:property name="creatorTenantId" value="&quot;101da587-1843-4f52-8b8a-17b069c66d33&quot;"/>
    <we:property name="datasetId" value="&quot;01c85f68-d2e6-4dc1-ba11-00dcbc31a383&quot;"/>
    <we:property name="embedUrl" value="&quot;/reportEmbed?reportId=eee6a466-e2ee-4165-a758-7cf660fc0e29&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1YW2/iOBT+KygvfaErOw4J9I0ydLXqXKrCzDyM0MixD8HTEEeOYctW/Pc9dsJM26GlSO0sOyriwbGPz+07/nySm0Cqqsz56j2fQ3ASnGp9NefmqkWDdlA0cx8+nL/rX55/fd9/N8RpXVqliyo4uQksNxnYT6pa8NxpwMkvk3bA8/yCZ+5pyvMK2kEJptIFz9U/UAvjkjULWLcDuC5zbbhTObLcglO7RHF8Rtv0D4YWubBqCSMQtp69hFIb2zwDjUKRsphEUUITSQUIiXuqetW7uVsehaYqt2jXDdPV8Lo0GMvNJgdnfhGIgJR3KQ17rAuiwyM2RVN2VTqZAXqfaaMEzwMfl4GqDuMmGOh8Mfej4Z35kV4YAZcw9UuFVXaFmqaLPD+uwAZrTNCF0Zg+Pz9WNgc/OdN/DwygQXSdric4s/R5HejCclU0cfBOJAnpTSVlvYglQnTiR0JtwujLJS8EuBzWck7s0waRsB2cGT33G5qacSn42fV2MPb6yBoL4vMMk+f3oINS2e9ZmZfcqOr+07kq0M+oHbyFqX1y+uoH79C9vH0GuGoN0XCR+aVLlc283jeYwVHJt2h+qzByBNLFzvOFUytR2Ko5HIUkJMeEHZPumJAT/z/yese4+rFQqLqzdr/J+mXq4H48t6uBrNvboLzrRj/LDGR8g8PwhXzMV60/ja4qv3a2KJrzSw7V5wtA4cK2Brzkwonu9NshXCEMecNrnr38qK7+gKPsYMaNOxA6/YYU5I4d7tJGgjld+UPxRpkNt9H2i6Hxo2Lckaw5FUW+3SLKhsJWzVF9fsuTtVtOSdRlgkieRpJxTnpRJ97JS/8VvT4B5CpXAnnyNsLBHPBqdIMMippJMJSyNqag+hHu3dHLEO1f93JTPR3gh1l1ky406ynSKf2ylTmPBjOELdOOJSeTdV0Gbh9SKt+SmLmWPnXgS2C7ylNeKeEU1uoeKOjvjj13jdSFHCVpJMIeF0kakl5IJPDuPhfsoTEcPVRm/lhUOpe7vd15VEsF+9BxeJ+ODwKjuuDjFOKURUkvYYwkccQTRv4/3R094O6OYmt3TOhrd/fa3b12d3t3dzSedjkNO5LEIkw4AAvpQV+K+xXzzqIQ3MgDvl4ej7a+WqJIxFJOCSORIFHc4XF62H3NCOGpWqOfe4TfEMDHYq3hS0WnS1lMYkIZJUwkIPbqDH45fP0lXscZtMZKXIFtXeBbHjxDs3fgQD4t6hrSsBf2JJ7GjiApMOgJIg6bVMe6fCyw6PeDc3fENZRdltAoxlPJoCsTGjLRSZyBR2O3cG1TfX03fP/b/tVBL2yFbQ5c8AK2vGFjOfBCgmzGD71lu2/0gbeBzqg03/VWvpFv3vD/BbbUfrdeGAAA&quot;"/>
    <we:property name="isFiltersActionButtonVisible" value="true"/>
    <we:property name="lastRefreshTime" value="&quot;6/24/22, 11:44 PM&quot;"/>
    <we:property name="pageDisplayName" value="&quot;by show&quot;"/>
    <we:property name="pageName" value="&quot;ReportSectione142cb36044717d1cecd&quot;"/>
    <we:property name="reportEmbeddedTime" value="&quot;2022-06-24T23:31:47.788Z&quot;"/>
    <we:property name="reportName" value="&quot;Broadway-Success-Dashboard&quot;"/>
    <we:property name="reportState" value="&quot;CONNECTED&quot;"/>
    <we:property name="reportUrl" value="&quot;/groups/me/reports/eee6a466-e2ee-4165-a758-7cf660fc0e29/ReportSectione142cb36044717d1cecd&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C7661C4-CD11-4A7C-85F3-E0CE6890BD7B}">
  <we:reference id="wa200003233" version="2.0.0.3" store="en-US" storeType="OMEX"/>
  <we:alternateReferences>
    <we:reference id="wa200003233" version="2.0.0.3" store="wa200003233" storeType="OMEX"/>
  </we:alternateReferences>
  <we:properties>
    <we:property name="backgroundColor" value="&quot;rgb(237,219,157)&quot;"/>
    <we:property name="bookmark" value="&quot;H4sIAAAAAAAAA+VYS3PbNhD+KxpcclE7BB8i6Vusyp3OdFLXcp1DxwcQWNKIIYIFQdeKR/+9C5CyK1W24sROlfaiwWOxu9/i2+UKd0TItlFs+Y4tgByRY62vF8xcjygZk3pzLWchRGXC4oAFQc5olIgYpXRjpa5bcnRHLDMV2AvZdkw5hbj4++WYMKVOWeVmJVMtjEkDptU1U/Ij9MK4ZU0HqzGB20Zpw5zKuWUWnNobFMc5ukK/j9Ai41bewBy47VfPoNHGDnPIQgpFOgl5wSGLwzQvMzzT9rvezf3yKFRKZdGuGxbL2W1jEMvdOiQnfpOncRTlRZnGEIZJwCbAEzRll42TmaL3lTaSM0U8LgNtD+OOTLXqFn4021if685wOIPSb9VW2iVqKjulvmvBkhUG6NRoDJ9fP78CtGH88pX+c2rcVJAjurrElRsf2amuLZP1gCQLU7y6jEZZnIiiZGGaxo+D/deBBB5IK+tKDUTxdPCj8965VkmOJ5GGxQe8UA9hAUhDN6gAgbtDCKbpzUloHwBvji7WNAvH5MTohT825EWJFv4JY0x6L9DPMXl/BQb8GYy5kHaIxE9b0WkHkU+IWz/x1h8NGBq+YKrzqYZ6f5a2R3zXL6PsmzPJr5gRozMtKoQ48ocNvHGnL1f4s1p5PYJZtiNUCy18MMHTYreJY9ZK7hT26tYpih5/+Fve3Tv68rxxGNBqnqY0T5M4EjkPaBQESe4UPckgC7e20LcbFPLa6ITGIp9gZWABEyLNA8r2JstbccNqjuTdzpS3VWWgYmtazF4vjUZT1jDuRN3+SVcPdZJ+RnpxJM5mZHBiBJjjpUf9gzTrMoxZMzs8xAMdJxOWhUUJAQ1ZEk+ShNNv4Sq38MQvcoM+IMBpSBlnaQY046KIs3xvQM518w5VfVrFbLvijw7MkmzTYr7ewPGv68EX1t45KET3IpVVWgUE19bGJShBnI1fvhrtH/fuPcC1Wo5+NLptt7gR9EUc74gcJf6O+/iEq/HBfsX6WHu3WaHg8aP3ZBq+MK/Uhgz+bOfY+CBKwtN3//y6oLoW0xhE790UWwR7wJV+P/N3thxD77p8yaZjzVqfZAL7g1gIAZMI+w5GUxrDQX9ZTvF/C9T2GU3CYdD/t7rVrhJ/cUvTSDh0su+/o76tKaKijIsc+9NCZEFOgzyZHMLfuf9THbXuyzXb8fchyiArhOB5kgd5UCQ8Sfa3WK9/OQ7+aIaf9rr6j1zRYfj8rdbVh2R9cDb6jDxgKPucukq36+pr0Ptr9gWblv2jipPY9S6lO9siS+CU1bDjxQU5wGrh4v7kq4t/TL1/c1mt/gKEv8SBzBUAAA==&quot;"/>
    <we:property name="creatorTenantId" value="&quot;101da587-1843-4f52-8b8a-17b069c66d33&quot;"/>
    <we:property name="datasetId" value="&quot;01c85f68-d2e6-4dc1-ba11-00dcbc31a383&quot;"/>
    <we:property name="embedUrl" value="&quot;/reportEmbed?reportId=eee6a466-e2ee-4165-a758-7cf660fc0e29&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VYX1PjNhD/Khm93EvasRw7tnmDNHQ61wOaUO6hw3RkaWN0KJYryxxpJt+9K9mhTRrIcQfXtH3xSCtp//52tdaSCFlXii3O2BzIETnR+nbOzG2Pkj4pO9r5+dt3x5O3v54dvxsjWVdW6rImR0timSnAXsm6YcpxQOIv133ClLpghZvNmKqhTyowtS6Zkr9DuxmXrGlg1SdwXyltmGM5tcyCY3uH23GOsum3A5TIuJV3MAVuW+oEKm1sN4c0pJAnw5DnHNIoTLJZimfqdtWruX8/bppJZVGuG+aL8X1l0Jbl2genfpEn0WCQ5bMkgjCMAzYEHqMou6jcnhFqX2gjOVPE22Wgbs1YkpFWzdyPxhv0qW4MhwnM/FJppV0gp1mj1Dc1WLJCB10Yje7z9MsbQBnGk2/0x5FxU0GO6OoaKXfesyNdWibLzpI0TIIgS+kgjWKRz1iYJNHjxv7jhgTekFqWheqA4uHgR5etcrWSHE8iDPMPGFBvwhwQhm5QABruDqExVStOQv2nwZujqzXMwj45NXruj3WJMEMJfzejT1otUM8+eX8DBvwZ9LmQtvPED1veqbstn+C3duKlP+owFHzFVONTDfn+KG1r8bIl4943E8lvmBG9iRYFmtjzhw28caevV/hZrTwfwSzb4aq5Ft6Z4GGxW8QJqyV3DFt26xRFjT/8Je8eFH153DgbUGqWJDRL4mggMh7QQRDEmWP0JIIs3Ntc329AyHOjQxqJbIiVgQVMiCQLKNubLMfijpUcwbudKcdFYaBga1iMXy+NeiNWMe62uvXTpuzqJP2M9OIInE3P4MQIMCcLb/V30qzLMGbN+PAs7uA4HLI0zGcQ0JDF0TCOOf03hHLLnuhFIugdApyGlHGWpEBTLvIozfY65FJXZ8jq0ypm3eS/NWAWZBsW0/UCjn9aD76w9k5BoXUvUlmlVUCQthYuQQniZJx/Ndg/rt17gFu16H1vdF1vYSNoizjGiBzFPsatf8JV/2BvsdbXXm2WK3j86AOYuhvmldqQTp/tHOsfREl4OvbPrwuqqTGNQbTajbBFsAdc6fcjf2fL0fWui5dsOtao9UkmsD+IhBAwHGDfwWhCIzjom+UC/1ugtM9oEg4D/j+XtXaV+ItbmkrCoYN9f4zatiYf5LMoz7A/zUUaZDTI4uEh/M79n+qodTfXeMfvwyCFNBeCZ3EWZEEe8zje32K9fnCc+b0xXu1l8R8J0WHovCdnPwdaDPc+p1TR7VL1Goj5mlftpmT/TuF27Hrq0Y2t0fFwwUrY8YiBcGClcH5/8iHDv08SLwQjIbue9IkD7tXy4dljtfoD1jrZdUAVAAA=&quot;"/>
    <we:property name="isFiltersActionButtonVisible" value="true"/>
    <we:property name="lastRefreshTime" value="&quot;6/24/22, 11:44 PM&quot;"/>
    <we:property name="pageDisplayName" value="&quot;by theater&quot;"/>
    <we:property name="pageName" value="&quot;ReportSectione821eb762cbce84279f8&quot;"/>
    <we:property name="reportEmbeddedTime" value="&quot;2022-06-25T01:02:13.046Z&quot;"/>
    <we:property name="reportName" value="&quot;Broadway-Success-Dashboard&quot;"/>
    <we:property name="reportState" value="&quot;CONNECTED&quot;"/>
    <we:property name="reportUrl" value="&quot;/groups/me/reports/eee6a466-e2ee-4165-a758-7cf660fc0e29/ReportSectione821eb762cbce84279f8&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F427C2B-9811-4652-8E9A-8C9FEE62382F}">
  <we:reference id="wa200003233" version="2.0.0.3" store="en-US" storeType="OMEX"/>
  <we:alternateReferences>
    <we:reference id="wa200003233" version="2.0.0.3" store="wa200003233" storeType="OMEX"/>
  </we:alternateReferences>
  <we:properties>
    <we:property name="backgroundColor" value="&quot;rgb(237,219,157)&quot;"/>
    <we:property name="bookmark" value="&quot;H4sIAAAAAAAAA+VY3W/bNhD/VwK+5EUZqC9L8lvjpcOAofPqIH0Y8kCRJ4cNLXoUlcYL/L/vSMnO7Dp22zWN2wGGQR6P9/G7O/LEByJkM1ds8YbNgAzJuda3M2ZuT0ISkHqTVg14UvEyysOIMj4QJfAIufTcSl03ZPhALDNTsFeyaZlyApH453VAmFJjNnWziqkGAjIH0+iaKfk3dMy4ZE0Ly4DA/Vxpw5zIiWUWnNg7ZMc5mhL+FKNGxq28gwlw21Hfwlwb28+BQxwCCzkvyiRhlNJBinuabtWbeZjfKfWGjXRtmazRAEcr4iyO4zAeIApJEaYxFLGjV1LZnqVcXNzPDfqNaCzmDr4RejHVRnKmiPfPQNO580BGWrUzP7rYoE90azi8hcov1VbaBUqqWqXOGrBkiUCNjUYYPf0dwO3JRS1kPfVLN/rDyACqFWRIl9dIaXBJ9Vg/OnfZGdgoycG4SJbvERPvxgwwkm4wBXTebUKH5p1KCc2j05ujq1WkooC8Nnrmt/WpVaGGj10JSGcF2hmQdzdgwO9B3IW0PRq/biHU9CyfgF038dr3gobKr5hqfcai7N+k7bx+6MjILxBPK2dwGtGQntHoLEwuKR3636mTcL3Ev+XSy0JmtgOymRYeVPApslPN6TlrJHcCO3EYFSPAnC+8uJ+lWWV9GGz5/Ry55Hzpqg1Z3v+rhNZgPY9eh2NAOE9LVhUsLRNIoiyjPE+PoNwupVWwo9CCb2nDjVNr9lrxStyxmiN124RX06mBKVuV13OlkVqc/GJ00/i1123dJy49VpvHgMy1PRmxOeOO9aDdB49Wy0oFF/cbZ6tP7TxJE5GmcUEhSwseUbx53O790uDelnqHtCznZQaCxyJHiQVP8pQdLJSXhPqxhB7xjb4AX86M2ITjyfMy2j4vX87N7lynGDIokjADllHgYVRAdtRB+7ya/t5jt9/bLoSFKHkomABOUyxhymOaHwzhpZ6/Qb8/rWlq2vKvFsyCbCMwWS3g+I/V4D+2XxNQiPjXaK76xA/WyiUoQZyO379ZhPe3fvtCG7gYkWHsz9YOn8jdUcfZyK4OGWe2u26e3rpOpr65fKn26Ec6xLxRoxtm7Hd8lj3R5Pdt7OIrtvnrZPW1xcoiDmmcDoDnsSgZZWly1Ffg2MCdhA8nI93W9se/Aw+421+CfJCEecziohCU5RhOVhx3EMFU2syc/v9NIA+73AUzhaIqkjSHOEviPBukqTjuL4kv/dA8+lc5JWv4nHvlZd+DnuGq+PhFyN8Zux4pdWsb/GaHMathx7MbRpfVwuG+9+nNP06vH96Wy38AZFZSLBwXAAA=&quot;"/>
    <we:property name="creatorTenantId" value="&quot;101da587-1843-4f52-8b8a-17b069c66d33&quot;"/>
    <we:property name="datasetId" value="&quot;01c85f68-d2e6-4dc1-ba11-00dcbc31a383&quot;"/>
    <we:property name="embedUrl" value="&quot;/reportEmbed?reportId=eee6a466-e2ee-4165-a758-7cf660fc0e29&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VY3W/bNhD/Vwy+5EUZqC9L8lviucPQNcniIH0YgoKizg4bWtQoKo0X+H/fkZKdxnXstmsatwMMgzwe7+N3d+SJ96QQdSXZ/ITNgAzIsVI3M6Zvej7xSNnRTk9fvzk6f/3u5OjNCMmqMkKVNRncE8P0FMylqBsmrQQk/nXlESblGZva2YTJGjxSga5VyaT4B1pmXDK6gYVH4K6SSjMrcmyYASv2Ftlxjrr9X0LUyLgRtzAGblrqOVRKm24OHEIfmM95lkcRo5T2Y9xTt6vOzN38VqkzbKhKw0SJBlhaFiZhGPphn+dBlPlxCFlo6RMhTceSz0d3lUa/EY15ZfEaohdTpQVnkjj/NNStO/dkqGQzc6PRI/pYNZrDOUzcUmmEmaOkSSPlYQ2GLBCoM60QRkd/C3DTG5WFKKdu6Vp9GGpAtQUZ0MUVUmpckh3WD85dtAbWUnDQNpL5e8TEuTEDjKQdTAGdt5vQoapVKaB+cPrx6HIZqcAjr7SauW1dLk1Qw6eueKS1Au30yNtr0OD2IO6FMB0av68hVHcsn4FdO3Hat4KGyi+ZbFzGouw/hGm9vm/JyF8gnkbM4CCgPj2kwaEfXVA6cL8DK+FqgX+LhZOFzGwDZDNVOFDBpchGNQfHrBbcCmzFYVR0Afp47sT9KvQy631vze/nyCXrS1ttyPL+oxJagfU8ei2OHuE8ztkkY3EeQRQkCeVpvAfldiGMhA2F5n1PG66tWr3ViqPilpUcqesmHE2nGqZsWV7PlUZy3vtNq7p2a6+asktcuq82nwEyl6Y3ZBXjlnWn3TuPVsNyCaO7R2erS+00iqMijsOMQhJnPKB489jd26XBncnVBmlJyvMECh4WKUrMeJTGbGehvCTUDyX0gG/wFfhypovHcDx5Xgbr5+XLudme6xRDBlnkJ8ASCtwPMkj2OmhfVtM/euy2e9uGMCty7hesAE5jLGHKQ5ruDOGFqk7Q789rmuom/7sBPSfrCIyXCzj+czn4j+3XGCQi/i2aqy7xvZVyAbIgVsfpd4vw9tZvW2g9GyMyCN3Z2uIT2DtqPxvZ5SFjzbbXzdNbV8nUNZcv1R79TIeYM2p4zbT5gc+yJ5r8ro2df8M2f5WsrrZYnoU+DeM+8DQsckZZHO31FXim4VbAh95QNaX5+e/AHe52lyDvR34asjDLCspSDCfL9juIoCdKz6z+/00gd7vcBjOGbJJFcQphEoVp0o/jYr+/JL72Q3PvX+WkKOFL7pWXfQ96hqvi0xchd2dseqRUjanxmx3OWAkbnt0wuqwsLO5bn97c4zRxSjASomultmywT9arh7rF4l8rZoVIPRcAAA==&quot;"/>
    <we:property name="isFiltersActionButtonVisible" value="true"/>
    <we:property name="lastRefreshTime" value="&quot;6/24/22, 11:44 PM&quot;"/>
    <we:property name="pageDisplayName" value="&quot;by week&quot;"/>
    <we:property name="pageName" value="&quot;ReportSectionece31ea1cc9b44a00065&quot;"/>
    <we:property name="reportEmbeddedTime" value="&quot;2022-06-25T04:38:41.624Z&quot;"/>
    <we:property name="reportName" value="&quot;Broadway-Success-Dashboard&quot;"/>
    <we:property name="reportState" value="&quot;CONNECTED&quot;"/>
    <we:property name="reportUrl" value="&quot;/groups/me/reports/eee6a466-e2ee-4165-a758-7cf660fc0e29/ReportSectionece31ea1cc9b44a00065&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619</TotalTime>
  <Words>819</Words>
  <Application>Microsoft Office PowerPoint</Application>
  <PresentationFormat>Widescreen</PresentationFormat>
  <Paragraphs>29</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AccentBoxVTI</vt:lpstr>
      <vt:lpstr>Make It or Break It: . what does it take to achieve theatrical success on Broadway?</vt:lpstr>
      <vt:lpstr>Agenda</vt:lpstr>
      <vt:lpstr>What is “success?”</vt:lpstr>
      <vt:lpstr>PowerPoint Presentation</vt:lpstr>
      <vt:lpstr>PowerPoint Presentation</vt:lpstr>
      <vt:lpstr>PowerPoint Presentation</vt:lpstr>
      <vt:lpstr>PowerPoint Presentation</vt:lpstr>
      <vt:lpstr>What about location?</vt:lpstr>
      <vt:lpstr>PowerPoint Presentation</vt:lpstr>
      <vt:lpstr>PowerPoint Presentation</vt:lpstr>
      <vt:lpstr>Scatter of count of shows v capacity? Indicate popularity and/or longevity</vt:lpstr>
      <vt:lpstr>PowerPoint Presentation</vt:lpstr>
      <vt:lpstr>PowerPoint Presentation</vt:lpstr>
      <vt:lpstr>PowerPoint Presentation</vt:lpstr>
      <vt:lpstr>What about time of year?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It or Break It: . what does it take to achieve theatrical success on Broadway?</dc:title>
  <dc:creator>Abi Inglis</dc:creator>
  <cp:lastModifiedBy>Abi Inglis</cp:lastModifiedBy>
  <cp:revision>5</cp:revision>
  <dcterms:created xsi:type="dcterms:W3CDTF">2022-06-23T21:08:50Z</dcterms:created>
  <dcterms:modified xsi:type="dcterms:W3CDTF">2022-06-25T05:08:53Z</dcterms:modified>
</cp:coreProperties>
</file>