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Fredoka One" panose="020B0604020202020204" charset="0"/>
      <p:regular r:id="rId24"/>
    </p:embeddedFont>
    <p:embeddedFont>
      <p:font typeface="Nunito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314"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1485C-C10D-4042-8275-9E1295CC49A9}" type="datetimeFigureOut">
              <a:rPr lang="fr-FR" smtClean="0"/>
              <a:t>06/07/2023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F7BA8-AF4D-4F0F-A043-0E0CDD4D8CF7}" type="slidenum">
              <a:rPr lang="fr-FR" smtClean="0"/>
              <a:t>‹#›</a:t>
            </a:fld>
            <a:endParaRPr lang="fr-FR"/>
          </a:p>
        </p:txBody>
      </p:sp>
    </p:spTree>
    <p:extLst>
      <p:ext uri="{BB962C8B-B14F-4D97-AF65-F5344CB8AC3E}">
        <p14:creationId xmlns:p14="http://schemas.microsoft.com/office/powerpoint/2010/main" val="274410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D1D5DB"/>
                </a:solidFill>
                <a:effectLst/>
                <a:latin typeface="Söhne"/>
              </a:rPr>
              <a:t>Bonjour ,nous allons présenter notre projet qui concerne la classification des </a:t>
            </a:r>
            <a:r>
              <a:rPr lang="fr-FR" b="0" i="0" dirty="0" err="1">
                <a:solidFill>
                  <a:srgbClr val="D1D5DB"/>
                </a:solidFill>
                <a:effectLst/>
                <a:latin typeface="Söhne"/>
              </a:rPr>
              <a:t>couriers</a:t>
            </a:r>
            <a:r>
              <a:rPr lang="fr-FR" b="0" i="0" dirty="0">
                <a:solidFill>
                  <a:srgbClr val="D1D5DB"/>
                </a:solidFill>
                <a:effectLst/>
                <a:latin typeface="Söhne"/>
              </a:rPr>
              <a:t> </a:t>
            </a:r>
            <a:r>
              <a:rPr lang="fr-FR" b="0" i="0" dirty="0" err="1">
                <a:solidFill>
                  <a:srgbClr val="D1D5DB"/>
                </a:solidFill>
                <a:effectLst/>
                <a:latin typeface="Söhne"/>
              </a:rPr>
              <a:t>electroniques</a:t>
            </a:r>
            <a:r>
              <a:rPr lang="fr-FR" b="0" i="0" dirty="0">
                <a:solidFill>
                  <a:srgbClr val="D1D5DB"/>
                </a:solidFill>
                <a:effectLst/>
                <a:latin typeface="Söhne"/>
              </a:rPr>
              <a:t> en tant que spam ou non spam</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1</a:t>
            </a:fld>
            <a:endParaRPr lang="fr-FR"/>
          </a:p>
        </p:txBody>
      </p:sp>
    </p:spTree>
    <p:extLst>
      <p:ext uri="{BB962C8B-B14F-4D97-AF65-F5344CB8AC3E}">
        <p14:creationId xmlns:p14="http://schemas.microsoft.com/office/powerpoint/2010/main" val="3913966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Cette partie est dédier pour le </a:t>
            </a:r>
            <a:r>
              <a:rPr lang="fr-FR" dirty="0" err="1"/>
              <a:t>prétraitraitement</a:t>
            </a:r>
            <a:r>
              <a:rPr lang="fr-FR" dirty="0"/>
              <a:t>.</a:t>
            </a:r>
            <a:br>
              <a:rPr lang="fr-FR" dirty="0"/>
            </a:br>
            <a:r>
              <a:rPr lang="fr-FR" dirty="0"/>
              <a:t>On a supprimer les balises HTML, les caractères non alphabétiques, les mentions Twitter et les hashtags. Ensuite, on a supprimer les mots vides et </a:t>
            </a:r>
            <a:r>
              <a:rPr lang="fr-FR" dirty="0" err="1"/>
              <a:t>racinise</a:t>
            </a:r>
            <a:r>
              <a:rPr lang="fr-FR" dirty="0"/>
              <a:t> les mots restants à l'aide du </a:t>
            </a:r>
            <a:r>
              <a:rPr lang="fr-FR" dirty="0" err="1"/>
              <a:t>PorterStemmer</a:t>
            </a:r>
            <a:r>
              <a:rPr lang="fr-FR" dirty="0"/>
              <a:t>.</a:t>
            </a:r>
          </a:p>
        </p:txBody>
      </p:sp>
      <p:sp>
        <p:nvSpPr>
          <p:cNvPr id="4" name="Slide Number Placeholder 3"/>
          <p:cNvSpPr>
            <a:spLocks noGrp="1"/>
          </p:cNvSpPr>
          <p:nvPr>
            <p:ph type="sldNum" sz="quarter" idx="5"/>
          </p:nvPr>
        </p:nvSpPr>
        <p:spPr/>
        <p:txBody>
          <a:bodyPr/>
          <a:lstStyle/>
          <a:p>
            <a:fld id="{F32F7BA8-AF4D-4F0F-A043-0E0CDD4D8CF7}" type="slidenum">
              <a:rPr lang="fr-FR" smtClean="0"/>
              <a:t>10</a:t>
            </a:fld>
            <a:endParaRPr lang="fr-FR"/>
          </a:p>
        </p:txBody>
      </p:sp>
    </p:spTree>
    <p:extLst>
      <p:ext uri="{BB962C8B-B14F-4D97-AF65-F5344CB8AC3E}">
        <p14:creationId xmlns:p14="http://schemas.microsoft.com/office/powerpoint/2010/main" val="1869965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divise les donnes en un ensemble d'entraînement et un ensemble de test en utilisant la fonction </a:t>
            </a:r>
            <a:r>
              <a:rPr lang="fr-FR" dirty="0" err="1"/>
              <a:t>train_test_split</a:t>
            </a:r>
            <a:r>
              <a:rPr lang="fr-FR" dirty="0"/>
              <a:t>.</a:t>
            </a:r>
          </a:p>
        </p:txBody>
      </p:sp>
      <p:sp>
        <p:nvSpPr>
          <p:cNvPr id="4" name="Slide Number Placeholder 3"/>
          <p:cNvSpPr>
            <a:spLocks noGrp="1"/>
          </p:cNvSpPr>
          <p:nvPr>
            <p:ph type="sldNum" sz="quarter" idx="5"/>
          </p:nvPr>
        </p:nvSpPr>
        <p:spPr/>
        <p:txBody>
          <a:bodyPr/>
          <a:lstStyle/>
          <a:p>
            <a:fld id="{F32F7BA8-AF4D-4F0F-A043-0E0CDD4D8CF7}" type="slidenum">
              <a:rPr lang="fr-FR" smtClean="0"/>
              <a:t>11</a:t>
            </a:fld>
            <a:endParaRPr lang="fr-FR"/>
          </a:p>
        </p:txBody>
      </p:sp>
    </p:spTree>
    <p:extLst>
      <p:ext uri="{BB962C8B-B14F-4D97-AF65-F5344CB8AC3E}">
        <p14:creationId xmlns:p14="http://schemas.microsoft.com/office/powerpoint/2010/main" val="2766727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messages prétraités sont transformés en une représentation numérique à l'aide de la vectorisation par comptage (</a:t>
            </a:r>
            <a:r>
              <a:rPr lang="fr-FR" dirty="0" err="1"/>
              <a:t>CountVectorizer</a:t>
            </a:r>
            <a:r>
              <a:rPr lang="fr-FR" dirty="0"/>
              <a:t>), qui convertit le texte en une matrice de fréquence de termes</a:t>
            </a:r>
          </a:p>
        </p:txBody>
      </p:sp>
      <p:sp>
        <p:nvSpPr>
          <p:cNvPr id="4" name="Slide Number Placeholder 3"/>
          <p:cNvSpPr>
            <a:spLocks noGrp="1"/>
          </p:cNvSpPr>
          <p:nvPr>
            <p:ph type="sldNum" sz="quarter" idx="5"/>
          </p:nvPr>
        </p:nvSpPr>
        <p:spPr/>
        <p:txBody>
          <a:bodyPr/>
          <a:lstStyle/>
          <a:p>
            <a:fld id="{F32F7BA8-AF4D-4F0F-A043-0E0CDD4D8CF7}" type="slidenum">
              <a:rPr lang="fr-FR" smtClean="0"/>
              <a:t>12</a:t>
            </a:fld>
            <a:endParaRPr lang="fr-FR"/>
          </a:p>
        </p:txBody>
      </p:sp>
    </p:spTree>
    <p:extLst>
      <p:ext uri="{BB962C8B-B14F-4D97-AF65-F5344CB8AC3E}">
        <p14:creationId xmlns:p14="http://schemas.microsoft.com/office/powerpoint/2010/main" val="226622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a utiliser trois </a:t>
            </a:r>
            <a:r>
              <a:rPr lang="fr-FR" dirty="0" err="1"/>
              <a:t>models</a:t>
            </a:r>
            <a:r>
              <a:rPr lang="fr-FR" dirty="0"/>
              <a:t> pour la classification : KNN (K-</a:t>
            </a:r>
            <a:r>
              <a:rPr lang="fr-FR" dirty="0" err="1"/>
              <a:t>Nearest</a:t>
            </a:r>
            <a:r>
              <a:rPr lang="fr-FR" dirty="0"/>
              <a:t> Neighbors ) – SVM – </a:t>
            </a:r>
            <a:r>
              <a:rPr lang="fr-FR" dirty="0" err="1"/>
              <a:t>Decision</a:t>
            </a:r>
            <a:r>
              <a:rPr lang="fr-FR" dirty="0"/>
              <a:t> </a:t>
            </a:r>
            <a:r>
              <a:rPr lang="fr-FR" dirty="0" err="1"/>
              <a:t>Tree</a:t>
            </a:r>
            <a:r>
              <a:rPr lang="fr-FR" dirty="0"/>
              <a:t>.</a:t>
            </a:r>
          </a:p>
        </p:txBody>
      </p:sp>
      <p:sp>
        <p:nvSpPr>
          <p:cNvPr id="4" name="Slide Number Placeholder 3"/>
          <p:cNvSpPr>
            <a:spLocks noGrp="1"/>
          </p:cNvSpPr>
          <p:nvPr>
            <p:ph type="sldNum" sz="quarter" idx="5"/>
          </p:nvPr>
        </p:nvSpPr>
        <p:spPr/>
        <p:txBody>
          <a:bodyPr/>
          <a:lstStyle/>
          <a:p>
            <a:fld id="{F32F7BA8-AF4D-4F0F-A043-0E0CDD4D8CF7}" type="slidenum">
              <a:rPr lang="fr-FR" smtClean="0"/>
              <a:t>13</a:t>
            </a:fld>
            <a:endParaRPr lang="fr-FR"/>
          </a:p>
        </p:txBody>
      </p:sp>
    </p:spTree>
    <p:extLst>
      <p:ext uri="{BB962C8B-B14F-4D97-AF65-F5344CB8AC3E}">
        <p14:creationId xmlns:p14="http://schemas.microsoft.com/office/powerpoint/2010/main" val="2460578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évaluer les performances des modèles, on a calculer leur exactitude (</a:t>
            </a:r>
            <a:r>
              <a:rPr lang="fr-FR" dirty="0" err="1"/>
              <a:t>accuracy</a:t>
            </a:r>
            <a:r>
              <a:rPr lang="fr-FR" dirty="0"/>
              <a:t>) et on affiche la matrice de confusion. L'exactitude mesure la précision globale des prédictions, tandis que la matrice de confusion fournit une vue détaillée des résultats de la classification.</a:t>
            </a:r>
          </a:p>
        </p:txBody>
      </p:sp>
      <p:sp>
        <p:nvSpPr>
          <p:cNvPr id="4" name="Slide Number Placeholder 3"/>
          <p:cNvSpPr>
            <a:spLocks noGrp="1"/>
          </p:cNvSpPr>
          <p:nvPr>
            <p:ph type="sldNum" sz="quarter" idx="5"/>
          </p:nvPr>
        </p:nvSpPr>
        <p:spPr/>
        <p:txBody>
          <a:bodyPr/>
          <a:lstStyle/>
          <a:p>
            <a:fld id="{F32F7BA8-AF4D-4F0F-A043-0E0CDD4D8CF7}" type="slidenum">
              <a:rPr lang="fr-FR" smtClean="0"/>
              <a:t>14</a:t>
            </a:fld>
            <a:endParaRPr lang="fr-FR"/>
          </a:p>
        </p:txBody>
      </p:sp>
    </p:spTree>
    <p:extLst>
      <p:ext uri="{BB962C8B-B14F-4D97-AF65-F5344CB8AC3E}">
        <p14:creationId xmlns:p14="http://schemas.microsoft.com/office/powerpoint/2010/main" val="3513350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résultats montrent les performances des classifieurs SVM, </a:t>
            </a:r>
            <a:r>
              <a:rPr lang="fr-FR" dirty="0" err="1"/>
              <a:t>Decision</a:t>
            </a:r>
            <a:r>
              <a:rPr lang="fr-FR" dirty="0"/>
              <a:t> </a:t>
            </a:r>
            <a:r>
              <a:rPr lang="fr-FR" dirty="0" err="1"/>
              <a:t>Tree</a:t>
            </a:r>
            <a:r>
              <a:rPr lang="fr-FR" dirty="0"/>
              <a:t> et KNN Classifier sur les données de test. Le SVM a la meilleure précision globale avec 98,49%, suivi du </a:t>
            </a:r>
            <a:r>
              <a:rPr lang="fr-FR" dirty="0" err="1"/>
              <a:t>Decision</a:t>
            </a:r>
            <a:r>
              <a:rPr lang="fr-FR" dirty="0"/>
              <a:t> </a:t>
            </a:r>
            <a:r>
              <a:rPr lang="fr-FR" dirty="0" err="1"/>
              <a:t>Tree</a:t>
            </a:r>
            <a:r>
              <a:rPr lang="fr-FR" dirty="0"/>
              <a:t> avec 96,41% et du KNN Classifier avec 92,96%. Les matrices de confusion révèlent les prédictions correctes ainsi que les erreurs commises par chaque classifieur. Globalement, tous les classifieurs ont des performances solides, mais ils présentent des différences dans leurs erreurs de prédiction. Le SVM a commis le moins d'erreurs, tandis que le </a:t>
            </a:r>
            <a:r>
              <a:rPr lang="fr-FR" dirty="0" err="1"/>
              <a:t>Decision</a:t>
            </a:r>
            <a:r>
              <a:rPr lang="fr-FR" dirty="0"/>
              <a:t> </a:t>
            </a:r>
            <a:r>
              <a:rPr lang="fr-FR" dirty="0" err="1"/>
              <a:t>Tree</a:t>
            </a:r>
            <a:r>
              <a:rPr lang="fr-FR" dirty="0"/>
              <a:t> a fait plus de faux positifs et de faux négatifs. Le KNN Classifier a également obtenu de bons résultats, mais a commis plus d'erreurs que les autres modèles.</a:t>
            </a:r>
          </a:p>
        </p:txBody>
      </p:sp>
      <p:sp>
        <p:nvSpPr>
          <p:cNvPr id="4" name="Slide Number Placeholder 3"/>
          <p:cNvSpPr>
            <a:spLocks noGrp="1"/>
          </p:cNvSpPr>
          <p:nvPr>
            <p:ph type="sldNum" sz="quarter" idx="5"/>
          </p:nvPr>
        </p:nvSpPr>
        <p:spPr/>
        <p:txBody>
          <a:bodyPr/>
          <a:lstStyle/>
          <a:p>
            <a:fld id="{F32F7BA8-AF4D-4F0F-A043-0E0CDD4D8CF7}" type="slidenum">
              <a:rPr lang="fr-FR" smtClean="0"/>
              <a:t>15</a:t>
            </a:fld>
            <a:endParaRPr lang="fr-FR"/>
          </a:p>
        </p:txBody>
      </p:sp>
    </p:spTree>
    <p:extLst>
      <p:ext uri="{BB962C8B-B14F-4D97-AF65-F5344CB8AC3E}">
        <p14:creationId xmlns:p14="http://schemas.microsoft.com/office/powerpoint/2010/main" val="1229352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Nous avons créé une fonction qui utilise chaque model pour classifier de nouveaux emails en tant que spam ou </a:t>
            </a:r>
            <a:r>
              <a:rPr lang="fr-FR" dirty="0" err="1"/>
              <a:t>ham</a:t>
            </a:r>
            <a:r>
              <a:rPr lang="fr-FR" dirty="0"/>
              <a:t>. Cette fonction prend un email en entrée, effectue un prétraitement sur celui-ci, puis utilise le modèle pour faire une prédiction.</a:t>
            </a:r>
          </a:p>
        </p:txBody>
      </p:sp>
      <p:sp>
        <p:nvSpPr>
          <p:cNvPr id="4" name="Slide Number Placeholder 3"/>
          <p:cNvSpPr>
            <a:spLocks noGrp="1"/>
          </p:cNvSpPr>
          <p:nvPr>
            <p:ph type="sldNum" sz="quarter" idx="5"/>
          </p:nvPr>
        </p:nvSpPr>
        <p:spPr/>
        <p:txBody>
          <a:bodyPr/>
          <a:lstStyle/>
          <a:p>
            <a:fld id="{F32F7BA8-AF4D-4F0F-A043-0E0CDD4D8CF7}" type="slidenum">
              <a:rPr lang="fr-FR" smtClean="0"/>
              <a:t>16</a:t>
            </a:fld>
            <a:endParaRPr lang="fr-FR"/>
          </a:p>
        </p:txBody>
      </p:sp>
    </p:spTree>
    <p:extLst>
      <p:ext uri="{BB962C8B-B14F-4D97-AF65-F5344CB8AC3E}">
        <p14:creationId xmlns:p14="http://schemas.microsoft.com/office/powerpoint/2010/main" val="32643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D1D5DB"/>
                </a:solidFill>
                <a:effectLst/>
                <a:latin typeface="Söhne"/>
              </a:rPr>
              <a:t>Comme nous le savons tous, La lutte contre les spams est un défi majeur dans la messagerie électronique. Les spams sont des messages non sollicités qui perturbent nos boîtes de réception et gaspillent notre temps. Pour résoudre ce problème,  il est essentiel d’utiliser des modèles de prédiction pour classifier les messages en spams ou en courriers légitimes.</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2</a:t>
            </a:fld>
            <a:endParaRPr lang="fr-FR"/>
          </a:p>
        </p:txBody>
      </p:sp>
    </p:spTree>
    <p:extLst>
      <p:ext uri="{BB962C8B-B14F-4D97-AF65-F5344CB8AC3E}">
        <p14:creationId xmlns:p14="http://schemas.microsoft.com/office/powerpoint/2010/main" val="271245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err="1">
                <a:solidFill>
                  <a:srgbClr val="D1D5DB"/>
                </a:solidFill>
                <a:effectLst/>
                <a:latin typeface="Söhne"/>
              </a:rPr>
              <a:t>Commençans</a:t>
            </a:r>
            <a:r>
              <a:rPr lang="fr-FR" b="0" i="0" dirty="0">
                <a:solidFill>
                  <a:srgbClr val="D1D5DB"/>
                </a:solidFill>
                <a:effectLst/>
                <a:latin typeface="Söhne"/>
              </a:rPr>
              <a:t> par définir les algorithme utilisées :</a:t>
            </a:r>
          </a:p>
          <a:p>
            <a:r>
              <a:rPr lang="fr-FR" b="0" i="0" dirty="0">
                <a:solidFill>
                  <a:srgbClr val="D1D5DB"/>
                </a:solidFill>
                <a:effectLst/>
                <a:latin typeface="Söhne"/>
              </a:rPr>
              <a:t>Support </a:t>
            </a:r>
            <a:r>
              <a:rPr lang="fr-FR" b="0" i="0" dirty="0" err="1">
                <a:solidFill>
                  <a:srgbClr val="D1D5DB"/>
                </a:solidFill>
                <a:effectLst/>
                <a:latin typeface="Söhne"/>
              </a:rPr>
              <a:t>Vector</a:t>
            </a:r>
            <a:r>
              <a:rPr lang="fr-FR" b="0" i="0" dirty="0">
                <a:solidFill>
                  <a:srgbClr val="D1D5DB"/>
                </a:solidFill>
                <a:effectLst/>
                <a:latin typeface="Söhne"/>
              </a:rPr>
              <a:t> Machines ou (SVM) est un algorithme de classification largement utilisé dans l'apprentissage automatique. Il cherche à trouver la meilleure séparation entre les différentes classes d'un ensemble de données et l est particulièrement efficace pour les problèmes de classification binaire.</a:t>
            </a:r>
          </a:p>
          <a:p>
            <a:endParaRPr lang="fr-FR" b="0" i="0" dirty="0">
              <a:solidFill>
                <a:srgbClr val="D1D5DB"/>
              </a:solidFill>
              <a:effectLst/>
              <a:latin typeface="Söhne"/>
            </a:endParaRPr>
          </a:p>
          <a:p>
            <a:r>
              <a:rPr lang="fr-FR" b="0" i="0" dirty="0">
                <a:solidFill>
                  <a:srgbClr val="D1D5DB"/>
                </a:solidFill>
                <a:effectLst/>
                <a:latin typeface="Söhne"/>
              </a:rPr>
              <a:t>K-</a:t>
            </a:r>
            <a:r>
              <a:rPr lang="fr-FR" b="0" i="0" dirty="0" err="1">
                <a:solidFill>
                  <a:srgbClr val="D1D5DB"/>
                </a:solidFill>
                <a:effectLst/>
                <a:latin typeface="Söhne"/>
              </a:rPr>
              <a:t>Nearest</a:t>
            </a:r>
            <a:r>
              <a:rPr lang="fr-FR" b="0" i="0" dirty="0">
                <a:solidFill>
                  <a:srgbClr val="D1D5DB"/>
                </a:solidFill>
                <a:effectLst/>
                <a:latin typeface="Söhne"/>
              </a:rPr>
              <a:t> Neighbors ou (KNN) est un algorithme simple mais puissant pour la classification. Il fonctionne en trouvant les K voisins les plus proches d'un nouvel exemple à classer, puis en attribuant la classe majoritaire parmi ces voisins à l'exemple en question. </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3</a:t>
            </a:fld>
            <a:endParaRPr lang="fr-FR"/>
          </a:p>
        </p:txBody>
      </p:sp>
    </p:spTree>
    <p:extLst>
      <p:ext uri="{BB962C8B-B14F-4D97-AF65-F5344CB8AC3E}">
        <p14:creationId xmlns:p14="http://schemas.microsoft.com/office/powerpoint/2010/main" val="394090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err="1">
                <a:solidFill>
                  <a:srgbClr val="D1D5DB"/>
                </a:solidFill>
                <a:effectLst/>
                <a:latin typeface="Söhne"/>
              </a:rPr>
              <a:t>Decision</a:t>
            </a:r>
            <a:r>
              <a:rPr lang="fr-FR" b="0" i="0" dirty="0">
                <a:solidFill>
                  <a:srgbClr val="D1D5DB"/>
                </a:solidFill>
                <a:effectLst/>
                <a:latin typeface="Söhne"/>
              </a:rPr>
              <a:t> </a:t>
            </a:r>
            <a:r>
              <a:rPr lang="fr-FR" b="0" i="0" dirty="0" err="1">
                <a:solidFill>
                  <a:srgbClr val="D1D5DB"/>
                </a:solidFill>
                <a:effectLst/>
                <a:latin typeface="Söhne"/>
              </a:rPr>
              <a:t>tree</a:t>
            </a:r>
            <a:r>
              <a:rPr lang="fr-FR" b="0" i="0" dirty="0">
                <a:solidFill>
                  <a:srgbClr val="D1D5DB"/>
                </a:solidFill>
                <a:effectLst/>
                <a:latin typeface="Söhne"/>
              </a:rPr>
              <a:t> ou l'arbre de décision est un algorithme de classification utilisé en apprentissage automatique. Il construit un arbre où chaque nœud représente une caractéristique et chaque branche représente une décision basée sur cette caractéristique. L'arbre divise les données en fonction des caractéristiques les plus informatives jusqu'à ce que des décisions soient prises pour chaque instance.</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4</a:t>
            </a:fld>
            <a:endParaRPr lang="fr-FR"/>
          </a:p>
        </p:txBody>
      </p:sp>
    </p:spTree>
    <p:extLst>
      <p:ext uri="{BB962C8B-B14F-4D97-AF65-F5344CB8AC3E}">
        <p14:creationId xmlns:p14="http://schemas.microsoft.com/office/powerpoint/2010/main" val="3666103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D1D5DB"/>
                </a:solidFill>
                <a:effectLst/>
                <a:latin typeface="Söhne"/>
              </a:rPr>
              <a:t>Pour réaliser ce modèle, il est primordial de suivre une approche rigoureuse, en débutant par la première étape : le chargement des données.</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5</a:t>
            </a:fld>
            <a:endParaRPr lang="fr-FR"/>
          </a:p>
        </p:txBody>
      </p:sp>
    </p:spTree>
    <p:extLst>
      <p:ext uri="{BB962C8B-B14F-4D97-AF65-F5344CB8AC3E}">
        <p14:creationId xmlns:p14="http://schemas.microsoft.com/office/powerpoint/2010/main" val="30008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Tout d’abord ,il est nécessaire d’importer les bibliothèque et les classes nécessaires pour effectuer les tâches liées au texte,</a:t>
            </a:r>
          </a:p>
          <a:p>
            <a:r>
              <a:rPr lang="fr-FR" dirty="0"/>
              <a:t>par suite, on charge les données à partir d’un fichier csv qui contient les libellés spam et </a:t>
            </a:r>
            <a:r>
              <a:rPr lang="fr-FR" dirty="0" err="1"/>
              <a:t>ham</a:t>
            </a:r>
            <a:r>
              <a:rPr lang="fr-FR" dirty="0"/>
              <a:t>, ainsi que les messages ou les </a:t>
            </a:r>
            <a:r>
              <a:rPr lang="fr-FR" dirty="0" err="1"/>
              <a:t>couriers</a:t>
            </a:r>
            <a:r>
              <a:rPr lang="fr-FR" dirty="0"/>
              <a:t> </a:t>
            </a:r>
            <a:r>
              <a:rPr lang="fr-FR" dirty="0" err="1"/>
              <a:t>electroniques</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6</a:t>
            </a:fld>
            <a:endParaRPr lang="fr-FR"/>
          </a:p>
        </p:txBody>
      </p:sp>
    </p:spTree>
    <p:extLst>
      <p:ext uri="{BB962C8B-B14F-4D97-AF65-F5344CB8AC3E}">
        <p14:creationId xmlns:p14="http://schemas.microsoft.com/office/powerpoint/2010/main" val="340402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D1D5DB"/>
                </a:solidFill>
                <a:effectLst/>
                <a:latin typeface="Söhne"/>
              </a:rPr>
              <a:t>Une fois les données sont chargées, nous procédons à la suppression des colonnes non pertinentes et au renommage des colonnes essentielles.</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7</a:t>
            </a:fld>
            <a:endParaRPr lang="fr-FR"/>
          </a:p>
        </p:txBody>
      </p:sp>
    </p:spTree>
    <p:extLst>
      <p:ext uri="{BB962C8B-B14F-4D97-AF65-F5344CB8AC3E}">
        <p14:creationId xmlns:p14="http://schemas.microsoft.com/office/powerpoint/2010/main" val="319050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D1D5DB"/>
                </a:solidFill>
                <a:effectLst/>
                <a:latin typeface="Söhne"/>
              </a:rPr>
              <a:t>Dans le cadre de notre analyse, nous avons réalisé une exploration des données afin de mieux comprendre la répartition des étiquettes (spam/</a:t>
            </a:r>
            <a:r>
              <a:rPr lang="fr-FR" b="0" i="0" dirty="0" err="1">
                <a:solidFill>
                  <a:srgbClr val="D1D5DB"/>
                </a:solidFill>
                <a:effectLst/>
                <a:latin typeface="Söhne"/>
              </a:rPr>
              <a:t>ham</a:t>
            </a:r>
            <a:r>
              <a:rPr lang="fr-FR" b="0" i="0" dirty="0">
                <a:solidFill>
                  <a:srgbClr val="D1D5DB"/>
                </a:solidFill>
                <a:effectLst/>
                <a:latin typeface="Söhne"/>
              </a:rPr>
              <a:t>) .Nous avons également étudié les statistiques relatives aux messages </a:t>
            </a:r>
            <a:r>
              <a:rPr lang="fr-FR" b="0" i="0" dirty="0" err="1">
                <a:solidFill>
                  <a:srgbClr val="D1D5DB"/>
                </a:solidFill>
                <a:effectLst/>
                <a:latin typeface="Söhne"/>
              </a:rPr>
              <a:t>ham</a:t>
            </a:r>
            <a:r>
              <a:rPr lang="fr-FR" b="0" i="0" dirty="0">
                <a:solidFill>
                  <a:srgbClr val="D1D5DB"/>
                </a:solidFill>
                <a:effectLst/>
                <a:latin typeface="Söhne"/>
              </a:rPr>
              <a:t> et spam individuellement.</a:t>
            </a:r>
          </a:p>
          <a:p>
            <a:endParaRPr lang="fr-FR" b="0" i="0" dirty="0">
              <a:solidFill>
                <a:srgbClr val="D1D5DB"/>
              </a:solidFill>
              <a:effectLst/>
              <a:latin typeface="Söhne"/>
            </a:endParaRPr>
          </a:p>
          <a:p>
            <a:r>
              <a:rPr lang="fr-FR" b="0" i="0" dirty="0">
                <a:solidFill>
                  <a:srgbClr val="D1D5DB"/>
                </a:solidFill>
                <a:effectLst/>
                <a:latin typeface="Söhne"/>
              </a:rPr>
              <a:t>Comme présenté ici, on remarque qu’on a  4825 message non spam (</a:t>
            </a:r>
            <a:r>
              <a:rPr lang="fr-FR" b="0" i="0" dirty="0" err="1">
                <a:solidFill>
                  <a:srgbClr val="D1D5DB"/>
                </a:solidFill>
                <a:effectLst/>
                <a:latin typeface="Söhne"/>
              </a:rPr>
              <a:t>ham</a:t>
            </a:r>
            <a:r>
              <a:rPr lang="fr-FR" b="0" i="0" dirty="0">
                <a:solidFill>
                  <a:srgbClr val="D1D5DB"/>
                </a:solidFill>
                <a:effectLst/>
                <a:latin typeface="Söhne"/>
              </a:rPr>
              <a:t>) dont le message le plus fréquent est : « </a:t>
            </a:r>
            <a:r>
              <a:rPr lang="fr-FR" b="0" i="0" dirty="0" err="1">
                <a:solidFill>
                  <a:srgbClr val="D1D5DB"/>
                </a:solidFill>
                <a:effectLst/>
                <a:latin typeface="Söhne"/>
              </a:rPr>
              <a:t>Sorry</a:t>
            </a:r>
            <a:r>
              <a:rPr lang="fr-FR" b="0" i="0" dirty="0">
                <a:solidFill>
                  <a:srgbClr val="D1D5DB"/>
                </a:solidFill>
                <a:effectLst/>
                <a:latin typeface="Söhne"/>
              </a:rPr>
              <a:t> </a:t>
            </a:r>
            <a:r>
              <a:rPr lang="fr-FR" b="0" i="0" dirty="0" err="1">
                <a:solidFill>
                  <a:srgbClr val="D1D5DB"/>
                </a:solidFill>
                <a:effectLst/>
                <a:latin typeface="Söhne"/>
              </a:rPr>
              <a:t>i’ll</a:t>
            </a:r>
            <a:r>
              <a:rPr lang="fr-FR" b="0" i="0" dirty="0">
                <a:solidFill>
                  <a:srgbClr val="D1D5DB"/>
                </a:solidFill>
                <a:effectLst/>
                <a:latin typeface="Söhne"/>
              </a:rPr>
              <a:t> call </a:t>
            </a:r>
            <a:r>
              <a:rPr lang="fr-FR" b="0" i="0" dirty="0" err="1">
                <a:solidFill>
                  <a:srgbClr val="D1D5DB"/>
                </a:solidFill>
                <a:effectLst/>
                <a:latin typeface="Söhne"/>
              </a:rPr>
              <a:t>you</a:t>
            </a:r>
            <a:r>
              <a:rPr lang="fr-FR" b="0" i="0" dirty="0">
                <a:solidFill>
                  <a:srgbClr val="D1D5DB"/>
                </a:solidFill>
                <a:effectLst/>
                <a:latin typeface="Söhne"/>
              </a:rPr>
              <a:t> </a:t>
            </a:r>
            <a:r>
              <a:rPr lang="fr-FR" b="0" i="0" dirty="0" err="1">
                <a:solidFill>
                  <a:srgbClr val="D1D5DB"/>
                </a:solidFill>
                <a:effectLst/>
                <a:latin typeface="Söhne"/>
              </a:rPr>
              <a:t>later</a:t>
            </a:r>
            <a:r>
              <a:rPr lang="fr-FR" b="0" i="0" dirty="0">
                <a:solidFill>
                  <a:srgbClr val="D1D5DB"/>
                </a:solidFill>
                <a:effectLst/>
                <a:latin typeface="Söhne"/>
              </a:rPr>
              <a:t> », et  747 message spam .</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8</a:t>
            </a:fld>
            <a:endParaRPr lang="fr-FR"/>
          </a:p>
        </p:txBody>
      </p:sp>
    </p:spTree>
    <p:extLst>
      <p:ext uri="{BB962C8B-B14F-4D97-AF65-F5344CB8AC3E}">
        <p14:creationId xmlns:p14="http://schemas.microsoft.com/office/powerpoint/2010/main" val="240521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2800" b="0" i="0" dirty="0">
                <a:solidFill>
                  <a:srgbClr val="D1D5DB"/>
                </a:solidFill>
                <a:effectLst/>
                <a:latin typeface="Söhne"/>
              </a:rPr>
              <a:t>D'un autre côté, plus notre compréhension du domaine des données, meilleur sera notre modèle. </a:t>
            </a:r>
          </a:p>
          <a:p>
            <a:r>
              <a:rPr lang="fr-FR" sz="2800" b="0" i="0" dirty="0">
                <a:solidFill>
                  <a:srgbClr val="D1D5DB"/>
                </a:solidFill>
                <a:effectLst/>
                <a:latin typeface="Söhne"/>
              </a:rPr>
              <a:t>Nous pouvons également visualiser la longueur des messages sous forme d'un graphique, ce qui révèle une tendance selon laquelle les messages de spam tendent à être plus longs, que les message non spam</a:t>
            </a:r>
            <a:endParaRPr lang="fr-FR" dirty="0"/>
          </a:p>
        </p:txBody>
      </p:sp>
      <p:sp>
        <p:nvSpPr>
          <p:cNvPr id="4" name="Slide Number Placeholder 3"/>
          <p:cNvSpPr>
            <a:spLocks noGrp="1"/>
          </p:cNvSpPr>
          <p:nvPr>
            <p:ph type="sldNum" sz="quarter" idx="5"/>
          </p:nvPr>
        </p:nvSpPr>
        <p:spPr/>
        <p:txBody>
          <a:bodyPr/>
          <a:lstStyle/>
          <a:p>
            <a:fld id="{F32F7BA8-AF4D-4F0F-A043-0E0CDD4D8CF7}" type="slidenum">
              <a:rPr lang="fr-FR" smtClean="0"/>
              <a:t>9</a:t>
            </a:fld>
            <a:endParaRPr lang="fr-FR"/>
          </a:p>
        </p:txBody>
      </p:sp>
    </p:spTree>
    <p:extLst>
      <p:ext uri="{BB962C8B-B14F-4D97-AF65-F5344CB8AC3E}">
        <p14:creationId xmlns:p14="http://schemas.microsoft.com/office/powerpoint/2010/main" val="183231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2023-07-06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2023-07-06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116949" y="189662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1935157" y="2663315"/>
            <a:ext cx="14950738" cy="4217829"/>
          </a:xfrm>
          <a:prstGeom prst="rect">
            <a:avLst/>
          </a:prstGeom>
        </p:spPr>
        <p:txBody>
          <a:bodyPr lIns="0" tIns="0" rIns="0" bIns="0" rtlCol="0" anchor="t">
            <a:spAutoFit/>
          </a:bodyPr>
          <a:lstStyle/>
          <a:p>
            <a:pPr algn="ctr">
              <a:lnSpc>
                <a:spcPts val="9721"/>
              </a:lnSpc>
            </a:pPr>
            <a:r>
              <a:rPr lang="en-US" sz="6944">
                <a:solidFill>
                  <a:srgbClr val="000000"/>
                </a:solidFill>
                <a:latin typeface="Fredoka One Bold"/>
              </a:rPr>
              <a:t>CLASSIFICATION DES COURRIERS ÉLECTRONIQUES (SPAM/HAM) </a:t>
            </a:r>
          </a:p>
          <a:p>
            <a:pPr algn="ctr">
              <a:lnSpc>
                <a:spcPts val="14620"/>
              </a:lnSpc>
            </a:pPr>
            <a:endParaRPr lang="en-US" sz="6944">
              <a:solidFill>
                <a:srgbClr val="000000"/>
              </a:solidFill>
              <a:latin typeface="Fredoka One Bold"/>
            </a:endParaRPr>
          </a:p>
        </p:txBody>
      </p:sp>
      <p:sp>
        <p:nvSpPr>
          <p:cNvPr id="11" name="TextBox 11"/>
          <p:cNvSpPr txBox="1"/>
          <p:nvPr/>
        </p:nvSpPr>
        <p:spPr>
          <a:xfrm>
            <a:off x="346245" y="6937240"/>
            <a:ext cx="9425959" cy="2223770"/>
          </a:xfrm>
          <a:prstGeom prst="rect">
            <a:avLst/>
          </a:prstGeom>
        </p:spPr>
        <p:txBody>
          <a:bodyPr lIns="0" tIns="0" rIns="0" bIns="0" rtlCol="0" anchor="t">
            <a:spAutoFit/>
          </a:bodyPr>
          <a:lstStyle/>
          <a:p>
            <a:pPr>
              <a:lnSpc>
                <a:spcPts val="4480"/>
              </a:lnSpc>
            </a:pPr>
            <a:r>
              <a:rPr lang="en-US" sz="3200">
                <a:solidFill>
                  <a:srgbClr val="000000"/>
                </a:solidFill>
                <a:latin typeface="Nunito Bold"/>
              </a:rPr>
              <a:t>Présenté par:</a:t>
            </a:r>
          </a:p>
          <a:p>
            <a:pPr>
              <a:lnSpc>
                <a:spcPts val="4480"/>
              </a:lnSpc>
            </a:pPr>
            <a:r>
              <a:rPr lang="en-US" sz="3200">
                <a:solidFill>
                  <a:srgbClr val="000000"/>
                </a:solidFill>
                <a:latin typeface="Nunito Bold"/>
              </a:rPr>
              <a:t>HAZMIRI Younes</a:t>
            </a:r>
          </a:p>
          <a:p>
            <a:pPr>
              <a:lnSpc>
                <a:spcPts val="4480"/>
              </a:lnSpc>
            </a:pPr>
            <a:r>
              <a:rPr lang="en-US" sz="3200">
                <a:solidFill>
                  <a:srgbClr val="000000"/>
                </a:solidFill>
                <a:latin typeface="Nunito Bold"/>
              </a:rPr>
              <a:t>EL ABDOUNI Abderrazzaq</a:t>
            </a:r>
          </a:p>
          <a:p>
            <a:pPr>
              <a:lnSpc>
                <a:spcPts val="4480"/>
              </a:lnSpc>
            </a:pPr>
            <a:endParaRPr lang="en-US" sz="3200">
              <a:solidFill>
                <a:srgbClr val="000000"/>
              </a:solidFill>
              <a:latin typeface="Nunito Bold"/>
            </a:endParaRPr>
          </a:p>
        </p:txBody>
      </p:sp>
      <p:sp>
        <p:nvSpPr>
          <p:cNvPr id="12" name="Freeform 12"/>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13575021" y="6937240"/>
            <a:ext cx="9425959" cy="1099820"/>
          </a:xfrm>
          <a:prstGeom prst="rect">
            <a:avLst/>
          </a:prstGeom>
        </p:spPr>
        <p:txBody>
          <a:bodyPr lIns="0" tIns="0" rIns="0" bIns="0" rtlCol="0" anchor="t">
            <a:spAutoFit/>
          </a:bodyPr>
          <a:lstStyle/>
          <a:p>
            <a:pPr>
              <a:lnSpc>
                <a:spcPts val="4480"/>
              </a:lnSpc>
            </a:pPr>
            <a:r>
              <a:rPr lang="en-US" sz="3200">
                <a:solidFill>
                  <a:srgbClr val="000000"/>
                </a:solidFill>
                <a:latin typeface="Nunito Bold"/>
              </a:rPr>
              <a:t>Supervisé par:</a:t>
            </a:r>
          </a:p>
          <a:p>
            <a:pPr>
              <a:lnSpc>
                <a:spcPts val="4480"/>
              </a:lnSpc>
            </a:pPr>
            <a:r>
              <a:rPr lang="en-US" sz="3200">
                <a:solidFill>
                  <a:srgbClr val="000000"/>
                </a:solidFill>
                <a:latin typeface="Nunito Bold"/>
              </a:rPr>
              <a:t>Pr. BAHASSINE Said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5780238" y="194672"/>
            <a:ext cx="7566087" cy="2670012"/>
            <a:chOff x="0" y="0"/>
            <a:chExt cx="1992714" cy="703213"/>
          </a:xfrm>
        </p:grpSpPr>
        <p:sp>
          <p:nvSpPr>
            <p:cNvPr id="6" name="Freeform 6"/>
            <p:cNvSpPr/>
            <p:nvPr/>
          </p:nvSpPr>
          <p:spPr>
            <a:xfrm>
              <a:off x="0" y="0"/>
              <a:ext cx="1992714" cy="703213"/>
            </a:xfrm>
            <a:custGeom>
              <a:avLst/>
              <a:gdLst/>
              <a:ahLst/>
              <a:cxnLst/>
              <a:rect l="l" t="t" r="r" b="b"/>
              <a:pathLst>
                <a:path w="1992714" h="703213">
                  <a:moveTo>
                    <a:pt x="0" y="0"/>
                  </a:moveTo>
                  <a:lnTo>
                    <a:pt x="1992714" y="0"/>
                  </a:lnTo>
                  <a:lnTo>
                    <a:pt x="1992714" y="703213"/>
                  </a:lnTo>
                  <a:lnTo>
                    <a:pt x="0" y="703213"/>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a:off x="361476" y="4457330"/>
            <a:ext cx="5418762" cy="2673213"/>
            <a:chOff x="0" y="0"/>
            <a:chExt cx="7225017" cy="3564283"/>
          </a:xfrm>
        </p:grpSpPr>
        <p:grpSp>
          <p:nvGrpSpPr>
            <p:cNvPr id="11" name="Group 11"/>
            <p:cNvGrpSpPr/>
            <p:nvPr/>
          </p:nvGrpSpPr>
          <p:grpSpPr>
            <a:xfrm>
              <a:off x="0" y="0"/>
              <a:ext cx="7161338" cy="3564283"/>
              <a:chOff x="0" y="0"/>
              <a:chExt cx="2053316" cy="1021960"/>
            </a:xfrm>
          </p:grpSpPr>
          <p:sp>
            <p:nvSpPr>
              <p:cNvPr id="12" name="Freeform 12"/>
              <p:cNvSpPr/>
              <p:nvPr/>
            </p:nvSpPr>
            <p:spPr>
              <a:xfrm>
                <a:off x="0" y="0"/>
                <a:ext cx="2053316" cy="1021960"/>
              </a:xfrm>
              <a:custGeom>
                <a:avLst/>
                <a:gdLst/>
                <a:ahLst/>
                <a:cxnLst/>
                <a:rect l="l" t="t" r="r" b="b"/>
                <a:pathLst>
                  <a:path w="2053316" h="1021960">
                    <a:moveTo>
                      <a:pt x="0" y="0"/>
                    </a:moveTo>
                    <a:lnTo>
                      <a:pt x="2053316" y="0"/>
                    </a:lnTo>
                    <a:lnTo>
                      <a:pt x="2053316" y="1021960"/>
                    </a:lnTo>
                    <a:lnTo>
                      <a:pt x="0" y="1021960"/>
                    </a:lnTo>
                    <a:close/>
                  </a:path>
                </a:pathLst>
              </a:custGeom>
              <a:solidFill>
                <a:srgbClr val="DDDEDE"/>
              </a:solidFill>
              <a:ln w="38100">
                <a:solidFill>
                  <a:srgbClr val="F1F2F2"/>
                </a:solidFill>
              </a:ln>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TextBox 14"/>
            <p:cNvSpPr txBox="1"/>
            <p:nvPr/>
          </p:nvSpPr>
          <p:spPr>
            <a:xfrm>
              <a:off x="239208" y="334524"/>
              <a:ext cx="6985808" cy="2754461"/>
            </a:xfrm>
            <a:prstGeom prst="rect">
              <a:avLst/>
            </a:prstGeom>
          </p:spPr>
          <p:txBody>
            <a:bodyPr lIns="0" tIns="0" rIns="0" bIns="0" rtlCol="0" anchor="t">
              <a:spAutoFit/>
            </a:bodyPr>
            <a:lstStyle/>
            <a:p>
              <a:pPr>
                <a:lnSpc>
                  <a:spcPts val="4355"/>
                </a:lnSpc>
              </a:pPr>
              <a:r>
                <a:rPr lang="en-US" sz="3111">
                  <a:solidFill>
                    <a:srgbClr val="000000"/>
                  </a:solidFill>
                  <a:latin typeface="Nunito Bold"/>
                </a:rPr>
                <a:t>Les messages sont prétraités pour les rendre appropriés à l'analyse. </a:t>
              </a:r>
            </a:p>
            <a:p>
              <a:pPr>
                <a:lnSpc>
                  <a:spcPts val="3375"/>
                </a:lnSpc>
              </a:pPr>
              <a:endParaRPr lang="en-US" sz="3111">
                <a:solidFill>
                  <a:srgbClr val="000000"/>
                </a:solidFill>
                <a:latin typeface="Nunito Bold"/>
              </a:endParaRPr>
            </a:p>
          </p:txBody>
        </p:sp>
      </p:grpSp>
      <p:grpSp>
        <p:nvGrpSpPr>
          <p:cNvPr id="15" name="Group 15"/>
          <p:cNvGrpSpPr/>
          <p:nvPr/>
        </p:nvGrpSpPr>
        <p:grpSpPr>
          <a:xfrm>
            <a:off x="9538926" y="3723581"/>
            <a:ext cx="6490397" cy="1173133"/>
            <a:chOff x="0" y="0"/>
            <a:chExt cx="1709405" cy="308973"/>
          </a:xfrm>
        </p:grpSpPr>
        <p:sp>
          <p:nvSpPr>
            <p:cNvPr id="16" name="Freeform 16"/>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6269824" y="5056745"/>
            <a:ext cx="11459017" cy="4924713"/>
          </a:xfrm>
          <a:custGeom>
            <a:avLst/>
            <a:gdLst/>
            <a:ahLst/>
            <a:cxnLst/>
            <a:rect l="l" t="t" r="r" b="b"/>
            <a:pathLst>
              <a:path w="11459017" h="4924713">
                <a:moveTo>
                  <a:pt x="0" y="0"/>
                </a:moveTo>
                <a:lnTo>
                  <a:pt x="11459017" y="0"/>
                </a:lnTo>
                <a:lnTo>
                  <a:pt x="11459017" y="4924712"/>
                </a:lnTo>
                <a:lnTo>
                  <a:pt x="0" y="4924712"/>
                </a:lnTo>
                <a:lnTo>
                  <a:pt x="0" y="0"/>
                </a:lnTo>
                <a:close/>
              </a:path>
            </a:pathLst>
          </a:custGeom>
          <a:blipFill>
            <a:blip r:embed="rId9"/>
            <a:stretch>
              <a:fillRect/>
            </a:stretch>
          </a:blipFill>
        </p:spPr>
      </p:sp>
      <p:sp>
        <p:nvSpPr>
          <p:cNvPr id="19" name="TextBox 19"/>
          <p:cNvSpPr txBox="1"/>
          <p:nvPr/>
        </p:nvSpPr>
        <p:spPr>
          <a:xfrm>
            <a:off x="5910979" y="319982"/>
            <a:ext cx="7405400" cy="2295567"/>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PRÉTRAITEMENT DU TEXTE</a:t>
            </a:r>
          </a:p>
        </p:txBody>
      </p:sp>
      <p:sp>
        <p:nvSpPr>
          <p:cNvPr id="20" name="TextBox 20"/>
          <p:cNvSpPr txBox="1"/>
          <p:nvPr/>
        </p:nvSpPr>
        <p:spPr>
          <a:xfrm>
            <a:off x="9563281" y="3906383"/>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5819180" y="194672"/>
            <a:ext cx="6649639" cy="2670012"/>
            <a:chOff x="0" y="0"/>
            <a:chExt cx="1751345" cy="703213"/>
          </a:xfrm>
        </p:grpSpPr>
        <p:sp>
          <p:nvSpPr>
            <p:cNvPr id="6" name="Freeform 6"/>
            <p:cNvSpPr/>
            <p:nvPr/>
          </p:nvSpPr>
          <p:spPr>
            <a:xfrm>
              <a:off x="0" y="0"/>
              <a:ext cx="1751345" cy="703213"/>
            </a:xfrm>
            <a:custGeom>
              <a:avLst/>
              <a:gdLst/>
              <a:ahLst/>
              <a:cxnLst/>
              <a:rect l="l" t="t" r="r" b="b"/>
              <a:pathLst>
                <a:path w="1751345" h="703213">
                  <a:moveTo>
                    <a:pt x="0" y="0"/>
                  </a:moveTo>
                  <a:lnTo>
                    <a:pt x="1751345" y="0"/>
                  </a:lnTo>
                  <a:lnTo>
                    <a:pt x="1751345" y="703213"/>
                  </a:lnTo>
                  <a:lnTo>
                    <a:pt x="0" y="703213"/>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a:off x="8308948" y="5405276"/>
            <a:ext cx="8950352" cy="3502690"/>
          </a:xfrm>
          <a:custGeom>
            <a:avLst/>
            <a:gdLst/>
            <a:ahLst/>
            <a:cxnLst/>
            <a:rect l="l" t="t" r="r" b="b"/>
            <a:pathLst>
              <a:path w="8950352" h="3502690">
                <a:moveTo>
                  <a:pt x="0" y="0"/>
                </a:moveTo>
                <a:lnTo>
                  <a:pt x="8950352" y="0"/>
                </a:lnTo>
                <a:lnTo>
                  <a:pt x="8950352" y="3502691"/>
                </a:lnTo>
                <a:lnTo>
                  <a:pt x="0" y="3502691"/>
                </a:lnTo>
                <a:lnTo>
                  <a:pt x="0" y="0"/>
                </a:lnTo>
                <a:close/>
              </a:path>
            </a:pathLst>
          </a:custGeom>
          <a:blipFill>
            <a:blip r:embed="rId9"/>
            <a:stretch>
              <a:fillRect r="-29534"/>
            </a:stretch>
          </a:blipFill>
        </p:spPr>
      </p:sp>
      <p:grpSp>
        <p:nvGrpSpPr>
          <p:cNvPr id="11" name="Group 11"/>
          <p:cNvGrpSpPr/>
          <p:nvPr/>
        </p:nvGrpSpPr>
        <p:grpSpPr>
          <a:xfrm>
            <a:off x="686068" y="4310147"/>
            <a:ext cx="6906116" cy="3406962"/>
            <a:chOff x="0" y="0"/>
            <a:chExt cx="9208155" cy="4542616"/>
          </a:xfrm>
        </p:grpSpPr>
        <p:grpSp>
          <p:nvGrpSpPr>
            <p:cNvPr id="12" name="Group 12"/>
            <p:cNvGrpSpPr/>
            <p:nvPr/>
          </p:nvGrpSpPr>
          <p:grpSpPr>
            <a:xfrm>
              <a:off x="0" y="0"/>
              <a:ext cx="9126999" cy="4542616"/>
              <a:chOff x="0" y="0"/>
              <a:chExt cx="2053316" cy="1021960"/>
            </a:xfrm>
          </p:grpSpPr>
          <p:sp>
            <p:nvSpPr>
              <p:cNvPr id="13" name="Freeform 13"/>
              <p:cNvSpPr/>
              <p:nvPr/>
            </p:nvSpPr>
            <p:spPr>
              <a:xfrm>
                <a:off x="0" y="0"/>
                <a:ext cx="2053316" cy="1021960"/>
              </a:xfrm>
              <a:custGeom>
                <a:avLst/>
                <a:gdLst/>
                <a:ahLst/>
                <a:cxnLst/>
                <a:rect l="l" t="t" r="r" b="b"/>
                <a:pathLst>
                  <a:path w="2053316" h="1021960">
                    <a:moveTo>
                      <a:pt x="0" y="0"/>
                    </a:moveTo>
                    <a:lnTo>
                      <a:pt x="2053316" y="0"/>
                    </a:lnTo>
                    <a:lnTo>
                      <a:pt x="2053316" y="1021960"/>
                    </a:lnTo>
                    <a:lnTo>
                      <a:pt x="0" y="1021960"/>
                    </a:lnTo>
                    <a:close/>
                  </a:path>
                </a:pathLst>
              </a:custGeom>
              <a:solidFill>
                <a:srgbClr val="DDDEDE"/>
              </a:solidFill>
              <a:ln w="38100">
                <a:solidFill>
                  <a:srgbClr val="F1F2F2"/>
                </a:solidFill>
              </a:ln>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endParaRPr/>
              </a:p>
            </p:txBody>
          </p:sp>
        </p:grpSp>
        <p:sp>
          <p:nvSpPr>
            <p:cNvPr id="15" name="TextBox 15"/>
            <p:cNvSpPr txBox="1"/>
            <p:nvPr/>
          </p:nvSpPr>
          <p:spPr>
            <a:xfrm>
              <a:off x="304867" y="444645"/>
              <a:ext cx="8903288" cy="3586650"/>
            </a:xfrm>
            <a:prstGeom prst="rect">
              <a:avLst/>
            </a:prstGeom>
          </p:spPr>
          <p:txBody>
            <a:bodyPr lIns="0" tIns="0" rIns="0" bIns="0" rtlCol="0" anchor="t">
              <a:spAutoFit/>
            </a:bodyPr>
            <a:lstStyle/>
            <a:p>
              <a:pPr>
                <a:lnSpc>
                  <a:spcPts val="4302"/>
                </a:lnSpc>
              </a:pPr>
              <a:r>
                <a:rPr lang="en-US" sz="3073">
                  <a:solidFill>
                    <a:srgbClr val="000000"/>
                  </a:solidFill>
                  <a:latin typeface="Nunito Bold"/>
                </a:rPr>
                <a:t>Les données sont divisées en ensembles d'entraînement et de test pour évaluer les performances des modèles de classification.</a:t>
              </a:r>
            </a:p>
            <a:p>
              <a:pPr>
                <a:lnSpc>
                  <a:spcPts val="4302"/>
                </a:lnSpc>
              </a:pPr>
              <a:endParaRPr lang="en-US" sz="3073">
                <a:solidFill>
                  <a:srgbClr val="000000"/>
                </a:solidFill>
                <a:latin typeface="Nunito Bold"/>
              </a:endParaRPr>
            </a:p>
          </p:txBody>
        </p:sp>
      </p:grpSp>
      <p:grpSp>
        <p:nvGrpSpPr>
          <p:cNvPr id="16" name="Group 16"/>
          <p:cNvGrpSpPr/>
          <p:nvPr/>
        </p:nvGrpSpPr>
        <p:grpSpPr>
          <a:xfrm>
            <a:off x="9538926" y="3723581"/>
            <a:ext cx="6490397" cy="1173133"/>
            <a:chOff x="0" y="0"/>
            <a:chExt cx="1709405" cy="308973"/>
          </a:xfrm>
        </p:grpSpPr>
        <p:sp>
          <p:nvSpPr>
            <p:cNvPr id="17" name="Freeform 17"/>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5910979" y="319982"/>
            <a:ext cx="6466041" cy="2295567"/>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DIVISION DES DONNÉES </a:t>
            </a:r>
          </a:p>
        </p:txBody>
      </p:sp>
      <p:sp>
        <p:nvSpPr>
          <p:cNvPr id="20" name="TextBox 20"/>
          <p:cNvSpPr txBox="1"/>
          <p:nvPr/>
        </p:nvSpPr>
        <p:spPr>
          <a:xfrm>
            <a:off x="9563281" y="3906383"/>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5131845" y="194672"/>
            <a:ext cx="8602372" cy="2670012"/>
            <a:chOff x="0" y="0"/>
            <a:chExt cx="2265645" cy="703213"/>
          </a:xfrm>
        </p:grpSpPr>
        <p:sp>
          <p:nvSpPr>
            <p:cNvPr id="6" name="Freeform 6"/>
            <p:cNvSpPr/>
            <p:nvPr/>
          </p:nvSpPr>
          <p:spPr>
            <a:xfrm>
              <a:off x="0" y="0"/>
              <a:ext cx="2265645" cy="703213"/>
            </a:xfrm>
            <a:custGeom>
              <a:avLst/>
              <a:gdLst/>
              <a:ahLst/>
              <a:cxnLst/>
              <a:rect l="l" t="t" r="r" b="b"/>
              <a:pathLst>
                <a:path w="2265645" h="703213">
                  <a:moveTo>
                    <a:pt x="0" y="0"/>
                  </a:moveTo>
                  <a:lnTo>
                    <a:pt x="2265645" y="0"/>
                  </a:lnTo>
                  <a:lnTo>
                    <a:pt x="2265645" y="703213"/>
                  </a:lnTo>
                  <a:lnTo>
                    <a:pt x="0" y="703213"/>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a:off x="9538926" y="3723581"/>
            <a:ext cx="6490397" cy="1173133"/>
            <a:chOff x="0" y="0"/>
            <a:chExt cx="1709405" cy="308973"/>
          </a:xfrm>
        </p:grpSpPr>
        <p:sp>
          <p:nvSpPr>
            <p:cNvPr id="11" name="Freeform 11"/>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759151" y="3600292"/>
            <a:ext cx="7195760" cy="4286407"/>
            <a:chOff x="0" y="-36982"/>
            <a:chExt cx="2158456" cy="1285760"/>
          </a:xfrm>
        </p:grpSpPr>
        <p:sp>
          <p:nvSpPr>
            <p:cNvPr id="14" name="Freeform 14"/>
            <p:cNvSpPr/>
            <p:nvPr/>
          </p:nvSpPr>
          <p:spPr>
            <a:xfrm>
              <a:off x="0" y="0"/>
              <a:ext cx="2110636" cy="1228610"/>
            </a:xfrm>
            <a:custGeom>
              <a:avLst/>
              <a:gdLst/>
              <a:ahLst/>
              <a:cxnLst/>
              <a:rect l="l" t="t" r="r" b="b"/>
              <a:pathLst>
                <a:path w="2110636" h="1228610">
                  <a:moveTo>
                    <a:pt x="0" y="0"/>
                  </a:moveTo>
                  <a:lnTo>
                    <a:pt x="2110636" y="0"/>
                  </a:lnTo>
                  <a:lnTo>
                    <a:pt x="2110636" y="1228610"/>
                  </a:lnTo>
                  <a:lnTo>
                    <a:pt x="0" y="1228610"/>
                  </a:lnTo>
                  <a:close/>
                </a:path>
              </a:pathLst>
            </a:custGeom>
            <a:solidFill>
              <a:srgbClr val="DDDEDE"/>
            </a:solidFill>
            <a:ln w="38100">
              <a:solidFill>
                <a:srgbClr val="F1F2F2"/>
              </a:solidFill>
            </a:ln>
          </p:spPr>
        </p:sp>
        <p:sp>
          <p:nvSpPr>
            <p:cNvPr id="15" name="TextBox 15"/>
            <p:cNvSpPr txBox="1"/>
            <p:nvPr/>
          </p:nvSpPr>
          <p:spPr>
            <a:xfrm>
              <a:off x="0" y="-36982"/>
              <a:ext cx="2158456" cy="1285760"/>
            </a:xfrm>
            <a:prstGeom prst="rect">
              <a:avLst/>
            </a:prstGeom>
          </p:spPr>
          <p:txBody>
            <a:bodyPr lIns="44604" tIns="44604" rIns="44604" bIns="44604" rtlCol="0" anchor="ctr"/>
            <a:lstStyle/>
            <a:p>
              <a:pPr>
                <a:lnSpc>
                  <a:spcPts val="4297"/>
                </a:lnSpc>
              </a:pPr>
              <a:r>
                <a:rPr lang="en-US" sz="3069" dirty="0">
                  <a:solidFill>
                    <a:srgbClr val="000000"/>
                  </a:solidFill>
                  <a:latin typeface="Nunito Bold"/>
                </a:rPr>
                <a:t> Les messages </a:t>
              </a:r>
              <a:r>
                <a:rPr lang="en-US" sz="3069" dirty="0" err="1">
                  <a:solidFill>
                    <a:srgbClr val="000000"/>
                  </a:solidFill>
                  <a:latin typeface="Nunito Bold"/>
                </a:rPr>
                <a:t>prétraités</a:t>
              </a:r>
              <a:r>
                <a:rPr lang="en-US" sz="3069" dirty="0">
                  <a:solidFill>
                    <a:srgbClr val="000000"/>
                  </a:solidFill>
                  <a:latin typeface="Nunito Bold"/>
                </a:rPr>
                <a:t> </a:t>
              </a:r>
              <a:r>
                <a:rPr lang="en-US" sz="3069" dirty="0" err="1">
                  <a:solidFill>
                    <a:srgbClr val="000000"/>
                  </a:solidFill>
                  <a:latin typeface="Nunito Bold"/>
                </a:rPr>
                <a:t>sont</a:t>
              </a:r>
              <a:r>
                <a:rPr lang="en-US" sz="3069" dirty="0">
                  <a:solidFill>
                    <a:srgbClr val="000000"/>
                  </a:solidFill>
                  <a:latin typeface="Nunito Bold"/>
                </a:rPr>
                <a:t> </a:t>
              </a:r>
              <a:r>
                <a:rPr lang="en-US" sz="3069" dirty="0" err="1">
                  <a:solidFill>
                    <a:srgbClr val="000000"/>
                  </a:solidFill>
                  <a:latin typeface="Nunito Bold"/>
                </a:rPr>
                <a:t>transformés</a:t>
              </a:r>
              <a:r>
                <a:rPr lang="en-US" sz="3069" dirty="0">
                  <a:solidFill>
                    <a:srgbClr val="000000"/>
                  </a:solidFill>
                  <a:latin typeface="Nunito Bold"/>
                </a:rPr>
                <a:t> </a:t>
              </a:r>
              <a:r>
                <a:rPr lang="en-US" sz="3069" dirty="0" err="1">
                  <a:solidFill>
                    <a:srgbClr val="000000"/>
                  </a:solidFill>
                  <a:latin typeface="Nunito Bold"/>
                </a:rPr>
                <a:t>en</a:t>
              </a:r>
              <a:r>
                <a:rPr lang="en-US" sz="3069" dirty="0">
                  <a:solidFill>
                    <a:srgbClr val="000000"/>
                  </a:solidFill>
                  <a:latin typeface="Nunito Bold"/>
                </a:rPr>
                <a:t> </a:t>
              </a:r>
              <a:r>
                <a:rPr lang="en-US" sz="3069" dirty="0" err="1">
                  <a:solidFill>
                    <a:srgbClr val="000000"/>
                  </a:solidFill>
                  <a:latin typeface="Nunito Bold"/>
                </a:rPr>
                <a:t>une</a:t>
              </a:r>
              <a:r>
                <a:rPr lang="en-US" sz="3069" dirty="0">
                  <a:solidFill>
                    <a:srgbClr val="000000"/>
                  </a:solidFill>
                  <a:latin typeface="Nunito Bold"/>
                </a:rPr>
                <a:t> </a:t>
              </a:r>
              <a:r>
                <a:rPr lang="en-US" sz="3069" dirty="0" err="1">
                  <a:solidFill>
                    <a:srgbClr val="000000"/>
                  </a:solidFill>
                  <a:latin typeface="Nunito Bold"/>
                </a:rPr>
                <a:t>représentation</a:t>
              </a:r>
              <a:r>
                <a:rPr lang="en-US" sz="3069" dirty="0">
                  <a:solidFill>
                    <a:srgbClr val="000000"/>
                  </a:solidFill>
                  <a:latin typeface="Nunito Bold"/>
                </a:rPr>
                <a:t> numérique à </a:t>
              </a:r>
              <a:r>
                <a:rPr lang="en-US" sz="3069" dirty="0" err="1">
                  <a:solidFill>
                    <a:srgbClr val="000000"/>
                  </a:solidFill>
                  <a:latin typeface="Nunito Bold"/>
                </a:rPr>
                <a:t>l'aide</a:t>
              </a:r>
              <a:r>
                <a:rPr lang="en-US" sz="3069" dirty="0">
                  <a:solidFill>
                    <a:srgbClr val="000000"/>
                  </a:solidFill>
                  <a:latin typeface="Nunito Bold"/>
                </a:rPr>
                <a:t> de la </a:t>
              </a:r>
              <a:r>
                <a:rPr lang="en-US" sz="3069" dirty="0" err="1">
                  <a:solidFill>
                    <a:srgbClr val="000000"/>
                  </a:solidFill>
                  <a:latin typeface="Nunito Bold"/>
                </a:rPr>
                <a:t>vectorisation</a:t>
              </a:r>
              <a:r>
                <a:rPr lang="en-US" sz="3069" dirty="0">
                  <a:solidFill>
                    <a:srgbClr val="000000"/>
                  </a:solidFill>
                  <a:latin typeface="Nunito Bold"/>
                </a:rPr>
                <a:t> par </a:t>
              </a:r>
              <a:r>
                <a:rPr lang="en-US" sz="3069" dirty="0" err="1">
                  <a:solidFill>
                    <a:srgbClr val="000000"/>
                  </a:solidFill>
                  <a:latin typeface="Nunito Bold"/>
                </a:rPr>
                <a:t>comptage</a:t>
              </a:r>
              <a:r>
                <a:rPr lang="en-US" sz="3069" dirty="0">
                  <a:solidFill>
                    <a:srgbClr val="000000"/>
                  </a:solidFill>
                  <a:latin typeface="Nunito Bold"/>
                </a:rPr>
                <a:t> (</a:t>
              </a:r>
              <a:r>
                <a:rPr lang="en-US" sz="3069" dirty="0" err="1">
                  <a:solidFill>
                    <a:srgbClr val="000000"/>
                  </a:solidFill>
                  <a:latin typeface="Nunito Bold"/>
                </a:rPr>
                <a:t>CountVectorizer</a:t>
              </a:r>
              <a:r>
                <a:rPr lang="en-US" sz="3069" dirty="0">
                  <a:solidFill>
                    <a:srgbClr val="000000"/>
                  </a:solidFill>
                  <a:latin typeface="Nunito Bold"/>
                </a:rPr>
                <a:t>), qui </a:t>
              </a:r>
              <a:r>
                <a:rPr lang="en-US" sz="3069" dirty="0" err="1">
                  <a:solidFill>
                    <a:srgbClr val="000000"/>
                  </a:solidFill>
                  <a:latin typeface="Nunito Bold"/>
                </a:rPr>
                <a:t>convertit</a:t>
              </a:r>
              <a:r>
                <a:rPr lang="en-US" sz="3069" dirty="0">
                  <a:solidFill>
                    <a:srgbClr val="000000"/>
                  </a:solidFill>
                  <a:latin typeface="Nunito Bold"/>
                </a:rPr>
                <a:t> le </a:t>
              </a:r>
              <a:r>
                <a:rPr lang="en-US" sz="3069" dirty="0" err="1">
                  <a:solidFill>
                    <a:srgbClr val="000000"/>
                  </a:solidFill>
                  <a:latin typeface="Nunito Bold"/>
                </a:rPr>
                <a:t>texte</a:t>
              </a:r>
              <a:r>
                <a:rPr lang="en-US" sz="3069" dirty="0">
                  <a:solidFill>
                    <a:srgbClr val="000000"/>
                  </a:solidFill>
                  <a:latin typeface="Nunito Bold"/>
                </a:rPr>
                <a:t> </a:t>
              </a:r>
              <a:r>
                <a:rPr lang="en-US" sz="3069" dirty="0" err="1">
                  <a:solidFill>
                    <a:srgbClr val="000000"/>
                  </a:solidFill>
                  <a:latin typeface="Nunito Bold"/>
                </a:rPr>
                <a:t>en</a:t>
              </a:r>
              <a:r>
                <a:rPr lang="en-US" sz="3069" dirty="0">
                  <a:solidFill>
                    <a:srgbClr val="000000"/>
                  </a:solidFill>
                  <a:latin typeface="Nunito Bold"/>
                </a:rPr>
                <a:t> </a:t>
              </a:r>
              <a:r>
                <a:rPr lang="en-US" sz="3069" dirty="0" err="1">
                  <a:solidFill>
                    <a:srgbClr val="000000"/>
                  </a:solidFill>
                  <a:latin typeface="Nunito Bold"/>
                </a:rPr>
                <a:t>une</a:t>
              </a:r>
              <a:r>
                <a:rPr lang="en-US" sz="3069" dirty="0">
                  <a:solidFill>
                    <a:srgbClr val="000000"/>
                  </a:solidFill>
                  <a:latin typeface="Nunito Bold"/>
                </a:rPr>
                <a:t> </a:t>
              </a:r>
              <a:r>
                <a:rPr lang="en-US" sz="3069" dirty="0" err="1">
                  <a:solidFill>
                    <a:srgbClr val="000000"/>
                  </a:solidFill>
                  <a:latin typeface="Nunito Bold"/>
                </a:rPr>
                <a:t>matrice</a:t>
              </a:r>
              <a:r>
                <a:rPr lang="en-US" sz="3069" dirty="0">
                  <a:solidFill>
                    <a:srgbClr val="000000"/>
                  </a:solidFill>
                  <a:latin typeface="Nunito Bold"/>
                </a:rPr>
                <a:t> de </a:t>
              </a:r>
              <a:r>
                <a:rPr lang="en-US" sz="3069" dirty="0" err="1">
                  <a:solidFill>
                    <a:srgbClr val="000000"/>
                  </a:solidFill>
                  <a:latin typeface="Nunito Bold"/>
                </a:rPr>
                <a:t>fréquence</a:t>
              </a:r>
              <a:r>
                <a:rPr lang="en-US" sz="3069" dirty="0">
                  <a:solidFill>
                    <a:srgbClr val="000000"/>
                  </a:solidFill>
                  <a:latin typeface="Nunito Bold"/>
                </a:rPr>
                <a:t> de </a:t>
              </a:r>
              <a:r>
                <a:rPr lang="en-US" sz="3069" dirty="0" err="1">
                  <a:solidFill>
                    <a:srgbClr val="000000"/>
                  </a:solidFill>
                  <a:latin typeface="Nunito Bold"/>
                </a:rPr>
                <a:t>termes</a:t>
              </a:r>
              <a:r>
                <a:rPr lang="en-US" sz="3069" dirty="0">
                  <a:solidFill>
                    <a:srgbClr val="000000"/>
                  </a:solidFill>
                  <a:latin typeface="Nunito Bold"/>
                </a:rPr>
                <a:t>.</a:t>
              </a:r>
            </a:p>
            <a:p>
              <a:pPr algn="ctr">
                <a:lnSpc>
                  <a:spcPts val="4297"/>
                </a:lnSpc>
                <a:spcBef>
                  <a:spcPct val="0"/>
                </a:spcBef>
              </a:pPr>
              <a:endParaRPr lang="en-US" sz="3069" dirty="0">
                <a:solidFill>
                  <a:srgbClr val="000000"/>
                </a:solidFill>
                <a:latin typeface="Nunito Bold"/>
              </a:endParaRPr>
            </a:p>
          </p:txBody>
        </p:sp>
      </p:grpSp>
      <p:sp>
        <p:nvSpPr>
          <p:cNvPr id="16" name="Freeform 16"/>
          <p:cNvSpPr/>
          <p:nvPr/>
        </p:nvSpPr>
        <p:spPr>
          <a:xfrm>
            <a:off x="8316500" y="5143500"/>
            <a:ext cx="9779888" cy="3858428"/>
          </a:xfrm>
          <a:custGeom>
            <a:avLst/>
            <a:gdLst/>
            <a:ahLst/>
            <a:cxnLst/>
            <a:rect l="l" t="t" r="r" b="b"/>
            <a:pathLst>
              <a:path w="9779888" h="3858428">
                <a:moveTo>
                  <a:pt x="0" y="0"/>
                </a:moveTo>
                <a:lnTo>
                  <a:pt x="9779889" y="0"/>
                </a:lnTo>
                <a:lnTo>
                  <a:pt x="9779889" y="3858428"/>
                </a:lnTo>
                <a:lnTo>
                  <a:pt x="0" y="3858428"/>
                </a:lnTo>
                <a:lnTo>
                  <a:pt x="0" y="0"/>
                </a:lnTo>
                <a:close/>
              </a:path>
            </a:pathLst>
          </a:custGeom>
          <a:blipFill>
            <a:blip r:embed="rId9"/>
            <a:stretch>
              <a:fillRect/>
            </a:stretch>
          </a:blipFill>
        </p:spPr>
      </p:sp>
      <p:sp>
        <p:nvSpPr>
          <p:cNvPr id="17" name="TextBox 17"/>
          <p:cNvSpPr txBox="1"/>
          <p:nvPr/>
        </p:nvSpPr>
        <p:spPr>
          <a:xfrm>
            <a:off x="5343635" y="319982"/>
            <a:ext cx="8115647" cy="2295567"/>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EXTRACTION DE FONCTIONNALITÉS</a:t>
            </a:r>
          </a:p>
        </p:txBody>
      </p:sp>
      <p:sp>
        <p:nvSpPr>
          <p:cNvPr id="18" name="TextBox 18"/>
          <p:cNvSpPr txBox="1"/>
          <p:nvPr/>
        </p:nvSpPr>
        <p:spPr>
          <a:xfrm>
            <a:off x="9563281" y="3906383"/>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4935385" y="194672"/>
            <a:ext cx="9255793" cy="2670012"/>
            <a:chOff x="0" y="0"/>
            <a:chExt cx="2437740" cy="703213"/>
          </a:xfrm>
        </p:grpSpPr>
        <p:sp>
          <p:nvSpPr>
            <p:cNvPr id="6" name="Freeform 6"/>
            <p:cNvSpPr/>
            <p:nvPr/>
          </p:nvSpPr>
          <p:spPr>
            <a:xfrm>
              <a:off x="0" y="0"/>
              <a:ext cx="2437740" cy="703213"/>
            </a:xfrm>
            <a:custGeom>
              <a:avLst/>
              <a:gdLst/>
              <a:ahLst/>
              <a:cxnLst/>
              <a:rect l="l" t="t" r="r" b="b"/>
              <a:pathLst>
                <a:path w="2437740" h="703213">
                  <a:moveTo>
                    <a:pt x="0" y="0"/>
                  </a:moveTo>
                  <a:lnTo>
                    <a:pt x="2437740" y="0"/>
                  </a:lnTo>
                  <a:lnTo>
                    <a:pt x="2437740" y="703213"/>
                  </a:lnTo>
                  <a:lnTo>
                    <a:pt x="0" y="703213"/>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a:off x="778784" y="4310147"/>
            <a:ext cx="7036340" cy="4847568"/>
            <a:chOff x="0" y="0"/>
            <a:chExt cx="2110636" cy="1454087"/>
          </a:xfrm>
        </p:grpSpPr>
        <p:sp>
          <p:nvSpPr>
            <p:cNvPr id="11" name="Freeform 11"/>
            <p:cNvSpPr/>
            <p:nvPr/>
          </p:nvSpPr>
          <p:spPr>
            <a:xfrm>
              <a:off x="0" y="0"/>
              <a:ext cx="2110636" cy="1454087"/>
            </a:xfrm>
            <a:custGeom>
              <a:avLst/>
              <a:gdLst/>
              <a:ahLst/>
              <a:cxnLst/>
              <a:rect l="l" t="t" r="r" b="b"/>
              <a:pathLst>
                <a:path w="2110636" h="1454087">
                  <a:moveTo>
                    <a:pt x="0" y="0"/>
                  </a:moveTo>
                  <a:lnTo>
                    <a:pt x="2110636" y="0"/>
                  </a:lnTo>
                  <a:lnTo>
                    <a:pt x="2110636" y="1454087"/>
                  </a:lnTo>
                  <a:lnTo>
                    <a:pt x="0" y="1454087"/>
                  </a:lnTo>
                  <a:close/>
                </a:path>
              </a:pathLst>
            </a:custGeom>
            <a:solidFill>
              <a:srgbClr val="DDDEDE"/>
            </a:solidFill>
            <a:ln w="38100">
              <a:solidFill>
                <a:srgbClr val="F1F2F2"/>
              </a:solidFill>
            </a:ln>
          </p:spPr>
        </p:sp>
        <p:sp>
          <p:nvSpPr>
            <p:cNvPr id="12" name="TextBox 12"/>
            <p:cNvSpPr txBox="1"/>
            <p:nvPr/>
          </p:nvSpPr>
          <p:spPr>
            <a:xfrm>
              <a:off x="0" y="-38100"/>
              <a:ext cx="812800" cy="850900"/>
            </a:xfrm>
            <a:prstGeom prst="rect">
              <a:avLst/>
            </a:prstGeom>
          </p:spPr>
          <p:txBody>
            <a:bodyPr lIns="44604" tIns="44604" rIns="44604" bIns="44604" rtlCol="0" anchor="ctr"/>
            <a:lstStyle/>
            <a:p>
              <a:pPr algn="ctr">
                <a:lnSpc>
                  <a:spcPts val="2660"/>
                </a:lnSpc>
                <a:spcBef>
                  <a:spcPct val="0"/>
                </a:spcBef>
              </a:pPr>
              <a:endParaRPr/>
            </a:p>
          </p:txBody>
        </p:sp>
      </p:grpSp>
      <p:grpSp>
        <p:nvGrpSpPr>
          <p:cNvPr id="13" name="Group 13"/>
          <p:cNvGrpSpPr/>
          <p:nvPr/>
        </p:nvGrpSpPr>
        <p:grpSpPr>
          <a:xfrm>
            <a:off x="9538926" y="3723581"/>
            <a:ext cx="6490397" cy="1173133"/>
            <a:chOff x="0" y="0"/>
            <a:chExt cx="1709405" cy="308973"/>
          </a:xfrm>
        </p:grpSpPr>
        <p:sp>
          <p:nvSpPr>
            <p:cNvPr id="14" name="Freeform 14"/>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8018127" y="5291632"/>
            <a:ext cx="9556351" cy="3487519"/>
          </a:xfrm>
          <a:custGeom>
            <a:avLst/>
            <a:gdLst/>
            <a:ahLst/>
            <a:cxnLst/>
            <a:rect l="l" t="t" r="r" b="b"/>
            <a:pathLst>
              <a:path w="9556351" h="3487519">
                <a:moveTo>
                  <a:pt x="0" y="0"/>
                </a:moveTo>
                <a:lnTo>
                  <a:pt x="9556350" y="0"/>
                </a:lnTo>
                <a:lnTo>
                  <a:pt x="9556350" y="3487519"/>
                </a:lnTo>
                <a:lnTo>
                  <a:pt x="0" y="3487519"/>
                </a:lnTo>
                <a:lnTo>
                  <a:pt x="0" y="0"/>
                </a:lnTo>
                <a:close/>
              </a:path>
            </a:pathLst>
          </a:custGeom>
          <a:blipFill>
            <a:blip r:embed="rId9"/>
            <a:stretch>
              <a:fillRect/>
            </a:stretch>
          </a:blipFill>
        </p:spPr>
      </p:sp>
      <p:sp>
        <p:nvSpPr>
          <p:cNvPr id="17" name="TextBox 17"/>
          <p:cNvSpPr txBox="1"/>
          <p:nvPr/>
        </p:nvSpPr>
        <p:spPr>
          <a:xfrm>
            <a:off x="946567" y="4561511"/>
            <a:ext cx="6677466" cy="4881086"/>
          </a:xfrm>
          <a:prstGeom prst="rect">
            <a:avLst/>
          </a:prstGeom>
        </p:spPr>
        <p:txBody>
          <a:bodyPr lIns="0" tIns="0" rIns="0" bIns="0" rtlCol="0" anchor="t">
            <a:spAutoFit/>
          </a:bodyPr>
          <a:lstStyle/>
          <a:p>
            <a:pPr>
              <a:lnSpc>
                <a:spcPts val="4302"/>
              </a:lnSpc>
            </a:pPr>
            <a:r>
              <a:rPr lang="en-US" sz="3073">
                <a:solidFill>
                  <a:srgbClr val="000000"/>
                </a:solidFill>
                <a:latin typeface="Nunito Bold"/>
              </a:rPr>
              <a:t>Trois modèles de classification sont utilisés : K-Nearest Neighbors (KNN), Arbre de décision (Decision Tree) et Support Vector Machine (SVM). Les modèles sont entraînés sur l'ensemble d'entraînement et utilisés pour prédire les étiquettes de l'ensemble de test.</a:t>
            </a:r>
          </a:p>
          <a:p>
            <a:pPr>
              <a:lnSpc>
                <a:spcPts val="4302"/>
              </a:lnSpc>
            </a:pPr>
            <a:endParaRPr lang="en-US" sz="3073">
              <a:solidFill>
                <a:srgbClr val="000000"/>
              </a:solidFill>
              <a:latin typeface="Nunito Bold"/>
            </a:endParaRPr>
          </a:p>
        </p:txBody>
      </p:sp>
      <p:sp>
        <p:nvSpPr>
          <p:cNvPr id="18" name="TextBox 18"/>
          <p:cNvSpPr txBox="1"/>
          <p:nvPr/>
        </p:nvSpPr>
        <p:spPr>
          <a:xfrm>
            <a:off x="4935385" y="319982"/>
            <a:ext cx="9255793" cy="2295567"/>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CONSTRUCTION DES MODÈLES</a:t>
            </a:r>
          </a:p>
        </p:txBody>
      </p:sp>
      <p:sp>
        <p:nvSpPr>
          <p:cNvPr id="19" name="TextBox 19"/>
          <p:cNvSpPr txBox="1"/>
          <p:nvPr/>
        </p:nvSpPr>
        <p:spPr>
          <a:xfrm>
            <a:off x="9563281" y="3906383"/>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4935385" y="194672"/>
            <a:ext cx="9255793" cy="2670012"/>
            <a:chOff x="0" y="0"/>
            <a:chExt cx="2437740" cy="703213"/>
          </a:xfrm>
        </p:grpSpPr>
        <p:sp>
          <p:nvSpPr>
            <p:cNvPr id="6" name="Freeform 6"/>
            <p:cNvSpPr/>
            <p:nvPr/>
          </p:nvSpPr>
          <p:spPr>
            <a:xfrm>
              <a:off x="0" y="0"/>
              <a:ext cx="2437740" cy="703213"/>
            </a:xfrm>
            <a:custGeom>
              <a:avLst/>
              <a:gdLst/>
              <a:ahLst/>
              <a:cxnLst/>
              <a:rect l="l" t="t" r="r" b="b"/>
              <a:pathLst>
                <a:path w="2437740" h="703213">
                  <a:moveTo>
                    <a:pt x="0" y="0"/>
                  </a:moveTo>
                  <a:lnTo>
                    <a:pt x="2437740" y="0"/>
                  </a:lnTo>
                  <a:lnTo>
                    <a:pt x="2437740" y="703213"/>
                  </a:lnTo>
                  <a:lnTo>
                    <a:pt x="0" y="703213"/>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a:off x="767130" y="3723581"/>
            <a:ext cx="7036340" cy="5434134"/>
            <a:chOff x="0" y="0"/>
            <a:chExt cx="2110636" cy="1630035"/>
          </a:xfrm>
        </p:grpSpPr>
        <p:sp>
          <p:nvSpPr>
            <p:cNvPr id="11" name="Freeform 11"/>
            <p:cNvSpPr/>
            <p:nvPr/>
          </p:nvSpPr>
          <p:spPr>
            <a:xfrm>
              <a:off x="0" y="0"/>
              <a:ext cx="2110636" cy="1630035"/>
            </a:xfrm>
            <a:custGeom>
              <a:avLst/>
              <a:gdLst/>
              <a:ahLst/>
              <a:cxnLst/>
              <a:rect l="l" t="t" r="r" b="b"/>
              <a:pathLst>
                <a:path w="2110636" h="1630035">
                  <a:moveTo>
                    <a:pt x="0" y="0"/>
                  </a:moveTo>
                  <a:lnTo>
                    <a:pt x="2110636" y="0"/>
                  </a:lnTo>
                  <a:lnTo>
                    <a:pt x="2110636" y="1630035"/>
                  </a:lnTo>
                  <a:lnTo>
                    <a:pt x="0" y="1630035"/>
                  </a:lnTo>
                  <a:close/>
                </a:path>
              </a:pathLst>
            </a:custGeom>
            <a:solidFill>
              <a:srgbClr val="DDDEDE"/>
            </a:solidFill>
            <a:ln w="38100">
              <a:solidFill>
                <a:srgbClr val="F1F2F2"/>
              </a:solidFill>
            </a:ln>
          </p:spPr>
        </p:sp>
        <p:sp>
          <p:nvSpPr>
            <p:cNvPr id="12" name="TextBox 12"/>
            <p:cNvSpPr txBox="1"/>
            <p:nvPr/>
          </p:nvSpPr>
          <p:spPr>
            <a:xfrm>
              <a:off x="0" y="-38100"/>
              <a:ext cx="812800" cy="850900"/>
            </a:xfrm>
            <a:prstGeom prst="rect">
              <a:avLst/>
            </a:prstGeom>
          </p:spPr>
          <p:txBody>
            <a:bodyPr lIns="44604" tIns="44604" rIns="44604" bIns="44604" rtlCol="0" anchor="ctr"/>
            <a:lstStyle/>
            <a:p>
              <a:pPr algn="ctr">
                <a:lnSpc>
                  <a:spcPts val="2660"/>
                </a:lnSpc>
                <a:spcBef>
                  <a:spcPct val="0"/>
                </a:spcBef>
              </a:pPr>
              <a:endParaRPr/>
            </a:p>
          </p:txBody>
        </p:sp>
      </p:grpSp>
      <p:grpSp>
        <p:nvGrpSpPr>
          <p:cNvPr id="13" name="Group 13"/>
          <p:cNvGrpSpPr/>
          <p:nvPr/>
        </p:nvGrpSpPr>
        <p:grpSpPr>
          <a:xfrm>
            <a:off x="9538926" y="3723581"/>
            <a:ext cx="6490397" cy="1173133"/>
            <a:chOff x="0" y="0"/>
            <a:chExt cx="1709405" cy="308973"/>
          </a:xfrm>
        </p:grpSpPr>
        <p:sp>
          <p:nvSpPr>
            <p:cNvPr id="14" name="Freeform 14"/>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7971607" y="4896713"/>
            <a:ext cx="10316393" cy="4714374"/>
          </a:xfrm>
          <a:custGeom>
            <a:avLst/>
            <a:gdLst/>
            <a:ahLst/>
            <a:cxnLst/>
            <a:rect l="l" t="t" r="r" b="b"/>
            <a:pathLst>
              <a:path w="10316393" h="4714374">
                <a:moveTo>
                  <a:pt x="0" y="0"/>
                </a:moveTo>
                <a:lnTo>
                  <a:pt x="10316393" y="0"/>
                </a:lnTo>
                <a:lnTo>
                  <a:pt x="10316393" y="4714374"/>
                </a:lnTo>
                <a:lnTo>
                  <a:pt x="0" y="4714374"/>
                </a:lnTo>
                <a:lnTo>
                  <a:pt x="0" y="0"/>
                </a:lnTo>
                <a:close/>
              </a:path>
            </a:pathLst>
          </a:custGeom>
          <a:blipFill>
            <a:blip r:embed="rId9"/>
            <a:stretch>
              <a:fillRect/>
            </a:stretch>
          </a:blipFill>
        </p:spPr>
      </p:sp>
      <p:sp>
        <p:nvSpPr>
          <p:cNvPr id="17" name="TextBox 17"/>
          <p:cNvSpPr txBox="1"/>
          <p:nvPr/>
        </p:nvSpPr>
        <p:spPr>
          <a:xfrm>
            <a:off x="946567" y="3925433"/>
            <a:ext cx="6856903" cy="5010459"/>
          </a:xfrm>
          <a:prstGeom prst="rect">
            <a:avLst/>
          </a:prstGeom>
        </p:spPr>
        <p:txBody>
          <a:bodyPr lIns="0" tIns="0" rIns="0" bIns="0" rtlCol="0" anchor="t">
            <a:spAutoFit/>
          </a:bodyPr>
          <a:lstStyle/>
          <a:p>
            <a:pPr>
              <a:lnSpc>
                <a:spcPts val="4417"/>
              </a:lnSpc>
            </a:pPr>
            <a:r>
              <a:rPr lang="en-US" sz="3155">
                <a:solidFill>
                  <a:srgbClr val="000000"/>
                </a:solidFill>
                <a:latin typeface="Nunito Bold"/>
              </a:rPr>
              <a:t> Les performances des modèles sont évaluées en calculant l'exactitude (accuracy) et en affichant la matrice de confusion. L'exactitude mesure la précision globale des prédictions, tandis que la matrice de confusion donne un aperçu détaillé des résultats de la classification.</a:t>
            </a:r>
          </a:p>
          <a:p>
            <a:pPr>
              <a:lnSpc>
                <a:spcPts val="4417"/>
              </a:lnSpc>
            </a:pPr>
            <a:endParaRPr lang="en-US" sz="3155">
              <a:solidFill>
                <a:srgbClr val="000000"/>
              </a:solidFill>
              <a:latin typeface="Nunito Bold"/>
            </a:endParaRPr>
          </a:p>
        </p:txBody>
      </p:sp>
      <p:sp>
        <p:nvSpPr>
          <p:cNvPr id="18" name="TextBox 18"/>
          <p:cNvSpPr txBox="1"/>
          <p:nvPr/>
        </p:nvSpPr>
        <p:spPr>
          <a:xfrm>
            <a:off x="4935385" y="319982"/>
            <a:ext cx="9255793" cy="2295567"/>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ÉVALUATION DES MODÈLES </a:t>
            </a:r>
          </a:p>
        </p:txBody>
      </p:sp>
      <p:sp>
        <p:nvSpPr>
          <p:cNvPr id="19" name="TextBox 19"/>
          <p:cNvSpPr txBox="1"/>
          <p:nvPr/>
        </p:nvSpPr>
        <p:spPr>
          <a:xfrm>
            <a:off x="9563281" y="3906383"/>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4935385" y="194672"/>
            <a:ext cx="9255793" cy="2670012"/>
            <a:chOff x="0" y="0"/>
            <a:chExt cx="2437740" cy="703213"/>
          </a:xfrm>
        </p:grpSpPr>
        <p:sp>
          <p:nvSpPr>
            <p:cNvPr id="6" name="Freeform 6"/>
            <p:cNvSpPr/>
            <p:nvPr/>
          </p:nvSpPr>
          <p:spPr>
            <a:xfrm>
              <a:off x="0" y="0"/>
              <a:ext cx="2437740" cy="703213"/>
            </a:xfrm>
            <a:custGeom>
              <a:avLst/>
              <a:gdLst/>
              <a:ahLst/>
              <a:cxnLst/>
              <a:rect l="l" t="t" r="r" b="b"/>
              <a:pathLst>
                <a:path w="2437740" h="703213">
                  <a:moveTo>
                    <a:pt x="0" y="0"/>
                  </a:moveTo>
                  <a:lnTo>
                    <a:pt x="2437740" y="0"/>
                  </a:lnTo>
                  <a:lnTo>
                    <a:pt x="2437740" y="703213"/>
                  </a:lnTo>
                  <a:lnTo>
                    <a:pt x="0" y="703213"/>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a:off x="767130" y="3723581"/>
            <a:ext cx="7036340" cy="4095880"/>
            <a:chOff x="0" y="0"/>
            <a:chExt cx="2110636" cy="1228609"/>
          </a:xfrm>
        </p:grpSpPr>
        <p:sp>
          <p:nvSpPr>
            <p:cNvPr id="11" name="Freeform 11"/>
            <p:cNvSpPr/>
            <p:nvPr/>
          </p:nvSpPr>
          <p:spPr>
            <a:xfrm>
              <a:off x="0" y="0"/>
              <a:ext cx="2110636" cy="1228610"/>
            </a:xfrm>
            <a:custGeom>
              <a:avLst/>
              <a:gdLst/>
              <a:ahLst/>
              <a:cxnLst/>
              <a:rect l="l" t="t" r="r" b="b"/>
              <a:pathLst>
                <a:path w="2110636" h="1228610">
                  <a:moveTo>
                    <a:pt x="0" y="0"/>
                  </a:moveTo>
                  <a:lnTo>
                    <a:pt x="2110636" y="0"/>
                  </a:lnTo>
                  <a:lnTo>
                    <a:pt x="2110636" y="1228610"/>
                  </a:lnTo>
                  <a:lnTo>
                    <a:pt x="0" y="1228610"/>
                  </a:lnTo>
                  <a:close/>
                </a:path>
              </a:pathLst>
            </a:custGeom>
            <a:solidFill>
              <a:srgbClr val="DDDEDE"/>
            </a:solidFill>
            <a:ln w="38100">
              <a:solidFill>
                <a:srgbClr val="F1F2F2"/>
              </a:solidFill>
            </a:ln>
          </p:spPr>
        </p:sp>
        <p:sp>
          <p:nvSpPr>
            <p:cNvPr id="12" name="TextBox 12"/>
            <p:cNvSpPr txBox="1"/>
            <p:nvPr/>
          </p:nvSpPr>
          <p:spPr>
            <a:xfrm>
              <a:off x="0" y="-38100"/>
              <a:ext cx="812800" cy="850900"/>
            </a:xfrm>
            <a:prstGeom prst="rect">
              <a:avLst/>
            </a:prstGeom>
          </p:spPr>
          <p:txBody>
            <a:bodyPr lIns="44604" tIns="44604" rIns="44604" bIns="44604" rtlCol="0" anchor="ctr"/>
            <a:lstStyle/>
            <a:p>
              <a:pPr algn="ctr">
                <a:lnSpc>
                  <a:spcPts val="2660"/>
                </a:lnSpc>
                <a:spcBef>
                  <a:spcPct val="0"/>
                </a:spcBef>
              </a:pPr>
              <a:endParaRPr/>
            </a:p>
          </p:txBody>
        </p:sp>
      </p:grpSp>
      <p:grpSp>
        <p:nvGrpSpPr>
          <p:cNvPr id="13" name="Group 13"/>
          <p:cNvGrpSpPr/>
          <p:nvPr/>
        </p:nvGrpSpPr>
        <p:grpSpPr>
          <a:xfrm>
            <a:off x="9538926" y="3723581"/>
            <a:ext cx="6490397" cy="1173133"/>
            <a:chOff x="0" y="0"/>
            <a:chExt cx="1709405" cy="308973"/>
          </a:xfrm>
        </p:grpSpPr>
        <p:sp>
          <p:nvSpPr>
            <p:cNvPr id="14" name="Freeform 14"/>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8335872" y="5512712"/>
            <a:ext cx="9506249" cy="3071113"/>
          </a:xfrm>
          <a:custGeom>
            <a:avLst/>
            <a:gdLst/>
            <a:ahLst/>
            <a:cxnLst/>
            <a:rect l="l" t="t" r="r" b="b"/>
            <a:pathLst>
              <a:path w="9506249" h="3071113">
                <a:moveTo>
                  <a:pt x="0" y="0"/>
                </a:moveTo>
                <a:lnTo>
                  <a:pt x="9506249" y="0"/>
                </a:lnTo>
                <a:lnTo>
                  <a:pt x="9506249" y="3071113"/>
                </a:lnTo>
                <a:lnTo>
                  <a:pt x="0" y="3071113"/>
                </a:lnTo>
                <a:lnTo>
                  <a:pt x="0" y="0"/>
                </a:lnTo>
                <a:close/>
              </a:path>
            </a:pathLst>
          </a:custGeom>
          <a:blipFill>
            <a:blip r:embed="rId9"/>
            <a:stretch>
              <a:fillRect l="-19818" r="-27189"/>
            </a:stretch>
          </a:blipFill>
        </p:spPr>
      </p:sp>
      <p:sp>
        <p:nvSpPr>
          <p:cNvPr id="17" name="TextBox 17"/>
          <p:cNvSpPr txBox="1"/>
          <p:nvPr/>
        </p:nvSpPr>
        <p:spPr>
          <a:xfrm>
            <a:off x="946567" y="3925433"/>
            <a:ext cx="6856903" cy="3894028"/>
          </a:xfrm>
          <a:prstGeom prst="rect">
            <a:avLst/>
          </a:prstGeom>
        </p:spPr>
        <p:txBody>
          <a:bodyPr lIns="0" tIns="0" rIns="0" bIns="0" rtlCol="0" anchor="t">
            <a:spAutoFit/>
          </a:bodyPr>
          <a:lstStyle/>
          <a:p>
            <a:pPr>
              <a:lnSpc>
                <a:spcPts val="4417"/>
              </a:lnSpc>
            </a:pPr>
            <a:r>
              <a:rPr lang="en-US" sz="3155">
                <a:solidFill>
                  <a:srgbClr val="000000"/>
                </a:solidFill>
                <a:latin typeface="Nunito Bold"/>
              </a:rPr>
              <a:t> Les modèles sont comparés en termes de précision de classification sur l'ensemble de test. Un tableau est affiché pour présenter les résultats de chaque modèle, triés par ordre décroissant de précision.</a:t>
            </a:r>
          </a:p>
          <a:p>
            <a:pPr>
              <a:lnSpc>
                <a:spcPts val="4417"/>
              </a:lnSpc>
            </a:pPr>
            <a:endParaRPr lang="en-US" sz="3155">
              <a:solidFill>
                <a:srgbClr val="000000"/>
              </a:solidFill>
              <a:latin typeface="Nunito Bold"/>
            </a:endParaRPr>
          </a:p>
        </p:txBody>
      </p:sp>
      <p:sp>
        <p:nvSpPr>
          <p:cNvPr id="18" name="TextBox 18"/>
          <p:cNvSpPr txBox="1"/>
          <p:nvPr/>
        </p:nvSpPr>
        <p:spPr>
          <a:xfrm>
            <a:off x="4935385" y="319982"/>
            <a:ext cx="9255793" cy="2295567"/>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COMPARAISON DES MODÈLES</a:t>
            </a:r>
          </a:p>
        </p:txBody>
      </p:sp>
      <p:sp>
        <p:nvSpPr>
          <p:cNvPr id="19" name="TextBox 19"/>
          <p:cNvSpPr txBox="1"/>
          <p:nvPr/>
        </p:nvSpPr>
        <p:spPr>
          <a:xfrm>
            <a:off x="9563281" y="3906383"/>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RÉSULTAT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4935385" y="194672"/>
            <a:ext cx="9255793" cy="1587163"/>
            <a:chOff x="0" y="0"/>
            <a:chExt cx="2437740" cy="418018"/>
          </a:xfrm>
        </p:grpSpPr>
        <p:sp>
          <p:nvSpPr>
            <p:cNvPr id="6" name="Freeform 6"/>
            <p:cNvSpPr/>
            <p:nvPr/>
          </p:nvSpPr>
          <p:spPr>
            <a:xfrm>
              <a:off x="0" y="0"/>
              <a:ext cx="2437740" cy="418018"/>
            </a:xfrm>
            <a:custGeom>
              <a:avLst/>
              <a:gdLst/>
              <a:ahLst/>
              <a:cxnLst/>
              <a:rect l="l" t="t" r="r" b="b"/>
              <a:pathLst>
                <a:path w="2437740" h="418018">
                  <a:moveTo>
                    <a:pt x="0" y="0"/>
                  </a:moveTo>
                  <a:lnTo>
                    <a:pt x="2437740" y="0"/>
                  </a:lnTo>
                  <a:lnTo>
                    <a:pt x="2437740" y="418018"/>
                  </a:lnTo>
                  <a:lnTo>
                    <a:pt x="0" y="418018"/>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a:off x="767130" y="3723581"/>
            <a:ext cx="7036340" cy="4095880"/>
            <a:chOff x="0" y="0"/>
            <a:chExt cx="2110636" cy="1228609"/>
          </a:xfrm>
        </p:grpSpPr>
        <p:sp>
          <p:nvSpPr>
            <p:cNvPr id="11" name="Freeform 11"/>
            <p:cNvSpPr/>
            <p:nvPr/>
          </p:nvSpPr>
          <p:spPr>
            <a:xfrm>
              <a:off x="0" y="0"/>
              <a:ext cx="2110636" cy="1228610"/>
            </a:xfrm>
            <a:custGeom>
              <a:avLst/>
              <a:gdLst/>
              <a:ahLst/>
              <a:cxnLst/>
              <a:rect l="l" t="t" r="r" b="b"/>
              <a:pathLst>
                <a:path w="2110636" h="1228610">
                  <a:moveTo>
                    <a:pt x="0" y="0"/>
                  </a:moveTo>
                  <a:lnTo>
                    <a:pt x="2110636" y="0"/>
                  </a:lnTo>
                  <a:lnTo>
                    <a:pt x="2110636" y="1228610"/>
                  </a:lnTo>
                  <a:lnTo>
                    <a:pt x="0" y="1228610"/>
                  </a:lnTo>
                  <a:close/>
                </a:path>
              </a:pathLst>
            </a:custGeom>
            <a:solidFill>
              <a:srgbClr val="DDDEDE"/>
            </a:solidFill>
            <a:ln w="38100">
              <a:solidFill>
                <a:srgbClr val="F1F2F2"/>
              </a:solidFill>
            </a:ln>
          </p:spPr>
        </p:sp>
        <p:sp>
          <p:nvSpPr>
            <p:cNvPr id="12" name="TextBox 12"/>
            <p:cNvSpPr txBox="1"/>
            <p:nvPr/>
          </p:nvSpPr>
          <p:spPr>
            <a:xfrm>
              <a:off x="0" y="-38100"/>
              <a:ext cx="812800" cy="850900"/>
            </a:xfrm>
            <a:prstGeom prst="rect">
              <a:avLst/>
            </a:prstGeom>
          </p:spPr>
          <p:txBody>
            <a:bodyPr lIns="44604" tIns="44604" rIns="44604" bIns="44604" rtlCol="0" anchor="ctr"/>
            <a:lstStyle/>
            <a:p>
              <a:pPr algn="ctr">
                <a:lnSpc>
                  <a:spcPts val="2660"/>
                </a:lnSpc>
                <a:spcBef>
                  <a:spcPct val="0"/>
                </a:spcBef>
              </a:pPr>
              <a:endParaRPr/>
            </a:p>
          </p:txBody>
        </p:sp>
      </p:grpSp>
      <p:grpSp>
        <p:nvGrpSpPr>
          <p:cNvPr id="13" name="Group 13"/>
          <p:cNvGrpSpPr/>
          <p:nvPr/>
        </p:nvGrpSpPr>
        <p:grpSpPr>
          <a:xfrm>
            <a:off x="9563281" y="2818975"/>
            <a:ext cx="6490397" cy="1173133"/>
            <a:chOff x="0" y="0"/>
            <a:chExt cx="1709405" cy="308973"/>
          </a:xfrm>
        </p:grpSpPr>
        <p:sp>
          <p:nvSpPr>
            <p:cNvPr id="14" name="Freeform 14"/>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7999397" y="4256693"/>
            <a:ext cx="10097512" cy="5468038"/>
          </a:xfrm>
          <a:custGeom>
            <a:avLst/>
            <a:gdLst/>
            <a:ahLst/>
            <a:cxnLst/>
            <a:rect l="l" t="t" r="r" b="b"/>
            <a:pathLst>
              <a:path w="10097512" h="5468038">
                <a:moveTo>
                  <a:pt x="0" y="0"/>
                </a:moveTo>
                <a:lnTo>
                  <a:pt x="10097512" y="0"/>
                </a:lnTo>
                <a:lnTo>
                  <a:pt x="10097512" y="5468039"/>
                </a:lnTo>
                <a:lnTo>
                  <a:pt x="0" y="5468039"/>
                </a:lnTo>
                <a:lnTo>
                  <a:pt x="0" y="0"/>
                </a:lnTo>
                <a:close/>
              </a:path>
            </a:pathLst>
          </a:custGeom>
          <a:blipFill>
            <a:blip r:embed="rId9"/>
            <a:stretch>
              <a:fillRect r="-2523"/>
            </a:stretch>
          </a:blipFill>
        </p:spPr>
      </p:sp>
      <p:sp>
        <p:nvSpPr>
          <p:cNvPr id="17" name="TextBox 17"/>
          <p:cNvSpPr txBox="1"/>
          <p:nvPr/>
        </p:nvSpPr>
        <p:spPr>
          <a:xfrm>
            <a:off x="946567" y="3925433"/>
            <a:ext cx="6856903" cy="3894028"/>
          </a:xfrm>
          <a:prstGeom prst="rect">
            <a:avLst/>
          </a:prstGeom>
        </p:spPr>
        <p:txBody>
          <a:bodyPr lIns="0" tIns="0" rIns="0" bIns="0" rtlCol="0" anchor="t">
            <a:spAutoFit/>
          </a:bodyPr>
          <a:lstStyle/>
          <a:p>
            <a:pPr>
              <a:lnSpc>
                <a:spcPts val="4417"/>
              </a:lnSpc>
            </a:pPr>
            <a:r>
              <a:rPr lang="en-US" sz="3155">
                <a:solidFill>
                  <a:srgbClr val="000000"/>
                </a:solidFill>
                <a:latin typeface="Nunito Bold"/>
              </a:rPr>
              <a:t>Une fonction est mise en place pour classer de nouveaux emails en tant que spam ou ham. par exemple on a utiliser le modèle DT entraîné. Cette fonction prend un email en entrée, le prétraite et l'utilise pour faire une prédiction.</a:t>
            </a:r>
          </a:p>
        </p:txBody>
      </p:sp>
      <p:sp>
        <p:nvSpPr>
          <p:cNvPr id="18" name="TextBox 18"/>
          <p:cNvSpPr txBox="1"/>
          <p:nvPr/>
        </p:nvSpPr>
        <p:spPr>
          <a:xfrm>
            <a:off x="4935385" y="319982"/>
            <a:ext cx="9255793"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TEST DES MODÈLES </a:t>
            </a:r>
          </a:p>
        </p:txBody>
      </p:sp>
      <p:sp>
        <p:nvSpPr>
          <p:cNvPr id="19" name="TextBox 19"/>
          <p:cNvSpPr txBox="1"/>
          <p:nvPr/>
        </p:nvSpPr>
        <p:spPr>
          <a:xfrm>
            <a:off x="9587637" y="3001777"/>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IMPLÉMENTATION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3269473" y="3603515"/>
            <a:ext cx="11749054"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One Bold"/>
              </a:rPr>
              <a:t>MERCI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a:solidFill>
                <a:srgbClr val="F1F2F2"/>
              </a:solidFill>
            </a:ln>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246042" y="3205755"/>
            <a:ext cx="13795916" cy="4302125"/>
          </a:xfrm>
          <a:prstGeom prst="rect">
            <a:avLst/>
          </a:prstGeom>
        </p:spPr>
        <p:txBody>
          <a:bodyPr lIns="0" tIns="0" rIns="0" bIns="0" rtlCol="0" anchor="t">
            <a:spAutoFit/>
          </a:bodyPr>
          <a:lstStyle/>
          <a:p>
            <a:pPr algn="just">
              <a:lnSpc>
                <a:spcPts val="4899"/>
              </a:lnSpc>
            </a:pPr>
            <a:r>
              <a:rPr lang="en-US" sz="3499" dirty="0">
                <a:solidFill>
                  <a:srgbClr val="000000"/>
                </a:solidFill>
                <a:latin typeface="Nunito Bold"/>
              </a:rPr>
              <a:t>la </a:t>
            </a:r>
            <a:r>
              <a:rPr lang="en-US" sz="3499" dirty="0" err="1">
                <a:solidFill>
                  <a:srgbClr val="000000"/>
                </a:solidFill>
                <a:latin typeface="Nunito Bold"/>
              </a:rPr>
              <a:t>lutte</a:t>
            </a:r>
            <a:r>
              <a:rPr lang="en-US" sz="3499" dirty="0">
                <a:solidFill>
                  <a:srgbClr val="000000"/>
                </a:solidFill>
                <a:latin typeface="Nunito Bold"/>
              </a:rPr>
              <a:t> </a:t>
            </a:r>
            <a:r>
              <a:rPr lang="en-US" sz="3499" dirty="0" err="1">
                <a:solidFill>
                  <a:srgbClr val="000000"/>
                </a:solidFill>
                <a:latin typeface="Nunito Bold"/>
              </a:rPr>
              <a:t>contre</a:t>
            </a:r>
            <a:r>
              <a:rPr lang="en-US" sz="3499" dirty="0">
                <a:solidFill>
                  <a:srgbClr val="000000"/>
                </a:solidFill>
                <a:latin typeface="Nunito Bold"/>
              </a:rPr>
              <a:t> les spams </a:t>
            </a:r>
            <a:r>
              <a:rPr lang="en-US" sz="3499" dirty="0" err="1">
                <a:solidFill>
                  <a:srgbClr val="000000"/>
                </a:solidFill>
                <a:latin typeface="Nunito Bold"/>
              </a:rPr>
              <a:t>est</a:t>
            </a:r>
            <a:r>
              <a:rPr lang="en-US" sz="3499" dirty="0">
                <a:solidFill>
                  <a:srgbClr val="000000"/>
                </a:solidFill>
                <a:latin typeface="Nunito Bold"/>
              </a:rPr>
              <a:t> un </a:t>
            </a:r>
            <a:r>
              <a:rPr lang="en-US" sz="3499" dirty="0" err="1">
                <a:solidFill>
                  <a:srgbClr val="000000"/>
                </a:solidFill>
                <a:latin typeface="Nunito Bold"/>
              </a:rPr>
              <a:t>défi</a:t>
            </a:r>
            <a:r>
              <a:rPr lang="en-US" sz="3499" dirty="0">
                <a:solidFill>
                  <a:srgbClr val="000000"/>
                </a:solidFill>
                <a:latin typeface="Nunito Bold"/>
              </a:rPr>
              <a:t> </a:t>
            </a:r>
            <a:r>
              <a:rPr lang="en-US" sz="3499" dirty="0" err="1">
                <a:solidFill>
                  <a:srgbClr val="000000"/>
                </a:solidFill>
                <a:latin typeface="Nunito Bold"/>
              </a:rPr>
              <a:t>majeur</a:t>
            </a:r>
            <a:r>
              <a:rPr lang="en-US" sz="3499" dirty="0">
                <a:solidFill>
                  <a:srgbClr val="000000"/>
                </a:solidFill>
                <a:latin typeface="Nunito Bold"/>
              </a:rPr>
              <a:t> pour les </a:t>
            </a:r>
            <a:r>
              <a:rPr lang="en-US" sz="3499" dirty="0" err="1">
                <a:solidFill>
                  <a:srgbClr val="000000"/>
                </a:solidFill>
                <a:latin typeface="Nunito Bold"/>
              </a:rPr>
              <a:t>utilisateurs</a:t>
            </a:r>
            <a:r>
              <a:rPr lang="en-US" sz="3499" dirty="0">
                <a:solidFill>
                  <a:srgbClr val="000000"/>
                </a:solidFill>
                <a:latin typeface="Nunito Bold"/>
              </a:rPr>
              <a:t> de </a:t>
            </a:r>
            <a:r>
              <a:rPr lang="en-US" sz="3499" dirty="0" err="1">
                <a:solidFill>
                  <a:srgbClr val="000000"/>
                </a:solidFill>
                <a:latin typeface="Nunito Bold"/>
              </a:rPr>
              <a:t>messagerie</a:t>
            </a:r>
            <a:r>
              <a:rPr lang="en-US" sz="3499" dirty="0">
                <a:solidFill>
                  <a:srgbClr val="000000"/>
                </a:solidFill>
                <a:latin typeface="Nunito Bold"/>
              </a:rPr>
              <a:t> </a:t>
            </a:r>
            <a:r>
              <a:rPr lang="en-US" sz="3499" dirty="0" err="1">
                <a:solidFill>
                  <a:srgbClr val="000000"/>
                </a:solidFill>
                <a:latin typeface="Nunito Bold"/>
              </a:rPr>
              <a:t>électronique</a:t>
            </a:r>
            <a:r>
              <a:rPr lang="en-US" sz="3499" dirty="0">
                <a:solidFill>
                  <a:srgbClr val="000000"/>
                </a:solidFill>
                <a:latin typeface="Nunito Bold"/>
              </a:rPr>
              <a:t>. Les spams, </a:t>
            </a:r>
            <a:r>
              <a:rPr lang="en-US" sz="3499" dirty="0" err="1">
                <a:solidFill>
                  <a:srgbClr val="000000"/>
                </a:solidFill>
                <a:latin typeface="Nunito Bold"/>
              </a:rPr>
              <a:t>ou</a:t>
            </a:r>
            <a:r>
              <a:rPr lang="en-US" sz="3499" dirty="0">
                <a:solidFill>
                  <a:srgbClr val="000000"/>
                </a:solidFill>
                <a:latin typeface="Nunito Bold"/>
              </a:rPr>
              <a:t> </a:t>
            </a:r>
            <a:r>
              <a:rPr lang="en-US" sz="3499" dirty="0" err="1">
                <a:solidFill>
                  <a:srgbClr val="000000"/>
                </a:solidFill>
                <a:latin typeface="Nunito Bold"/>
              </a:rPr>
              <a:t>courriers</a:t>
            </a:r>
            <a:r>
              <a:rPr lang="en-US" sz="3499" dirty="0">
                <a:solidFill>
                  <a:srgbClr val="000000"/>
                </a:solidFill>
                <a:latin typeface="Nunito Bold"/>
              </a:rPr>
              <a:t> </a:t>
            </a:r>
            <a:r>
              <a:rPr lang="en-US" sz="3499" dirty="0" err="1">
                <a:solidFill>
                  <a:srgbClr val="000000"/>
                </a:solidFill>
                <a:latin typeface="Nunito Bold"/>
              </a:rPr>
              <a:t>indésirables</a:t>
            </a:r>
            <a:r>
              <a:rPr lang="en-US" sz="3499" dirty="0">
                <a:solidFill>
                  <a:srgbClr val="000000"/>
                </a:solidFill>
                <a:latin typeface="Nunito Bold"/>
              </a:rPr>
              <a:t>, </a:t>
            </a:r>
            <a:r>
              <a:rPr lang="en-US" sz="3499" dirty="0" err="1">
                <a:solidFill>
                  <a:srgbClr val="000000"/>
                </a:solidFill>
                <a:latin typeface="Nunito Bold"/>
              </a:rPr>
              <a:t>sont</a:t>
            </a:r>
            <a:r>
              <a:rPr lang="en-US" sz="3499" dirty="0">
                <a:solidFill>
                  <a:srgbClr val="000000"/>
                </a:solidFill>
                <a:latin typeface="Nunito Bold"/>
              </a:rPr>
              <a:t> des messages non </a:t>
            </a:r>
            <a:r>
              <a:rPr lang="en-US" sz="3499" dirty="0" err="1">
                <a:solidFill>
                  <a:srgbClr val="000000"/>
                </a:solidFill>
                <a:latin typeface="Nunito Bold"/>
              </a:rPr>
              <a:t>sollicités</a:t>
            </a:r>
            <a:r>
              <a:rPr lang="en-US" sz="3499" dirty="0">
                <a:solidFill>
                  <a:srgbClr val="000000"/>
                </a:solidFill>
                <a:latin typeface="Nunito Bold"/>
              </a:rPr>
              <a:t> qui </a:t>
            </a:r>
            <a:r>
              <a:rPr lang="en-US" sz="3499" dirty="0" err="1">
                <a:solidFill>
                  <a:srgbClr val="000000"/>
                </a:solidFill>
                <a:latin typeface="Nunito Bold"/>
              </a:rPr>
              <a:t>envahissent</a:t>
            </a:r>
            <a:r>
              <a:rPr lang="en-US" sz="3499" dirty="0">
                <a:solidFill>
                  <a:srgbClr val="000000"/>
                </a:solidFill>
                <a:latin typeface="Nunito Bold"/>
              </a:rPr>
              <a:t> </a:t>
            </a:r>
            <a:r>
              <a:rPr lang="en-US" sz="3499" dirty="0" err="1">
                <a:solidFill>
                  <a:srgbClr val="000000"/>
                </a:solidFill>
                <a:latin typeface="Nunito Bold"/>
              </a:rPr>
              <a:t>nos</a:t>
            </a:r>
            <a:r>
              <a:rPr lang="en-US" sz="3499" dirty="0">
                <a:solidFill>
                  <a:srgbClr val="000000"/>
                </a:solidFill>
                <a:latin typeface="Nunito Bold"/>
              </a:rPr>
              <a:t> </a:t>
            </a:r>
            <a:r>
              <a:rPr lang="en-US" sz="3499" dirty="0" err="1">
                <a:solidFill>
                  <a:srgbClr val="000000"/>
                </a:solidFill>
                <a:latin typeface="Nunito Bold"/>
              </a:rPr>
              <a:t>boîtes</a:t>
            </a:r>
            <a:r>
              <a:rPr lang="en-US" sz="3499" dirty="0">
                <a:solidFill>
                  <a:srgbClr val="000000"/>
                </a:solidFill>
                <a:latin typeface="Nunito Bold"/>
              </a:rPr>
              <a:t> de </a:t>
            </a:r>
            <a:r>
              <a:rPr lang="en-US" sz="3499" dirty="0" err="1">
                <a:solidFill>
                  <a:srgbClr val="000000"/>
                </a:solidFill>
                <a:latin typeface="Nunito Bold"/>
              </a:rPr>
              <a:t>réception</a:t>
            </a:r>
            <a:r>
              <a:rPr lang="en-US" sz="3499" dirty="0">
                <a:solidFill>
                  <a:srgbClr val="000000"/>
                </a:solidFill>
                <a:latin typeface="Nunito Bold"/>
              </a:rPr>
              <a:t>, </a:t>
            </a:r>
            <a:r>
              <a:rPr lang="en-US" sz="3499" dirty="0" err="1">
                <a:solidFill>
                  <a:srgbClr val="000000"/>
                </a:solidFill>
                <a:latin typeface="Nunito Bold"/>
              </a:rPr>
              <a:t>causant</a:t>
            </a:r>
            <a:r>
              <a:rPr lang="en-US" sz="3499" dirty="0">
                <a:solidFill>
                  <a:srgbClr val="000000"/>
                </a:solidFill>
                <a:latin typeface="Nunito Bold"/>
              </a:rPr>
              <a:t> des perturbations et </a:t>
            </a:r>
            <a:r>
              <a:rPr lang="en-US" sz="3499" dirty="0" err="1">
                <a:solidFill>
                  <a:srgbClr val="000000"/>
                </a:solidFill>
                <a:latin typeface="Nunito Bold"/>
              </a:rPr>
              <a:t>consommant</a:t>
            </a:r>
            <a:r>
              <a:rPr lang="en-US" sz="3499" dirty="0">
                <a:solidFill>
                  <a:srgbClr val="000000"/>
                </a:solidFill>
                <a:latin typeface="Nunito Bold"/>
              </a:rPr>
              <a:t> </a:t>
            </a:r>
            <a:r>
              <a:rPr lang="en-US" sz="3499" dirty="0" err="1">
                <a:solidFill>
                  <a:srgbClr val="000000"/>
                </a:solidFill>
                <a:latin typeface="Nunito Bold"/>
              </a:rPr>
              <a:t>notre</a:t>
            </a:r>
            <a:r>
              <a:rPr lang="en-US" sz="3499" dirty="0">
                <a:solidFill>
                  <a:srgbClr val="000000"/>
                </a:solidFill>
                <a:latin typeface="Nunito Bold"/>
              </a:rPr>
              <a:t> temps </a:t>
            </a:r>
            <a:r>
              <a:rPr lang="en-US" sz="3499" dirty="0" err="1">
                <a:solidFill>
                  <a:srgbClr val="000000"/>
                </a:solidFill>
                <a:latin typeface="Nunito Bold"/>
              </a:rPr>
              <a:t>précieux</a:t>
            </a:r>
            <a:r>
              <a:rPr lang="en-US" sz="3499" dirty="0">
                <a:solidFill>
                  <a:srgbClr val="000000"/>
                </a:solidFill>
                <a:latin typeface="Nunito Bold"/>
              </a:rPr>
              <a:t>. Pour faire face à </a:t>
            </a:r>
            <a:r>
              <a:rPr lang="en-US" sz="3499" dirty="0" err="1">
                <a:solidFill>
                  <a:srgbClr val="000000"/>
                </a:solidFill>
                <a:latin typeface="Nunito Bold"/>
              </a:rPr>
              <a:t>ce</a:t>
            </a:r>
            <a:r>
              <a:rPr lang="en-US" sz="3499" dirty="0">
                <a:solidFill>
                  <a:srgbClr val="000000"/>
                </a:solidFill>
                <a:latin typeface="Nunito Bold"/>
              </a:rPr>
              <a:t> </a:t>
            </a:r>
            <a:r>
              <a:rPr lang="en-US" sz="3499" dirty="0" err="1">
                <a:solidFill>
                  <a:srgbClr val="000000"/>
                </a:solidFill>
                <a:latin typeface="Nunito Bold"/>
              </a:rPr>
              <a:t>problème</a:t>
            </a:r>
            <a:r>
              <a:rPr lang="en-US" sz="3499" dirty="0">
                <a:solidFill>
                  <a:srgbClr val="000000"/>
                </a:solidFill>
                <a:latin typeface="Nunito Bold"/>
              </a:rPr>
              <a:t> croissant, </a:t>
            </a:r>
            <a:r>
              <a:rPr lang="en-US" sz="3499" dirty="0" err="1">
                <a:solidFill>
                  <a:srgbClr val="000000"/>
                </a:solidFill>
                <a:latin typeface="Nunito Bold"/>
              </a:rPr>
              <a:t>l'utilisation</a:t>
            </a:r>
            <a:r>
              <a:rPr lang="en-US" sz="3499" dirty="0">
                <a:solidFill>
                  <a:srgbClr val="000000"/>
                </a:solidFill>
                <a:latin typeface="Nunito Bold"/>
              </a:rPr>
              <a:t> de </a:t>
            </a:r>
            <a:r>
              <a:rPr lang="en-US" sz="3499" dirty="0" err="1">
                <a:solidFill>
                  <a:srgbClr val="000000"/>
                </a:solidFill>
                <a:latin typeface="Nunito Bold"/>
              </a:rPr>
              <a:t>modèles</a:t>
            </a:r>
            <a:r>
              <a:rPr lang="en-US" sz="3499" dirty="0">
                <a:solidFill>
                  <a:srgbClr val="000000"/>
                </a:solidFill>
                <a:latin typeface="Nunito Bold"/>
              </a:rPr>
              <a:t> de </a:t>
            </a:r>
            <a:r>
              <a:rPr lang="en-US" sz="3499" dirty="0" err="1">
                <a:solidFill>
                  <a:srgbClr val="000000"/>
                </a:solidFill>
                <a:latin typeface="Nunito Bold"/>
              </a:rPr>
              <a:t>prédiction</a:t>
            </a:r>
            <a:r>
              <a:rPr lang="en-US" sz="3499" dirty="0">
                <a:solidFill>
                  <a:srgbClr val="000000"/>
                </a:solidFill>
                <a:latin typeface="Nunito Bold"/>
              </a:rPr>
              <a:t> pour classifier les messages </a:t>
            </a:r>
            <a:r>
              <a:rPr lang="en-US" sz="3499" dirty="0" err="1">
                <a:solidFill>
                  <a:srgbClr val="000000"/>
                </a:solidFill>
                <a:latin typeface="Nunito Bold"/>
              </a:rPr>
              <a:t>comme</a:t>
            </a:r>
            <a:r>
              <a:rPr lang="en-US" sz="3499" dirty="0">
                <a:solidFill>
                  <a:srgbClr val="000000"/>
                </a:solidFill>
                <a:latin typeface="Nunito Bold"/>
              </a:rPr>
              <a:t> </a:t>
            </a:r>
            <a:r>
              <a:rPr lang="en-US" sz="3499" dirty="0" err="1">
                <a:solidFill>
                  <a:srgbClr val="000000"/>
                </a:solidFill>
                <a:latin typeface="Nunito Bold"/>
              </a:rPr>
              <a:t>étant</a:t>
            </a:r>
            <a:r>
              <a:rPr lang="en-US" sz="3499" dirty="0">
                <a:solidFill>
                  <a:srgbClr val="000000"/>
                </a:solidFill>
                <a:latin typeface="Nunito Bold"/>
              </a:rPr>
              <a:t> des spams </a:t>
            </a:r>
            <a:r>
              <a:rPr lang="en-US" sz="3499" dirty="0" err="1">
                <a:solidFill>
                  <a:srgbClr val="000000"/>
                </a:solidFill>
                <a:latin typeface="Nunito Bold"/>
              </a:rPr>
              <a:t>ou</a:t>
            </a:r>
            <a:r>
              <a:rPr lang="en-US" sz="3499" dirty="0">
                <a:solidFill>
                  <a:srgbClr val="000000"/>
                </a:solidFill>
                <a:latin typeface="Nunito Bold"/>
              </a:rPr>
              <a:t> des </a:t>
            </a:r>
            <a:r>
              <a:rPr lang="en-US" sz="3499" dirty="0" err="1">
                <a:solidFill>
                  <a:srgbClr val="000000"/>
                </a:solidFill>
                <a:latin typeface="Nunito Bold"/>
              </a:rPr>
              <a:t>courriers</a:t>
            </a:r>
            <a:r>
              <a:rPr lang="en-US" sz="3499" dirty="0">
                <a:solidFill>
                  <a:srgbClr val="000000"/>
                </a:solidFill>
                <a:latin typeface="Nunito Bold"/>
              </a:rPr>
              <a:t> </a:t>
            </a:r>
            <a:r>
              <a:rPr lang="en-US" sz="3499" dirty="0" err="1">
                <a:solidFill>
                  <a:srgbClr val="000000"/>
                </a:solidFill>
                <a:latin typeface="Nunito Bold"/>
              </a:rPr>
              <a:t>légitimes</a:t>
            </a:r>
            <a:r>
              <a:rPr lang="en-US" sz="3499" dirty="0">
                <a:solidFill>
                  <a:srgbClr val="000000"/>
                </a:solidFill>
                <a:latin typeface="Nunito Bold"/>
              </a:rPr>
              <a:t> </a:t>
            </a:r>
            <a:r>
              <a:rPr lang="en-US" sz="3499" dirty="0" err="1">
                <a:solidFill>
                  <a:srgbClr val="000000"/>
                </a:solidFill>
                <a:latin typeface="Nunito Bold"/>
              </a:rPr>
              <a:t>s'avère</a:t>
            </a:r>
            <a:r>
              <a:rPr lang="en-US" sz="3499" dirty="0">
                <a:solidFill>
                  <a:srgbClr val="000000"/>
                </a:solidFill>
                <a:latin typeface="Nunito Bold"/>
              </a:rPr>
              <a:t> </a:t>
            </a:r>
            <a:r>
              <a:rPr lang="en-US" sz="3499" dirty="0" err="1">
                <a:solidFill>
                  <a:srgbClr val="000000"/>
                </a:solidFill>
                <a:latin typeface="Nunito Bold"/>
              </a:rPr>
              <a:t>essentielle</a:t>
            </a:r>
            <a:r>
              <a:rPr lang="en-US" sz="3499" dirty="0">
                <a:solidFill>
                  <a:srgbClr val="000000"/>
                </a:solidFill>
                <a:latin typeface="Nunito Bold"/>
              </a:rPr>
              <a:t>.</a:t>
            </a:r>
          </a:p>
        </p:txBody>
      </p:sp>
      <p:sp>
        <p:nvSpPr>
          <p:cNvPr id="15" name="Freeform 1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5171122" y="330281"/>
            <a:ext cx="2529653" cy="2444277"/>
          </a:xfrm>
          <a:custGeom>
            <a:avLst/>
            <a:gdLst/>
            <a:ahLst/>
            <a:cxnLst/>
            <a:rect l="l" t="t" r="r" b="b"/>
            <a:pathLst>
              <a:path w="2529653" h="2444277">
                <a:moveTo>
                  <a:pt x="0" y="0"/>
                </a:moveTo>
                <a:lnTo>
                  <a:pt x="2529653" y="0"/>
                </a:lnTo>
                <a:lnTo>
                  <a:pt x="2529653" y="2444277"/>
                </a:lnTo>
                <a:lnTo>
                  <a:pt x="0" y="244427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TextBox 18"/>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INTRODUCTION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1452123" y="2166815"/>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163586"/>
            <a:ext cx="8009976" cy="1374579"/>
            <a:chOff x="0" y="0"/>
            <a:chExt cx="2109623" cy="362029"/>
          </a:xfrm>
        </p:grpSpPr>
        <p:sp>
          <p:nvSpPr>
            <p:cNvPr id="9" name="Freeform 9"/>
            <p:cNvSpPr/>
            <p:nvPr/>
          </p:nvSpPr>
          <p:spPr>
            <a:xfrm>
              <a:off x="0" y="0"/>
              <a:ext cx="2109623" cy="362029"/>
            </a:xfrm>
            <a:custGeom>
              <a:avLst/>
              <a:gdLst/>
              <a:ahLst/>
              <a:cxnLst/>
              <a:rect l="l" t="t" r="r" b="b"/>
              <a:pathLst>
                <a:path w="2109623" h="362029">
                  <a:moveTo>
                    <a:pt x="0" y="0"/>
                  </a:moveTo>
                  <a:lnTo>
                    <a:pt x="2109623" y="0"/>
                  </a:lnTo>
                  <a:lnTo>
                    <a:pt x="2109623" y="362029"/>
                  </a:lnTo>
                  <a:lnTo>
                    <a:pt x="0" y="362029"/>
                  </a:lnTo>
                  <a:close/>
                </a:path>
              </a:pathLst>
            </a:custGeom>
            <a:solidFill>
              <a:srgbClr val="DDDEDE"/>
            </a:solidFill>
            <a:ln w="38100">
              <a:solidFill>
                <a:srgbClr val="F1F2F2"/>
              </a:solidFill>
            </a:ln>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5"/>
          <p:cNvSpPr txBox="1"/>
          <p:nvPr/>
        </p:nvSpPr>
        <p:spPr>
          <a:xfrm>
            <a:off x="4543721" y="348905"/>
            <a:ext cx="9200557" cy="1817910"/>
          </a:xfrm>
          <a:prstGeom prst="rect">
            <a:avLst/>
          </a:prstGeom>
        </p:spPr>
        <p:txBody>
          <a:bodyPr lIns="0" tIns="0" rIns="0" bIns="0" rtlCol="0" anchor="t">
            <a:spAutoFit/>
          </a:bodyPr>
          <a:lstStyle/>
          <a:p>
            <a:pPr algn="ctr">
              <a:lnSpc>
                <a:spcPts val="5599"/>
              </a:lnSpc>
            </a:pPr>
            <a:r>
              <a:rPr lang="en-US" sz="3999">
                <a:solidFill>
                  <a:srgbClr val="000000"/>
                </a:solidFill>
                <a:latin typeface="Fredoka One Bold"/>
              </a:rPr>
              <a:t>LES ALGORITHMES UTILISÉS</a:t>
            </a:r>
          </a:p>
          <a:p>
            <a:pPr algn="ctr">
              <a:lnSpc>
                <a:spcPts val="9250"/>
              </a:lnSpc>
            </a:pPr>
            <a:endParaRPr lang="en-US" sz="3999">
              <a:solidFill>
                <a:srgbClr val="000000"/>
              </a:solidFill>
              <a:latin typeface="Fredoka One Bold"/>
            </a:endParaRPr>
          </a:p>
        </p:txBody>
      </p:sp>
      <p:sp>
        <p:nvSpPr>
          <p:cNvPr id="16" name="TextBox 16"/>
          <p:cNvSpPr txBox="1"/>
          <p:nvPr/>
        </p:nvSpPr>
        <p:spPr>
          <a:xfrm>
            <a:off x="7011128" y="2234833"/>
            <a:ext cx="9104784" cy="2444750"/>
          </a:xfrm>
          <a:prstGeom prst="rect">
            <a:avLst/>
          </a:prstGeom>
        </p:spPr>
        <p:txBody>
          <a:bodyPr lIns="0" tIns="0" rIns="0" bIns="0" rtlCol="0" anchor="t">
            <a:spAutoFit/>
          </a:bodyPr>
          <a:lstStyle/>
          <a:p>
            <a:pPr algn="just">
              <a:lnSpc>
                <a:spcPts val="4899"/>
              </a:lnSpc>
            </a:pPr>
            <a:r>
              <a:rPr lang="en-US" sz="3499">
                <a:solidFill>
                  <a:srgbClr val="000000"/>
                </a:solidFill>
                <a:latin typeface="Nunito Bold"/>
              </a:rPr>
              <a:t>est un algorithme d'apprentissage automatique supervisé qui peut être utilisé pour les problèmes de classification ou de régression</a:t>
            </a:r>
          </a:p>
        </p:txBody>
      </p:sp>
      <p:sp>
        <p:nvSpPr>
          <p:cNvPr id="17" name="TextBox 17"/>
          <p:cNvSpPr txBox="1"/>
          <p:nvPr/>
        </p:nvSpPr>
        <p:spPr>
          <a:xfrm>
            <a:off x="1788539" y="2791093"/>
            <a:ext cx="4698480" cy="131318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SVM (SUPPORT VECTOR MACHINE)</a:t>
            </a:r>
          </a:p>
        </p:txBody>
      </p:sp>
      <p:sp>
        <p:nvSpPr>
          <p:cNvPr id="18" name="AutoShape 18"/>
          <p:cNvSpPr/>
          <p:nvPr/>
        </p:nvSpPr>
        <p:spPr>
          <a:xfrm flipV="1">
            <a:off x="6672410" y="2421389"/>
            <a:ext cx="19050" cy="2128788"/>
          </a:xfrm>
          <a:prstGeom prst="line">
            <a:avLst/>
          </a:prstGeom>
          <a:ln w="133350" cap="flat">
            <a:solidFill>
              <a:srgbClr val="DDDEDE"/>
            </a:solidFill>
            <a:prstDash val="solid"/>
            <a:headEnd type="none" w="sm" len="sm"/>
            <a:tailEnd type="none" w="sm" len="sm"/>
          </a:ln>
        </p:spPr>
      </p:sp>
      <p:sp>
        <p:nvSpPr>
          <p:cNvPr id="19" name="Freeform 19"/>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0" name="Group 20"/>
          <p:cNvGrpSpPr/>
          <p:nvPr/>
        </p:nvGrpSpPr>
        <p:grpSpPr>
          <a:xfrm>
            <a:off x="1452123" y="5100005"/>
            <a:ext cx="15383753" cy="3554383"/>
            <a:chOff x="0" y="0"/>
            <a:chExt cx="4051688" cy="936134"/>
          </a:xfrm>
        </p:grpSpPr>
        <p:sp>
          <p:nvSpPr>
            <p:cNvPr id="21" name="Freeform 21"/>
            <p:cNvSpPr/>
            <p:nvPr/>
          </p:nvSpPr>
          <p:spPr>
            <a:xfrm>
              <a:off x="0" y="0"/>
              <a:ext cx="4051688" cy="936134"/>
            </a:xfrm>
            <a:custGeom>
              <a:avLst/>
              <a:gdLst/>
              <a:ahLst/>
              <a:cxnLst/>
              <a:rect l="l" t="t" r="r" b="b"/>
              <a:pathLst>
                <a:path w="4051688" h="936134">
                  <a:moveTo>
                    <a:pt x="0" y="0"/>
                  </a:moveTo>
                  <a:lnTo>
                    <a:pt x="4051688" y="0"/>
                  </a:lnTo>
                  <a:lnTo>
                    <a:pt x="4051688" y="936134"/>
                  </a:lnTo>
                  <a:lnTo>
                    <a:pt x="0" y="936134"/>
                  </a:lnTo>
                  <a:close/>
                </a:path>
              </a:pathLst>
            </a:custGeom>
            <a:solidFill>
              <a:srgbClr val="F1F2F2"/>
            </a:solidFill>
          </p:spPr>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23"/>
          <p:cNvSpPr txBox="1"/>
          <p:nvPr/>
        </p:nvSpPr>
        <p:spPr>
          <a:xfrm>
            <a:off x="2059652" y="6170783"/>
            <a:ext cx="4156254" cy="131318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KNN (K-NEAREST NEIGHBORS)</a:t>
            </a:r>
          </a:p>
        </p:txBody>
      </p:sp>
      <p:sp>
        <p:nvSpPr>
          <p:cNvPr id="24" name="AutoShape 24"/>
          <p:cNvSpPr/>
          <p:nvPr/>
        </p:nvSpPr>
        <p:spPr>
          <a:xfrm flipV="1">
            <a:off x="6681935" y="5354578"/>
            <a:ext cx="9525" cy="3085547"/>
          </a:xfrm>
          <a:prstGeom prst="line">
            <a:avLst/>
          </a:prstGeom>
          <a:ln w="133350" cap="flat">
            <a:solidFill>
              <a:srgbClr val="DDDEDE"/>
            </a:solidFill>
            <a:prstDash val="solid"/>
            <a:headEnd type="none" w="sm" len="sm"/>
            <a:tailEnd type="none" w="sm" len="sm"/>
          </a:ln>
        </p:spPr>
      </p:sp>
      <p:sp>
        <p:nvSpPr>
          <p:cNvPr id="25" name="TextBox 25"/>
          <p:cNvSpPr txBox="1"/>
          <p:nvPr/>
        </p:nvSpPr>
        <p:spPr>
          <a:xfrm>
            <a:off x="7011128" y="5376250"/>
            <a:ext cx="9104784" cy="3063875"/>
          </a:xfrm>
          <a:prstGeom prst="rect">
            <a:avLst/>
          </a:prstGeom>
        </p:spPr>
        <p:txBody>
          <a:bodyPr lIns="0" tIns="0" rIns="0" bIns="0" rtlCol="0" anchor="t">
            <a:spAutoFit/>
          </a:bodyPr>
          <a:lstStyle/>
          <a:p>
            <a:pPr>
              <a:lnSpc>
                <a:spcPts val="4899"/>
              </a:lnSpc>
            </a:pPr>
            <a:r>
              <a:rPr lang="en-US" sz="3499">
                <a:solidFill>
                  <a:srgbClr val="000000"/>
                </a:solidFill>
                <a:latin typeface="Nunito Bold"/>
              </a:rPr>
              <a:t>est un discriminant d'apprentissage supervisé non paramétrique, qui utilise la proximité pour effectuer des classifications ou des prédictions sur le regroupement d'un point de données individuel.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3215" y="-463917"/>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1452123" y="3251753"/>
            <a:ext cx="15383753" cy="3783495"/>
            <a:chOff x="0" y="0"/>
            <a:chExt cx="4051688" cy="996476"/>
          </a:xfrm>
        </p:grpSpPr>
        <p:sp>
          <p:nvSpPr>
            <p:cNvPr id="6" name="Freeform 6"/>
            <p:cNvSpPr/>
            <p:nvPr/>
          </p:nvSpPr>
          <p:spPr>
            <a:xfrm>
              <a:off x="0" y="0"/>
              <a:ext cx="4051688" cy="996476"/>
            </a:xfrm>
            <a:custGeom>
              <a:avLst/>
              <a:gdLst/>
              <a:ahLst/>
              <a:cxnLst/>
              <a:rect l="l" t="t" r="r" b="b"/>
              <a:pathLst>
                <a:path w="4051688" h="996476">
                  <a:moveTo>
                    <a:pt x="0" y="0"/>
                  </a:moveTo>
                  <a:lnTo>
                    <a:pt x="4051688" y="0"/>
                  </a:lnTo>
                  <a:lnTo>
                    <a:pt x="4051688" y="996476"/>
                  </a:lnTo>
                  <a:lnTo>
                    <a:pt x="0" y="996476"/>
                  </a:lnTo>
                  <a:close/>
                </a:path>
              </a:pathLst>
            </a:custGeom>
            <a:solidFill>
              <a:srgbClr val="F1F2F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163586"/>
            <a:ext cx="8009976" cy="1374579"/>
            <a:chOff x="0" y="0"/>
            <a:chExt cx="2109623" cy="362029"/>
          </a:xfrm>
        </p:grpSpPr>
        <p:sp>
          <p:nvSpPr>
            <p:cNvPr id="9" name="Freeform 9"/>
            <p:cNvSpPr/>
            <p:nvPr/>
          </p:nvSpPr>
          <p:spPr>
            <a:xfrm>
              <a:off x="0" y="0"/>
              <a:ext cx="2109623" cy="362029"/>
            </a:xfrm>
            <a:custGeom>
              <a:avLst/>
              <a:gdLst/>
              <a:ahLst/>
              <a:cxnLst/>
              <a:rect l="l" t="t" r="r" b="b"/>
              <a:pathLst>
                <a:path w="2109623" h="362029">
                  <a:moveTo>
                    <a:pt x="0" y="0"/>
                  </a:moveTo>
                  <a:lnTo>
                    <a:pt x="2109623" y="0"/>
                  </a:lnTo>
                  <a:lnTo>
                    <a:pt x="2109623" y="362029"/>
                  </a:lnTo>
                  <a:lnTo>
                    <a:pt x="0" y="362029"/>
                  </a:lnTo>
                  <a:close/>
                </a:path>
              </a:pathLst>
            </a:custGeom>
            <a:solidFill>
              <a:srgbClr val="DDDEDE"/>
            </a:solidFill>
            <a:ln w="38100">
              <a:solidFill>
                <a:srgbClr val="F1F2F2"/>
              </a:solidFill>
            </a:ln>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5"/>
          <p:cNvSpPr txBox="1"/>
          <p:nvPr/>
        </p:nvSpPr>
        <p:spPr>
          <a:xfrm>
            <a:off x="4543721" y="348905"/>
            <a:ext cx="9200557" cy="1817910"/>
          </a:xfrm>
          <a:prstGeom prst="rect">
            <a:avLst/>
          </a:prstGeom>
        </p:spPr>
        <p:txBody>
          <a:bodyPr lIns="0" tIns="0" rIns="0" bIns="0" rtlCol="0" anchor="t">
            <a:spAutoFit/>
          </a:bodyPr>
          <a:lstStyle/>
          <a:p>
            <a:pPr algn="ctr">
              <a:lnSpc>
                <a:spcPts val="5599"/>
              </a:lnSpc>
            </a:pPr>
            <a:r>
              <a:rPr lang="en-US" sz="3999">
                <a:solidFill>
                  <a:srgbClr val="000000"/>
                </a:solidFill>
                <a:latin typeface="Fredoka One Bold"/>
              </a:rPr>
              <a:t>LES ALGORITHMES UTILISÉS</a:t>
            </a:r>
          </a:p>
          <a:p>
            <a:pPr algn="ctr">
              <a:lnSpc>
                <a:spcPts val="9250"/>
              </a:lnSpc>
            </a:pPr>
            <a:endParaRPr lang="en-US" sz="3999">
              <a:solidFill>
                <a:srgbClr val="000000"/>
              </a:solidFill>
              <a:latin typeface="Fredoka One Bold"/>
            </a:endParaRPr>
          </a:p>
        </p:txBody>
      </p:sp>
      <p:sp>
        <p:nvSpPr>
          <p:cNvPr id="16" name="TextBox 16"/>
          <p:cNvSpPr txBox="1"/>
          <p:nvPr/>
        </p:nvSpPr>
        <p:spPr>
          <a:xfrm>
            <a:off x="7129612" y="3541040"/>
            <a:ext cx="9104784" cy="3063875"/>
          </a:xfrm>
          <a:prstGeom prst="rect">
            <a:avLst/>
          </a:prstGeom>
        </p:spPr>
        <p:txBody>
          <a:bodyPr lIns="0" tIns="0" rIns="0" bIns="0" rtlCol="0" anchor="t">
            <a:spAutoFit/>
          </a:bodyPr>
          <a:lstStyle/>
          <a:p>
            <a:pPr algn="just">
              <a:lnSpc>
                <a:spcPts val="4899"/>
              </a:lnSpc>
            </a:pPr>
            <a:r>
              <a:rPr lang="en-US" sz="3499">
                <a:solidFill>
                  <a:srgbClr val="000000"/>
                </a:solidFill>
                <a:latin typeface="Nunito Bold"/>
              </a:rPr>
              <a:t>est un algorithme de Machine Learning qui permet de faire une prédiction ou un classement. C'est un schéma ayant la forme d'un arbre, qui présente les Data possibles d'une série de choix interconnectés.</a:t>
            </a:r>
          </a:p>
        </p:txBody>
      </p:sp>
      <p:sp>
        <p:nvSpPr>
          <p:cNvPr id="17" name="TextBox 17"/>
          <p:cNvSpPr txBox="1"/>
          <p:nvPr/>
        </p:nvSpPr>
        <p:spPr>
          <a:xfrm>
            <a:off x="1907257" y="4448810"/>
            <a:ext cx="4698480" cy="131318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DT (DECISION TREE)</a:t>
            </a:r>
          </a:p>
        </p:txBody>
      </p:sp>
      <p:sp>
        <p:nvSpPr>
          <p:cNvPr id="18" name="AutoShape 18"/>
          <p:cNvSpPr/>
          <p:nvPr/>
        </p:nvSpPr>
        <p:spPr>
          <a:xfrm flipV="1">
            <a:off x="6605737" y="3485783"/>
            <a:ext cx="0" cy="3231540"/>
          </a:xfrm>
          <a:prstGeom prst="line">
            <a:avLst/>
          </a:prstGeom>
          <a:ln w="133350" cap="flat">
            <a:solidFill>
              <a:srgbClr val="DDDEDE"/>
            </a:solidFill>
            <a:prstDash val="solid"/>
            <a:headEnd type="none" w="sm" len="sm"/>
            <a:tailEnd type="none" w="sm" len="sm"/>
          </a:ln>
        </p:spPr>
      </p:sp>
      <p:sp>
        <p:nvSpPr>
          <p:cNvPr id="19" name="Freeform 19"/>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116949" y="189662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1668631" y="3837538"/>
            <a:ext cx="14950738"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One Bold"/>
              </a:rPr>
              <a:t>IMPLÉMENTATION</a:t>
            </a:r>
          </a:p>
        </p:txBody>
      </p:sp>
      <p:sp>
        <p:nvSpPr>
          <p:cNvPr id="11" name="Freeform 11"/>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5780238" y="152678"/>
            <a:ext cx="7566087" cy="2670012"/>
            <a:chOff x="0" y="0"/>
            <a:chExt cx="1992714" cy="703213"/>
          </a:xfrm>
        </p:grpSpPr>
        <p:sp>
          <p:nvSpPr>
            <p:cNvPr id="6" name="Freeform 6"/>
            <p:cNvSpPr/>
            <p:nvPr/>
          </p:nvSpPr>
          <p:spPr>
            <a:xfrm>
              <a:off x="0" y="0"/>
              <a:ext cx="1992714" cy="703213"/>
            </a:xfrm>
            <a:custGeom>
              <a:avLst/>
              <a:gdLst/>
              <a:ahLst/>
              <a:cxnLst/>
              <a:rect l="l" t="t" r="r" b="b"/>
              <a:pathLst>
                <a:path w="1992714" h="703213">
                  <a:moveTo>
                    <a:pt x="0" y="0"/>
                  </a:moveTo>
                  <a:lnTo>
                    <a:pt x="1992714" y="0"/>
                  </a:lnTo>
                  <a:lnTo>
                    <a:pt x="1992714" y="703213"/>
                  </a:lnTo>
                  <a:lnTo>
                    <a:pt x="0" y="703213"/>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a:off x="361476" y="2973541"/>
            <a:ext cx="6106442" cy="3012463"/>
            <a:chOff x="0" y="0"/>
            <a:chExt cx="8141923" cy="4016617"/>
          </a:xfrm>
        </p:grpSpPr>
        <p:grpSp>
          <p:nvGrpSpPr>
            <p:cNvPr id="11" name="Group 11"/>
            <p:cNvGrpSpPr/>
            <p:nvPr/>
          </p:nvGrpSpPr>
          <p:grpSpPr>
            <a:xfrm>
              <a:off x="0" y="0"/>
              <a:ext cx="8070164" cy="4016617"/>
              <a:chOff x="0" y="0"/>
              <a:chExt cx="2053316" cy="1021960"/>
            </a:xfrm>
          </p:grpSpPr>
          <p:sp>
            <p:nvSpPr>
              <p:cNvPr id="12" name="Freeform 12"/>
              <p:cNvSpPr/>
              <p:nvPr/>
            </p:nvSpPr>
            <p:spPr>
              <a:xfrm>
                <a:off x="0" y="0"/>
                <a:ext cx="2053316" cy="1021960"/>
              </a:xfrm>
              <a:custGeom>
                <a:avLst/>
                <a:gdLst/>
                <a:ahLst/>
                <a:cxnLst/>
                <a:rect l="l" t="t" r="r" b="b"/>
                <a:pathLst>
                  <a:path w="2053316" h="1021960">
                    <a:moveTo>
                      <a:pt x="0" y="0"/>
                    </a:moveTo>
                    <a:lnTo>
                      <a:pt x="2053316" y="0"/>
                    </a:lnTo>
                    <a:lnTo>
                      <a:pt x="2053316" y="1021960"/>
                    </a:lnTo>
                    <a:lnTo>
                      <a:pt x="0" y="1021960"/>
                    </a:lnTo>
                    <a:close/>
                  </a:path>
                </a:pathLst>
              </a:custGeom>
              <a:solidFill>
                <a:srgbClr val="DDDEDE"/>
              </a:solidFill>
              <a:ln w="38100">
                <a:solidFill>
                  <a:srgbClr val="F1F2F2"/>
                </a:solidFill>
              </a:ln>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TextBox 14"/>
            <p:cNvSpPr txBox="1"/>
            <p:nvPr/>
          </p:nvSpPr>
          <p:spPr>
            <a:xfrm>
              <a:off x="269566" y="385439"/>
              <a:ext cx="7872358" cy="3541132"/>
            </a:xfrm>
            <a:prstGeom prst="rect">
              <a:avLst/>
            </a:prstGeom>
          </p:spPr>
          <p:txBody>
            <a:bodyPr lIns="0" tIns="0" rIns="0" bIns="0" rtlCol="0" anchor="t">
              <a:spAutoFit/>
            </a:bodyPr>
            <a:lstStyle/>
            <a:p>
              <a:pPr>
                <a:lnSpc>
                  <a:spcPts val="4277"/>
                </a:lnSpc>
              </a:pPr>
              <a:r>
                <a:rPr lang="en-US" sz="3055" dirty="0">
                  <a:solidFill>
                    <a:srgbClr val="000000"/>
                  </a:solidFill>
                  <a:latin typeface="Nunito Bold"/>
                </a:rPr>
                <a:t>Les </a:t>
              </a:r>
              <a:r>
                <a:rPr lang="en-US" sz="3055" dirty="0" err="1">
                  <a:solidFill>
                    <a:srgbClr val="000000"/>
                  </a:solidFill>
                  <a:latin typeface="Nunito Bold"/>
                </a:rPr>
                <a:t>données</a:t>
              </a:r>
              <a:r>
                <a:rPr lang="en-US" sz="3055" dirty="0">
                  <a:solidFill>
                    <a:srgbClr val="000000"/>
                  </a:solidFill>
                  <a:latin typeface="Nunito Bold"/>
                </a:rPr>
                <a:t> </a:t>
              </a:r>
              <a:r>
                <a:rPr lang="en-US" sz="3055" dirty="0" err="1">
                  <a:solidFill>
                    <a:srgbClr val="000000"/>
                  </a:solidFill>
                  <a:latin typeface="Nunito Bold"/>
                </a:rPr>
                <a:t>sont</a:t>
              </a:r>
              <a:r>
                <a:rPr lang="en-US" sz="3055" dirty="0">
                  <a:solidFill>
                    <a:srgbClr val="000000"/>
                  </a:solidFill>
                  <a:latin typeface="Nunito Bold"/>
                </a:rPr>
                <a:t> </a:t>
              </a:r>
              <a:r>
                <a:rPr lang="en-US" sz="3055" dirty="0" err="1">
                  <a:solidFill>
                    <a:srgbClr val="000000"/>
                  </a:solidFill>
                  <a:latin typeface="Nunito Bold"/>
                </a:rPr>
                <a:t>chargées</a:t>
              </a:r>
              <a:r>
                <a:rPr lang="en-US" sz="3055" dirty="0">
                  <a:solidFill>
                    <a:srgbClr val="000000"/>
                  </a:solidFill>
                  <a:latin typeface="Nunito Bold"/>
                </a:rPr>
                <a:t> à </a:t>
              </a:r>
              <a:r>
                <a:rPr lang="en-US" sz="3055" dirty="0" err="1">
                  <a:solidFill>
                    <a:srgbClr val="000000"/>
                  </a:solidFill>
                  <a:latin typeface="Nunito Bold"/>
                </a:rPr>
                <a:t>partir</a:t>
              </a:r>
              <a:r>
                <a:rPr lang="en-US" sz="3055" dirty="0">
                  <a:solidFill>
                    <a:srgbClr val="000000"/>
                  </a:solidFill>
                  <a:latin typeface="Nunito Bold"/>
                </a:rPr>
                <a:t> d'un </a:t>
              </a:r>
              <a:r>
                <a:rPr lang="en-US" sz="3055" dirty="0" err="1">
                  <a:solidFill>
                    <a:srgbClr val="000000"/>
                  </a:solidFill>
                  <a:latin typeface="Nunito Bold"/>
                </a:rPr>
                <a:t>fichier</a:t>
              </a:r>
              <a:r>
                <a:rPr lang="en-US" sz="3055" dirty="0">
                  <a:solidFill>
                    <a:srgbClr val="000000"/>
                  </a:solidFill>
                  <a:latin typeface="Nunito Bold"/>
                </a:rPr>
                <a:t> CSV </a:t>
              </a:r>
              <a:r>
                <a:rPr lang="en-US" sz="3055" dirty="0" err="1">
                  <a:solidFill>
                    <a:srgbClr val="000000"/>
                  </a:solidFill>
                  <a:latin typeface="Nunito Bold"/>
                </a:rPr>
                <a:t>contenant</a:t>
              </a:r>
              <a:r>
                <a:rPr lang="en-US" sz="3055" dirty="0">
                  <a:solidFill>
                    <a:srgbClr val="000000"/>
                  </a:solidFill>
                  <a:latin typeface="Nunito Bold"/>
                </a:rPr>
                <a:t> des </a:t>
              </a:r>
              <a:r>
                <a:rPr lang="en-US" sz="3055" dirty="0" err="1">
                  <a:solidFill>
                    <a:srgbClr val="000000"/>
                  </a:solidFill>
                  <a:latin typeface="Nunito Bold"/>
                </a:rPr>
                <a:t>informations</a:t>
              </a:r>
              <a:r>
                <a:rPr lang="en-US" sz="3055" dirty="0">
                  <a:solidFill>
                    <a:srgbClr val="000000"/>
                  </a:solidFill>
                  <a:latin typeface="Nunito Bold"/>
                </a:rPr>
                <a:t> sur les emails, </a:t>
              </a:r>
              <a:r>
                <a:rPr lang="en-US" sz="3055" dirty="0" err="1">
                  <a:solidFill>
                    <a:srgbClr val="000000"/>
                  </a:solidFill>
                  <a:latin typeface="Nunito Bold"/>
                </a:rPr>
                <a:t>notamment</a:t>
              </a:r>
              <a:r>
                <a:rPr lang="en-US" sz="3055" dirty="0">
                  <a:solidFill>
                    <a:srgbClr val="000000"/>
                  </a:solidFill>
                  <a:latin typeface="Nunito Bold"/>
                </a:rPr>
                <a:t> les </a:t>
              </a:r>
              <a:r>
                <a:rPr lang="en-US" sz="3055" dirty="0" err="1">
                  <a:solidFill>
                    <a:srgbClr val="000000"/>
                  </a:solidFill>
                  <a:latin typeface="Nunito Bold"/>
                </a:rPr>
                <a:t>libellés</a:t>
              </a:r>
              <a:r>
                <a:rPr lang="en-US" sz="3055" dirty="0">
                  <a:solidFill>
                    <a:srgbClr val="000000"/>
                  </a:solidFill>
                  <a:latin typeface="Nunito Bold"/>
                </a:rPr>
                <a:t> (spam </a:t>
              </a:r>
              <a:r>
                <a:rPr lang="en-US" sz="3055" dirty="0" err="1">
                  <a:solidFill>
                    <a:srgbClr val="000000"/>
                  </a:solidFill>
                  <a:latin typeface="Nunito Bold"/>
                </a:rPr>
                <a:t>ou</a:t>
              </a:r>
              <a:r>
                <a:rPr lang="en-US" sz="3055" dirty="0">
                  <a:solidFill>
                    <a:srgbClr val="000000"/>
                  </a:solidFill>
                  <a:latin typeface="Nunito Bold"/>
                </a:rPr>
                <a:t> ham) et les messages.</a:t>
              </a:r>
            </a:p>
          </p:txBody>
        </p:sp>
      </p:grpSp>
      <p:grpSp>
        <p:nvGrpSpPr>
          <p:cNvPr id="15" name="Group 15"/>
          <p:cNvGrpSpPr/>
          <p:nvPr/>
        </p:nvGrpSpPr>
        <p:grpSpPr>
          <a:xfrm>
            <a:off x="8869066" y="3137014"/>
            <a:ext cx="6490397" cy="1173133"/>
            <a:chOff x="0" y="0"/>
            <a:chExt cx="1709405" cy="308973"/>
          </a:xfrm>
        </p:grpSpPr>
        <p:sp>
          <p:nvSpPr>
            <p:cNvPr id="16" name="Freeform 16"/>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7276167" y="4310147"/>
            <a:ext cx="9651839" cy="5589269"/>
          </a:xfrm>
          <a:custGeom>
            <a:avLst/>
            <a:gdLst/>
            <a:ahLst/>
            <a:cxnLst/>
            <a:rect l="l" t="t" r="r" b="b"/>
            <a:pathLst>
              <a:path w="9651839" h="5589269">
                <a:moveTo>
                  <a:pt x="0" y="0"/>
                </a:moveTo>
                <a:lnTo>
                  <a:pt x="9651839" y="0"/>
                </a:lnTo>
                <a:lnTo>
                  <a:pt x="9651839" y="5589269"/>
                </a:lnTo>
                <a:lnTo>
                  <a:pt x="0" y="5589269"/>
                </a:lnTo>
                <a:lnTo>
                  <a:pt x="0" y="0"/>
                </a:lnTo>
                <a:close/>
              </a:path>
            </a:pathLst>
          </a:custGeom>
          <a:blipFill>
            <a:blip r:embed="rId9"/>
            <a:stretch>
              <a:fillRect/>
            </a:stretch>
          </a:blipFill>
        </p:spPr>
      </p:sp>
      <p:sp>
        <p:nvSpPr>
          <p:cNvPr id="19" name="TextBox 19"/>
          <p:cNvSpPr txBox="1"/>
          <p:nvPr/>
        </p:nvSpPr>
        <p:spPr>
          <a:xfrm>
            <a:off x="5910979" y="605764"/>
            <a:ext cx="7435346" cy="1668589"/>
          </a:xfrm>
          <a:prstGeom prst="rect">
            <a:avLst/>
          </a:prstGeom>
        </p:spPr>
        <p:txBody>
          <a:bodyPr lIns="0" tIns="0" rIns="0" bIns="0" rtlCol="0" anchor="t">
            <a:spAutoFit/>
          </a:bodyPr>
          <a:lstStyle/>
          <a:p>
            <a:pPr algn="ctr">
              <a:lnSpc>
                <a:spcPts val="6730"/>
              </a:lnSpc>
            </a:pPr>
            <a:r>
              <a:rPr lang="en-US" sz="4807">
                <a:solidFill>
                  <a:srgbClr val="000000"/>
                </a:solidFill>
                <a:latin typeface="Fredoka One Bold"/>
              </a:rPr>
              <a:t>CHARGEMENT DES DONNÉES </a:t>
            </a:r>
          </a:p>
        </p:txBody>
      </p:sp>
      <p:sp>
        <p:nvSpPr>
          <p:cNvPr id="20" name="TextBox 20"/>
          <p:cNvSpPr txBox="1"/>
          <p:nvPr/>
        </p:nvSpPr>
        <p:spPr>
          <a:xfrm>
            <a:off x="8869066" y="3319816"/>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2489084" y="1028700"/>
            <a:ext cx="13072614" cy="8082926"/>
          </a:xfrm>
          <a:custGeom>
            <a:avLst/>
            <a:gdLst/>
            <a:ahLst/>
            <a:cxnLst/>
            <a:rect l="l" t="t" r="r" b="b"/>
            <a:pathLst>
              <a:path w="13072614" h="8082926">
                <a:moveTo>
                  <a:pt x="0" y="0"/>
                </a:moveTo>
                <a:lnTo>
                  <a:pt x="13072614" y="0"/>
                </a:lnTo>
                <a:lnTo>
                  <a:pt x="13072614" y="8082926"/>
                </a:lnTo>
                <a:lnTo>
                  <a:pt x="0" y="8082926"/>
                </a:lnTo>
                <a:lnTo>
                  <a:pt x="0" y="0"/>
                </a:lnTo>
                <a:close/>
              </a:path>
            </a:pathLst>
          </a:custGeom>
          <a:blipFill>
            <a:blip r:embed="rId9"/>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5" name="Group 5"/>
          <p:cNvGrpSpPr/>
          <p:nvPr/>
        </p:nvGrpSpPr>
        <p:grpSpPr>
          <a:xfrm>
            <a:off x="5780238" y="194672"/>
            <a:ext cx="7566087" cy="2670012"/>
            <a:chOff x="0" y="0"/>
            <a:chExt cx="1992714" cy="703213"/>
          </a:xfrm>
        </p:grpSpPr>
        <p:sp>
          <p:nvSpPr>
            <p:cNvPr id="6" name="Freeform 6"/>
            <p:cNvSpPr/>
            <p:nvPr/>
          </p:nvSpPr>
          <p:spPr>
            <a:xfrm>
              <a:off x="0" y="0"/>
              <a:ext cx="1992714" cy="703213"/>
            </a:xfrm>
            <a:custGeom>
              <a:avLst/>
              <a:gdLst/>
              <a:ahLst/>
              <a:cxnLst/>
              <a:rect l="l" t="t" r="r" b="b"/>
              <a:pathLst>
                <a:path w="1992714" h="703213">
                  <a:moveTo>
                    <a:pt x="0" y="0"/>
                  </a:moveTo>
                  <a:lnTo>
                    <a:pt x="1992714" y="0"/>
                  </a:lnTo>
                  <a:lnTo>
                    <a:pt x="1992714" y="703213"/>
                  </a:lnTo>
                  <a:lnTo>
                    <a:pt x="0" y="703213"/>
                  </a:lnTo>
                  <a:close/>
                </a:path>
              </a:pathLst>
            </a:custGeom>
            <a:solidFill>
              <a:srgbClr val="DDDEDE"/>
            </a:solidFill>
            <a:ln w="38100">
              <a:solidFill>
                <a:srgbClr val="F1F2F2"/>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a:off x="492217" y="4628186"/>
            <a:ext cx="5418762" cy="2673213"/>
            <a:chOff x="0" y="0"/>
            <a:chExt cx="7225017" cy="3564283"/>
          </a:xfrm>
        </p:grpSpPr>
        <p:grpSp>
          <p:nvGrpSpPr>
            <p:cNvPr id="11" name="Group 11"/>
            <p:cNvGrpSpPr/>
            <p:nvPr/>
          </p:nvGrpSpPr>
          <p:grpSpPr>
            <a:xfrm>
              <a:off x="0" y="0"/>
              <a:ext cx="7161338" cy="3564283"/>
              <a:chOff x="0" y="0"/>
              <a:chExt cx="2053316" cy="1021960"/>
            </a:xfrm>
          </p:grpSpPr>
          <p:sp>
            <p:nvSpPr>
              <p:cNvPr id="12" name="Freeform 12"/>
              <p:cNvSpPr/>
              <p:nvPr/>
            </p:nvSpPr>
            <p:spPr>
              <a:xfrm>
                <a:off x="0" y="0"/>
                <a:ext cx="2053316" cy="1021960"/>
              </a:xfrm>
              <a:custGeom>
                <a:avLst/>
                <a:gdLst/>
                <a:ahLst/>
                <a:cxnLst/>
                <a:rect l="l" t="t" r="r" b="b"/>
                <a:pathLst>
                  <a:path w="2053316" h="1021960">
                    <a:moveTo>
                      <a:pt x="0" y="0"/>
                    </a:moveTo>
                    <a:lnTo>
                      <a:pt x="2053316" y="0"/>
                    </a:lnTo>
                    <a:lnTo>
                      <a:pt x="2053316" y="1021960"/>
                    </a:lnTo>
                    <a:lnTo>
                      <a:pt x="0" y="1021960"/>
                    </a:lnTo>
                    <a:close/>
                  </a:path>
                </a:pathLst>
              </a:custGeom>
              <a:solidFill>
                <a:srgbClr val="DDDEDE"/>
              </a:solidFill>
              <a:ln w="38100">
                <a:solidFill>
                  <a:srgbClr val="F1F2F2"/>
                </a:solidFill>
              </a:ln>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TextBox 14"/>
            <p:cNvSpPr txBox="1"/>
            <p:nvPr/>
          </p:nvSpPr>
          <p:spPr>
            <a:xfrm>
              <a:off x="239208" y="353574"/>
              <a:ext cx="6985808" cy="3130805"/>
            </a:xfrm>
            <a:prstGeom prst="rect">
              <a:avLst/>
            </a:prstGeom>
          </p:spPr>
          <p:txBody>
            <a:bodyPr lIns="0" tIns="0" rIns="0" bIns="0" rtlCol="0" anchor="t">
              <a:spAutoFit/>
            </a:bodyPr>
            <a:lstStyle/>
            <a:p>
              <a:pPr>
                <a:lnSpc>
                  <a:spcPts val="3795"/>
                </a:lnSpc>
              </a:pPr>
              <a:r>
                <a:rPr lang="en-US" sz="2711">
                  <a:solidFill>
                    <a:srgbClr val="000000"/>
                  </a:solidFill>
                  <a:latin typeface="Nunito Bold"/>
                </a:rPr>
                <a:t>Une analyse exploratoire est effectuée pour comprendre la distribution des données et obtenir des informations statistiques.</a:t>
              </a:r>
            </a:p>
          </p:txBody>
        </p:sp>
      </p:grpSp>
      <p:grpSp>
        <p:nvGrpSpPr>
          <p:cNvPr id="15" name="Group 15"/>
          <p:cNvGrpSpPr/>
          <p:nvPr/>
        </p:nvGrpSpPr>
        <p:grpSpPr>
          <a:xfrm>
            <a:off x="8869066" y="3137014"/>
            <a:ext cx="6490397" cy="1173133"/>
            <a:chOff x="0" y="0"/>
            <a:chExt cx="1709405" cy="308973"/>
          </a:xfrm>
        </p:grpSpPr>
        <p:sp>
          <p:nvSpPr>
            <p:cNvPr id="16" name="Freeform 16"/>
            <p:cNvSpPr/>
            <p:nvPr/>
          </p:nvSpPr>
          <p:spPr>
            <a:xfrm>
              <a:off x="0" y="0"/>
              <a:ext cx="1709405" cy="308973"/>
            </a:xfrm>
            <a:custGeom>
              <a:avLst/>
              <a:gdLst/>
              <a:ahLst/>
              <a:cxnLst/>
              <a:rect l="l" t="t" r="r" b="b"/>
              <a:pathLst>
                <a:path w="1709405" h="308973">
                  <a:moveTo>
                    <a:pt x="0" y="0"/>
                  </a:moveTo>
                  <a:lnTo>
                    <a:pt x="1709405" y="0"/>
                  </a:lnTo>
                  <a:lnTo>
                    <a:pt x="1709405" y="308973"/>
                  </a:lnTo>
                  <a:lnTo>
                    <a:pt x="0" y="308973"/>
                  </a:lnTo>
                  <a:close/>
                </a:path>
              </a:pathLst>
            </a:custGeom>
            <a:solidFill>
              <a:srgbClr val="DDDEDE"/>
            </a:solidFill>
            <a:ln w="38100">
              <a:solidFill>
                <a:srgbClr val="F1F2F2"/>
              </a:solidFill>
            </a:ln>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7716939" y="4495798"/>
            <a:ext cx="8794650" cy="5611202"/>
          </a:xfrm>
          <a:custGeom>
            <a:avLst/>
            <a:gdLst/>
            <a:ahLst/>
            <a:cxnLst/>
            <a:rect l="l" t="t" r="r" b="b"/>
            <a:pathLst>
              <a:path w="8794650" h="5611202">
                <a:moveTo>
                  <a:pt x="0" y="0"/>
                </a:moveTo>
                <a:lnTo>
                  <a:pt x="8794650" y="0"/>
                </a:lnTo>
                <a:lnTo>
                  <a:pt x="8794650" y="5611202"/>
                </a:lnTo>
                <a:lnTo>
                  <a:pt x="0" y="5611202"/>
                </a:lnTo>
                <a:lnTo>
                  <a:pt x="0" y="0"/>
                </a:lnTo>
                <a:close/>
              </a:path>
            </a:pathLst>
          </a:custGeom>
          <a:blipFill>
            <a:blip r:embed="rId9"/>
            <a:stretch>
              <a:fillRect r="-1563"/>
            </a:stretch>
          </a:blipFill>
        </p:spPr>
      </p:sp>
      <p:sp>
        <p:nvSpPr>
          <p:cNvPr id="19" name="TextBox 19"/>
          <p:cNvSpPr txBox="1"/>
          <p:nvPr/>
        </p:nvSpPr>
        <p:spPr>
          <a:xfrm>
            <a:off x="5910979" y="348557"/>
            <a:ext cx="7435346" cy="2516314"/>
          </a:xfrm>
          <a:prstGeom prst="rect">
            <a:avLst/>
          </a:prstGeom>
        </p:spPr>
        <p:txBody>
          <a:bodyPr lIns="0" tIns="0" rIns="0" bIns="0" rtlCol="0" anchor="t">
            <a:spAutoFit/>
          </a:bodyPr>
          <a:lstStyle/>
          <a:p>
            <a:pPr algn="ctr">
              <a:lnSpc>
                <a:spcPts val="6730"/>
              </a:lnSpc>
            </a:pPr>
            <a:r>
              <a:rPr lang="en-US" sz="4807">
                <a:solidFill>
                  <a:srgbClr val="000000"/>
                </a:solidFill>
                <a:latin typeface="Fredoka One Bold"/>
              </a:rPr>
              <a:t>ANALYSE EXPLORATOIRE DES DONNÉES</a:t>
            </a:r>
          </a:p>
        </p:txBody>
      </p:sp>
      <p:sp>
        <p:nvSpPr>
          <p:cNvPr id="20" name="TextBox 20"/>
          <p:cNvSpPr txBox="1"/>
          <p:nvPr/>
        </p:nvSpPr>
        <p:spPr>
          <a:xfrm>
            <a:off x="8869066" y="3319816"/>
            <a:ext cx="6466041" cy="721804"/>
          </a:xfrm>
          <a:prstGeom prst="rect">
            <a:avLst/>
          </a:prstGeom>
        </p:spPr>
        <p:txBody>
          <a:bodyPr lIns="0" tIns="0" rIns="0" bIns="0" rtlCol="0" anchor="t">
            <a:spAutoFit/>
          </a:bodyPr>
          <a:lstStyle/>
          <a:p>
            <a:pPr algn="ctr">
              <a:lnSpc>
                <a:spcPts val="5890"/>
              </a:lnSpc>
            </a:pPr>
            <a:r>
              <a:rPr lang="en-US" sz="4207">
                <a:solidFill>
                  <a:srgbClr val="000000"/>
                </a:solidFill>
                <a:latin typeface="Fredoka One Bold"/>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479478" y="7617889"/>
            <a:ext cx="11553066" cy="2669111"/>
          </a:xfrm>
          <a:custGeom>
            <a:avLst/>
            <a:gdLst/>
            <a:ahLst/>
            <a:cxnLst/>
            <a:rect l="l" t="t" r="r" b="b"/>
            <a:pathLst>
              <a:path w="11553066" h="2669111">
                <a:moveTo>
                  <a:pt x="0" y="0"/>
                </a:moveTo>
                <a:lnTo>
                  <a:pt x="11553066" y="0"/>
                </a:lnTo>
                <a:lnTo>
                  <a:pt x="11553066" y="2669111"/>
                </a:lnTo>
                <a:lnTo>
                  <a:pt x="0" y="2669111"/>
                </a:lnTo>
                <a:lnTo>
                  <a:pt x="0" y="0"/>
                </a:lnTo>
                <a:close/>
              </a:path>
            </a:pathLst>
          </a:custGeom>
          <a:blipFill>
            <a:blip r:embed="rId9"/>
            <a:stretch>
              <a:fillRect/>
            </a:stretch>
          </a:blipFill>
        </p:spPr>
      </p:sp>
      <p:sp>
        <p:nvSpPr>
          <p:cNvPr id="8" name="Freeform 8"/>
          <p:cNvSpPr/>
          <p:nvPr/>
        </p:nvSpPr>
        <p:spPr>
          <a:xfrm>
            <a:off x="9181511" y="2294707"/>
            <a:ext cx="9106489" cy="6113575"/>
          </a:xfrm>
          <a:custGeom>
            <a:avLst/>
            <a:gdLst/>
            <a:ahLst/>
            <a:cxnLst/>
            <a:rect l="l" t="t" r="r" b="b"/>
            <a:pathLst>
              <a:path w="9106489" h="6113575">
                <a:moveTo>
                  <a:pt x="0" y="0"/>
                </a:moveTo>
                <a:lnTo>
                  <a:pt x="9106489" y="0"/>
                </a:lnTo>
                <a:lnTo>
                  <a:pt x="9106489" y="6113575"/>
                </a:lnTo>
                <a:lnTo>
                  <a:pt x="0" y="6113575"/>
                </a:lnTo>
                <a:lnTo>
                  <a:pt x="0" y="0"/>
                </a:lnTo>
                <a:close/>
              </a:path>
            </a:pathLst>
          </a:custGeom>
          <a:blipFill>
            <a:blip r:embed="rId10"/>
            <a:stretch>
              <a:fillRect/>
            </a:stretch>
          </a:blipFill>
        </p:spPr>
      </p:sp>
      <p:sp>
        <p:nvSpPr>
          <p:cNvPr id="9" name="Freeform 9"/>
          <p:cNvSpPr/>
          <p:nvPr/>
        </p:nvSpPr>
        <p:spPr>
          <a:xfrm>
            <a:off x="145362" y="297845"/>
            <a:ext cx="9036149" cy="5547340"/>
          </a:xfrm>
          <a:custGeom>
            <a:avLst/>
            <a:gdLst/>
            <a:ahLst/>
            <a:cxnLst/>
            <a:rect l="l" t="t" r="r" b="b"/>
            <a:pathLst>
              <a:path w="9036149" h="5547340">
                <a:moveTo>
                  <a:pt x="0" y="0"/>
                </a:moveTo>
                <a:lnTo>
                  <a:pt x="9036149" y="0"/>
                </a:lnTo>
                <a:lnTo>
                  <a:pt x="9036149" y="5547340"/>
                </a:lnTo>
                <a:lnTo>
                  <a:pt x="0" y="5547340"/>
                </a:lnTo>
                <a:lnTo>
                  <a:pt x="0" y="0"/>
                </a:lnTo>
                <a:close/>
              </a:path>
            </a:pathLst>
          </a:custGeom>
          <a:blipFill>
            <a:blip r:embed="rId11"/>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1336</Words>
  <Application>Microsoft Office PowerPoint</Application>
  <PresentationFormat>Custom</PresentationFormat>
  <Paragraphs>84</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Söhne</vt:lpstr>
      <vt:lpstr>Calibri</vt:lpstr>
      <vt:lpstr>Fredoka One Bold</vt:lpstr>
      <vt:lpstr>Fredoka One</vt:lpstr>
      <vt:lpstr>Nunito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 white simple modern Thesis Defense Presentation </dc:title>
  <cp:lastModifiedBy>Younes Hazmiri</cp:lastModifiedBy>
  <cp:revision>16</cp:revision>
  <dcterms:created xsi:type="dcterms:W3CDTF">2006-08-16T00:00:00Z</dcterms:created>
  <dcterms:modified xsi:type="dcterms:W3CDTF">2023-07-06T06:28:52Z</dcterms:modified>
  <dc:identifier>DAFnmevSQd0</dc:identifier>
</cp:coreProperties>
</file>