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4" r:id="rId2"/>
    <p:sldId id="257" r:id="rId3"/>
    <p:sldId id="258" r:id="rId4"/>
    <p:sldId id="259" r:id="rId5"/>
    <p:sldId id="260" r:id="rId6"/>
    <p:sldId id="261" r:id="rId7"/>
    <p:sldId id="265" r:id="rId8"/>
    <p:sldId id="266" r:id="rId9"/>
    <p:sldId id="256" r:id="rId10"/>
  </p:sldIdLst>
  <p:sldSz cx="18288000" cy="10287000"/>
  <p:notesSz cx="6858000" cy="9144000"/>
  <p:embeddedFontLst>
    <p:embeddedFont>
      <p:font typeface="Montserrat" panose="00000500000000000000" pitchFamily="2" charset="0"/>
      <p:regular r:id="rId11"/>
      <p:bold r:id="rId12"/>
      <p:boldItalic r:id="rId13"/>
    </p:embeddedFont>
    <p:embeddedFont>
      <p:font typeface="Montserrat Bold" panose="00000800000000000000" charset="0"/>
      <p:regular r:id="rId14"/>
    </p:embeddedFont>
    <p:embeddedFont>
      <p:font typeface="Montserrat Italics" panose="020B0604020202020204" charset="0"/>
      <p:regular r:id="rId15"/>
    </p:embeddedFont>
    <p:embeddedFont>
      <p:font typeface="Montserrat Ultra-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AC9"/>
    <a:srgbClr val="E7E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22" autoAdjust="0"/>
  </p:normalViewPr>
  <p:slideViewPr>
    <p:cSldViewPr>
      <p:cViewPr varScale="1">
        <p:scale>
          <a:sx n="52" d="100"/>
          <a:sy n="52" d="100"/>
        </p:scale>
        <p:origin x="7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sv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10.jpeg"/><Relationship Id="rId5" Type="http://schemas.openxmlformats.org/officeDocument/2006/relationships/image" Target="../media/image4.jpe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7E6FA"/>
        </a:solidFill>
        <a:effectLst/>
      </p:bgPr>
    </p:bg>
    <p:spTree>
      <p:nvGrpSpPr>
        <p:cNvPr id="1" name="">
          <a:extLst>
            <a:ext uri="{FF2B5EF4-FFF2-40B4-BE49-F238E27FC236}">
              <a16:creationId xmlns:a16="http://schemas.microsoft.com/office/drawing/2014/main" id="{F062A3C9-C628-A187-551F-E33CF315032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6F23A7AA-794E-C773-31E6-7C8743CA647D}"/>
              </a:ext>
            </a:extLst>
          </p:cNvPr>
          <p:cNvGrpSpPr>
            <a:grpSpLocks noChangeAspect="1"/>
          </p:cNvGrpSpPr>
          <p:nvPr/>
        </p:nvGrpSpPr>
        <p:grpSpPr>
          <a:xfrm>
            <a:off x="-1524000" y="1822556"/>
            <a:ext cx="3549544" cy="3549544"/>
            <a:chOff x="0" y="0"/>
            <a:chExt cx="1708150" cy="1708150"/>
          </a:xfrm>
        </p:grpSpPr>
        <p:sp>
          <p:nvSpPr>
            <p:cNvPr id="3" name="Freeform 3">
              <a:extLst>
                <a:ext uri="{FF2B5EF4-FFF2-40B4-BE49-F238E27FC236}">
                  <a16:creationId xmlns:a16="http://schemas.microsoft.com/office/drawing/2014/main" id="{178EAE29-BD49-C9DD-64DD-81CB39DBD0E0}"/>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B48A9"/>
            </a:solidFill>
          </p:spPr>
        </p:sp>
      </p:grpSp>
      <p:grpSp>
        <p:nvGrpSpPr>
          <p:cNvPr id="4" name="Group 4">
            <a:extLst>
              <a:ext uri="{FF2B5EF4-FFF2-40B4-BE49-F238E27FC236}">
                <a16:creationId xmlns:a16="http://schemas.microsoft.com/office/drawing/2014/main" id="{94E23B5C-FEC8-F73C-5A18-859FCCF580BA}"/>
              </a:ext>
            </a:extLst>
          </p:cNvPr>
          <p:cNvGrpSpPr>
            <a:grpSpLocks noChangeAspect="1"/>
          </p:cNvGrpSpPr>
          <p:nvPr/>
        </p:nvGrpSpPr>
        <p:grpSpPr>
          <a:xfrm>
            <a:off x="7747893" y="9305382"/>
            <a:ext cx="3549544" cy="3549544"/>
            <a:chOff x="0" y="0"/>
            <a:chExt cx="1708150" cy="1708150"/>
          </a:xfrm>
        </p:grpSpPr>
        <p:sp>
          <p:nvSpPr>
            <p:cNvPr id="5" name="Freeform 5">
              <a:extLst>
                <a:ext uri="{FF2B5EF4-FFF2-40B4-BE49-F238E27FC236}">
                  <a16:creationId xmlns:a16="http://schemas.microsoft.com/office/drawing/2014/main" id="{1E8C0FD3-3057-EE64-6224-1BB8D27D758B}"/>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sp>
        <p:nvSpPr>
          <p:cNvPr id="6" name="TextBox 6">
            <a:extLst>
              <a:ext uri="{FF2B5EF4-FFF2-40B4-BE49-F238E27FC236}">
                <a16:creationId xmlns:a16="http://schemas.microsoft.com/office/drawing/2014/main" id="{C8B1E977-A711-AD13-9BD4-CD88212FBEC6}"/>
              </a:ext>
            </a:extLst>
          </p:cNvPr>
          <p:cNvSpPr txBox="1"/>
          <p:nvPr/>
        </p:nvSpPr>
        <p:spPr>
          <a:xfrm>
            <a:off x="1187301" y="5107858"/>
            <a:ext cx="15277367" cy="714812"/>
          </a:xfrm>
          <a:prstGeom prst="rect">
            <a:avLst/>
          </a:prstGeom>
        </p:spPr>
        <p:txBody>
          <a:bodyPr lIns="0" tIns="0" rIns="0" bIns="0" rtlCol="0" anchor="t">
            <a:spAutoFit/>
          </a:bodyPr>
          <a:lstStyle/>
          <a:p>
            <a:pPr algn="ctr">
              <a:lnSpc>
                <a:spcPts val="5592"/>
              </a:lnSpc>
            </a:pPr>
            <a:r>
              <a:rPr lang="en-US" sz="5038" b="1" i="1" spc="100" dirty="0">
                <a:solidFill>
                  <a:srgbClr val="0D30C6"/>
                </a:solidFill>
                <a:latin typeface="Montserrat"/>
                <a:ea typeface="Montserrat"/>
                <a:cs typeface="Montserrat"/>
                <a:sym typeface="Montserrat"/>
              </a:rPr>
              <a:t> </a:t>
            </a:r>
            <a:r>
              <a:rPr lang="en-US" sz="5038" spc="100" dirty="0">
                <a:solidFill>
                  <a:srgbClr val="0D30C6"/>
                </a:solidFill>
                <a:latin typeface="Montserrat"/>
                <a:ea typeface="Montserrat"/>
                <a:cs typeface="Montserrat"/>
                <a:sym typeface="Montserrat"/>
              </a:rPr>
              <a:t>The art of Motion</a:t>
            </a:r>
          </a:p>
        </p:txBody>
      </p:sp>
      <p:sp>
        <p:nvSpPr>
          <p:cNvPr id="7" name="TextBox 7">
            <a:extLst>
              <a:ext uri="{FF2B5EF4-FFF2-40B4-BE49-F238E27FC236}">
                <a16:creationId xmlns:a16="http://schemas.microsoft.com/office/drawing/2014/main" id="{4423254B-95CA-626D-522D-D1D2D480C489}"/>
              </a:ext>
            </a:extLst>
          </p:cNvPr>
          <p:cNvSpPr txBox="1"/>
          <p:nvPr/>
        </p:nvSpPr>
        <p:spPr>
          <a:xfrm>
            <a:off x="927128" y="3493028"/>
            <a:ext cx="16433744" cy="1687252"/>
          </a:xfrm>
          <a:prstGeom prst="rect">
            <a:avLst/>
          </a:prstGeom>
        </p:spPr>
        <p:txBody>
          <a:bodyPr lIns="0" tIns="0" rIns="0" bIns="0" rtlCol="0" anchor="t">
            <a:spAutoFit/>
          </a:bodyPr>
          <a:lstStyle/>
          <a:p>
            <a:pPr algn="ctr">
              <a:lnSpc>
                <a:spcPts val="13007"/>
              </a:lnSpc>
            </a:pPr>
            <a:r>
              <a:rPr lang="en-US" sz="11718" b="1" spc="234" dirty="0" err="1">
                <a:solidFill>
                  <a:srgbClr val="0D30C6"/>
                </a:solidFill>
                <a:latin typeface="Montserrat Ultra-Bold"/>
                <a:ea typeface="Montserrat Ultra-Bold"/>
                <a:cs typeface="Montserrat Ultra-Bold"/>
                <a:sym typeface="Montserrat Ultra-Bold"/>
              </a:rPr>
              <a:t>RenderVerse</a:t>
            </a:r>
            <a:endParaRPr lang="en-US" sz="11718" b="1" spc="234" dirty="0">
              <a:solidFill>
                <a:srgbClr val="0D30C6"/>
              </a:solidFill>
              <a:latin typeface="Montserrat Ultra-Bold"/>
              <a:ea typeface="Montserrat Ultra-Bold"/>
              <a:cs typeface="Montserrat Ultra-Bold"/>
              <a:sym typeface="Montserrat Ultra-Bold"/>
            </a:endParaRPr>
          </a:p>
        </p:txBody>
      </p:sp>
      <p:grpSp>
        <p:nvGrpSpPr>
          <p:cNvPr id="8" name="Group 8">
            <a:extLst>
              <a:ext uri="{FF2B5EF4-FFF2-40B4-BE49-F238E27FC236}">
                <a16:creationId xmlns:a16="http://schemas.microsoft.com/office/drawing/2014/main" id="{B021D447-3604-1420-77C6-22E68CDA42E0}"/>
              </a:ext>
            </a:extLst>
          </p:cNvPr>
          <p:cNvGrpSpPr>
            <a:grpSpLocks noChangeAspect="1"/>
          </p:cNvGrpSpPr>
          <p:nvPr/>
        </p:nvGrpSpPr>
        <p:grpSpPr>
          <a:xfrm>
            <a:off x="14268953" y="-2153588"/>
            <a:ext cx="3549544" cy="3549544"/>
            <a:chOff x="0" y="0"/>
            <a:chExt cx="1708150" cy="1708150"/>
          </a:xfrm>
        </p:grpSpPr>
        <p:sp>
          <p:nvSpPr>
            <p:cNvPr id="9" name="Freeform 9">
              <a:extLst>
                <a:ext uri="{FF2B5EF4-FFF2-40B4-BE49-F238E27FC236}">
                  <a16:creationId xmlns:a16="http://schemas.microsoft.com/office/drawing/2014/main" id="{DCC3558A-5FC6-27FA-187D-7F3DF9E1C947}"/>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AC918"/>
            </a:solidFill>
          </p:spPr>
        </p:sp>
      </p:grpSp>
      <p:sp>
        <p:nvSpPr>
          <p:cNvPr id="10" name="Freeform 10">
            <a:extLst>
              <a:ext uri="{FF2B5EF4-FFF2-40B4-BE49-F238E27FC236}">
                <a16:creationId xmlns:a16="http://schemas.microsoft.com/office/drawing/2014/main" id="{C823B524-CB45-5E17-C532-A3D49831BC30}"/>
              </a:ext>
            </a:extLst>
          </p:cNvPr>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a:extLst>
              <a:ext uri="{FF2B5EF4-FFF2-40B4-BE49-F238E27FC236}">
                <a16:creationId xmlns:a16="http://schemas.microsoft.com/office/drawing/2014/main" id="{48D1F4BB-E8BE-277E-9B97-A67E69367730}"/>
              </a:ext>
            </a:extLst>
          </p:cNvPr>
          <p:cNvSpPr txBox="1"/>
          <p:nvPr/>
        </p:nvSpPr>
        <p:spPr>
          <a:xfrm>
            <a:off x="4999352" y="6210300"/>
            <a:ext cx="7653263" cy="1615827"/>
          </a:xfrm>
          <a:prstGeom prst="rect">
            <a:avLst/>
          </a:prstGeom>
        </p:spPr>
        <p:txBody>
          <a:bodyPr wrap="square" lIns="0" tIns="0" rIns="0" bIns="0" rtlCol="0" anchor="t">
            <a:spAutoFit/>
          </a:bodyPr>
          <a:lstStyle/>
          <a:p>
            <a:pPr algn="ctr">
              <a:lnSpc>
                <a:spcPts val="4155"/>
              </a:lnSpc>
            </a:pPr>
            <a:r>
              <a:rPr lang="en-US" sz="3200" i="1" spc="74" dirty="0">
                <a:solidFill>
                  <a:srgbClr val="0D30C6"/>
                </a:solidFill>
                <a:latin typeface="Montserrat Italics"/>
                <a:ea typeface="Montserrat Italics"/>
                <a:cs typeface="Montserrat Italics"/>
                <a:sym typeface="Montserrat Italics"/>
              </a:rPr>
              <a:t>Team members : </a:t>
            </a:r>
          </a:p>
          <a:p>
            <a:pPr algn="ctr">
              <a:lnSpc>
                <a:spcPts val="4155"/>
              </a:lnSpc>
            </a:pPr>
            <a:r>
              <a:rPr lang="en-US" sz="3200" i="1" spc="74" dirty="0">
                <a:solidFill>
                  <a:srgbClr val="0D30C6"/>
                </a:solidFill>
                <a:latin typeface="Montserrat Italics"/>
                <a:ea typeface="Montserrat Italics"/>
                <a:cs typeface="Montserrat Italics"/>
                <a:sym typeface="Montserrat Italics"/>
              </a:rPr>
              <a:t>P Abhignya - 221701002</a:t>
            </a:r>
          </a:p>
          <a:p>
            <a:pPr algn="ctr">
              <a:lnSpc>
                <a:spcPts val="4155"/>
              </a:lnSpc>
            </a:pPr>
            <a:r>
              <a:rPr lang="en-US" sz="3200" i="1" spc="74" dirty="0" err="1">
                <a:solidFill>
                  <a:srgbClr val="0D30C6"/>
                </a:solidFill>
                <a:latin typeface="Montserrat Italics"/>
                <a:ea typeface="Montserrat Italics"/>
                <a:cs typeface="Montserrat Italics"/>
                <a:sym typeface="Montserrat Italics"/>
              </a:rPr>
              <a:t>Abinauv</a:t>
            </a:r>
            <a:r>
              <a:rPr lang="en-US" sz="3200" i="1" spc="74" dirty="0">
                <a:solidFill>
                  <a:srgbClr val="0D30C6"/>
                </a:solidFill>
                <a:latin typeface="Montserrat Italics"/>
                <a:ea typeface="Montserrat Italics"/>
                <a:cs typeface="Montserrat Italics"/>
                <a:sym typeface="Montserrat Italics"/>
              </a:rPr>
              <a:t> R - 221701003</a:t>
            </a:r>
          </a:p>
        </p:txBody>
      </p:sp>
      <p:grpSp>
        <p:nvGrpSpPr>
          <p:cNvPr id="16" name="Group 4"/>
          <p:cNvGrpSpPr>
            <a:grpSpLocks noChangeAspect="1"/>
          </p:cNvGrpSpPr>
          <p:nvPr/>
        </p:nvGrpSpPr>
        <p:grpSpPr>
          <a:xfrm>
            <a:off x="-1285875" y="6032072"/>
            <a:ext cx="3269846" cy="3269846"/>
            <a:chOff x="0" y="0"/>
            <a:chExt cx="1708150" cy="1708150"/>
          </a:xfrm>
        </p:grpSpPr>
        <p:sp>
          <p:nvSpPr>
            <p:cNvPr id="17"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12" name="Group 6"/>
          <p:cNvGrpSpPr/>
          <p:nvPr/>
        </p:nvGrpSpPr>
        <p:grpSpPr>
          <a:xfrm>
            <a:off x="-1285875" y="4095810"/>
            <a:ext cx="3269846" cy="3269846"/>
            <a:chOff x="0" y="0"/>
            <a:chExt cx="6350000" cy="6350000"/>
          </a:xfrm>
        </p:grpSpPr>
        <p:sp>
          <p:nvSpPr>
            <p:cNvPr id="13"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sp>
      </p:grpSp>
    </p:spTree>
    <p:extLst>
      <p:ext uri="{BB962C8B-B14F-4D97-AF65-F5344CB8AC3E}">
        <p14:creationId xmlns:p14="http://schemas.microsoft.com/office/powerpoint/2010/main" val="23906206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000"/>
                                        <p:tgtEl>
                                          <p:spTgt spid="8"/>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anim calcmode="lin" valueType="num">
                                      <p:cBhvr>
                                        <p:cTn id="11" dur="1000" fill="hold"/>
                                        <p:tgtEl>
                                          <p:spTgt spid="7"/>
                                        </p:tgtEl>
                                        <p:attrNameLst>
                                          <p:attrName>ppt_x</p:attrName>
                                        </p:attrNameLst>
                                      </p:cBhvr>
                                      <p:tavLst>
                                        <p:tav tm="0">
                                          <p:val>
                                            <p:strVal val="#ppt_x"/>
                                          </p:val>
                                        </p:tav>
                                        <p:tav tm="100000">
                                          <p:val>
                                            <p:strVal val="#ppt_x"/>
                                          </p:val>
                                        </p:tav>
                                      </p:tavLst>
                                    </p:anim>
                                    <p:anim calcmode="lin" valueType="num">
                                      <p:cBhvr>
                                        <p:cTn id="12" dur="1000" fill="hold"/>
                                        <p:tgtEl>
                                          <p:spTgt spid="7"/>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250"/>
                                        <p:tgtEl>
                                          <p:spTgt spid="2"/>
                                        </p:tgtEl>
                                      </p:cBhvr>
                                    </p:animEffect>
                                  </p:childTnLst>
                                </p:cTn>
                              </p:par>
                            </p:childTnLst>
                          </p:cTn>
                        </p:par>
                        <p:par>
                          <p:cTn id="17" fill="hold">
                            <p:stCondLst>
                              <p:cond delay="1250"/>
                            </p:stCondLst>
                            <p:childTnLst>
                              <p:par>
                                <p:cTn id="18" presetID="42"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anim calcmode="lin" valueType="num">
                                      <p:cBhvr>
                                        <p:cTn id="21" dur="500" fill="hold"/>
                                        <p:tgtEl>
                                          <p:spTgt spid="12"/>
                                        </p:tgtEl>
                                        <p:attrNameLst>
                                          <p:attrName>ppt_x</p:attrName>
                                        </p:attrNameLst>
                                      </p:cBhvr>
                                      <p:tavLst>
                                        <p:tav tm="0">
                                          <p:val>
                                            <p:strVal val="#ppt_x"/>
                                          </p:val>
                                        </p:tav>
                                        <p:tav tm="100000">
                                          <p:val>
                                            <p:strVal val="#ppt_x"/>
                                          </p:val>
                                        </p:tav>
                                      </p:tavLst>
                                    </p:anim>
                                    <p:anim calcmode="lin" valueType="num">
                                      <p:cBhvr>
                                        <p:cTn id="22" dur="500" fill="hold"/>
                                        <p:tgtEl>
                                          <p:spTgt spid="12"/>
                                        </p:tgtEl>
                                        <p:attrNameLst>
                                          <p:attrName>ppt_y</p:attrName>
                                        </p:attrNameLst>
                                      </p:cBhvr>
                                      <p:tavLst>
                                        <p:tav tm="0">
                                          <p:val>
                                            <p:strVal val="#ppt_y+.1"/>
                                          </p:val>
                                        </p:tav>
                                        <p:tav tm="100000">
                                          <p:val>
                                            <p:strVal val="#ppt_y"/>
                                          </p:val>
                                        </p:tav>
                                      </p:tavLst>
                                    </p:anim>
                                  </p:childTnLst>
                                </p:cTn>
                              </p:par>
                            </p:childTnLst>
                          </p:cTn>
                        </p:par>
                        <p:par>
                          <p:cTn id="23" fill="hold">
                            <p:stCondLst>
                              <p:cond delay="1750"/>
                            </p:stCondLst>
                            <p:childTnLst>
                              <p:par>
                                <p:cTn id="24" presetID="10" presetClass="entr" presetSubtype="0"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7E6FA"/>
        </a:solidFill>
        <a:effectLst/>
      </p:bgPr>
    </p:bg>
    <p:spTree>
      <p:nvGrpSpPr>
        <p:cNvPr id="1" name=""/>
        <p:cNvGrpSpPr/>
        <p:nvPr/>
      </p:nvGrpSpPr>
      <p:grpSpPr>
        <a:xfrm>
          <a:off x="0" y="0"/>
          <a:ext cx="0" cy="0"/>
          <a:chOff x="0" y="0"/>
          <a:chExt cx="0" cy="0"/>
        </a:xfrm>
      </p:grpSpPr>
      <p:sp>
        <p:nvSpPr>
          <p:cNvPr id="2" name="TextBox 2"/>
          <p:cNvSpPr txBox="1"/>
          <p:nvPr/>
        </p:nvSpPr>
        <p:spPr>
          <a:xfrm>
            <a:off x="3141436" y="2257359"/>
            <a:ext cx="12005128" cy="977550"/>
          </a:xfrm>
          <a:prstGeom prst="rect">
            <a:avLst/>
          </a:prstGeom>
        </p:spPr>
        <p:txBody>
          <a:bodyPr lIns="0" tIns="0" rIns="0" bIns="0" rtlCol="0" anchor="t">
            <a:spAutoFit/>
          </a:bodyPr>
          <a:lstStyle/>
          <a:p>
            <a:pPr algn="ctr">
              <a:lnSpc>
                <a:spcPts val="7361"/>
              </a:lnSpc>
            </a:pPr>
            <a:r>
              <a:rPr lang="en-US" sz="7361" b="1" spc="-73" dirty="0">
                <a:solidFill>
                  <a:srgbClr val="0D30C6"/>
                </a:solidFill>
                <a:latin typeface="Montserrat Ultra-Bold"/>
                <a:ea typeface="Montserrat Ultra-Bold"/>
                <a:cs typeface="Montserrat Ultra-Bold"/>
                <a:sym typeface="Montserrat Ultra-Bold"/>
              </a:rPr>
              <a:t>Abstract</a:t>
            </a:r>
          </a:p>
        </p:txBody>
      </p:sp>
      <p:grpSp>
        <p:nvGrpSpPr>
          <p:cNvPr id="4" name="Group 4"/>
          <p:cNvGrpSpPr>
            <a:grpSpLocks noChangeAspect="1"/>
          </p:cNvGrpSpPr>
          <p:nvPr/>
        </p:nvGrpSpPr>
        <p:grpSpPr>
          <a:xfrm>
            <a:off x="-1285875" y="5988454"/>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6" name="Group 6"/>
          <p:cNvGrpSpPr/>
          <p:nvPr/>
        </p:nvGrpSpPr>
        <p:grpSpPr>
          <a:xfrm>
            <a:off x="-1285875" y="4095810"/>
            <a:ext cx="3269846" cy="326984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sp>
      </p:grpSp>
      <p:grpSp>
        <p:nvGrpSpPr>
          <p:cNvPr id="8" name="Group 8"/>
          <p:cNvGrpSpPr/>
          <p:nvPr/>
        </p:nvGrpSpPr>
        <p:grpSpPr>
          <a:xfrm>
            <a:off x="15863151" y="-595149"/>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sp>
      </p:grpSp>
      <p:grpSp>
        <p:nvGrpSpPr>
          <p:cNvPr id="10" name="Group 10"/>
          <p:cNvGrpSpPr>
            <a:grpSpLocks noChangeAspect="1"/>
          </p:cNvGrpSpPr>
          <p:nvPr/>
        </p:nvGrpSpPr>
        <p:grpSpPr>
          <a:xfrm>
            <a:off x="11488761" y="8861982"/>
            <a:ext cx="3269846" cy="3269846"/>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12" name="Group 12"/>
          <p:cNvGrpSpPr>
            <a:grpSpLocks noChangeAspect="1"/>
          </p:cNvGrpSpPr>
          <p:nvPr/>
        </p:nvGrpSpPr>
        <p:grpSpPr>
          <a:xfrm>
            <a:off x="1028700" y="-1910649"/>
            <a:ext cx="3269846" cy="3269846"/>
            <a:chOff x="0" y="0"/>
            <a:chExt cx="1708150" cy="1708150"/>
          </a:xfrm>
        </p:grpSpPr>
        <p:sp>
          <p:nvSpPr>
            <p:cNvPr id="13" name="Freeform 1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5E18EB"/>
            </a:solidFill>
          </p:spPr>
        </p:sp>
      </p:grpSp>
      <p:sp>
        <p:nvSpPr>
          <p:cNvPr id="14" name="Freeform 14"/>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Rectangle 5">
            <a:extLst>
              <a:ext uri="{FF2B5EF4-FFF2-40B4-BE49-F238E27FC236}">
                <a16:creationId xmlns:a16="http://schemas.microsoft.com/office/drawing/2014/main" id="{3C12B68A-91C6-2F74-78B2-84FE54B4CDF7}"/>
              </a:ext>
            </a:extLst>
          </p:cNvPr>
          <p:cNvSpPr>
            <a:spLocks noChangeArrowheads="1"/>
          </p:cNvSpPr>
          <p:nvPr/>
        </p:nvSpPr>
        <p:spPr bwMode="auto">
          <a:xfrm>
            <a:off x="2628900" y="3527673"/>
            <a:ext cx="130302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400" b="0" i="0" u="none" strike="noStrike" cap="none" normalizeH="0" baseline="0" dirty="0">
                <a:ln>
                  <a:noFill/>
                </a:ln>
                <a:solidFill>
                  <a:srgbClr val="193AC9"/>
                </a:solidFill>
                <a:effectLst/>
                <a:latin typeface="Montserrat "/>
              </a:rPr>
              <a:t>This app is designed to teach animation step by step, from basic sketching to advanced techniques. It includes easy-to-follow tutorials, simple transcripts, and small assignments to keep users engaged. Interactive features, progress tracking, and a community space make learning more effective and enjoyable for aspiring animators.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250"/>
                                        <p:tgtEl>
                                          <p:spTgt spid="6"/>
                                        </p:tgtEl>
                                      </p:cBhvr>
                                    </p:animEffect>
                                  </p:childTnLst>
                                </p:cTn>
                              </p:par>
                            </p:childTnLst>
                          </p:cTn>
                        </p:par>
                        <p:par>
                          <p:cTn id="8" fill="hold">
                            <p:stCondLst>
                              <p:cond delay="2250"/>
                            </p:stCondLst>
                            <p:childTnLst>
                              <p:par>
                                <p:cTn id="9" presetID="42"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par>
                          <p:cTn id="14" fill="hold">
                            <p:stCondLst>
                              <p:cond delay="325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2250"/>
                                        <p:tgtEl>
                                          <p:spTgt spid="8"/>
                                        </p:tgtEl>
                                      </p:cBhvr>
                                    </p:animEffect>
                                  </p:childTnLst>
                                </p:cTn>
                              </p:par>
                              <p:par>
                                <p:cTn id="18" presetID="42"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1000"/>
                                        <p:tgtEl>
                                          <p:spTgt spid="10"/>
                                        </p:tgtEl>
                                      </p:cBhvr>
                                    </p:animEffect>
                                    <p:anim calcmode="lin" valueType="num">
                                      <p:cBhvr>
                                        <p:cTn id="21" dur="1000" fill="hold"/>
                                        <p:tgtEl>
                                          <p:spTgt spid="10"/>
                                        </p:tgtEl>
                                        <p:attrNameLst>
                                          <p:attrName>ppt_x</p:attrName>
                                        </p:attrNameLst>
                                      </p:cBhvr>
                                      <p:tavLst>
                                        <p:tav tm="0">
                                          <p:val>
                                            <p:strVal val="#ppt_x"/>
                                          </p:val>
                                        </p:tav>
                                        <p:tav tm="100000">
                                          <p:val>
                                            <p:strVal val="#ppt_x"/>
                                          </p:val>
                                        </p:tav>
                                      </p:tavLst>
                                    </p:anim>
                                    <p:anim calcmode="lin" valueType="num">
                                      <p:cBhvr>
                                        <p:cTn id="22" dur="1000" fill="hold"/>
                                        <p:tgtEl>
                                          <p:spTgt spid="10"/>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5500"/>
                            </p:stCondLst>
                            <p:childTnLst>
                              <p:par>
                                <p:cTn id="29" presetID="10"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7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7E6FA"/>
        </a:solidFill>
        <a:effectLst/>
      </p:bgPr>
    </p:bg>
    <p:spTree>
      <p:nvGrpSpPr>
        <p:cNvPr id="1" name=""/>
        <p:cNvGrpSpPr/>
        <p:nvPr/>
      </p:nvGrpSpPr>
      <p:grpSpPr>
        <a:xfrm>
          <a:off x="0" y="0"/>
          <a:ext cx="0" cy="0"/>
          <a:chOff x="0" y="0"/>
          <a:chExt cx="0" cy="0"/>
        </a:xfrm>
      </p:grpSpPr>
      <p:sp>
        <p:nvSpPr>
          <p:cNvPr id="2" name="TextBox 2"/>
          <p:cNvSpPr txBox="1"/>
          <p:nvPr/>
        </p:nvSpPr>
        <p:spPr>
          <a:xfrm>
            <a:off x="3141436" y="2305138"/>
            <a:ext cx="12005128" cy="977550"/>
          </a:xfrm>
          <a:prstGeom prst="rect">
            <a:avLst/>
          </a:prstGeom>
        </p:spPr>
        <p:txBody>
          <a:bodyPr lIns="0" tIns="0" rIns="0" bIns="0" rtlCol="0" anchor="t">
            <a:spAutoFit/>
          </a:bodyPr>
          <a:lstStyle/>
          <a:p>
            <a:pPr algn="ctr">
              <a:lnSpc>
                <a:spcPts val="7361"/>
              </a:lnSpc>
            </a:pPr>
            <a:r>
              <a:rPr lang="en-US" sz="7361" b="1" spc="-73" dirty="0">
                <a:solidFill>
                  <a:srgbClr val="0D30C6"/>
                </a:solidFill>
                <a:latin typeface="Montserrat Ultra-Bold"/>
                <a:ea typeface="Montserrat Ultra-Bold"/>
                <a:cs typeface="Montserrat Ultra-Bold"/>
                <a:sym typeface="Montserrat Ultra-Bold"/>
              </a:rPr>
              <a:t>Introduction</a:t>
            </a:r>
          </a:p>
        </p:txBody>
      </p:sp>
      <p:sp>
        <p:nvSpPr>
          <p:cNvPr id="3" name="TextBox 3"/>
          <p:cNvSpPr txBox="1"/>
          <p:nvPr/>
        </p:nvSpPr>
        <p:spPr>
          <a:xfrm>
            <a:off x="2209800" y="3282688"/>
            <a:ext cx="14563811" cy="4878259"/>
          </a:xfrm>
          <a:prstGeom prst="rect">
            <a:avLst/>
          </a:prstGeom>
        </p:spPr>
        <p:txBody>
          <a:bodyPr lIns="0" tIns="0" rIns="0" bIns="0" rtlCol="0" anchor="t">
            <a:spAutoFit/>
          </a:bodyPr>
          <a:lstStyle/>
          <a:p>
            <a:pPr algn="just">
              <a:lnSpc>
                <a:spcPts val="4759"/>
              </a:lnSpc>
            </a:pPr>
            <a:r>
              <a:rPr lang="en-US" sz="3399" dirty="0">
                <a:solidFill>
                  <a:srgbClr val="0D30C6"/>
                </a:solidFill>
                <a:latin typeface="Montserrat"/>
                <a:ea typeface="Montserrat"/>
                <a:cs typeface="Montserrat"/>
                <a:sym typeface="Montserrat"/>
              </a:rPr>
              <a:t>Animation is a dynamic and creative field that requires a blend of artistic skills and technical knowledge. Traditional learning </a:t>
            </a:r>
            <a:r>
              <a:rPr lang="en-US" sz="3399" dirty="0">
                <a:solidFill>
                  <a:srgbClr val="193AC9"/>
                </a:solidFill>
                <a:latin typeface="Montserrat"/>
                <a:ea typeface="Montserrat"/>
                <a:cs typeface="Montserrat"/>
                <a:sym typeface="Montserrat"/>
              </a:rPr>
              <a:t>methods</a:t>
            </a:r>
            <a:r>
              <a:rPr lang="en-US" sz="3399" dirty="0">
                <a:solidFill>
                  <a:srgbClr val="0D30C6"/>
                </a:solidFill>
                <a:latin typeface="Montserrat"/>
                <a:ea typeface="Montserrat"/>
                <a:cs typeface="Montserrat"/>
                <a:sym typeface="Montserrat"/>
              </a:rPr>
              <a:t> often involve complex tutorials and extensive practice, which can be daunting for beginners. This animation teaching app aims to simplify the learning process by breaking down complex concepts into manageable modules. The app is designed to be user-friendly, interactive, and accessible, catering to a wide range of learners from novices to advanced users.</a:t>
            </a:r>
          </a:p>
        </p:txBody>
      </p:sp>
      <p:grpSp>
        <p:nvGrpSpPr>
          <p:cNvPr id="4" name="Group 4"/>
          <p:cNvGrpSpPr>
            <a:grpSpLocks noChangeAspect="1"/>
          </p:cNvGrpSpPr>
          <p:nvPr/>
        </p:nvGrpSpPr>
        <p:grpSpPr>
          <a:xfrm>
            <a:off x="-1285875" y="5988454"/>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6" name="Group 6"/>
          <p:cNvGrpSpPr/>
          <p:nvPr/>
        </p:nvGrpSpPr>
        <p:grpSpPr>
          <a:xfrm>
            <a:off x="-1285875" y="4095810"/>
            <a:ext cx="3269846" cy="326984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sp>
      </p:grpSp>
      <p:grpSp>
        <p:nvGrpSpPr>
          <p:cNvPr id="8" name="Group 8"/>
          <p:cNvGrpSpPr/>
          <p:nvPr/>
        </p:nvGrpSpPr>
        <p:grpSpPr>
          <a:xfrm>
            <a:off x="15863151" y="-595149"/>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sp>
      </p:grpSp>
      <p:grpSp>
        <p:nvGrpSpPr>
          <p:cNvPr id="10" name="Group 10"/>
          <p:cNvGrpSpPr>
            <a:grpSpLocks noChangeAspect="1"/>
          </p:cNvGrpSpPr>
          <p:nvPr/>
        </p:nvGrpSpPr>
        <p:grpSpPr>
          <a:xfrm>
            <a:off x="11488761" y="8861982"/>
            <a:ext cx="3269846" cy="3269846"/>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12" name="Group 12"/>
          <p:cNvGrpSpPr>
            <a:grpSpLocks noChangeAspect="1"/>
          </p:cNvGrpSpPr>
          <p:nvPr/>
        </p:nvGrpSpPr>
        <p:grpSpPr>
          <a:xfrm>
            <a:off x="1028700" y="-1910649"/>
            <a:ext cx="3269846" cy="3269846"/>
            <a:chOff x="0" y="0"/>
            <a:chExt cx="1708150" cy="1708150"/>
          </a:xfrm>
        </p:grpSpPr>
        <p:sp>
          <p:nvSpPr>
            <p:cNvPr id="13" name="Freeform 1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5E18EB"/>
            </a:solidFill>
          </p:spPr>
        </p:sp>
      </p:grpSp>
      <p:sp>
        <p:nvSpPr>
          <p:cNvPr id="14" name="Freeform 14"/>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250"/>
                                        <p:tgtEl>
                                          <p:spTgt spid="6"/>
                                        </p:tgtEl>
                                      </p:cBhvr>
                                    </p:animEffect>
                                  </p:childTnLst>
                                </p:cTn>
                              </p:par>
                            </p:childTnLst>
                          </p:cTn>
                        </p:par>
                        <p:par>
                          <p:cTn id="14" fill="hold">
                            <p:stCondLst>
                              <p:cond delay="3250"/>
                            </p:stCondLst>
                            <p:childTnLst>
                              <p:par>
                                <p:cTn id="15" presetID="42" presetClass="entr" presetSubtype="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par>
                          <p:cTn id="25" fill="hold">
                            <p:stCondLst>
                              <p:cond delay="4250"/>
                            </p:stCondLst>
                            <p:childTnLst>
                              <p:par>
                                <p:cTn id="26" presetID="10"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2250"/>
                                        <p:tgtEl>
                                          <p:spTgt spid="8"/>
                                        </p:tgtEl>
                                      </p:cBhvr>
                                    </p:animEffect>
                                  </p:childTnLst>
                                </p:cTn>
                              </p:par>
                              <p:par>
                                <p:cTn id="29" presetID="42"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1000"/>
                                        <p:tgtEl>
                                          <p:spTgt spid="14"/>
                                        </p:tgtEl>
                                      </p:cBhvr>
                                    </p:animEffect>
                                    <p:anim calcmode="lin" valueType="num">
                                      <p:cBhvr>
                                        <p:cTn id="32" dur="1000" fill="hold"/>
                                        <p:tgtEl>
                                          <p:spTgt spid="14"/>
                                        </p:tgtEl>
                                        <p:attrNameLst>
                                          <p:attrName>ppt_x</p:attrName>
                                        </p:attrNameLst>
                                      </p:cBhvr>
                                      <p:tavLst>
                                        <p:tav tm="0">
                                          <p:val>
                                            <p:strVal val="#ppt_x"/>
                                          </p:val>
                                        </p:tav>
                                        <p:tav tm="100000">
                                          <p:val>
                                            <p:strVal val="#ppt_x"/>
                                          </p:val>
                                        </p:tav>
                                      </p:tavLst>
                                    </p:anim>
                                    <p:anim calcmode="lin" valueType="num">
                                      <p:cBhvr>
                                        <p:cTn id="3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7E6FA"/>
        </a:solidFill>
        <a:effectLst/>
      </p:bgPr>
    </p:bg>
    <p:spTree>
      <p:nvGrpSpPr>
        <p:cNvPr id="1" name=""/>
        <p:cNvGrpSpPr/>
        <p:nvPr/>
      </p:nvGrpSpPr>
      <p:grpSpPr>
        <a:xfrm>
          <a:off x="0" y="0"/>
          <a:ext cx="0" cy="0"/>
          <a:chOff x="0" y="0"/>
          <a:chExt cx="0" cy="0"/>
        </a:xfrm>
      </p:grpSpPr>
      <p:sp>
        <p:nvSpPr>
          <p:cNvPr id="2" name="TextBox 2"/>
          <p:cNvSpPr txBox="1"/>
          <p:nvPr/>
        </p:nvSpPr>
        <p:spPr>
          <a:xfrm>
            <a:off x="3141436" y="1697146"/>
            <a:ext cx="12005128" cy="977550"/>
          </a:xfrm>
          <a:prstGeom prst="rect">
            <a:avLst/>
          </a:prstGeom>
        </p:spPr>
        <p:txBody>
          <a:bodyPr lIns="0" tIns="0" rIns="0" bIns="0" rtlCol="0" anchor="t">
            <a:spAutoFit/>
          </a:bodyPr>
          <a:lstStyle/>
          <a:p>
            <a:pPr algn="ctr">
              <a:lnSpc>
                <a:spcPts val="7361"/>
              </a:lnSpc>
            </a:pPr>
            <a:r>
              <a:rPr lang="en-US" sz="7361" b="1" spc="-73" dirty="0">
                <a:solidFill>
                  <a:srgbClr val="0D30C6"/>
                </a:solidFill>
                <a:latin typeface="Montserrat Ultra-Bold"/>
                <a:ea typeface="Montserrat Ultra-Bold"/>
                <a:cs typeface="Montserrat Ultra-Bold"/>
                <a:sym typeface="Montserrat Ultra-Bold"/>
              </a:rPr>
              <a:t>Objectives</a:t>
            </a:r>
          </a:p>
        </p:txBody>
      </p:sp>
      <p:sp>
        <p:nvSpPr>
          <p:cNvPr id="3" name="TextBox 3"/>
          <p:cNvSpPr txBox="1"/>
          <p:nvPr/>
        </p:nvSpPr>
        <p:spPr>
          <a:xfrm>
            <a:off x="2628900" y="2855523"/>
            <a:ext cx="13030200" cy="1600438"/>
          </a:xfrm>
          <a:prstGeom prst="rect">
            <a:avLst/>
          </a:prstGeom>
        </p:spPr>
        <p:txBody>
          <a:bodyPr wrap="square" lIns="0" tIns="0" rIns="0" bIns="0" rtlCol="0" anchor="t">
            <a:spAutoFit/>
          </a:bodyPr>
          <a:lstStyle/>
          <a:p>
            <a:r>
              <a:rPr lang="en-US" sz="3200" b="1" dirty="0">
                <a:solidFill>
                  <a:srgbClr val="193AC9"/>
                </a:solidFill>
                <a:latin typeface="Montserrat Bold" panose="00000800000000000000" charset="0"/>
              </a:rPr>
              <a:t>Primary Objective</a:t>
            </a:r>
          </a:p>
          <a:p>
            <a:pPr algn="just"/>
            <a:r>
              <a:rPr lang="en-US" sz="2400" dirty="0">
                <a:solidFill>
                  <a:srgbClr val="193AC9"/>
                </a:solidFill>
                <a:latin typeface="Montserrat "/>
              </a:rPr>
              <a:t>To create an interactive and accessible learning platform that simplifies animation concepts, keeps users engaged, and fosters a supportive community for continuous skill development.</a:t>
            </a:r>
          </a:p>
        </p:txBody>
      </p:sp>
      <p:grpSp>
        <p:nvGrpSpPr>
          <p:cNvPr id="4" name="Group 4"/>
          <p:cNvGrpSpPr>
            <a:grpSpLocks noChangeAspect="1"/>
          </p:cNvGrpSpPr>
          <p:nvPr/>
        </p:nvGrpSpPr>
        <p:grpSpPr>
          <a:xfrm>
            <a:off x="-1285875" y="5988454"/>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6" name="Group 6"/>
          <p:cNvGrpSpPr/>
          <p:nvPr/>
        </p:nvGrpSpPr>
        <p:grpSpPr>
          <a:xfrm>
            <a:off x="-1285875" y="4095810"/>
            <a:ext cx="3269846" cy="326984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sp>
      </p:grpSp>
      <p:grpSp>
        <p:nvGrpSpPr>
          <p:cNvPr id="8" name="Group 8"/>
          <p:cNvGrpSpPr/>
          <p:nvPr/>
        </p:nvGrpSpPr>
        <p:grpSpPr>
          <a:xfrm>
            <a:off x="15863151" y="-595149"/>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sp>
      </p:grpSp>
      <p:grpSp>
        <p:nvGrpSpPr>
          <p:cNvPr id="10" name="Group 10"/>
          <p:cNvGrpSpPr>
            <a:grpSpLocks noChangeAspect="1"/>
          </p:cNvGrpSpPr>
          <p:nvPr/>
        </p:nvGrpSpPr>
        <p:grpSpPr>
          <a:xfrm>
            <a:off x="11488761" y="8861982"/>
            <a:ext cx="3269846" cy="3269846"/>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12" name="Group 12"/>
          <p:cNvGrpSpPr>
            <a:grpSpLocks noChangeAspect="1"/>
          </p:cNvGrpSpPr>
          <p:nvPr/>
        </p:nvGrpSpPr>
        <p:grpSpPr>
          <a:xfrm>
            <a:off x="1028700" y="-1910649"/>
            <a:ext cx="3269846" cy="3269846"/>
            <a:chOff x="0" y="0"/>
            <a:chExt cx="1708150" cy="1708150"/>
          </a:xfrm>
        </p:grpSpPr>
        <p:sp>
          <p:nvSpPr>
            <p:cNvPr id="13" name="Freeform 1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5E18EB"/>
            </a:solidFill>
          </p:spPr>
        </p:sp>
      </p:grpSp>
      <p:sp>
        <p:nvSpPr>
          <p:cNvPr id="14" name="Freeform 14"/>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Rectangle 2">
            <a:extLst>
              <a:ext uri="{FF2B5EF4-FFF2-40B4-BE49-F238E27FC236}">
                <a16:creationId xmlns:a16="http://schemas.microsoft.com/office/drawing/2014/main" id="{C191A660-1456-A4D2-E03F-7CF5D9023279}"/>
              </a:ext>
            </a:extLst>
          </p:cNvPr>
          <p:cNvSpPr>
            <a:spLocks noChangeArrowheads="1"/>
          </p:cNvSpPr>
          <p:nvPr/>
        </p:nvSpPr>
        <p:spPr bwMode="auto">
          <a:xfrm>
            <a:off x="2514600" y="4636788"/>
            <a:ext cx="13144500"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rgbClr val="193AC9"/>
                </a:solidFill>
                <a:effectLst/>
                <a:latin typeface="Montserrat Bold" panose="00000800000000000000" charset="0"/>
              </a:rPr>
              <a:t>Goals</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altLang="en-US" sz="2400" dirty="0">
                <a:solidFill>
                  <a:srgbClr val="193AC9"/>
                </a:solidFill>
                <a:latin typeface="Montserrat "/>
              </a:rPr>
              <a:t>Break down complex concepts </a:t>
            </a:r>
            <a:r>
              <a:rPr kumimoji="0" lang="en-US" altLang="en-US" sz="2400" b="0" i="0" u="none" strike="noStrike" cap="none" normalizeH="0" baseline="0" dirty="0">
                <a:ln>
                  <a:noFill/>
                </a:ln>
                <a:solidFill>
                  <a:srgbClr val="193AC9"/>
                </a:solidFill>
                <a:effectLst/>
                <a:latin typeface="Montserrat "/>
              </a:rPr>
              <a:t>into simple, easy-to-follow modules for effective learning. </a:t>
            </a:r>
            <a:endParaRPr kumimoji="0" lang="en-US" altLang="en-US" sz="2800" b="0" i="0" u="none" strike="noStrike" cap="none" normalizeH="0" baseline="0" dirty="0">
              <a:ln>
                <a:noFill/>
              </a:ln>
              <a:solidFill>
                <a:srgbClr val="193AC9"/>
              </a:solidFill>
              <a:effectLst/>
              <a:latin typeface="Montserrat "/>
            </a:endParaRP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rgbClr val="193AC9"/>
                </a:solidFill>
                <a:effectLst/>
                <a:latin typeface="Montserrat "/>
              </a:rPr>
              <a:t>Incorporate interactive elements like quizzes and assignments to boost engagement. </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lang="en-US" altLang="en-US" sz="2400" dirty="0">
                <a:solidFill>
                  <a:srgbClr val="193AC9"/>
                </a:solidFill>
                <a:latin typeface="Montserrat "/>
              </a:rPr>
              <a:t>Ensure accessibility </a:t>
            </a:r>
            <a:r>
              <a:rPr kumimoji="0" lang="en-US" altLang="en-US" sz="2400" b="0" i="0" u="none" strike="noStrike" cap="none" normalizeH="0" baseline="0" dirty="0">
                <a:ln>
                  <a:noFill/>
                </a:ln>
                <a:solidFill>
                  <a:srgbClr val="193AC9"/>
                </a:solidFill>
                <a:effectLst/>
                <a:latin typeface="Montserrat "/>
              </a:rPr>
              <a:t>by supporting users of all skill levels and abilities. </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rgbClr val="193AC9"/>
                </a:solidFill>
                <a:effectLst/>
                <a:latin typeface="Montserrat "/>
              </a:rPr>
              <a:t>Create collaborative community where users can share work, ask questions, and get feedback. </a:t>
            </a:r>
          </a:p>
          <a:p>
            <a:pPr marL="342900" marR="0" lvl="0" indent="-34290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400" b="0" i="0" u="none" strike="noStrike" cap="none" normalizeH="0" baseline="0" dirty="0">
                <a:ln>
                  <a:noFill/>
                </a:ln>
                <a:solidFill>
                  <a:srgbClr val="193AC9"/>
                </a:solidFill>
                <a:effectLst/>
                <a:latin typeface="Montserrat "/>
              </a:rPr>
              <a:t>Continuously improve content through user feedback and regular updates</a:t>
            </a:r>
            <a:r>
              <a:rPr kumimoji="0" lang="en-US" altLang="en-US" sz="3200" b="0" i="0" u="none" strike="noStrike" cap="none" normalizeH="0" baseline="0" dirty="0">
                <a:ln>
                  <a:noFill/>
                </a:ln>
                <a:solidFill>
                  <a:srgbClr val="193AC9"/>
                </a:solidFill>
                <a:effectLst/>
                <a:latin typeface="Montserrat "/>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7E6FA"/>
        </a:solidFill>
        <a:effectLst/>
      </p:bgPr>
    </p:bg>
    <p:spTree>
      <p:nvGrpSpPr>
        <p:cNvPr id="1" name=""/>
        <p:cNvGrpSpPr/>
        <p:nvPr/>
      </p:nvGrpSpPr>
      <p:grpSpPr>
        <a:xfrm>
          <a:off x="0" y="0"/>
          <a:ext cx="0" cy="0"/>
          <a:chOff x="0" y="0"/>
          <a:chExt cx="0" cy="0"/>
        </a:xfrm>
      </p:grpSpPr>
      <p:sp>
        <p:nvSpPr>
          <p:cNvPr id="2" name="TextBox 2"/>
          <p:cNvSpPr txBox="1"/>
          <p:nvPr/>
        </p:nvSpPr>
        <p:spPr>
          <a:xfrm>
            <a:off x="3141436" y="1697146"/>
            <a:ext cx="12005128" cy="977550"/>
          </a:xfrm>
          <a:prstGeom prst="rect">
            <a:avLst/>
          </a:prstGeom>
        </p:spPr>
        <p:txBody>
          <a:bodyPr lIns="0" tIns="0" rIns="0" bIns="0" rtlCol="0" anchor="t">
            <a:spAutoFit/>
          </a:bodyPr>
          <a:lstStyle/>
          <a:p>
            <a:pPr algn="ctr">
              <a:lnSpc>
                <a:spcPts val="7361"/>
              </a:lnSpc>
            </a:pPr>
            <a:r>
              <a:rPr lang="en-US" sz="7361" b="1" spc="-73" dirty="0">
                <a:solidFill>
                  <a:srgbClr val="0D30C6"/>
                </a:solidFill>
                <a:latin typeface="Montserrat Ultra-Bold"/>
                <a:ea typeface="Montserrat Ultra-Bold"/>
                <a:cs typeface="Montserrat Ultra-Bold"/>
                <a:sym typeface="Montserrat Ultra-Bold"/>
              </a:rPr>
              <a:t>Literature Survey</a:t>
            </a:r>
          </a:p>
        </p:txBody>
      </p:sp>
      <p:grpSp>
        <p:nvGrpSpPr>
          <p:cNvPr id="4" name="Group 4"/>
          <p:cNvGrpSpPr>
            <a:grpSpLocks noChangeAspect="1"/>
          </p:cNvGrpSpPr>
          <p:nvPr/>
        </p:nvGrpSpPr>
        <p:grpSpPr>
          <a:xfrm>
            <a:off x="-1285875" y="5988454"/>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6" name="Group 6"/>
          <p:cNvGrpSpPr/>
          <p:nvPr/>
        </p:nvGrpSpPr>
        <p:grpSpPr>
          <a:xfrm>
            <a:off x="-1285875" y="4095810"/>
            <a:ext cx="3269846" cy="326984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sp>
      </p:grpSp>
      <p:grpSp>
        <p:nvGrpSpPr>
          <p:cNvPr id="8" name="Group 8"/>
          <p:cNvGrpSpPr/>
          <p:nvPr/>
        </p:nvGrpSpPr>
        <p:grpSpPr>
          <a:xfrm>
            <a:off x="15863151" y="-595149"/>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sp>
      </p:grpSp>
      <p:grpSp>
        <p:nvGrpSpPr>
          <p:cNvPr id="10" name="Group 10"/>
          <p:cNvGrpSpPr>
            <a:grpSpLocks noChangeAspect="1"/>
          </p:cNvGrpSpPr>
          <p:nvPr/>
        </p:nvGrpSpPr>
        <p:grpSpPr>
          <a:xfrm>
            <a:off x="11506200" y="9683428"/>
            <a:ext cx="3269846" cy="3269846"/>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12" name="Group 12"/>
          <p:cNvGrpSpPr>
            <a:grpSpLocks noChangeAspect="1"/>
          </p:cNvGrpSpPr>
          <p:nvPr/>
        </p:nvGrpSpPr>
        <p:grpSpPr>
          <a:xfrm>
            <a:off x="1028700" y="-1910649"/>
            <a:ext cx="3269846" cy="3269846"/>
            <a:chOff x="0" y="0"/>
            <a:chExt cx="1708150" cy="1708150"/>
          </a:xfrm>
        </p:grpSpPr>
        <p:sp>
          <p:nvSpPr>
            <p:cNvPr id="13" name="Freeform 1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5E18EB"/>
            </a:solidFill>
          </p:spPr>
        </p:sp>
      </p:grpSp>
      <p:sp>
        <p:nvSpPr>
          <p:cNvPr id="14" name="Freeform 14"/>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16" name="Table 15">
            <a:extLst>
              <a:ext uri="{FF2B5EF4-FFF2-40B4-BE49-F238E27FC236}">
                <a16:creationId xmlns:a16="http://schemas.microsoft.com/office/drawing/2014/main" id="{0A9AE381-1DE7-DF34-2EBC-CC5387B1CF40}"/>
              </a:ext>
            </a:extLst>
          </p:cNvPr>
          <p:cNvGraphicFramePr>
            <a:graphicFrameLocks noGrp="1"/>
          </p:cNvGraphicFramePr>
          <p:nvPr>
            <p:extLst>
              <p:ext uri="{D42A27DB-BD31-4B8C-83A1-F6EECF244321}">
                <p14:modId xmlns:p14="http://schemas.microsoft.com/office/powerpoint/2010/main" val="1010901165"/>
              </p:ext>
            </p:extLst>
          </p:nvPr>
        </p:nvGraphicFramePr>
        <p:xfrm>
          <a:off x="2438399" y="2956560"/>
          <a:ext cx="13424752" cy="6217920"/>
        </p:xfrm>
        <a:graphic>
          <a:graphicData uri="http://schemas.openxmlformats.org/drawingml/2006/table">
            <a:tbl>
              <a:tblPr firstRow="1" bandRow="1">
                <a:tableStyleId>{5940675A-B579-460E-94D1-54222C63F5DA}</a:tableStyleId>
              </a:tblPr>
              <a:tblGrid>
                <a:gridCol w="2656017">
                  <a:extLst>
                    <a:ext uri="{9D8B030D-6E8A-4147-A177-3AD203B41FA5}">
                      <a16:colId xmlns:a16="http://schemas.microsoft.com/office/drawing/2014/main" val="2055550069"/>
                    </a:ext>
                  </a:extLst>
                </a:gridCol>
                <a:gridCol w="2452158">
                  <a:extLst>
                    <a:ext uri="{9D8B030D-6E8A-4147-A177-3AD203B41FA5}">
                      <a16:colId xmlns:a16="http://schemas.microsoft.com/office/drawing/2014/main" val="2554178437"/>
                    </a:ext>
                  </a:extLst>
                </a:gridCol>
                <a:gridCol w="2391166">
                  <a:extLst>
                    <a:ext uri="{9D8B030D-6E8A-4147-A177-3AD203B41FA5}">
                      <a16:colId xmlns:a16="http://schemas.microsoft.com/office/drawing/2014/main" val="296245847"/>
                    </a:ext>
                  </a:extLst>
                </a:gridCol>
                <a:gridCol w="2086991">
                  <a:extLst>
                    <a:ext uri="{9D8B030D-6E8A-4147-A177-3AD203B41FA5}">
                      <a16:colId xmlns:a16="http://schemas.microsoft.com/office/drawing/2014/main" val="3485196064"/>
                    </a:ext>
                  </a:extLst>
                </a:gridCol>
                <a:gridCol w="1919210">
                  <a:extLst>
                    <a:ext uri="{9D8B030D-6E8A-4147-A177-3AD203B41FA5}">
                      <a16:colId xmlns:a16="http://schemas.microsoft.com/office/drawing/2014/main" val="53589806"/>
                    </a:ext>
                  </a:extLst>
                </a:gridCol>
                <a:gridCol w="1919210">
                  <a:extLst>
                    <a:ext uri="{9D8B030D-6E8A-4147-A177-3AD203B41FA5}">
                      <a16:colId xmlns:a16="http://schemas.microsoft.com/office/drawing/2014/main" val="1595898004"/>
                    </a:ext>
                  </a:extLst>
                </a:gridCol>
              </a:tblGrid>
              <a:tr h="763622">
                <a:tc>
                  <a:txBody>
                    <a:bodyPr/>
                    <a:lstStyle/>
                    <a:p>
                      <a:r>
                        <a:rPr lang="en-IN" sz="2400" b="1" dirty="0">
                          <a:solidFill>
                            <a:srgbClr val="193AC9"/>
                          </a:solidFill>
                          <a:latin typeface="Montserrat "/>
                        </a:rPr>
                        <a:t>Feature / App</a:t>
                      </a:r>
                    </a:p>
                  </a:txBody>
                  <a:tcPr/>
                </a:tc>
                <a:tc>
                  <a:txBody>
                    <a:bodyPr/>
                    <a:lstStyle/>
                    <a:p>
                      <a:r>
                        <a:rPr lang="en-IN" sz="2400" b="1" dirty="0">
                          <a:solidFill>
                            <a:srgbClr val="193AC9"/>
                          </a:solidFill>
                          <a:latin typeface="Montserrat "/>
                        </a:rPr>
                        <a:t>Native language support</a:t>
                      </a:r>
                    </a:p>
                  </a:txBody>
                  <a:tcPr/>
                </a:tc>
                <a:tc>
                  <a:txBody>
                    <a:bodyPr/>
                    <a:lstStyle/>
                    <a:p>
                      <a:r>
                        <a:rPr lang="en-IN" sz="2400" b="1" dirty="0">
                          <a:solidFill>
                            <a:srgbClr val="193AC9"/>
                          </a:solidFill>
                          <a:latin typeface="Montserrat "/>
                        </a:rPr>
                        <a:t>Gamification Elements </a:t>
                      </a:r>
                    </a:p>
                  </a:txBody>
                  <a:tcPr/>
                </a:tc>
                <a:tc>
                  <a:txBody>
                    <a:bodyPr/>
                    <a:lstStyle/>
                    <a:p>
                      <a:r>
                        <a:rPr lang="en-IN" sz="2400" b="1" dirty="0">
                          <a:solidFill>
                            <a:srgbClr val="193AC9"/>
                          </a:solidFill>
                          <a:latin typeface="Montserrat "/>
                        </a:rPr>
                        <a:t>Hands on practice</a:t>
                      </a:r>
                    </a:p>
                  </a:txBody>
                  <a:tcPr/>
                </a:tc>
                <a:tc>
                  <a:txBody>
                    <a:bodyPr/>
                    <a:lstStyle/>
                    <a:p>
                      <a:r>
                        <a:rPr lang="en-IN" sz="2400" b="1" dirty="0">
                          <a:solidFill>
                            <a:srgbClr val="193AC9"/>
                          </a:solidFill>
                          <a:latin typeface="Montserrat "/>
                        </a:rPr>
                        <a:t>Project based learning</a:t>
                      </a:r>
                    </a:p>
                  </a:txBody>
                  <a:tcPr/>
                </a:tc>
                <a:tc>
                  <a:txBody>
                    <a:bodyPr/>
                    <a:lstStyle/>
                    <a:p>
                      <a:r>
                        <a:rPr lang="en-IN" sz="2400" b="1" dirty="0">
                          <a:solidFill>
                            <a:srgbClr val="193AC9"/>
                          </a:solidFill>
                          <a:latin typeface="Montserrat "/>
                        </a:rPr>
                        <a:t>Learning approach</a:t>
                      </a:r>
                    </a:p>
                  </a:txBody>
                  <a:tcPr/>
                </a:tc>
                <a:extLst>
                  <a:ext uri="{0D108BD9-81ED-4DB2-BD59-A6C34878D82A}">
                    <a16:rowId xmlns:a16="http://schemas.microsoft.com/office/drawing/2014/main" val="70637456"/>
                  </a:ext>
                </a:extLst>
              </a:tr>
              <a:tr h="967740">
                <a:tc>
                  <a:txBody>
                    <a:bodyPr/>
                    <a:lstStyle/>
                    <a:p>
                      <a:r>
                        <a:rPr lang="en-IN" sz="2400" b="1" dirty="0" err="1">
                          <a:solidFill>
                            <a:srgbClr val="193AC9"/>
                          </a:solidFill>
                          <a:latin typeface="Montserrat Bold" panose="00000800000000000000" charset="0"/>
                        </a:rPr>
                        <a:t>RenderVerse</a:t>
                      </a:r>
                      <a:endParaRPr lang="en-IN" sz="2400" b="1" dirty="0">
                        <a:solidFill>
                          <a:srgbClr val="193AC9"/>
                        </a:solidFill>
                        <a:latin typeface="Montserrat Bold" panose="00000800000000000000" charset="0"/>
                      </a:endParaRPr>
                    </a:p>
                  </a:txBody>
                  <a:tcPr/>
                </a:tc>
                <a:tc>
                  <a:txBody>
                    <a:bodyPr/>
                    <a:lstStyle/>
                    <a:p>
                      <a:r>
                        <a:rPr lang="en-US" dirty="0">
                          <a:solidFill>
                            <a:srgbClr val="193AC9"/>
                          </a:solidFill>
                          <a:latin typeface="Montserrat Bold" panose="00000800000000000000" charset="0"/>
                        </a:rPr>
                        <a:t>Teaches in multiple native languages</a:t>
                      </a:r>
                      <a:endParaRPr lang="en-IN" dirty="0">
                        <a:solidFill>
                          <a:srgbClr val="193AC9"/>
                        </a:solidFill>
                        <a:latin typeface="Montserrat Bold" panose="00000800000000000000" charset="0"/>
                      </a:endParaRPr>
                    </a:p>
                  </a:txBody>
                  <a:tcPr/>
                </a:tc>
                <a:tc>
                  <a:txBody>
                    <a:bodyPr/>
                    <a:lstStyle/>
                    <a:p>
                      <a:r>
                        <a:rPr lang="en-US" dirty="0">
                          <a:solidFill>
                            <a:srgbClr val="193AC9"/>
                          </a:solidFill>
                          <a:latin typeface="Montserrat Bold" panose="00000800000000000000" charset="0"/>
                        </a:rPr>
                        <a:t>Badges, progress tracking, and challenges</a:t>
                      </a:r>
                      <a:endParaRPr lang="en-IN" dirty="0">
                        <a:solidFill>
                          <a:srgbClr val="193AC9"/>
                        </a:solidFill>
                        <a:latin typeface="Montserrat Bold" panose="00000800000000000000" charset="0"/>
                      </a:endParaRPr>
                    </a:p>
                  </a:txBody>
                  <a:tcPr/>
                </a:tc>
                <a:tc>
                  <a:txBody>
                    <a:bodyPr/>
                    <a:lstStyle/>
                    <a:p>
                      <a:r>
                        <a:rPr lang="en-US" dirty="0">
                          <a:solidFill>
                            <a:srgbClr val="193AC9"/>
                          </a:solidFill>
                          <a:latin typeface="Montserrat Bold" panose="00000800000000000000" charset="0"/>
                        </a:rPr>
                        <a:t>Interactive exercises and projects</a:t>
                      </a:r>
                      <a:endParaRPr lang="en-IN" dirty="0">
                        <a:solidFill>
                          <a:srgbClr val="193AC9"/>
                        </a:solidFill>
                        <a:latin typeface="Montserrat Bold" panose="00000800000000000000" charset="0"/>
                      </a:endParaRPr>
                    </a:p>
                  </a:txBody>
                  <a:tcPr/>
                </a:tc>
                <a:tc>
                  <a:txBody>
                    <a:bodyPr/>
                    <a:lstStyle/>
                    <a:p>
                      <a:r>
                        <a:rPr lang="en-US" dirty="0">
                          <a:solidFill>
                            <a:srgbClr val="193AC9"/>
                          </a:solidFill>
                          <a:latin typeface="Montserrat Bold" panose="00000800000000000000" charset="0"/>
                        </a:rPr>
                        <a:t>Step-by-step guided projects</a:t>
                      </a:r>
                      <a:endParaRPr lang="en-IN" dirty="0">
                        <a:solidFill>
                          <a:srgbClr val="193AC9"/>
                        </a:solidFill>
                        <a:latin typeface="Montserrat Bold" panose="00000800000000000000" charset="0"/>
                      </a:endParaRPr>
                    </a:p>
                  </a:txBody>
                  <a:tcPr/>
                </a:tc>
                <a:tc>
                  <a:txBody>
                    <a:bodyPr/>
                    <a:lstStyle/>
                    <a:p>
                      <a:r>
                        <a:rPr lang="en-IN" sz="2000" dirty="0">
                          <a:solidFill>
                            <a:srgbClr val="193AC9"/>
                          </a:solidFill>
                          <a:latin typeface="Montserrat Bold" panose="00000800000000000000" charset="0"/>
                        </a:rPr>
                        <a:t>Step</a:t>
                      </a:r>
                      <a:r>
                        <a:rPr lang="en-IN" sz="2000" baseline="0" dirty="0">
                          <a:solidFill>
                            <a:srgbClr val="193AC9"/>
                          </a:solidFill>
                          <a:latin typeface="Montserrat Bold" panose="00000800000000000000" charset="0"/>
                        </a:rPr>
                        <a:t> by step interactive learning</a:t>
                      </a:r>
                    </a:p>
                  </a:txBody>
                  <a:tcPr/>
                </a:tc>
                <a:extLst>
                  <a:ext uri="{0D108BD9-81ED-4DB2-BD59-A6C34878D82A}">
                    <a16:rowId xmlns:a16="http://schemas.microsoft.com/office/drawing/2014/main" val="2912150730"/>
                  </a:ext>
                </a:extLst>
              </a:tr>
              <a:tr h="876300">
                <a:tc>
                  <a:txBody>
                    <a:bodyPr/>
                    <a:lstStyle/>
                    <a:p>
                      <a:r>
                        <a:rPr lang="en-IN" sz="2400" b="0" dirty="0">
                          <a:solidFill>
                            <a:srgbClr val="193AC9"/>
                          </a:solidFill>
                          <a:latin typeface="Montserrat "/>
                        </a:rPr>
                        <a:t>Udemy /</a:t>
                      </a:r>
                    </a:p>
                    <a:p>
                      <a:r>
                        <a:rPr lang="en-IN" sz="2400" b="0" dirty="0" err="1">
                          <a:solidFill>
                            <a:srgbClr val="193AC9"/>
                          </a:solidFill>
                          <a:latin typeface="Montserrat "/>
                        </a:rPr>
                        <a:t>coursera</a:t>
                      </a:r>
                      <a:endParaRPr lang="en-IN" sz="2400" b="0" dirty="0">
                        <a:solidFill>
                          <a:srgbClr val="193AC9"/>
                        </a:solidFill>
                        <a:latin typeface="Montserrat "/>
                      </a:endParaRPr>
                    </a:p>
                  </a:txBody>
                  <a:tcPr/>
                </a:tc>
                <a:tc>
                  <a:txBody>
                    <a:bodyPr/>
                    <a:lstStyle/>
                    <a:p>
                      <a:r>
                        <a:rPr lang="en-US" sz="2000" b="0" dirty="0">
                          <a:solidFill>
                            <a:srgbClr val="193AC9"/>
                          </a:solidFill>
                          <a:latin typeface="Montserrat "/>
                        </a:rPr>
                        <a:t>Mostly English with limited subtitles</a:t>
                      </a:r>
                      <a:endParaRPr lang="en-IN" sz="2000" b="0" dirty="0">
                        <a:solidFill>
                          <a:srgbClr val="193AC9"/>
                        </a:solidFill>
                        <a:latin typeface="Montserrat "/>
                      </a:endParaRPr>
                    </a:p>
                  </a:txBody>
                  <a:tcPr/>
                </a:tc>
                <a:tc>
                  <a:txBody>
                    <a:bodyPr/>
                    <a:lstStyle/>
                    <a:p>
                      <a:r>
                        <a:rPr lang="en-US" sz="2000" b="0" dirty="0">
                          <a:solidFill>
                            <a:srgbClr val="193AC9"/>
                          </a:solidFill>
                          <a:latin typeface="Montserrat "/>
                        </a:rPr>
                        <a:t>Limited or none</a:t>
                      </a:r>
                      <a:endParaRPr lang="en-IN" sz="2000" b="0" dirty="0">
                        <a:solidFill>
                          <a:srgbClr val="193AC9"/>
                        </a:solidFill>
                        <a:latin typeface="Montserrat "/>
                      </a:endParaRPr>
                    </a:p>
                  </a:txBody>
                  <a:tcPr/>
                </a:tc>
                <a:tc>
                  <a:txBody>
                    <a:bodyPr/>
                    <a:lstStyle/>
                    <a:p>
                      <a:r>
                        <a:rPr lang="en-US" sz="2000" b="0" dirty="0">
                          <a:solidFill>
                            <a:srgbClr val="193AC9"/>
                          </a:solidFill>
                          <a:latin typeface="Montserrat "/>
                        </a:rPr>
                        <a:t>Mostly theory based </a:t>
                      </a:r>
                      <a:endParaRPr lang="en-IN" sz="2000" b="0" dirty="0">
                        <a:solidFill>
                          <a:srgbClr val="193AC9"/>
                        </a:solidFill>
                        <a:latin typeface="Montserrat "/>
                      </a:endParaRPr>
                    </a:p>
                  </a:txBody>
                  <a:tcPr/>
                </a:tc>
                <a:tc>
                  <a:txBody>
                    <a:bodyPr/>
                    <a:lstStyle/>
                    <a:p>
                      <a:r>
                        <a:rPr lang="en-US" sz="2000" b="0" dirty="0">
                          <a:solidFill>
                            <a:srgbClr val="193AC9"/>
                          </a:solidFill>
                          <a:latin typeface="Montserrat "/>
                        </a:rPr>
                        <a:t>Depends on the instructor </a:t>
                      </a:r>
                      <a:endParaRPr lang="en-IN" sz="2000" b="0" dirty="0">
                        <a:solidFill>
                          <a:srgbClr val="193AC9"/>
                        </a:solidFill>
                        <a:latin typeface="Montserrat "/>
                      </a:endParaRPr>
                    </a:p>
                  </a:txBody>
                  <a:tcPr/>
                </a:tc>
                <a:tc>
                  <a:txBody>
                    <a:bodyPr/>
                    <a:lstStyle/>
                    <a:p>
                      <a:r>
                        <a:rPr lang="en-IN" sz="2000" b="0" baseline="0" dirty="0">
                          <a:solidFill>
                            <a:srgbClr val="193AC9"/>
                          </a:solidFill>
                          <a:latin typeface="Montserrat "/>
                        </a:rPr>
                        <a:t>Pre-recorded video lectures.</a:t>
                      </a:r>
                    </a:p>
                  </a:txBody>
                  <a:tcPr/>
                </a:tc>
                <a:extLst>
                  <a:ext uri="{0D108BD9-81ED-4DB2-BD59-A6C34878D82A}">
                    <a16:rowId xmlns:a16="http://schemas.microsoft.com/office/drawing/2014/main" val="57102805"/>
                  </a:ext>
                </a:extLst>
              </a:tr>
              <a:tr h="938882">
                <a:tc>
                  <a:txBody>
                    <a:bodyPr/>
                    <a:lstStyle/>
                    <a:p>
                      <a:r>
                        <a:rPr lang="en-IN" sz="2400" b="0" dirty="0">
                          <a:solidFill>
                            <a:srgbClr val="193AC9"/>
                          </a:solidFill>
                          <a:latin typeface="Montserrat "/>
                        </a:rPr>
                        <a:t>Khan Academy</a:t>
                      </a:r>
                    </a:p>
                  </a:txBody>
                  <a:tcPr/>
                </a:tc>
                <a:tc>
                  <a:txBody>
                    <a:bodyPr/>
                    <a:lstStyle/>
                    <a:p>
                      <a:r>
                        <a:rPr lang="en-US" sz="2000" b="0" dirty="0">
                          <a:solidFill>
                            <a:srgbClr val="193AC9"/>
                          </a:solidFill>
                          <a:latin typeface="Montserrat "/>
                        </a:rPr>
                        <a:t>Primarily English</a:t>
                      </a:r>
                      <a:endParaRPr lang="en-IN" sz="2000" b="0" dirty="0">
                        <a:solidFill>
                          <a:srgbClr val="193AC9"/>
                        </a:solidFill>
                        <a:latin typeface="Montserrat "/>
                      </a:endParaRPr>
                    </a:p>
                  </a:txBody>
                  <a:tcPr/>
                </a:tc>
                <a:tc>
                  <a:txBody>
                    <a:bodyPr/>
                    <a:lstStyle/>
                    <a:p>
                      <a:r>
                        <a:rPr lang="en-US" sz="2000" b="0" dirty="0">
                          <a:solidFill>
                            <a:srgbClr val="193AC9"/>
                          </a:solidFill>
                          <a:latin typeface="Montserrat "/>
                        </a:rPr>
                        <a:t>None</a:t>
                      </a:r>
                      <a:endParaRPr lang="en-IN" sz="2000" b="0" dirty="0">
                        <a:solidFill>
                          <a:srgbClr val="193AC9"/>
                        </a:solidFill>
                        <a:latin typeface="Montserrat "/>
                      </a:endParaRPr>
                    </a:p>
                  </a:txBody>
                  <a:tcPr/>
                </a:tc>
                <a:tc>
                  <a:txBody>
                    <a:bodyPr/>
                    <a:lstStyle/>
                    <a:p>
                      <a:r>
                        <a:rPr lang="en-US" sz="2000" b="0" dirty="0">
                          <a:solidFill>
                            <a:srgbClr val="193AC9"/>
                          </a:solidFill>
                          <a:latin typeface="Montserrat "/>
                        </a:rPr>
                        <a:t>Limited to exercises</a:t>
                      </a:r>
                      <a:endParaRPr lang="en-IN" sz="2000" b="0" dirty="0">
                        <a:solidFill>
                          <a:srgbClr val="193AC9"/>
                        </a:solidFill>
                        <a:latin typeface="Montserrat "/>
                      </a:endParaRPr>
                    </a:p>
                  </a:txBody>
                  <a:tcPr/>
                </a:tc>
                <a:tc>
                  <a:txBody>
                    <a:bodyPr/>
                    <a:lstStyle/>
                    <a:p>
                      <a:r>
                        <a:rPr lang="en-US" sz="2000" b="0" dirty="0">
                          <a:solidFill>
                            <a:srgbClr val="193AC9"/>
                          </a:solidFill>
                          <a:latin typeface="Montserrat "/>
                        </a:rPr>
                        <a:t>Not structured for projects</a:t>
                      </a:r>
                      <a:endParaRPr lang="en-IN" sz="2000" b="0" dirty="0">
                        <a:solidFill>
                          <a:srgbClr val="193AC9"/>
                        </a:solidFill>
                        <a:latin typeface="Montserrat "/>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baseline="0" dirty="0">
                          <a:solidFill>
                            <a:srgbClr val="193AC9"/>
                          </a:solidFill>
                          <a:latin typeface="Montserrat "/>
                        </a:rPr>
                        <a:t>Video based learning.</a:t>
                      </a:r>
                    </a:p>
                    <a:p>
                      <a:endParaRPr lang="en-IN" b="0" dirty="0">
                        <a:latin typeface="Montserrat "/>
                      </a:endParaRPr>
                    </a:p>
                  </a:txBody>
                  <a:tcPr/>
                </a:tc>
                <a:extLst>
                  <a:ext uri="{0D108BD9-81ED-4DB2-BD59-A6C34878D82A}">
                    <a16:rowId xmlns:a16="http://schemas.microsoft.com/office/drawing/2014/main" val="1921201220"/>
                  </a:ext>
                </a:extLst>
              </a:tr>
              <a:tr h="938882">
                <a:tc>
                  <a:txBody>
                    <a:bodyPr/>
                    <a:lstStyle/>
                    <a:p>
                      <a:r>
                        <a:rPr lang="en-IN" sz="2400" b="0" dirty="0">
                          <a:solidFill>
                            <a:srgbClr val="193AC9"/>
                          </a:solidFill>
                          <a:latin typeface="Montserrat "/>
                        </a:rPr>
                        <a:t>Blender Cloud</a:t>
                      </a:r>
                    </a:p>
                  </a:txBody>
                  <a:tcPr/>
                </a:tc>
                <a:tc>
                  <a:txBody>
                    <a:bodyPr/>
                    <a:lstStyle/>
                    <a:p>
                      <a:r>
                        <a:rPr lang="en-US" sz="2000" b="0" dirty="0">
                          <a:solidFill>
                            <a:srgbClr val="193AC9"/>
                          </a:solidFill>
                          <a:latin typeface="Montserrat "/>
                        </a:rPr>
                        <a:t>Mainly English</a:t>
                      </a:r>
                      <a:endParaRPr lang="en-IN" sz="2000" b="0" dirty="0">
                        <a:solidFill>
                          <a:srgbClr val="193AC9"/>
                        </a:solidFill>
                        <a:latin typeface="Montserrat "/>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193AC9"/>
                          </a:solidFill>
                          <a:latin typeface="Montserrat "/>
                        </a:rPr>
                        <a:t>None</a:t>
                      </a:r>
                      <a:endParaRPr lang="en-IN" sz="1800" b="0" dirty="0">
                        <a:solidFill>
                          <a:srgbClr val="193AC9"/>
                        </a:solidFill>
                        <a:latin typeface="Montserrat "/>
                      </a:endParaRPr>
                    </a:p>
                    <a:p>
                      <a:endParaRPr lang="en-IN" b="0" dirty="0">
                        <a:latin typeface="Montserrat "/>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193AC9"/>
                          </a:solidFill>
                          <a:latin typeface="Montserrat "/>
                        </a:rPr>
                        <a:t>Blender projects</a:t>
                      </a:r>
                      <a:endParaRPr lang="en-IN" sz="1800" b="0" dirty="0">
                        <a:solidFill>
                          <a:srgbClr val="193AC9"/>
                        </a:solidFill>
                        <a:latin typeface="Montserrat "/>
                      </a:endParaRPr>
                    </a:p>
                    <a:p>
                      <a:endParaRPr lang="en-IN" b="0" dirty="0">
                        <a:latin typeface="Montserrat "/>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193AC9"/>
                          </a:solidFill>
                          <a:latin typeface="Montserrat "/>
                        </a:rPr>
                        <a:t>Blender projects</a:t>
                      </a:r>
                      <a:endParaRPr lang="en-IN" sz="1800" b="0" dirty="0">
                        <a:solidFill>
                          <a:srgbClr val="193AC9"/>
                        </a:solidFill>
                        <a:latin typeface="Montserrat "/>
                      </a:endParaRPr>
                    </a:p>
                    <a:p>
                      <a:endParaRPr lang="en-IN" b="0" dirty="0">
                        <a:latin typeface="Montserrat "/>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baseline="0" dirty="0">
                          <a:solidFill>
                            <a:srgbClr val="193AC9"/>
                          </a:solidFill>
                          <a:latin typeface="Montserrat "/>
                        </a:rPr>
                        <a:t>Tutorial based learning.</a:t>
                      </a:r>
                    </a:p>
                  </a:txBody>
                  <a:tcPr/>
                </a:tc>
                <a:extLst>
                  <a:ext uri="{0D108BD9-81ED-4DB2-BD59-A6C34878D82A}">
                    <a16:rowId xmlns:a16="http://schemas.microsoft.com/office/drawing/2014/main" val="1473370902"/>
                  </a:ext>
                </a:extLst>
              </a:tr>
              <a:tr h="938882">
                <a:tc>
                  <a:txBody>
                    <a:bodyPr/>
                    <a:lstStyle/>
                    <a:p>
                      <a:r>
                        <a:rPr lang="en-IN" sz="2400" b="0" dirty="0">
                          <a:solidFill>
                            <a:srgbClr val="193AC9"/>
                          </a:solidFill>
                          <a:latin typeface="Montserrat "/>
                        </a:rPr>
                        <a:t>Skill share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193AC9"/>
                          </a:solidFill>
                          <a:latin typeface="Montserrat "/>
                        </a:rPr>
                        <a:t>Limited translations</a:t>
                      </a:r>
                      <a:endParaRPr lang="en-IN" sz="1800" b="0" dirty="0">
                        <a:solidFill>
                          <a:srgbClr val="193AC9"/>
                        </a:solidFill>
                        <a:latin typeface="Montserrat "/>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dirty="0">
                          <a:solidFill>
                            <a:srgbClr val="193AC9"/>
                          </a:solidFill>
                          <a:latin typeface="Montserrat "/>
                        </a:rPr>
                        <a:t>Some badges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193AC9"/>
                          </a:solidFill>
                          <a:latin typeface="Montserrat "/>
                        </a:rPr>
                        <a:t>Community  projects</a:t>
                      </a:r>
                      <a:endParaRPr lang="en-IN" sz="1800" b="0" dirty="0">
                        <a:solidFill>
                          <a:srgbClr val="193AC9"/>
                        </a:solidFill>
                        <a:latin typeface="Montserrat "/>
                      </a:endParaRPr>
                    </a:p>
                    <a:p>
                      <a:endParaRPr lang="en-IN" b="0" dirty="0">
                        <a:latin typeface="Montserrat "/>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193AC9"/>
                          </a:solidFill>
                          <a:latin typeface="Montserrat "/>
                        </a:rPr>
                        <a:t>Yes</a:t>
                      </a:r>
                      <a:endParaRPr lang="en-IN" sz="1800" b="0" dirty="0">
                        <a:solidFill>
                          <a:srgbClr val="193AC9"/>
                        </a:solidFill>
                        <a:latin typeface="Montserrat "/>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2000" b="0" baseline="0" dirty="0">
                          <a:solidFill>
                            <a:srgbClr val="193AC9"/>
                          </a:solidFill>
                          <a:latin typeface="Montserrat "/>
                        </a:rPr>
                        <a:t>Project based learning.</a:t>
                      </a:r>
                    </a:p>
                  </a:txBody>
                  <a:tcPr/>
                </a:tc>
                <a:extLst>
                  <a:ext uri="{0D108BD9-81ED-4DB2-BD59-A6C34878D82A}">
                    <a16:rowId xmlns:a16="http://schemas.microsoft.com/office/drawing/2014/main" val="197293055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par>
                          <p:cTn id="27" fill="hold">
                            <p:stCondLst>
                              <p:cond delay="3000"/>
                            </p:stCondLst>
                            <p:childTnLst>
                              <p:par>
                                <p:cTn id="28" presetID="42"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anim calcmode="lin" valueType="num">
                                      <p:cBhvr>
                                        <p:cTn id="31" dur="1000" fill="hold"/>
                                        <p:tgtEl>
                                          <p:spTgt spid="8"/>
                                        </p:tgtEl>
                                        <p:attrNameLst>
                                          <p:attrName>ppt_x</p:attrName>
                                        </p:attrNameLst>
                                      </p:cBhvr>
                                      <p:tavLst>
                                        <p:tav tm="0">
                                          <p:val>
                                            <p:strVal val="#ppt_x"/>
                                          </p:val>
                                        </p:tav>
                                        <p:tav tm="100000">
                                          <p:val>
                                            <p:strVal val="#ppt_x"/>
                                          </p:val>
                                        </p:tav>
                                      </p:tavLst>
                                    </p:anim>
                                    <p:anim calcmode="lin" valueType="num">
                                      <p:cBhvr>
                                        <p:cTn id="32" dur="1000" fill="hold"/>
                                        <p:tgtEl>
                                          <p:spTgt spid="8"/>
                                        </p:tgtEl>
                                        <p:attrNameLst>
                                          <p:attrName>ppt_y</p:attrName>
                                        </p:attrNameLst>
                                      </p:cBhvr>
                                      <p:tavLst>
                                        <p:tav tm="0">
                                          <p:val>
                                            <p:strVal val="#ppt_y+.1"/>
                                          </p:val>
                                        </p:tav>
                                        <p:tav tm="100000">
                                          <p:val>
                                            <p:strVal val="#ppt_y"/>
                                          </p:val>
                                        </p:tav>
                                      </p:tavLst>
                                    </p:anim>
                                  </p:childTnLst>
                                </p:cTn>
                              </p:par>
                            </p:childTnLst>
                          </p:cTn>
                        </p:par>
                        <p:par>
                          <p:cTn id="33" fill="hold">
                            <p:stCondLst>
                              <p:cond delay="4000"/>
                            </p:stCondLst>
                            <p:childTnLst>
                              <p:par>
                                <p:cTn id="34" presetID="10"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7E6FA"/>
        </a:solidFill>
        <a:effectLst/>
      </p:bgPr>
    </p:bg>
    <p:spTree>
      <p:nvGrpSpPr>
        <p:cNvPr id="1" name=""/>
        <p:cNvGrpSpPr/>
        <p:nvPr/>
      </p:nvGrpSpPr>
      <p:grpSpPr>
        <a:xfrm>
          <a:off x="0" y="0"/>
          <a:ext cx="0" cy="0"/>
          <a:chOff x="0" y="0"/>
          <a:chExt cx="0" cy="0"/>
        </a:xfrm>
      </p:grpSpPr>
      <p:sp>
        <p:nvSpPr>
          <p:cNvPr id="2" name="TextBox 2"/>
          <p:cNvSpPr txBox="1"/>
          <p:nvPr/>
        </p:nvSpPr>
        <p:spPr>
          <a:xfrm>
            <a:off x="3141436" y="1502072"/>
            <a:ext cx="12005128" cy="1897955"/>
          </a:xfrm>
          <a:prstGeom prst="rect">
            <a:avLst/>
          </a:prstGeom>
        </p:spPr>
        <p:txBody>
          <a:bodyPr lIns="0" tIns="0" rIns="0" bIns="0" rtlCol="0" anchor="t">
            <a:spAutoFit/>
          </a:bodyPr>
          <a:lstStyle/>
          <a:p>
            <a:pPr algn="ctr">
              <a:lnSpc>
                <a:spcPts val="7361"/>
              </a:lnSpc>
            </a:pPr>
            <a:r>
              <a:rPr lang="en-US" sz="7361" b="1" spc="-73" dirty="0">
                <a:solidFill>
                  <a:srgbClr val="0D30C6"/>
                </a:solidFill>
                <a:latin typeface="Montserrat Ultra-Bold"/>
                <a:ea typeface="Montserrat Ultra-Bold"/>
                <a:cs typeface="Montserrat Ultra-Bold"/>
                <a:sym typeface="Montserrat Ultra-Bold"/>
              </a:rPr>
              <a:t>Literature Survey</a:t>
            </a:r>
          </a:p>
          <a:p>
            <a:pPr algn="ctr">
              <a:lnSpc>
                <a:spcPts val="7361"/>
              </a:lnSpc>
            </a:pPr>
            <a:endParaRPr lang="en-US" sz="7361" b="1" spc="-73" dirty="0">
              <a:solidFill>
                <a:srgbClr val="0D30C6"/>
              </a:solidFill>
              <a:latin typeface="Montserrat Ultra-Bold"/>
              <a:ea typeface="Montserrat Ultra-Bold"/>
              <a:cs typeface="Montserrat Ultra-Bold"/>
              <a:sym typeface="Montserrat Ultra-Bold"/>
            </a:endParaRPr>
          </a:p>
        </p:txBody>
      </p:sp>
      <p:sp>
        <p:nvSpPr>
          <p:cNvPr id="3" name="TextBox 3"/>
          <p:cNvSpPr txBox="1"/>
          <p:nvPr/>
        </p:nvSpPr>
        <p:spPr>
          <a:xfrm>
            <a:off x="2451460" y="2422472"/>
            <a:ext cx="12944201" cy="7139519"/>
          </a:xfrm>
          <a:prstGeom prst="rect">
            <a:avLst/>
          </a:prstGeom>
        </p:spPr>
        <p:txBody>
          <a:bodyPr lIns="0" tIns="0" rIns="0" bIns="0" rtlCol="0" anchor="t">
            <a:spAutoFit/>
          </a:bodyPr>
          <a:lstStyle/>
          <a:p>
            <a:pPr marL="326213" lvl="1" algn="just">
              <a:lnSpc>
                <a:spcPct val="150000"/>
              </a:lnSpc>
            </a:pPr>
            <a:r>
              <a:rPr lang="en-US" sz="2400" dirty="0">
                <a:solidFill>
                  <a:srgbClr val="0D30C6"/>
                </a:solidFill>
                <a:latin typeface="Montserrat"/>
                <a:ea typeface="Montserrat"/>
                <a:cs typeface="Montserrat"/>
                <a:sym typeface="Montserrat"/>
              </a:rPr>
              <a:t>Animation education has evolved significantly with digital tools and online platforms, enhancing engagement and comprehension through interactive, modular learning. Unlike traditional learning apps that rely on passive video lectures, </a:t>
            </a:r>
            <a:r>
              <a:rPr lang="en-US" sz="2400" dirty="0" err="1">
                <a:solidFill>
                  <a:srgbClr val="0D30C6"/>
                </a:solidFill>
                <a:latin typeface="Montserrat"/>
                <a:ea typeface="Montserrat"/>
                <a:cs typeface="Montserrat"/>
                <a:sym typeface="Montserrat"/>
              </a:rPr>
              <a:t>RenderVerse</a:t>
            </a:r>
            <a:r>
              <a:rPr lang="en-US" sz="2400" dirty="0">
                <a:solidFill>
                  <a:srgbClr val="0D30C6"/>
                </a:solidFill>
                <a:latin typeface="Montserrat"/>
                <a:ea typeface="Montserrat"/>
                <a:cs typeface="Montserrat"/>
                <a:sym typeface="Montserrat"/>
              </a:rPr>
              <a:t> offers an immersive, hands-on approach to teaching animation, covering modeling, rigging, lighting, and more. A key differentiator is its native language support, making complex animation concepts accessible to learners worldwide. Additionally, gamification elements such as badges and progress tracking keep users motivated, while step-by-step guided projects ensure practical learning. Unlike platforms like </a:t>
            </a:r>
            <a:r>
              <a:rPr lang="en-US" sz="2400" dirty="0" err="1">
                <a:solidFill>
                  <a:srgbClr val="0D30C6"/>
                </a:solidFill>
                <a:latin typeface="Montserrat"/>
                <a:ea typeface="Montserrat"/>
                <a:cs typeface="Montserrat"/>
                <a:sym typeface="Montserrat"/>
              </a:rPr>
              <a:t>Udemy</a:t>
            </a:r>
            <a:r>
              <a:rPr lang="en-US" sz="2400" dirty="0">
                <a:solidFill>
                  <a:srgbClr val="0D30C6"/>
                </a:solidFill>
                <a:latin typeface="Montserrat"/>
                <a:ea typeface="Montserrat"/>
                <a:cs typeface="Montserrat"/>
                <a:sym typeface="Montserrat"/>
              </a:rPr>
              <a:t> or Blender Cloud, </a:t>
            </a:r>
            <a:r>
              <a:rPr lang="en-US" sz="2400" dirty="0" err="1">
                <a:solidFill>
                  <a:srgbClr val="0D30C6"/>
                </a:solidFill>
                <a:latin typeface="Montserrat"/>
                <a:ea typeface="Montserrat"/>
                <a:cs typeface="Montserrat"/>
                <a:sym typeface="Montserrat"/>
              </a:rPr>
              <a:t>RenderVerse</a:t>
            </a:r>
            <a:r>
              <a:rPr lang="en-US" sz="2400" dirty="0">
                <a:solidFill>
                  <a:srgbClr val="0D30C6"/>
                </a:solidFill>
                <a:latin typeface="Montserrat"/>
                <a:ea typeface="Montserrat"/>
                <a:cs typeface="Montserrat"/>
                <a:sym typeface="Montserrat"/>
              </a:rPr>
              <a:t> emphasizes community-driven learning, enabling users to collaborate, share projects, and grow together. This structured yet interactive approach makes </a:t>
            </a:r>
            <a:r>
              <a:rPr lang="en-US" sz="2400" dirty="0" err="1">
                <a:solidFill>
                  <a:srgbClr val="0D30C6"/>
                </a:solidFill>
                <a:latin typeface="Montserrat"/>
                <a:ea typeface="Montserrat"/>
                <a:cs typeface="Montserrat"/>
                <a:sym typeface="Montserrat"/>
              </a:rPr>
              <a:t>RenderVerse</a:t>
            </a:r>
            <a:r>
              <a:rPr lang="en-US" sz="2400" dirty="0">
                <a:solidFill>
                  <a:srgbClr val="0D30C6"/>
                </a:solidFill>
                <a:latin typeface="Montserrat"/>
                <a:ea typeface="Montserrat"/>
                <a:cs typeface="Montserrat"/>
                <a:sym typeface="Montserrat"/>
              </a:rPr>
              <a:t> an innovative and beginner-friendly solution for mastering animation.</a:t>
            </a:r>
          </a:p>
        </p:txBody>
      </p:sp>
      <p:grpSp>
        <p:nvGrpSpPr>
          <p:cNvPr id="4" name="Group 4"/>
          <p:cNvGrpSpPr>
            <a:grpSpLocks noChangeAspect="1"/>
          </p:cNvGrpSpPr>
          <p:nvPr/>
        </p:nvGrpSpPr>
        <p:grpSpPr>
          <a:xfrm>
            <a:off x="-1285875" y="5988454"/>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6" name="Group 6"/>
          <p:cNvGrpSpPr/>
          <p:nvPr/>
        </p:nvGrpSpPr>
        <p:grpSpPr>
          <a:xfrm>
            <a:off x="-1447800" y="4076700"/>
            <a:ext cx="3269846" cy="326984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sp>
      </p:grpSp>
      <p:grpSp>
        <p:nvGrpSpPr>
          <p:cNvPr id="8" name="Group 8"/>
          <p:cNvGrpSpPr/>
          <p:nvPr/>
        </p:nvGrpSpPr>
        <p:grpSpPr>
          <a:xfrm>
            <a:off x="15863151" y="-595149"/>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sp>
      </p:grpSp>
      <p:grpSp>
        <p:nvGrpSpPr>
          <p:cNvPr id="10" name="Group 10"/>
          <p:cNvGrpSpPr>
            <a:grpSpLocks noChangeAspect="1"/>
          </p:cNvGrpSpPr>
          <p:nvPr/>
        </p:nvGrpSpPr>
        <p:grpSpPr>
          <a:xfrm>
            <a:off x="11488761" y="8861982"/>
            <a:ext cx="3269846" cy="3269846"/>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12" name="Group 12"/>
          <p:cNvGrpSpPr>
            <a:grpSpLocks noChangeAspect="1"/>
          </p:cNvGrpSpPr>
          <p:nvPr/>
        </p:nvGrpSpPr>
        <p:grpSpPr>
          <a:xfrm>
            <a:off x="1028700" y="-1910649"/>
            <a:ext cx="3269846" cy="3269846"/>
            <a:chOff x="0" y="0"/>
            <a:chExt cx="1708150" cy="1708150"/>
          </a:xfrm>
        </p:grpSpPr>
        <p:sp>
          <p:nvSpPr>
            <p:cNvPr id="13" name="Freeform 1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5E18EB"/>
            </a:solidFill>
          </p:spPr>
        </p:sp>
      </p:grpSp>
      <p:sp>
        <p:nvSpPr>
          <p:cNvPr id="14" name="Freeform 14"/>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7E6FA"/>
        </a:solidFill>
        <a:effectLst/>
      </p:bgPr>
    </p:bg>
    <p:spTree>
      <p:nvGrpSpPr>
        <p:cNvPr id="1" name=""/>
        <p:cNvGrpSpPr/>
        <p:nvPr/>
      </p:nvGrpSpPr>
      <p:grpSpPr>
        <a:xfrm>
          <a:off x="0" y="0"/>
          <a:ext cx="0" cy="0"/>
          <a:chOff x="0" y="0"/>
          <a:chExt cx="0" cy="0"/>
        </a:xfrm>
      </p:grpSpPr>
      <p:sp>
        <p:nvSpPr>
          <p:cNvPr id="2" name="TextBox 2"/>
          <p:cNvSpPr txBox="1"/>
          <p:nvPr/>
        </p:nvSpPr>
        <p:spPr>
          <a:xfrm>
            <a:off x="3141436" y="1500322"/>
            <a:ext cx="12005128" cy="948978"/>
          </a:xfrm>
          <a:prstGeom prst="rect">
            <a:avLst/>
          </a:prstGeom>
        </p:spPr>
        <p:txBody>
          <a:bodyPr lIns="0" tIns="0" rIns="0" bIns="0" rtlCol="0" anchor="t">
            <a:spAutoFit/>
          </a:bodyPr>
          <a:lstStyle/>
          <a:p>
            <a:pPr algn="ctr">
              <a:lnSpc>
                <a:spcPts val="7361"/>
              </a:lnSpc>
            </a:pPr>
            <a:r>
              <a:rPr lang="en-US" sz="7361" b="1" spc="-73" dirty="0">
                <a:solidFill>
                  <a:srgbClr val="0D30C6"/>
                </a:solidFill>
                <a:latin typeface="Montserrat Ultra-Bold"/>
                <a:ea typeface="Montserrat Ultra-Bold"/>
                <a:cs typeface="Montserrat Ultra-Bold"/>
                <a:sym typeface="Montserrat Ultra-Bold"/>
              </a:rPr>
              <a:t>Methodology</a:t>
            </a:r>
          </a:p>
        </p:txBody>
      </p:sp>
      <p:grpSp>
        <p:nvGrpSpPr>
          <p:cNvPr id="4" name="Group 4"/>
          <p:cNvGrpSpPr>
            <a:grpSpLocks noChangeAspect="1"/>
          </p:cNvGrpSpPr>
          <p:nvPr/>
        </p:nvGrpSpPr>
        <p:grpSpPr>
          <a:xfrm>
            <a:off x="-1285875" y="5988454"/>
            <a:ext cx="3269846" cy="3269846"/>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6" name="Group 6"/>
          <p:cNvGrpSpPr/>
          <p:nvPr/>
        </p:nvGrpSpPr>
        <p:grpSpPr>
          <a:xfrm>
            <a:off x="-1285875" y="4095810"/>
            <a:ext cx="3269846" cy="3269846"/>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sp>
      </p:grpSp>
      <p:grpSp>
        <p:nvGrpSpPr>
          <p:cNvPr id="8" name="Group 8"/>
          <p:cNvGrpSpPr/>
          <p:nvPr/>
        </p:nvGrpSpPr>
        <p:grpSpPr>
          <a:xfrm>
            <a:off x="15863151" y="-595149"/>
            <a:ext cx="3269846" cy="3269846"/>
            <a:chOff x="0" y="0"/>
            <a:chExt cx="6350000" cy="6350000"/>
          </a:xfrm>
        </p:grpSpPr>
        <p:sp>
          <p:nvSpPr>
            <p:cNvPr id="9" name="Freeform 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sp>
      </p:grpSp>
      <p:grpSp>
        <p:nvGrpSpPr>
          <p:cNvPr id="10" name="Group 10"/>
          <p:cNvGrpSpPr>
            <a:grpSpLocks noChangeAspect="1"/>
          </p:cNvGrpSpPr>
          <p:nvPr/>
        </p:nvGrpSpPr>
        <p:grpSpPr>
          <a:xfrm>
            <a:off x="11488761" y="8861982"/>
            <a:ext cx="3269846" cy="3269846"/>
            <a:chOff x="0" y="0"/>
            <a:chExt cx="1708150" cy="1708150"/>
          </a:xfrm>
        </p:grpSpPr>
        <p:sp>
          <p:nvSpPr>
            <p:cNvPr id="11" name="Freeform 11"/>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12" name="Group 12"/>
          <p:cNvGrpSpPr>
            <a:grpSpLocks noChangeAspect="1"/>
          </p:cNvGrpSpPr>
          <p:nvPr/>
        </p:nvGrpSpPr>
        <p:grpSpPr>
          <a:xfrm>
            <a:off x="1028700" y="-1910649"/>
            <a:ext cx="3269846" cy="3269846"/>
            <a:chOff x="0" y="0"/>
            <a:chExt cx="1708150" cy="1708150"/>
          </a:xfrm>
        </p:grpSpPr>
        <p:sp>
          <p:nvSpPr>
            <p:cNvPr id="13" name="Freeform 1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5E18EB"/>
            </a:solidFill>
          </p:spPr>
        </p:sp>
      </p:grpSp>
      <p:sp>
        <p:nvSpPr>
          <p:cNvPr id="14" name="Freeform 14"/>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Rectangle 3">
            <a:extLst>
              <a:ext uri="{FF2B5EF4-FFF2-40B4-BE49-F238E27FC236}">
                <a16:creationId xmlns:a16="http://schemas.microsoft.com/office/drawing/2014/main" id="{C17127C6-DA3F-FA36-2985-C98B1309145A}"/>
              </a:ext>
            </a:extLst>
          </p:cNvPr>
          <p:cNvSpPr>
            <a:spLocks noChangeArrowheads="1"/>
          </p:cNvSpPr>
          <p:nvPr/>
        </p:nvSpPr>
        <p:spPr bwMode="auto">
          <a:xfrm>
            <a:off x="2209800" y="2479105"/>
            <a:ext cx="13868400" cy="6503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800" i="0" u="none" strike="noStrike" cap="none" normalizeH="0" baseline="0" dirty="0">
                <a:ln>
                  <a:noFill/>
                </a:ln>
                <a:solidFill>
                  <a:srgbClr val="193AC9"/>
                </a:solidFill>
                <a:effectLst/>
                <a:latin typeface="Montserrat "/>
              </a:rPr>
              <a:t>The platform will teach sketching to advanced animation through step-by-step modules. Interactive quizzes, drag-and-drop exercises, and clickable hotspots will keep users engaged, while progress tracking helps them stay motivated. A community section allows users to share work, ask questions, and get feedback. Gamification elements like badges and leaderboards make learning fun. Accessibility </a:t>
            </a:r>
            <a:r>
              <a:rPr kumimoji="0" lang="en-US" altLang="en-US" sz="2400" i="0" u="none" strike="noStrike" cap="none" normalizeH="0" baseline="0" dirty="0">
                <a:ln>
                  <a:noFill/>
                </a:ln>
                <a:solidFill>
                  <a:srgbClr val="193AC9"/>
                </a:solidFill>
                <a:effectLst/>
                <a:latin typeface="Montserrat "/>
              </a:rPr>
              <a:t>features</a:t>
            </a:r>
            <a:r>
              <a:rPr kumimoji="0" lang="en-US" altLang="en-US" sz="2800" i="0" u="none" strike="noStrike" cap="none" normalizeH="0" baseline="0" dirty="0">
                <a:ln>
                  <a:noFill/>
                </a:ln>
                <a:solidFill>
                  <a:srgbClr val="193AC9"/>
                </a:solidFill>
                <a:effectLst/>
                <a:latin typeface="Montserrat "/>
              </a:rPr>
              <a:t> such as subtitles and screen reader support ensure inclusivity. Regular updates keep content fresh, and a feedback system lets users rate tutorials and suggest improvements. The mobile-friendly design supports learning on the go, and project-based tasks help users apply their skills</a:t>
            </a:r>
            <a:r>
              <a:rPr kumimoji="0" lang="en-US" altLang="en-US" sz="2900" i="0" u="none" strike="noStrike" cap="none" normalizeH="0" baseline="0" dirty="0">
                <a:ln>
                  <a:noFill/>
                </a:ln>
                <a:solidFill>
                  <a:srgbClr val="193AC9"/>
                </a:solidFill>
                <a:effectLst/>
                <a:latin typeface="Montserrat "/>
              </a:rPr>
              <a:t>.</a:t>
            </a:r>
          </a:p>
        </p:txBody>
      </p:sp>
    </p:spTree>
    <p:extLst>
      <p:ext uri="{BB962C8B-B14F-4D97-AF65-F5344CB8AC3E}">
        <p14:creationId xmlns:p14="http://schemas.microsoft.com/office/powerpoint/2010/main" val="2811602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7E6FA"/>
        </a:solidFill>
        <a:effectLst/>
      </p:bgPr>
    </p:bg>
    <p:spTree>
      <p:nvGrpSpPr>
        <p:cNvPr id="1" name="">
          <a:extLst>
            <a:ext uri="{FF2B5EF4-FFF2-40B4-BE49-F238E27FC236}">
              <a16:creationId xmlns:a16="http://schemas.microsoft.com/office/drawing/2014/main" id="{59386D5D-CBE6-2335-B239-8281DB521ECC}"/>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D864F19-E7C8-F924-AFD5-DE0F9BB82888}"/>
              </a:ext>
            </a:extLst>
          </p:cNvPr>
          <p:cNvSpPr txBox="1"/>
          <p:nvPr/>
        </p:nvSpPr>
        <p:spPr>
          <a:xfrm>
            <a:off x="3138229" y="1534285"/>
            <a:ext cx="12005128" cy="977550"/>
          </a:xfrm>
          <a:prstGeom prst="rect">
            <a:avLst/>
          </a:prstGeom>
        </p:spPr>
        <p:txBody>
          <a:bodyPr lIns="0" tIns="0" rIns="0" bIns="0" rtlCol="0" anchor="t">
            <a:spAutoFit/>
          </a:bodyPr>
          <a:lstStyle/>
          <a:p>
            <a:pPr algn="ctr">
              <a:lnSpc>
                <a:spcPts val="7361"/>
              </a:lnSpc>
            </a:pPr>
            <a:r>
              <a:rPr lang="en-US" sz="7361" b="1" spc="-73" dirty="0">
                <a:solidFill>
                  <a:srgbClr val="0D30C6"/>
                </a:solidFill>
                <a:latin typeface="Montserrat Ultra-Bold"/>
                <a:ea typeface="Montserrat Ultra-Bold"/>
                <a:cs typeface="Montserrat Ultra-Bold"/>
                <a:sym typeface="Montserrat Ultra-Bold"/>
              </a:rPr>
              <a:t>Output</a:t>
            </a:r>
          </a:p>
        </p:txBody>
      </p:sp>
      <p:sp>
        <p:nvSpPr>
          <p:cNvPr id="3" name="TextBox 3">
            <a:extLst>
              <a:ext uri="{FF2B5EF4-FFF2-40B4-BE49-F238E27FC236}">
                <a16:creationId xmlns:a16="http://schemas.microsoft.com/office/drawing/2014/main" id="{8F7D93EE-AEBA-B20A-4EF9-FFC2F5488001}"/>
              </a:ext>
            </a:extLst>
          </p:cNvPr>
          <p:cNvSpPr txBox="1"/>
          <p:nvPr/>
        </p:nvSpPr>
        <p:spPr>
          <a:xfrm>
            <a:off x="2078978" y="2597651"/>
            <a:ext cx="14123631" cy="321883"/>
          </a:xfrm>
          <a:prstGeom prst="rect">
            <a:avLst/>
          </a:prstGeom>
        </p:spPr>
        <p:txBody>
          <a:bodyPr lIns="0" tIns="0" rIns="0" bIns="0" rtlCol="0" anchor="t">
            <a:spAutoFit/>
          </a:bodyPr>
          <a:lstStyle/>
          <a:p>
            <a:pPr algn="just">
              <a:lnSpc>
                <a:spcPts val="2377"/>
              </a:lnSpc>
            </a:pPr>
            <a:endParaRPr lang="en-US" sz="2873" dirty="0">
              <a:solidFill>
                <a:srgbClr val="0D30C6"/>
              </a:solidFill>
              <a:latin typeface="Montserrat"/>
              <a:ea typeface="Montserrat"/>
              <a:cs typeface="Montserrat"/>
              <a:sym typeface="Montserrat"/>
            </a:endParaRPr>
          </a:p>
        </p:txBody>
      </p:sp>
      <p:grpSp>
        <p:nvGrpSpPr>
          <p:cNvPr id="4" name="Group 4">
            <a:extLst>
              <a:ext uri="{FF2B5EF4-FFF2-40B4-BE49-F238E27FC236}">
                <a16:creationId xmlns:a16="http://schemas.microsoft.com/office/drawing/2014/main" id="{1A82F91E-9037-874E-B5CC-CC860E69F8E3}"/>
              </a:ext>
            </a:extLst>
          </p:cNvPr>
          <p:cNvGrpSpPr>
            <a:grpSpLocks noChangeAspect="1"/>
          </p:cNvGrpSpPr>
          <p:nvPr/>
        </p:nvGrpSpPr>
        <p:grpSpPr>
          <a:xfrm>
            <a:off x="-1285875" y="5988454"/>
            <a:ext cx="3269846" cy="3269846"/>
            <a:chOff x="0" y="0"/>
            <a:chExt cx="1708150" cy="1708150"/>
          </a:xfrm>
        </p:grpSpPr>
        <p:sp>
          <p:nvSpPr>
            <p:cNvPr id="5" name="Freeform 5">
              <a:extLst>
                <a:ext uri="{FF2B5EF4-FFF2-40B4-BE49-F238E27FC236}">
                  <a16:creationId xmlns:a16="http://schemas.microsoft.com/office/drawing/2014/main" id="{B6936949-CBC2-078C-4B6C-0484AF452E9B}"/>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6" name="Group 6">
            <a:extLst>
              <a:ext uri="{FF2B5EF4-FFF2-40B4-BE49-F238E27FC236}">
                <a16:creationId xmlns:a16="http://schemas.microsoft.com/office/drawing/2014/main" id="{3E8F8DA6-B3BC-49EF-D8B0-96E7C600422A}"/>
              </a:ext>
            </a:extLst>
          </p:cNvPr>
          <p:cNvGrpSpPr/>
          <p:nvPr/>
        </p:nvGrpSpPr>
        <p:grpSpPr>
          <a:xfrm>
            <a:off x="-1285875" y="4095810"/>
            <a:ext cx="3269846" cy="3269846"/>
            <a:chOff x="0" y="0"/>
            <a:chExt cx="6350000" cy="6350000"/>
          </a:xfrm>
        </p:grpSpPr>
        <p:sp>
          <p:nvSpPr>
            <p:cNvPr id="7" name="Freeform 7">
              <a:extLst>
                <a:ext uri="{FF2B5EF4-FFF2-40B4-BE49-F238E27FC236}">
                  <a16:creationId xmlns:a16="http://schemas.microsoft.com/office/drawing/2014/main" id="{56D43B8A-0926-A089-B7E7-990F506B1ED1}"/>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E96AA8"/>
            </a:solidFill>
          </p:spPr>
        </p:sp>
      </p:grpSp>
      <p:grpSp>
        <p:nvGrpSpPr>
          <p:cNvPr id="8" name="Group 8">
            <a:extLst>
              <a:ext uri="{FF2B5EF4-FFF2-40B4-BE49-F238E27FC236}">
                <a16:creationId xmlns:a16="http://schemas.microsoft.com/office/drawing/2014/main" id="{D38D5BEE-2AF2-27F1-5B17-B54CA30C09D9}"/>
              </a:ext>
            </a:extLst>
          </p:cNvPr>
          <p:cNvGrpSpPr/>
          <p:nvPr/>
        </p:nvGrpSpPr>
        <p:grpSpPr>
          <a:xfrm>
            <a:off x="15863151" y="-595149"/>
            <a:ext cx="3269846" cy="3269846"/>
            <a:chOff x="0" y="0"/>
            <a:chExt cx="6350000" cy="6350000"/>
          </a:xfrm>
        </p:grpSpPr>
        <p:sp>
          <p:nvSpPr>
            <p:cNvPr id="9" name="Freeform 9">
              <a:extLst>
                <a:ext uri="{FF2B5EF4-FFF2-40B4-BE49-F238E27FC236}">
                  <a16:creationId xmlns:a16="http://schemas.microsoft.com/office/drawing/2014/main" id="{CE480589-60B6-1D2E-A569-917A93987E5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1CF7B"/>
            </a:solidFill>
          </p:spPr>
        </p:sp>
      </p:grpSp>
      <p:grpSp>
        <p:nvGrpSpPr>
          <p:cNvPr id="10" name="Group 10">
            <a:extLst>
              <a:ext uri="{FF2B5EF4-FFF2-40B4-BE49-F238E27FC236}">
                <a16:creationId xmlns:a16="http://schemas.microsoft.com/office/drawing/2014/main" id="{8FF1E492-C920-C86F-7E38-552A526FAAF7}"/>
              </a:ext>
            </a:extLst>
          </p:cNvPr>
          <p:cNvGrpSpPr>
            <a:grpSpLocks noChangeAspect="1"/>
          </p:cNvGrpSpPr>
          <p:nvPr/>
        </p:nvGrpSpPr>
        <p:grpSpPr>
          <a:xfrm>
            <a:off x="11488761" y="8861982"/>
            <a:ext cx="3269846" cy="3269846"/>
            <a:chOff x="0" y="0"/>
            <a:chExt cx="1708150" cy="1708150"/>
          </a:xfrm>
        </p:grpSpPr>
        <p:sp>
          <p:nvSpPr>
            <p:cNvPr id="11" name="Freeform 11">
              <a:extLst>
                <a:ext uri="{FF2B5EF4-FFF2-40B4-BE49-F238E27FC236}">
                  <a16:creationId xmlns:a16="http://schemas.microsoft.com/office/drawing/2014/main" id="{3D7B8CA2-95CB-B574-E523-ACBAC913C413}"/>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grpSp>
        <p:nvGrpSpPr>
          <p:cNvPr id="12" name="Group 12">
            <a:extLst>
              <a:ext uri="{FF2B5EF4-FFF2-40B4-BE49-F238E27FC236}">
                <a16:creationId xmlns:a16="http://schemas.microsoft.com/office/drawing/2014/main" id="{B4B61B57-EC8C-B729-8A60-776B41ADBA8B}"/>
              </a:ext>
            </a:extLst>
          </p:cNvPr>
          <p:cNvGrpSpPr>
            <a:grpSpLocks noChangeAspect="1"/>
          </p:cNvGrpSpPr>
          <p:nvPr/>
        </p:nvGrpSpPr>
        <p:grpSpPr>
          <a:xfrm>
            <a:off x="1028700" y="-1910649"/>
            <a:ext cx="3269846" cy="3269846"/>
            <a:chOff x="0" y="0"/>
            <a:chExt cx="1708150" cy="1708150"/>
          </a:xfrm>
        </p:grpSpPr>
        <p:sp>
          <p:nvSpPr>
            <p:cNvPr id="13" name="Freeform 13">
              <a:extLst>
                <a:ext uri="{FF2B5EF4-FFF2-40B4-BE49-F238E27FC236}">
                  <a16:creationId xmlns:a16="http://schemas.microsoft.com/office/drawing/2014/main" id="{FD1D947C-B960-DF62-D2AA-8FFC14F94148}"/>
                </a:ext>
              </a:extLst>
            </p:cNvPr>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5E18EB"/>
            </a:solidFill>
          </p:spPr>
        </p:sp>
      </p:grpSp>
      <p:sp>
        <p:nvSpPr>
          <p:cNvPr id="14" name="Freeform 14">
            <a:extLst>
              <a:ext uri="{FF2B5EF4-FFF2-40B4-BE49-F238E27FC236}">
                <a16:creationId xmlns:a16="http://schemas.microsoft.com/office/drawing/2014/main" id="{117A7FC0-8FCF-541F-EE7C-2DAC8A9161A8}"/>
              </a:ext>
            </a:extLst>
          </p:cNvPr>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6" name="Picture 15">
            <a:extLst>
              <a:ext uri="{FF2B5EF4-FFF2-40B4-BE49-F238E27FC236}">
                <a16:creationId xmlns:a16="http://schemas.microsoft.com/office/drawing/2014/main" id="{C3B62319-C79C-E692-A5C6-CD00AB12330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78979" y="2460887"/>
            <a:ext cx="5083822" cy="2696809"/>
          </a:xfrm>
          <a:prstGeom prst="rect">
            <a:avLst/>
          </a:prstGeom>
        </p:spPr>
      </p:pic>
      <p:pic>
        <p:nvPicPr>
          <p:cNvPr id="19" name="Picture 18">
            <a:extLst>
              <a:ext uri="{FF2B5EF4-FFF2-40B4-BE49-F238E27FC236}">
                <a16:creationId xmlns:a16="http://schemas.microsoft.com/office/drawing/2014/main" id="{A7E84246-3AF5-9FD8-B6A2-1DE79DA7539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7809" y="2469151"/>
            <a:ext cx="2833432" cy="2696809"/>
          </a:xfrm>
          <a:prstGeom prst="rect">
            <a:avLst/>
          </a:prstGeom>
        </p:spPr>
      </p:pic>
      <p:pic>
        <p:nvPicPr>
          <p:cNvPr id="22" name="Picture 21">
            <a:extLst>
              <a:ext uri="{FF2B5EF4-FFF2-40B4-BE49-F238E27FC236}">
                <a16:creationId xmlns:a16="http://schemas.microsoft.com/office/drawing/2014/main" id="{E3658101-FD3E-0F15-4641-E4831B4EB6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078978" y="5305052"/>
            <a:ext cx="2636724" cy="2962648"/>
          </a:xfrm>
          <a:prstGeom prst="rect">
            <a:avLst/>
          </a:prstGeom>
        </p:spPr>
      </p:pic>
      <p:pic>
        <p:nvPicPr>
          <p:cNvPr id="24" name="Picture 23">
            <a:extLst>
              <a:ext uri="{FF2B5EF4-FFF2-40B4-BE49-F238E27FC236}">
                <a16:creationId xmlns:a16="http://schemas.microsoft.com/office/drawing/2014/main" id="{70596E10-DDE9-7059-F131-30FBD182856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203455" y="2460886"/>
            <a:ext cx="2407485" cy="2696810"/>
          </a:xfrm>
          <a:prstGeom prst="rect">
            <a:avLst/>
          </a:prstGeom>
        </p:spPr>
      </p:pic>
      <p:pic>
        <p:nvPicPr>
          <p:cNvPr id="28" name="Picture 27">
            <a:extLst>
              <a:ext uri="{FF2B5EF4-FFF2-40B4-BE49-F238E27FC236}">
                <a16:creationId xmlns:a16="http://schemas.microsoft.com/office/drawing/2014/main" id="{1892DB78-AEDD-98B0-AEF7-29E8A6B7178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2756223" y="2469151"/>
            <a:ext cx="2639044" cy="2674349"/>
          </a:xfrm>
          <a:prstGeom prst="rect">
            <a:avLst/>
          </a:prstGeom>
        </p:spPr>
      </p:pic>
      <p:pic>
        <p:nvPicPr>
          <p:cNvPr id="30" name="Picture 29">
            <a:extLst>
              <a:ext uri="{FF2B5EF4-FFF2-40B4-BE49-F238E27FC236}">
                <a16:creationId xmlns:a16="http://schemas.microsoft.com/office/drawing/2014/main" id="{DED0BC65-F824-8357-8A7D-4A5ECBAC5A88}"/>
              </a:ext>
            </a:extLst>
          </p:cNvPr>
          <p:cNvPicPr>
            <a:picLocks noChangeAspect="1"/>
          </p:cNvPicPr>
          <p:nvPr/>
        </p:nvPicPr>
        <p:blipFill>
          <a:blip r:embed="rId9">
            <a:extLst>
              <a:ext uri="{28A0092B-C50C-407E-A947-70E740481C1C}">
                <a14:useLocalDpi xmlns:a14="http://schemas.microsoft.com/office/drawing/2010/main" val="0"/>
              </a:ext>
            </a:extLst>
          </a:blip>
          <a:srcRect t="23092" b="5315"/>
          <a:stretch/>
        </p:blipFill>
        <p:spPr>
          <a:xfrm>
            <a:off x="4800600" y="5305053"/>
            <a:ext cx="2375064" cy="2962648"/>
          </a:xfrm>
          <a:prstGeom prst="rect">
            <a:avLst/>
          </a:prstGeom>
          <a:ln>
            <a:solidFill>
              <a:schemeClr val="tx1"/>
            </a:solidFill>
          </a:ln>
        </p:spPr>
      </p:pic>
      <p:pic>
        <p:nvPicPr>
          <p:cNvPr id="17" name="Picture 16">
            <a:extLst>
              <a:ext uri="{FF2B5EF4-FFF2-40B4-BE49-F238E27FC236}">
                <a16:creationId xmlns:a16="http://schemas.microsoft.com/office/drawing/2014/main" id="{F137D3F4-0A34-8C72-EA33-44E8B673FA95}"/>
              </a:ext>
            </a:extLst>
          </p:cNvPr>
          <p:cNvPicPr>
            <a:picLocks noChangeAspect="1"/>
          </p:cNvPicPr>
          <p:nvPr/>
        </p:nvPicPr>
        <p:blipFill>
          <a:blip r:embed="rId10">
            <a:extLst>
              <a:ext uri="{28A0092B-C50C-407E-A947-70E740481C1C}">
                <a14:useLocalDpi xmlns:a14="http://schemas.microsoft.com/office/drawing/2010/main" val="0"/>
              </a:ext>
            </a:extLst>
          </a:blip>
          <a:srcRect l="9120" r="9114"/>
          <a:stretch/>
        </p:blipFill>
        <p:spPr>
          <a:xfrm>
            <a:off x="7239000" y="5306185"/>
            <a:ext cx="5371940" cy="2950923"/>
          </a:xfrm>
          <a:prstGeom prst="rect">
            <a:avLst/>
          </a:prstGeom>
        </p:spPr>
      </p:pic>
      <p:pic>
        <p:nvPicPr>
          <p:cNvPr id="20" name="Picture 19">
            <a:extLst>
              <a:ext uri="{FF2B5EF4-FFF2-40B4-BE49-F238E27FC236}">
                <a16:creationId xmlns:a16="http://schemas.microsoft.com/office/drawing/2014/main" id="{59526BD1-03B7-4305-AAFA-FC061C0AE09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634322" y="5313002"/>
            <a:ext cx="2834278" cy="2944106"/>
          </a:xfrm>
          <a:prstGeom prst="rect">
            <a:avLst/>
          </a:prstGeom>
        </p:spPr>
      </p:pic>
    </p:spTree>
    <p:extLst>
      <p:ext uri="{BB962C8B-B14F-4D97-AF65-F5344CB8AC3E}">
        <p14:creationId xmlns:p14="http://schemas.microsoft.com/office/powerpoint/2010/main" val="622809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anim calcmode="lin" valueType="num">
                                      <p:cBhvr>
                                        <p:cTn id="19" dur="1000" fill="hold"/>
                                        <p:tgtEl>
                                          <p:spTgt spid="10"/>
                                        </p:tgtEl>
                                        <p:attrNameLst>
                                          <p:attrName>ppt_x</p:attrName>
                                        </p:attrNameLst>
                                      </p:cBhvr>
                                      <p:tavLst>
                                        <p:tav tm="0">
                                          <p:val>
                                            <p:strVal val="#ppt_x"/>
                                          </p:val>
                                        </p:tav>
                                        <p:tav tm="100000">
                                          <p:val>
                                            <p:strVal val="#ppt_x"/>
                                          </p:val>
                                        </p:tav>
                                      </p:tavLst>
                                    </p:anim>
                                    <p:anim calcmode="lin" valueType="num">
                                      <p:cBhvr>
                                        <p:cTn id="20" dur="1000" fill="hold"/>
                                        <p:tgtEl>
                                          <p:spTgt spid="10"/>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1000"/>
                                        <p:tgtEl>
                                          <p:spTgt spid="8"/>
                                        </p:tgtEl>
                                      </p:cBhvr>
                                    </p:animEffect>
                                    <p:anim calcmode="lin" valueType="num">
                                      <p:cBhvr>
                                        <p:cTn id="30" dur="1000" fill="hold"/>
                                        <p:tgtEl>
                                          <p:spTgt spid="8"/>
                                        </p:tgtEl>
                                        <p:attrNameLst>
                                          <p:attrName>ppt_x</p:attrName>
                                        </p:attrNameLst>
                                      </p:cBhvr>
                                      <p:tavLst>
                                        <p:tav tm="0">
                                          <p:val>
                                            <p:strVal val="#ppt_x"/>
                                          </p:val>
                                        </p:tav>
                                        <p:tav tm="100000">
                                          <p:val>
                                            <p:strVal val="#ppt_x"/>
                                          </p:val>
                                        </p:tav>
                                      </p:tavLst>
                                    </p:anim>
                                    <p:anim calcmode="lin" valueType="num">
                                      <p:cBhvr>
                                        <p:cTn id="31" dur="1000" fill="hold"/>
                                        <p:tgtEl>
                                          <p:spTgt spid="8"/>
                                        </p:tgtEl>
                                        <p:attrNameLst>
                                          <p:attrName>ppt_y</p:attrName>
                                        </p:attrNameLst>
                                      </p:cBhvr>
                                      <p:tavLst>
                                        <p:tav tm="0">
                                          <p:val>
                                            <p:strVal val="#ppt_y+.1"/>
                                          </p:val>
                                        </p:tav>
                                        <p:tav tm="100000">
                                          <p:val>
                                            <p:strVal val="#ppt_y"/>
                                          </p:val>
                                        </p:tav>
                                      </p:tavLst>
                                    </p:anim>
                                  </p:childTnLst>
                                </p:cTn>
                              </p:par>
                            </p:childTnLst>
                          </p:cTn>
                        </p:par>
                        <p:par>
                          <p:cTn id="32" fill="hold">
                            <p:stCondLst>
                              <p:cond delay="3000"/>
                            </p:stCondLst>
                            <p:childTnLst>
                              <p:par>
                                <p:cTn id="33" presetID="10" presetClass="entr" presetSubtype="0"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25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7E6FA"/>
        </a:solidFill>
        <a:effectLst/>
      </p:bgPr>
    </p:bg>
    <p:spTree>
      <p:nvGrpSpPr>
        <p:cNvPr id="1" name=""/>
        <p:cNvGrpSpPr/>
        <p:nvPr/>
      </p:nvGrpSpPr>
      <p:grpSpPr>
        <a:xfrm>
          <a:off x="0" y="0"/>
          <a:ext cx="0" cy="0"/>
          <a:chOff x="0" y="0"/>
          <a:chExt cx="0" cy="0"/>
        </a:xfrm>
      </p:grpSpPr>
      <p:grpSp>
        <p:nvGrpSpPr>
          <p:cNvPr id="2" name="Group 2"/>
          <p:cNvGrpSpPr>
            <a:grpSpLocks noChangeAspect="1"/>
          </p:cNvGrpSpPr>
          <p:nvPr/>
        </p:nvGrpSpPr>
        <p:grpSpPr>
          <a:xfrm>
            <a:off x="-2100610" y="230809"/>
            <a:ext cx="3549544" cy="3549544"/>
            <a:chOff x="0" y="0"/>
            <a:chExt cx="1708150" cy="1708150"/>
          </a:xfrm>
        </p:grpSpPr>
        <p:sp>
          <p:nvSpPr>
            <p:cNvPr id="3" name="Freeform 3"/>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DB48A9"/>
            </a:solidFill>
          </p:spPr>
        </p:sp>
      </p:grpSp>
      <p:grpSp>
        <p:nvGrpSpPr>
          <p:cNvPr id="4" name="Group 4"/>
          <p:cNvGrpSpPr>
            <a:grpSpLocks noChangeAspect="1"/>
          </p:cNvGrpSpPr>
          <p:nvPr/>
        </p:nvGrpSpPr>
        <p:grpSpPr>
          <a:xfrm>
            <a:off x="7747893" y="9305382"/>
            <a:ext cx="3549544" cy="3549544"/>
            <a:chOff x="0" y="0"/>
            <a:chExt cx="1708150" cy="1708150"/>
          </a:xfrm>
        </p:grpSpPr>
        <p:sp>
          <p:nvSpPr>
            <p:cNvPr id="5" name="Freeform 5"/>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6FC8BA"/>
            </a:solidFill>
          </p:spPr>
        </p:sp>
      </p:grpSp>
      <p:sp>
        <p:nvSpPr>
          <p:cNvPr id="6" name="TextBox 6"/>
          <p:cNvSpPr txBox="1"/>
          <p:nvPr/>
        </p:nvSpPr>
        <p:spPr>
          <a:xfrm>
            <a:off x="1505316" y="5191125"/>
            <a:ext cx="15277367" cy="599523"/>
          </a:xfrm>
          <a:prstGeom prst="rect">
            <a:avLst/>
          </a:prstGeom>
        </p:spPr>
        <p:txBody>
          <a:bodyPr lIns="0" tIns="0" rIns="0" bIns="0" rtlCol="0" anchor="t">
            <a:spAutoFit/>
          </a:bodyPr>
          <a:lstStyle/>
          <a:p>
            <a:pPr algn="ctr">
              <a:lnSpc>
                <a:spcPts val="5592"/>
              </a:lnSpc>
            </a:pPr>
            <a:endParaRPr lang="en-US" dirty="0">
              <a:sym typeface="Montserrat"/>
            </a:endParaRPr>
          </a:p>
        </p:txBody>
      </p:sp>
      <p:sp>
        <p:nvSpPr>
          <p:cNvPr id="7" name="TextBox 7"/>
          <p:cNvSpPr txBox="1"/>
          <p:nvPr/>
        </p:nvSpPr>
        <p:spPr>
          <a:xfrm>
            <a:off x="927127" y="4299874"/>
            <a:ext cx="16433744" cy="1687252"/>
          </a:xfrm>
          <a:prstGeom prst="rect">
            <a:avLst/>
          </a:prstGeom>
        </p:spPr>
        <p:txBody>
          <a:bodyPr lIns="0" tIns="0" rIns="0" bIns="0" rtlCol="0" anchor="t">
            <a:spAutoFit/>
          </a:bodyPr>
          <a:lstStyle/>
          <a:p>
            <a:pPr algn="ctr">
              <a:lnSpc>
                <a:spcPts val="13007"/>
              </a:lnSpc>
            </a:pPr>
            <a:r>
              <a:rPr lang="en-US" sz="11718" b="1" spc="234" dirty="0">
                <a:solidFill>
                  <a:srgbClr val="0D30C6"/>
                </a:solidFill>
                <a:latin typeface="Montserrat Ultra-Bold"/>
                <a:ea typeface="Montserrat Ultra-Bold"/>
                <a:cs typeface="Montserrat Ultra-Bold"/>
                <a:sym typeface="Montserrat Ultra-Bold"/>
              </a:rPr>
              <a:t>Thank you.</a:t>
            </a:r>
          </a:p>
        </p:txBody>
      </p:sp>
      <p:grpSp>
        <p:nvGrpSpPr>
          <p:cNvPr id="8" name="Group 8"/>
          <p:cNvGrpSpPr>
            <a:grpSpLocks noChangeAspect="1"/>
          </p:cNvGrpSpPr>
          <p:nvPr/>
        </p:nvGrpSpPr>
        <p:grpSpPr>
          <a:xfrm>
            <a:off x="14268953" y="-2153588"/>
            <a:ext cx="3549544" cy="3549544"/>
            <a:chOff x="0" y="0"/>
            <a:chExt cx="1708150" cy="1708150"/>
          </a:xfrm>
        </p:grpSpPr>
        <p:sp>
          <p:nvSpPr>
            <p:cNvPr id="9" name="Freeform 9"/>
            <p:cNvSpPr/>
            <p:nvPr/>
          </p:nvSpPr>
          <p:spPr>
            <a:xfrm>
              <a:off x="0" y="0"/>
              <a:ext cx="1708150" cy="1708150"/>
            </a:xfrm>
            <a:custGeom>
              <a:avLst/>
              <a:gdLst/>
              <a:ahLst/>
              <a:cxnLst/>
              <a:rect l="l" t="t" r="r" b="b"/>
              <a:pathLst>
                <a:path w="1708150" h="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rgbClr val="FAC918"/>
            </a:solidFill>
          </p:spPr>
        </p:sp>
      </p:grpSp>
      <p:sp>
        <p:nvSpPr>
          <p:cNvPr id="10" name="Freeform 10"/>
          <p:cNvSpPr/>
          <p:nvPr/>
        </p:nvSpPr>
        <p:spPr>
          <a:xfrm>
            <a:off x="16317281" y="8257108"/>
            <a:ext cx="1291259" cy="1291259"/>
          </a:xfrm>
          <a:custGeom>
            <a:avLst/>
            <a:gdLst/>
            <a:ahLst/>
            <a:cxnLst/>
            <a:rect l="l" t="t" r="r" b="b"/>
            <a:pathLst>
              <a:path w="1291259" h="1291259">
                <a:moveTo>
                  <a:pt x="0" y="0"/>
                </a:moveTo>
                <a:lnTo>
                  <a:pt x="1291259" y="0"/>
                </a:lnTo>
                <a:lnTo>
                  <a:pt x="1291259" y="1291259"/>
                </a:lnTo>
                <a:lnTo>
                  <a:pt x="0" y="12912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heel(1)">
                                      <p:cBhvr>
                                        <p:cTn id="10" dur="2000"/>
                                        <p:tgtEl>
                                          <p:spTgt spid="8"/>
                                        </p:tgtEl>
                                      </p:cBhvr>
                                    </p:animEffect>
                                  </p:childTnLst>
                                </p:cTn>
                              </p:par>
                              <p:par>
                                <p:cTn id="11" presetID="21"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heel(1)">
                                      <p:cBhvr>
                                        <p:cTn id="13" dur="2000"/>
                                        <p:tgtEl>
                                          <p:spTgt spid="4"/>
                                        </p:tgtEl>
                                      </p:cBhvr>
                                    </p:animEffect>
                                  </p:childTnLst>
                                </p:cTn>
                              </p:par>
                            </p:childTnLst>
                          </p:cTn>
                        </p:par>
                        <p:par>
                          <p:cTn id="14" fill="hold">
                            <p:stCondLst>
                              <p:cond delay="2000"/>
                            </p:stCondLst>
                            <p:childTnLst>
                              <p:par>
                                <p:cTn id="15" presetID="42" presetClass="entr" presetSubtype="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604</Words>
  <Application>Microsoft Office PowerPoint</Application>
  <PresentationFormat>Custom</PresentationFormat>
  <Paragraphs>62</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Montserrat Italics</vt:lpstr>
      <vt:lpstr>Arial</vt:lpstr>
      <vt:lpstr>Montserrat Ultra-Bold</vt:lpstr>
      <vt:lpstr>Calibri</vt:lpstr>
      <vt:lpstr>Montserrat </vt:lpstr>
      <vt:lpstr>Courier New</vt:lpstr>
      <vt:lpstr>Montserrat</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Purple Minimalist Basic Simple Presentation</dc:title>
  <dc:creator>HP</dc:creator>
  <cp:lastModifiedBy>Abhignya P</cp:lastModifiedBy>
  <cp:revision>22</cp:revision>
  <dcterms:created xsi:type="dcterms:W3CDTF">2006-08-16T00:00:00Z</dcterms:created>
  <dcterms:modified xsi:type="dcterms:W3CDTF">2025-04-02T17:43:07Z</dcterms:modified>
  <dc:identifier>DAGdgWxXArU</dc:identifier>
</cp:coreProperties>
</file>