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69F77-45E4-4E03-9009-A2651AA5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EA509-34FB-42AE-A116-89591C105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540B4-98DA-4A03-A029-DD2182FC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F0188-20FF-472D-8782-91D978A7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5BD20-2611-4985-9BA7-DED0A254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7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B3E6C-255F-4F0D-90A9-6A5B9B38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E377-0C68-4727-A9E8-B17EB39A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C529B-0F01-4497-B03A-08ED420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AC190-2967-40D2-BB6F-20D66B61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10CEC-D51A-40AB-93E8-D3CE973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04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464681-9CA9-445C-BF1D-D5C98503A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A7B6B8-CDCE-498B-B5BC-FFB64C45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98F45-21EC-4A0A-8568-72D1278B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5AF525-C45F-465A-83F1-A6C7F47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48235-7464-4F39-A02D-0A226F6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8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57050-BB0F-4CC4-96F7-2A144E85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1067B-D3AE-4933-A972-629028D3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CF79F-EFC8-447C-A1CF-00535CBE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2DBAA-39E6-4021-884E-3D46F478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2F266-E7E1-4CC3-B3AA-FC61656B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2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EACA0-C266-40D1-B778-EDCE490C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B23650-AEB1-45D6-860E-51C982E2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C9684-5BBE-4208-9648-E7AC6B4C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7D24D-7DC4-439B-A1DD-C26A80CC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BE74A-F82D-4155-83C1-E7C8A1A1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7D5C9-9C03-4384-8531-EB025EEE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CD8FF-A7E9-47C2-A7B2-0E002B7AC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B396D4-3AE7-4295-927C-10753633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7EA59A-E7A9-45DC-AB10-BD8CF133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E50DA-350B-4F29-8B5B-437D306D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7EB1B3-6A17-46CE-A05D-8034F62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00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000B7-E446-42AD-B492-25D7B59E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6FC18-84BB-441E-8183-7AD76C07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CE9B4A-17D1-4C73-9CCD-E6BD6FBD7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0801D4-25E1-4CAD-9BA2-33E5C81D4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173A10-7BC8-40A8-9306-86F1019DA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F68EB9-7B37-45DD-8CA3-2E3F7A7A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9F8DE1-15FA-4315-AE1D-CFD9FC99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60F22B-B959-4ABD-AA16-BEDE58B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17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5C6F6-AFC6-442F-B82E-F2DF1AB5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8C6C22-3A9F-4F10-AF06-903008FF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5D022D-899D-4B41-96D8-2B280913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73926B-706C-4EE6-BD9F-A55CE5BD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72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7C7574-D123-4E0F-BD2F-66EC72AE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4A9B97-4171-4018-B76B-19762171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16B82D-EF65-4164-ABB7-8A0AE359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97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2FEA0-3E20-4B83-84D3-EED05B30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40AC6-7988-456F-AD54-88493773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D0C2A5-44BD-479A-B513-2B06EA75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7A332-E77C-45FB-89ED-40CC6BEE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AC504-48D1-44FF-9840-426B0BB9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F3DA2-BBBB-4B18-B1ED-D0ED9521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3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D762D-FF2E-4613-90F4-64AF47DD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9A3985-FFD3-4F7D-A01B-83CF07483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0D0298-2817-480D-A4BE-B8952ED0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22EBF6-9DA0-429D-B1E7-A757F0FF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465D84-2EC0-40EA-A8EF-7C204B1F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220102-E166-45F5-B0A3-6A60E2E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5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22126C-64E6-463B-9B98-2C661A97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A390D7-B114-49D0-8093-7B50675F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DEB68-6EC0-40E8-B9CD-3CFB8D761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9EA3-73CB-424A-89FD-44246D581FAC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3831F-FBEB-462F-88F0-62C09477F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613C6-9FDD-41B7-909D-144240978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A2D3E-C733-474E-B41B-A73C06449F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97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E33A1-878C-4718-B2D2-5B3881839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Remove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substring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6F619-AEB9-414C-9F8D-49C63F1D5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Div</a:t>
            </a:r>
            <a:r>
              <a:rPr lang="es-MX" dirty="0"/>
              <a:t>. 3  #579</a:t>
            </a:r>
          </a:p>
        </p:txBody>
      </p:sp>
    </p:spTree>
    <p:extLst>
      <p:ext uri="{BB962C8B-B14F-4D97-AF65-F5344CB8AC3E}">
        <p14:creationId xmlns:p14="http://schemas.microsoft.com/office/powerpoint/2010/main" val="143281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65442"/>
              </p:ext>
            </p:extLst>
          </p:nvPr>
        </p:nvGraphicFramePr>
        <p:xfrm>
          <a:off x="947529" y="2036449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2756460" y="3117856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7666389" y="3133621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4, pos = 2</a:t>
            </a:r>
          </a:p>
          <a:p>
            <a:pPr marL="0" indent="0"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9 – 1 = 8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8 – 4 + 1 =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2 &lt; 4 &amp;&amp; o != p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32766"/>
              </p:ext>
            </p:extLst>
          </p:nvPr>
        </p:nvGraphicFramePr>
        <p:xfrm>
          <a:off x="947529" y="2036449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07945"/>
              </p:ext>
            </p:extLst>
          </p:nvPr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67363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37539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3246551" y="3111518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7666389" y="3133621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5, pos = 2</a:t>
            </a:r>
          </a:p>
          <a:p>
            <a:pPr marL="0" indent="0"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9 – 1 = 8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8 – 5 + 1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2 &lt; 4 &amp;&amp; o == 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4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27314"/>
              </p:ext>
            </p:extLst>
          </p:nvPr>
        </p:nvGraphicFramePr>
        <p:xfrm>
          <a:off x="947529" y="2036449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3710378" y="3114951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8249485" y="3133621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6, pos = 4</a:t>
            </a:r>
          </a:p>
          <a:p>
            <a:pPr marL="0" indent="0"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10 – 1 = 9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9 – 6 + 1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3 &lt; 4 &amp;&amp; p == p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5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47224"/>
              </p:ext>
            </p:extLst>
          </p:nvPr>
        </p:nvGraphicFramePr>
        <p:xfrm>
          <a:off x="947529" y="2036449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4134446" y="3109173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8633337" y="3071190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7, pos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10 – 1 = 9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10 – 7 + 1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4 &lt; 4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6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15797"/>
              </p:ext>
            </p:extLst>
          </p:nvPr>
        </p:nvGraphicFramePr>
        <p:xfrm>
          <a:off x="947529" y="2036449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4611525" y="3114950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8633336" y="3071190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8, pos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10 – 1 = 9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10 – 8 + 1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4 &lt; 4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43796"/>
              </p:ext>
            </p:extLst>
          </p:nvPr>
        </p:nvGraphicFramePr>
        <p:xfrm>
          <a:off x="947529" y="2036449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5152771" y="3071190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8633336" y="3071190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9, pos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10 – 1 = 9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10 – 9 + 1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4 &lt; 4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7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3704"/>
              </p:ext>
            </p:extLst>
          </p:nvPr>
        </p:nvGraphicFramePr>
        <p:xfrm>
          <a:off x="1023735" y="2101338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5616598" y="3134313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8633336" y="3071190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10, pos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10 – 1 = 9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10 – 10 + 1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00FF"/>
                </a:highlight>
              </a:rPr>
              <a:t>Ans = max(Ans, </a:t>
            </a:r>
            <a:r>
              <a:rPr lang="en-US" dirty="0" err="1">
                <a:highlight>
                  <a:srgbClr val="FF00FF"/>
                </a:highlight>
              </a:rPr>
              <a:t>posAns</a:t>
            </a:r>
            <a:r>
              <a:rPr lang="en-US" dirty="0">
                <a:highlight>
                  <a:srgbClr val="FF00FF"/>
                </a:highlight>
              </a:rPr>
              <a:t>)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4 &lt; 4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E33A1-878C-4718-B2D2-5B38818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6F619-AEB9-414C-9F8D-49C63F1D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some substring from S of maximum possible length such that after removing this substring</a:t>
            </a:r>
            <a:r>
              <a:rPr lang="es-MX" dirty="0"/>
              <a:t>, </a:t>
            </a:r>
            <a:r>
              <a:rPr lang="en-US" b="1" dirty="0"/>
              <a:t>t</a:t>
            </a:r>
            <a:r>
              <a:rPr lang="en-US" dirty="0"/>
              <a:t> will remain a subsequence of </a:t>
            </a:r>
            <a:r>
              <a:rPr lang="en-US" b="1" dirty="0"/>
              <a:t>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Its guaranteed that </a:t>
            </a:r>
            <a:r>
              <a:rPr lang="en-US" b="1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 is a subsequence of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0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/>
              <a:t>Example</a:t>
            </a:r>
            <a:r>
              <a:rPr lang="es-MX" dirty="0"/>
              <a:t>. Imagine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remove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/>
              <a:t>substrings</a:t>
            </a:r>
            <a:r>
              <a:rPr lang="es-MX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S[0,0] </a:t>
            </a:r>
            <a:r>
              <a:rPr lang="es-MX" dirty="0">
                <a:sym typeface="Wingdings" panose="05000000000000000000" pitchFamily="2" charset="2"/>
              </a:rPr>
              <a:t>  s: </a:t>
            </a:r>
            <a:r>
              <a:rPr lang="es-MX" dirty="0" err="1">
                <a:sym typeface="Wingdings" panose="05000000000000000000" pitchFamily="2" charset="2"/>
              </a:rPr>
              <a:t>olapopooop</a:t>
            </a:r>
            <a:r>
              <a:rPr lang="es-MX" dirty="0">
                <a:sym typeface="Wingdings" panose="05000000000000000000" pitchFamily="2" charset="2"/>
              </a:rPr>
              <a:t>  </a:t>
            </a:r>
            <a:r>
              <a:rPr lang="es-MX" dirty="0" err="1">
                <a:sym typeface="Wingdings" panose="05000000000000000000" pitchFamily="2" charset="2"/>
              </a:rPr>
              <a:t>We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can’t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get</a:t>
            </a:r>
            <a:r>
              <a:rPr lang="es-MX" dirty="0">
                <a:sym typeface="Wingdings" panose="05000000000000000000" pitchFamily="2" charset="2"/>
              </a:rPr>
              <a:t> t as a </a:t>
            </a:r>
            <a:r>
              <a:rPr lang="es-MX" dirty="0" err="1">
                <a:sym typeface="Wingdings" panose="05000000000000000000" pitchFamily="2" charset="2"/>
              </a:rPr>
              <a:t>subsequence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of</a:t>
            </a:r>
            <a:r>
              <a:rPr lang="es-MX" dirty="0">
                <a:sym typeface="Wingdings" panose="05000000000000000000" pitchFamily="2" charset="2"/>
              </a:rPr>
              <a:t> 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>
                <a:sym typeface="Wingdings" panose="05000000000000000000" pitchFamily="2" charset="2"/>
              </a:rPr>
              <a:t>S[0,1]   s: </a:t>
            </a:r>
            <a:r>
              <a:rPr lang="es-MX" dirty="0" err="1">
                <a:sym typeface="Wingdings" panose="05000000000000000000" pitchFamily="2" charset="2"/>
              </a:rPr>
              <a:t>lapopooop</a:t>
            </a:r>
            <a:r>
              <a:rPr lang="es-MX" dirty="0">
                <a:sym typeface="Wingdings" panose="05000000000000000000" pitchFamily="2" charset="2"/>
              </a:rPr>
              <a:t>  </a:t>
            </a:r>
            <a:r>
              <a:rPr lang="es-MX" dirty="0" err="1">
                <a:sym typeface="Wingdings" panose="05000000000000000000" pitchFamily="2" charset="2"/>
              </a:rPr>
              <a:t>We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can’t</a:t>
            </a:r>
            <a:endParaRPr lang="es-MX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>
                <a:sym typeface="Wingdings" panose="05000000000000000000" pitchFamily="2" charset="2"/>
              </a:rPr>
              <a:t>S[1,1]   s: </a:t>
            </a:r>
            <a:r>
              <a:rPr lang="es-MX" dirty="0" err="1">
                <a:sym typeface="Wingdings" panose="05000000000000000000" pitchFamily="2" charset="2"/>
              </a:rPr>
              <a:t>hlapopoop</a:t>
            </a:r>
            <a:r>
              <a:rPr lang="es-MX" dirty="0">
                <a:sym typeface="Wingdings" panose="05000000000000000000" pitchFamily="2" charset="2"/>
              </a:rPr>
              <a:t>  </a:t>
            </a:r>
            <a:r>
              <a:rPr lang="es-MX" dirty="0" err="1">
                <a:sym typeface="Wingdings" panose="05000000000000000000" pitchFamily="2" charset="2"/>
              </a:rPr>
              <a:t>We</a:t>
            </a:r>
            <a:r>
              <a:rPr lang="es-MX" dirty="0">
                <a:sym typeface="Wingdings" panose="05000000000000000000" pitchFamily="2" charset="2"/>
              </a:rPr>
              <a:t> can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S[3, 8] </a:t>
            </a:r>
            <a:r>
              <a:rPr lang="en-US" dirty="0">
                <a:sym typeface="Wingdings" panose="05000000000000000000" pitchFamily="2" charset="2"/>
              </a:rPr>
              <a:t> s: </a:t>
            </a:r>
            <a:r>
              <a:rPr lang="en-US" dirty="0" err="1">
                <a:sym typeface="Wingdings" panose="05000000000000000000" pitchFamily="2" charset="2"/>
              </a:rPr>
              <a:t>holop</a:t>
            </a:r>
            <a:r>
              <a:rPr lang="en-US" dirty="0">
                <a:sym typeface="Wingdings" panose="05000000000000000000" pitchFamily="2" charset="2"/>
              </a:rPr>
              <a:t>  We can, this is the best answer. 8 – 3 + 1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	       </a:t>
            </a:r>
            <a:r>
              <a:rPr lang="en-US" dirty="0" err="1">
                <a:sym typeface="Wingdings" panose="05000000000000000000" pitchFamily="2" charset="2"/>
              </a:rPr>
              <a:t>hol</a:t>
            </a:r>
            <a:r>
              <a:rPr lang="en-US" dirty="0" err="1">
                <a:highlight>
                  <a:srgbClr val="00FFFF"/>
                </a:highlight>
                <a:sym typeface="Wingdings" panose="05000000000000000000" pitchFamily="2" charset="2"/>
              </a:rPr>
              <a:t>apopoo</a:t>
            </a:r>
            <a:r>
              <a:rPr lang="en-US" dirty="0" err="1">
                <a:sym typeface="Wingdings" panose="05000000000000000000" pitchFamily="2" charset="2"/>
              </a:rPr>
              <a:t>op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holop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hlop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</a:t>
            </a:r>
            <a:r>
              <a:rPr lang="es-MX" dirty="0" err="1">
                <a:highlight>
                  <a:srgbClr val="FFFF00"/>
                </a:highlight>
              </a:rPr>
              <a:t>apopoo</a:t>
            </a:r>
            <a:r>
              <a:rPr lang="es-MX" dirty="0" err="1"/>
              <a:t>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510DCD-4A7B-4721-ABAD-DB672AFD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7"/>
            <a:ext cx="1328738" cy="51673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B1BDA55-808C-453A-88C9-3EB1CE55D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28" y="365124"/>
            <a:ext cx="1912693" cy="59695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06D5F8-1D45-4D4A-A489-B4E92AD87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212" y="365125"/>
            <a:ext cx="2215588" cy="596397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2803C381-CF99-44EF-9D98-99258D99159C}"/>
              </a:ext>
            </a:extLst>
          </p:cNvPr>
          <p:cNvSpPr txBox="1">
            <a:spLocks/>
          </p:cNvSpPr>
          <p:nvPr/>
        </p:nvSpPr>
        <p:spPr>
          <a:xfrm>
            <a:off x="2265778" y="1825625"/>
            <a:ext cx="383022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BRUTE FORCE: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dirty="0">
                <a:sym typeface="Wingdings" panose="05000000000000000000" pitchFamily="2" charset="2"/>
              </a:rPr>
              <a:t>Create </a:t>
            </a:r>
            <a:r>
              <a:rPr lang="es-MX" dirty="0" err="1">
                <a:sym typeface="Wingdings" panose="05000000000000000000" pitchFamily="2" charset="2"/>
              </a:rPr>
              <a:t>all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posibles </a:t>
            </a:r>
            <a:r>
              <a:rPr lang="es-MX" dirty="0" err="1">
                <a:sym typeface="Wingdings" panose="05000000000000000000" pitchFamily="2" charset="2"/>
              </a:rPr>
              <a:t>strings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from</a:t>
            </a:r>
            <a:r>
              <a:rPr lang="es-MX" dirty="0">
                <a:sym typeface="Wingdings" panose="05000000000000000000" pitchFamily="2" charset="2"/>
              </a:rPr>
              <a:t> S.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dirty="0" err="1">
                <a:sym typeface="Wingdings" panose="05000000000000000000" pitchFamily="2" charset="2"/>
              </a:rPr>
              <a:t>Check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if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we</a:t>
            </a:r>
            <a:r>
              <a:rPr lang="es-MX" dirty="0">
                <a:sym typeface="Wingdings" panose="05000000000000000000" pitchFamily="2" charset="2"/>
              </a:rPr>
              <a:t> can </a:t>
            </a:r>
            <a:r>
              <a:rPr lang="es-MX" dirty="0" err="1">
                <a:sym typeface="Wingdings" panose="05000000000000000000" pitchFamily="2" charset="2"/>
              </a:rPr>
              <a:t>get</a:t>
            </a:r>
            <a:r>
              <a:rPr lang="es-MX" dirty="0">
                <a:sym typeface="Wingdings" panose="05000000000000000000" pitchFamily="2" charset="2"/>
              </a:rPr>
              <a:t> t as a </a:t>
            </a:r>
            <a:r>
              <a:rPr lang="es-MX" dirty="0" err="1">
                <a:sym typeface="Wingdings" panose="05000000000000000000" pitchFamily="2" charset="2"/>
              </a:rPr>
              <a:t>subsequence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from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new </a:t>
            </a:r>
            <a:r>
              <a:rPr lang="es-MX" dirty="0" err="1">
                <a:sym typeface="Wingdings" panose="05000000000000000000" pitchFamily="2" charset="2"/>
              </a:rPr>
              <a:t>string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dirty="0" err="1">
                <a:sym typeface="Wingdings" panose="05000000000000000000" pitchFamily="2" charset="2"/>
              </a:rPr>
              <a:t>Save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best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answer</a:t>
            </a:r>
            <a:r>
              <a:rPr lang="es-MX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6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/>
              <a:t>Making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better</a:t>
            </a:r>
            <a:r>
              <a:rPr lang="es-MX" dirty="0"/>
              <a:t>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dirty="0">
                <a:sym typeface="Wingdings" panose="05000000000000000000" pitchFamily="2" charset="2"/>
              </a:rPr>
              <a:t>Create </a:t>
            </a:r>
            <a:r>
              <a:rPr lang="es-MX" dirty="0" err="1">
                <a:sym typeface="Wingdings" panose="05000000000000000000" pitchFamily="2" charset="2"/>
              </a:rPr>
              <a:t>an</a:t>
            </a:r>
            <a:r>
              <a:rPr lang="es-MX" dirty="0">
                <a:sym typeface="Wingdings" panose="05000000000000000000" pitchFamily="2" charset="2"/>
              </a:rPr>
              <a:t> array </a:t>
            </a:r>
            <a:r>
              <a:rPr lang="es-MX" dirty="0" err="1">
                <a:sym typeface="Wingdings" panose="05000000000000000000" pitchFamily="2" charset="2"/>
              </a:rPr>
              <a:t>called</a:t>
            </a:r>
            <a:r>
              <a:rPr lang="es-MX" dirty="0">
                <a:sym typeface="Wingdings" panose="05000000000000000000" pitchFamily="2" charset="2"/>
              </a:rPr>
              <a:t> as </a:t>
            </a:r>
            <a:r>
              <a:rPr lang="es-MX" dirty="0" err="1">
                <a:sym typeface="Wingdings" panose="05000000000000000000" pitchFamily="2" charset="2"/>
              </a:rPr>
              <a:t>rg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where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every</a:t>
            </a:r>
            <a:r>
              <a:rPr lang="es-MX" dirty="0">
                <a:sym typeface="Wingdings" panose="05000000000000000000" pitchFamily="2" charset="2"/>
              </a:rPr>
              <a:t> position </a:t>
            </a:r>
            <a:r>
              <a:rPr lang="es-MX" dirty="0" err="1">
                <a:sym typeface="Wingdings" panose="05000000000000000000" pitchFamily="2" charset="2"/>
              </a:rPr>
              <a:t>is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rightmost</a:t>
            </a:r>
            <a:r>
              <a:rPr lang="es-MX" dirty="0">
                <a:sym typeface="Wingdings" panose="05000000000000000000" pitchFamily="2" charset="2"/>
              </a:rPr>
              <a:t> position </a:t>
            </a:r>
            <a:r>
              <a:rPr lang="es-MX" b="1" dirty="0">
                <a:sym typeface="Wingdings" panose="05000000000000000000" pitchFamily="2" charset="2"/>
              </a:rPr>
              <a:t>x</a:t>
            </a:r>
            <a:r>
              <a:rPr lang="es-MX" dirty="0">
                <a:sym typeface="Wingdings" panose="05000000000000000000" pitchFamily="2" charset="2"/>
              </a:rPr>
              <a:t> in </a:t>
            </a:r>
            <a:r>
              <a:rPr lang="es-MX" b="1" dirty="0">
                <a:sym typeface="Wingdings" panose="05000000000000000000" pitchFamily="2" charset="2"/>
              </a:rPr>
              <a:t>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that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substring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b="1" dirty="0">
                <a:sym typeface="Wingdings" panose="05000000000000000000" pitchFamily="2" charset="2"/>
              </a:rPr>
              <a:t>t</a:t>
            </a:r>
            <a:r>
              <a:rPr lang="es-MX" dirty="0">
                <a:sym typeface="Wingdings" panose="05000000000000000000" pitchFamily="2" charset="2"/>
              </a:rPr>
              <a:t>[i, |</a:t>
            </a:r>
            <a:r>
              <a:rPr lang="es-MX" b="1" dirty="0">
                <a:sym typeface="Wingdings" panose="05000000000000000000" pitchFamily="2" charset="2"/>
              </a:rPr>
              <a:t>t</a:t>
            </a:r>
            <a:r>
              <a:rPr lang="es-MX" dirty="0">
                <a:sym typeface="Wingdings" panose="05000000000000000000" pitchFamily="2" charset="2"/>
              </a:rPr>
              <a:t>|] </a:t>
            </a:r>
            <a:r>
              <a:rPr lang="es-MX" dirty="0" err="1">
                <a:sym typeface="Wingdings" panose="05000000000000000000" pitchFamily="2" charset="2"/>
              </a:rPr>
              <a:t>is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subsequence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of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b="1" dirty="0">
                <a:sym typeface="Wingdings" panose="05000000000000000000" pitchFamily="2" charset="2"/>
              </a:rPr>
              <a:t>S</a:t>
            </a:r>
            <a:r>
              <a:rPr lang="es-MX" dirty="0">
                <a:sym typeface="Wingdings" panose="05000000000000000000" pitchFamily="2" charset="2"/>
              </a:rPr>
              <a:t>[x, |</a:t>
            </a:r>
            <a:r>
              <a:rPr lang="es-MX" b="1" dirty="0">
                <a:sym typeface="Wingdings" panose="05000000000000000000" pitchFamily="2" charset="2"/>
              </a:rPr>
              <a:t>S</a:t>
            </a:r>
            <a:r>
              <a:rPr lang="es-MX" dirty="0">
                <a:sym typeface="Wingdings" panose="05000000000000000000" pitchFamily="2" charset="2"/>
              </a:rPr>
              <a:t>|].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S: [</a:t>
            </a:r>
            <a:r>
              <a:rPr lang="en-US" dirty="0" err="1">
                <a:highlight>
                  <a:srgbClr val="00FFFF"/>
                </a:highlight>
                <a:sym typeface="Wingdings" panose="05000000000000000000" pitchFamily="2" charset="2"/>
              </a:rPr>
              <a:t>h</a:t>
            </a:r>
            <a:r>
              <a:rPr lang="en-US" dirty="0" err="1">
                <a:sym typeface="Wingdings" panose="05000000000000000000" pitchFamily="2" charset="2"/>
              </a:rPr>
              <a:t>o</a:t>
            </a:r>
            <a:r>
              <a:rPr lang="en-US" dirty="0" err="1">
                <a:highlight>
                  <a:srgbClr val="00FFFF"/>
                </a:highlight>
                <a:sym typeface="Wingdings" panose="05000000000000000000" pitchFamily="2" charset="2"/>
              </a:rPr>
              <a:t>l</a:t>
            </a:r>
            <a:r>
              <a:rPr lang="en-US" dirty="0" err="1">
                <a:sym typeface="Wingdings" panose="05000000000000000000" pitchFamily="2" charset="2"/>
              </a:rPr>
              <a:t>apopoo</a:t>
            </a:r>
            <a:r>
              <a:rPr lang="en-US" dirty="0" err="1">
                <a:highlight>
                  <a:srgbClr val="00FFFF"/>
                </a:highlight>
                <a:sym typeface="Wingdings" panose="05000000000000000000" pitchFamily="2" charset="2"/>
              </a:rPr>
              <a:t>op</a:t>
            </a:r>
            <a:r>
              <a:rPr lang="en-US" dirty="0">
                <a:sym typeface="Wingdings" panose="05000000000000000000" pitchFamily="2" charset="2"/>
              </a:rPr>
              <a:t>]      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sz="1800" dirty="0">
                <a:sym typeface="Wingdings" panose="05000000000000000000" pitchFamily="2" charset="2"/>
              </a:rPr>
              <a:t>[0,1,2,3,4,5,6,7,8,9,10]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dirty="0" err="1">
                <a:sym typeface="Wingdings" panose="05000000000000000000" pitchFamily="2" charset="2"/>
              </a:rPr>
              <a:t>rg</a:t>
            </a:r>
            <a:r>
              <a:rPr lang="en-US" dirty="0">
                <a:sym typeface="Wingdings" panose="05000000000000000000" pitchFamily="2" charset="2"/>
              </a:rPr>
              <a:t>[0, 2, 9, 10] //  </a:t>
            </a:r>
            <a:r>
              <a:rPr lang="en-US" dirty="0" err="1">
                <a:sym typeface="Wingdings" panose="05000000000000000000" pitchFamily="2" charset="2"/>
              </a:rPr>
              <a:t>hlop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2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/>
        </p:nvGraphicFramePr>
        <p:xfrm>
          <a:off x="947529" y="2036449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927655" y="3114950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6592960" y="3085014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10727636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0, pos = 0</a:t>
            </a:r>
          </a:p>
          <a:p>
            <a:pPr marL="0" indent="0"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0 – 1 = -1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-1 – 0 + 1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0 &lt; 4 &amp;&amp; h == 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32907"/>
              </p:ext>
            </p:extLst>
          </p:nvPr>
        </p:nvGraphicFramePr>
        <p:xfrm>
          <a:off x="1023735" y="2052215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1444492" y="3046060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7109796" y="3105174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1, pos = 1</a:t>
            </a:r>
          </a:p>
          <a:p>
            <a:pPr marL="0" indent="0"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2 – 1 = 1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1 – 1 + 1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1 &lt; 4 &amp;&amp; l != o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25240"/>
              </p:ext>
            </p:extLst>
          </p:nvPr>
        </p:nvGraphicFramePr>
        <p:xfrm>
          <a:off x="947529" y="2036449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1855309" y="3114950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7109796" y="3105174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2, pos = 1</a:t>
            </a:r>
          </a:p>
          <a:p>
            <a:pPr marL="0" indent="0"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2 – 1 = 1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1 – 2 + 1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1 &lt; 4 &amp;&amp; l == 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8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9316-D6EA-42F5-B4E2-6A92E12211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</a:t>
            </a:r>
            <a:r>
              <a:rPr lang="es-MX" dirty="0"/>
              <a:t>: </a:t>
            </a:r>
            <a:r>
              <a:rPr lang="es-MX" dirty="0" err="1"/>
              <a:t>holapopooop</a:t>
            </a:r>
            <a:br>
              <a:rPr lang="es-MX" dirty="0"/>
            </a:br>
            <a:r>
              <a:rPr lang="es-MX" b="1" dirty="0"/>
              <a:t>t</a:t>
            </a:r>
            <a:r>
              <a:rPr lang="es-MX" dirty="0"/>
              <a:t>: </a:t>
            </a:r>
            <a:r>
              <a:rPr lang="es-MX" dirty="0" err="1"/>
              <a:t>hlop</a:t>
            </a:r>
            <a:endParaRPr lang="es-MX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6E253A-2775-48E4-AAB4-9D57FB2D0478}"/>
              </a:ext>
            </a:extLst>
          </p:cNvPr>
          <p:cNvSpPr txBox="1">
            <a:spLocks/>
          </p:cNvSpPr>
          <p:nvPr/>
        </p:nvSpPr>
        <p:spPr>
          <a:xfrm>
            <a:off x="5065643" y="526912"/>
            <a:ext cx="5060996" cy="537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Iterate for every character in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F1B638-48F7-4C06-80B7-1F2931C8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85908"/>
              </p:ext>
            </p:extLst>
          </p:nvPr>
        </p:nvGraphicFramePr>
        <p:xfrm>
          <a:off x="947529" y="2036449"/>
          <a:ext cx="507226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115">
                  <a:extLst>
                    <a:ext uri="{9D8B030D-6E8A-4147-A177-3AD203B41FA5}">
                      <a16:colId xmlns:a16="http://schemas.microsoft.com/office/drawing/2014/main" val="3098849473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34202452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5816961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702330358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793172484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88443864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91549291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3262101522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430132590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249234879"/>
                    </a:ext>
                  </a:extLst>
                </a:gridCol>
                <a:gridCol w="461115">
                  <a:extLst>
                    <a:ext uri="{9D8B030D-6E8A-4147-A177-3AD203B41FA5}">
                      <a16:colId xmlns:a16="http://schemas.microsoft.com/office/drawing/2014/main" val="114249404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80079"/>
                  </a:ext>
                </a:extLst>
              </a:tr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47221"/>
                  </a:ext>
                </a:extLst>
              </a:tr>
            </a:tbl>
          </a:graphicData>
        </a:graphic>
      </p:graphicFrame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F56C869E-976D-4019-B2DD-87BD597AC539}"/>
              </a:ext>
            </a:extLst>
          </p:cNvPr>
          <p:cNvGraphicFramePr>
            <a:graphicFrameLocks noGrp="1"/>
          </p:cNvGraphicFramePr>
          <p:nvPr/>
        </p:nvGraphicFramePr>
        <p:xfrm>
          <a:off x="6539943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3C851F34-9671-40ED-B3B7-82FB68A91EBD}"/>
              </a:ext>
            </a:extLst>
          </p:cNvPr>
          <p:cNvGraphicFramePr>
            <a:graphicFrameLocks noGrp="1"/>
          </p:cNvGraphicFramePr>
          <p:nvPr/>
        </p:nvGraphicFramePr>
        <p:xfrm>
          <a:off x="9143996" y="2036449"/>
          <a:ext cx="2209804" cy="869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1">
                  <a:extLst>
                    <a:ext uri="{9D8B030D-6E8A-4147-A177-3AD203B41FA5}">
                      <a16:colId xmlns:a16="http://schemas.microsoft.com/office/drawing/2014/main" val="392778183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2449742210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1734395041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4137427461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37214"/>
                  </a:ext>
                </a:extLst>
              </a:tr>
              <a:tr h="412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8237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2AF5FB-2D61-4B1B-81DD-047ED6253760}"/>
              </a:ext>
            </a:extLst>
          </p:cNvPr>
          <p:cNvSpPr/>
          <p:nvPr/>
        </p:nvSpPr>
        <p:spPr>
          <a:xfrm rot="16200000">
            <a:off x="2332389" y="3105173"/>
            <a:ext cx="474221" cy="2413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A9070E-BE37-48CF-8A2F-50BB3ACDCDF5}"/>
              </a:ext>
            </a:extLst>
          </p:cNvPr>
          <p:cNvSpPr/>
          <p:nvPr/>
        </p:nvSpPr>
        <p:spPr>
          <a:xfrm rot="16200000">
            <a:off x="7666389" y="3133621"/>
            <a:ext cx="474221" cy="2413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822FCC-D190-4F06-858B-02F6C4907D39}"/>
              </a:ext>
            </a:extLst>
          </p:cNvPr>
          <p:cNvSpPr txBox="1">
            <a:spLocks/>
          </p:cNvSpPr>
          <p:nvPr/>
        </p:nvSpPr>
        <p:spPr>
          <a:xfrm>
            <a:off x="947529" y="3602987"/>
            <a:ext cx="9179110" cy="3062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= 3, pos = 2</a:t>
            </a:r>
          </a:p>
          <a:p>
            <a:pPr marL="0" indent="0">
              <a:buNone/>
            </a:pPr>
            <a:r>
              <a:rPr lang="en-US" dirty="0" err="1"/>
              <a:t>Rpos</a:t>
            </a:r>
            <a:r>
              <a:rPr lang="en-US" dirty="0"/>
              <a:t> = 11 – 1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</a:t>
            </a:r>
            <a:r>
              <a:rPr lang="en-US" dirty="0" err="1"/>
              <a:t>Rpos</a:t>
            </a:r>
            <a:r>
              <a:rPr lang="en-US" dirty="0"/>
              <a:t> = </a:t>
            </a:r>
            <a:r>
              <a:rPr lang="en-US" dirty="0" err="1"/>
              <a:t>rg</a:t>
            </a:r>
            <a:r>
              <a:rPr lang="en-US" dirty="0"/>
              <a:t>[pos] – 1 = 9 – 1 = 8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posAns</a:t>
            </a:r>
            <a:r>
              <a:rPr lang="en-US" dirty="0"/>
              <a:t> = </a:t>
            </a:r>
            <a:r>
              <a:rPr lang="en-US" dirty="0" err="1"/>
              <a:t>Rpos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+ 1 = 8 – 3 + 1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 = max(Ans, </a:t>
            </a:r>
            <a:r>
              <a:rPr lang="en-US" dirty="0" err="1"/>
              <a:t>posAns</a:t>
            </a:r>
            <a:r>
              <a:rPr lang="en-US" dirty="0"/>
              <a:t>) =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 pos &lt; </a:t>
            </a:r>
            <a:r>
              <a:rPr lang="en-US" dirty="0" err="1"/>
              <a:t>t.size</a:t>
            </a:r>
            <a:r>
              <a:rPr lang="en-US" dirty="0"/>
              <a:t>()) &amp;&amp; t[pos] == s[</a:t>
            </a:r>
            <a:r>
              <a:rPr lang="en-US" dirty="0" err="1"/>
              <a:t>i</a:t>
            </a:r>
            <a:r>
              <a:rPr lang="en-US" dirty="0"/>
              <a:t>]) pos++ // 2 &lt; 4 &amp;&amp; o != a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7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1810</Words>
  <Application>Microsoft Office PowerPoint</Application>
  <PresentationFormat>Panorámica</PresentationFormat>
  <Paragraphs>532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Remove the substring</vt:lpstr>
      <vt:lpstr>S: holapopooop t: hlop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the substring</dc:title>
  <dc:creator>Abigail Nic. S.</dc:creator>
  <cp:lastModifiedBy>Abigail Nic. S.</cp:lastModifiedBy>
  <cp:revision>14</cp:revision>
  <dcterms:created xsi:type="dcterms:W3CDTF">2020-04-14T18:46:17Z</dcterms:created>
  <dcterms:modified xsi:type="dcterms:W3CDTF">2020-04-15T02:03:12Z</dcterms:modified>
</cp:coreProperties>
</file>