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98" r:id="rId3"/>
    <p:sldId id="258" r:id="rId4"/>
    <p:sldId id="299" r:id="rId5"/>
    <p:sldId id="259" r:id="rId6"/>
    <p:sldId id="300" r:id="rId7"/>
    <p:sldId id="260" r:id="rId8"/>
    <p:sldId id="261" r:id="rId9"/>
    <p:sldId id="301" r:id="rId10"/>
    <p:sldId id="313" r:id="rId11"/>
    <p:sldId id="263" r:id="rId12"/>
    <p:sldId id="262" r:id="rId13"/>
    <p:sldId id="305" r:id="rId14"/>
    <p:sldId id="304" r:id="rId15"/>
    <p:sldId id="306" r:id="rId16"/>
    <p:sldId id="264" r:id="rId17"/>
    <p:sldId id="265" r:id="rId18"/>
    <p:sldId id="266" r:id="rId19"/>
    <p:sldId id="267" r:id="rId20"/>
    <p:sldId id="268" r:id="rId21"/>
    <p:sldId id="269" r:id="rId22"/>
    <p:sldId id="307" r:id="rId23"/>
    <p:sldId id="270" r:id="rId24"/>
    <p:sldId id="308" r:id="rId25"/>
    <p:sldId id="271" r:id="rId26"/>
    <p:sldId id="309" r:id="rId27"/>
    <p:sldId id="272" r:id="rId28"/>
    <p:sldId id="310" r:id="rId29"/>
    <p:sldId id="273" r:id="rId30"/>
    <p:sldId id="302" r:id="rId31"/>
    <p:sldId id="314" r:id="rId32"/>
    <p:sldId id="315" r:id="rId33"/>
    <p:sldId id="274" r:id="rId34"/>
    <p:sldId id="303" r:id="rId35"/>
    <p:sldId id="275" r:id="rId36"/>
    <p:sldId id="276" r:id="rId37"/>
    <p:sldId id="311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31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0F8B4-30F3-4ACC-8AC3-31B5D5EF6F7C}" v="21" dt="2019-09-05T11:37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D47CD67E-BBDF-4F97-B92D-11F693E76526}"/>
  </pc:docChgLst>
  <pc:docChgLst>
    <pc:chgData name="Ricardo Mtz" userId="28b94b4c2cc33072" providerId="LiveId" clId="{0D10F8B4-30F3-4ACC-8AC3-31B5D5EF6F7C}"/>
    <pc:docChg chg="undo custSel mod delSld modSld">
      <pc:chgData name="Ricardo Mtz" userId="28b94b4c2cc33072" providerId="LiveId" clId="{0D10F8B4-30F3-4ACC-8AC3-31B5D5EF6F7C}" dt="2019-09-05T11:38:07.020" v="48" actId="20577"/>
      <pc:docMkLst>
        <pc:docMk/>
      </pc:docMkLst>
      <pc:sldChg chg="modSp">
        <pc:chgData name="Ricardo Mtz" userId="28b94b4c2cc33072" providerId="LiveId" clId="{0D10F8B4-30F3-4ACC-8AC3-31B5D5EF6F7C}" dt="2019-09-04T19:14:14.352" v="0" actId="1076"/>
        <pc:sldMkLst>
          <pc:docMk/>
          <pc:sldMk cId="1750498949" sldId="264"/>
        </pc:sldMkLst>
        <pc:picChg chg="mod">
          <ac:chgData name="Ricardo Mtz" userId="28b94b4c2cc33072" providerId="LiveId" clId="{0D10F8B4-30F3-4ACC-8AC3-31B5D5EF6F7C}" dt="2019-09-04T19:14:14.352" v="0" actId="1076"/>
          <ac:picMkLst>
            <pc:docMk/>
            <pc:sldMk cId="1750498949" sldId="264"/>
            <ac:picMk id="24578" creationId="{4CE40811-1B1A-49AC-AD85-92C32D22AE8F}"/>
          </ac:picMkLst>
        </pc:picChg>
      </pc:sldChg>
      <pc:sldChg chg="addSp modSp mod setBg">
        <pc:chgData name="Ricardo Mtz" userId="28b94b4c2cc33072" providerId="LiveId" clId="{0D10F8B4-30F3-4ACC-8AC3-31B5D5EF6F7C}" dt="2019-09-05T11:33:13.083" v="24" actId="20577"/>
        <pc:sldMkLst>
          <pc:docMk/>
          <pc:sldMk cId="2898190056" sldId="266"/>
        </pc:sldMkLst>
        <pc:spChg chg="add">
          <ac:chgData name="Ricardo Mtz" userId="28b94b4c2cc33072" providerId="LiveId" clId="{0D10F8B4-30F3-4ACC-8AC3-31B5D5EF6F7C}" dt="2019-09-04T19:14:34.067" v="1" actId="26606"/>
          <ac:spMkLst>
            <pc:docMk/>
            <pc:sldMk cId="2898190056" sldId="266"/>
            <ac:spMk id="72" creationId="{C2E4E997-8672-4FFD-B8EC-9932A8E4714B}"/>
          </ac:spMkLst>
        </pc:spChg>
        <pc:spChg chg="mod">
          <ac:chgData name="Ricardo Mtz" userId="28b94b4c2cc33072" providerId="LiveId" clId="{0D10F8B4-30F3-4ACC-8AC3-31B5D5EF6F7C}" dt="2019-09-04T19:14:34.067" v="1" actId="26606"/>
          <ac:spMkLst>
            <pc:docMk/>
            <pc:sldMk cId="2898190056" sldId="266"/>
            <ac:spMk id="26625" creationId="{8E45AF16-0BB0-452B-8ED0-5D04E240F70F}"/>
          </ac:spMkLst>
        </pc:spChg>
        <pc:spChg chg="mod">
          <ac:chgData name="Ricardo Mtz" userId="28b94b4c2cc33072" providerId="LiveId" clId="{0D10F8B4-30F3-4ACC-8AC3-31B5D5EF6F7C}" dt="2019-09-05T11:33:13.083" v="24" actId="20577"/>
          <ac:spMkLst>
            <pc:docMk/>
            <pc:sldMk cId="2898190056" sldId="266"/>
            <ac:spMk id="26626" creationId="{7A6E3304-A987-4F65-BC0C-E290779B51C4}"/>
          </ac:spMkLst>
        </pc:spChg>
        <pc:grpChg chg="add">
          <ac:chgData name="Ricardo Mtz" userId="28b94b4c2cc33072" providerId="LiveId" clId="{0D10F8B4-30F3-4ACC-8AC3-31B5D5EF6F7C}" dt="2019-09-04T19:14:34.067" v="1" actId="26606"/>
          <ac:grpSpMkLst>
            <pc:docMk/>
            <pc:sldMk cId="2898190056" sldId="266"/>
            <ac:grpSpMk id="76" creationId="{453E4DEE-E996-40F8-8635-0FF43D7348F9}"/>
          </ac:grpSpMkLst>
        </pc:grpChg>
        <pc:picChg chg="add">
          <ac:chgData name="Ricardo Mtz" userId="28b94b4c2cc33072" providerId="LiveId" clId="{0D10F8B4-30F3-4ACC-8AC3-31B5D5EF6F7C}" dt="2019-09-04T19:14:34.067" v="1" actId="26606"/>
          <ac:picMkLst>
            <pc:docMk/>
            <pc:sldMk cId="2898190056" sldId="266"/>
            <ac:picMk id="74" creationId="{FE6BA9E6-1D9E-4D30-B528-D49FA1342E4E}"/>
          </ac:picMkLst>
        </pc:picChg>
        <pc:picChg chg="mod">
          <ac:chgData name="Ricardo Mtz" userId="28b94b4c2cc33072" providerId="LiveId" clId="{0D10F8B4-30F3-4ACC-8AC3-31B5D5EF6F7C}" dt="2019-09-04T19:14:34.067" v="1" actId="26606"/>
          <ac:picMkLst>
            <pc:docMk/>
            <pc:sldMk cId="2898190056" sldId="266"/>
            <ac:picMk id="26627" creationId="{E0615DEB-197B-4006-993C-BA3B8BBD9791}"/>
          </ac:picMkLst>
        </pc:picChg>
      </pc:sldChg>
      <pc:sldChg chg="modSp">
        <pc:chgData name="Ricardo Mtz" userId="28b94b4c2cc33072" providerId="LiveId" clId="{0D10F8B4-30F3-4ACC-8AC3-31B5D5EF6F7C}" dt="2019-09-05T11:33:49.965" v="26" actId="1076"/>
        <pc:sldMkLst>
          <pc:docMk/>
          <pc:sldMk cId="1270888794" sldId="269"/>
        </pc:sldMkLst>
        <pc:grpChg chg="mod">
          <ac:chgData name="Ricardo Mtz" userId="28b94b4c2cc33072" providerId="LiveId" clId="{0D10F8B4-30F3-4ACC-8AC3-31B5D5EF6F7C}" dt="2019-09-05T11:33:49.965" v="26" actId="1076"/>
          <ac:grpSpMkLst>
            <pc:docMk/>
            <pc:sldMk cId="1270888794" sldId="269"/>
            <ac:grpSpMk id="29699" creationId="{51EF098E-F0FB-4A68-9F9A-69424DAEC044}"/>
          </ac:grpSpMkLst>
        </pc:grpChg>
      </pc:sldChg>
      <pc:sldChg chg="modSp">
        <pc:chgData name="Ricardo Mtz" userId="28b94b4c2cc33072" providerId="LiveId" clId="{0D10F8B4-30F3-4ACC-8AC3-31B5D5EF6F7C}" dt="2019-09-05T11:34:14.744" v="29" actId="20577"/>
        <pc:sldMkLst>
          <pc:docMk/>
          <pc:sldMk cId="3126276371" sldId="270"/>
        </pc:sldMkLst>
        <pc:spChg chg="mod">
          <ac:chgData name="Ricardo Mtz" userId="28b94b4c2cc33072" providerId="LiveId" clId="{0D10F8B4-30F3-4ACC-8AC3-31B5D5EF6F7C}" dt="2019-09-05T11:34:14.744" v="29" actId="20577"/>
          <ac:spMkLst>
            <pc:docMk/>
            <pc:sldMk cId="3126276371" sldId="270"/>
            <ac:spMk id="30722" creationId="{74F6FF8A-687F-4642-968A-9056A5B13F3E}"/>
          </ac:spMkLst>
        </pc:spChg>
      </pc:sldChg>
      <pc:sldChg chg="modSp">
        <pc:chgData name="Ricardo Mtz" userId="28b94b4c2cc33072" providerId="LiveId" clId="{0D10F8B4-30F3-4ACC-8AC3-31B5D5EF6F7C}" dt="2019-09-05T11:36:06.189" v="40" actId="20577"/>
        <pc:sldMkLst>
          <pc:docMk/>
          <pc:sldMk cId="2700138951" sldId="272"/>
        </pc:sldMkLst>
        <pc:spChg chg="mod">
          <ac:chgData name="Ricardo Mtz" userId="28b94b4c2cc33072" providerId="LiveId" clId="{0D10F8B4-30F3-4ACC-8AC3-31B5D5EF6F7C}" dt="2019-09-05T11:36:02.015" v="35" actId="20577"/>
          <ac:spMkLst>
            <pc:docMk/>
            <pc:sldMk cId="2700138951" sldId="272"/>
            <ac:spMk id="32769" creationId="{6FC929D6-2FDF-47F1-8273-864891232A0D}"/>
          </ac:spMkLst>
        </pc:spChg>
        <pc:spChg chg="mod">
          <ac:chgData name="Ricardo Mtz" userId="28b94b4c2cc33072" providerId="LiveId" clId="{0D10F8B4-30F3-4ACC-8AC3-31B5D5EF6F7C}" dt="2019-09-05T11:36:06.189" v="40" actId="20577"/>
          <ac:spMkLst>
            <pc:docMk/>
            <pc:sldMk cId="2700138951" sldId="272"/>
            <ac:spMk id="32770" creationId="{3C899420-041C-4973-A2C2-451BA2FDCD82}"/>
          </ac:spMkLst>
        </pc:spChg>
      </pc:sldChg>
      <pc:sldChg chg="modSp">
        <pc:chgData name="Ricardo Mtz" userId="28b94b4c2cc33072" providerId="LiveId" clId="{0D10F8B4-30F3-4ACC-8AC3-31B5D5EF6F7C}" dt="2019-09-05T11:30:40.110" v="10" actId="27636"/>
        <pc:sldMkLst>
          <pc:docMk/>
          <pc:sldMk cId="441992447" sldId="301"/>
        </pc:sldMkLst>
        <pc:spChg chg="mod">
          <ac:chgData name="Ricardo Mtz" userId="28b94b4c2cc33072" providerId="LiveId" clId="{0D10F8B4-30F3-4ACC-8AC3-31B5D5EF6F7C}" dt="2019-09-05T11:30:40.110" v="10" actId="27636"/>
          <ac:spMkLst>
            <pc:docMk/>
            <pc:sldMk cId="441992447" sldId="301"/>
            <ac:spMk id="21505" creationId="{FC74DC1A-5E7E-44BC-9B78-B0B83AA55920}"/>
          </ac:spMkLst>
        </pc:spChg>
      </pc:sldChg>
      <pc:sldChg chg="modSp">
        <pc:chgData name="Ricardo Mtz" userId="28b94b4c2cc33072" providerId="LiveId" clId="{0D10F8B4-30F3-4ACC-8AC3-31B5D5EF6F7C}" dt="2019-09-05T11:37:42.945" v="46" actId="1076"/>
        <pc:sldMkLst>
          <pc:docMk/>
          <pc:sldMk cId="2619581553" sldId="302"/>
        </pc:sldMkLst>
        <pc:picChg chg="mod">
          <ac:chgData name="Ricardo Mtz" userId="28b94b4c2cc33072" providerId="LiveId" clId="{0D10F8B4-30F3-4ACC-8AC3-31B5D5EF6F7C}" dt="2019-09-05T11:37:42.945" v="46" actId="1076"/>
          <ac:picMkLst>
            <pc:docMk/>
            <pc:sldMk cId="2619581553" sldId="302"/>
            <ac:picMk id="33795" creationId="{226934E8-6141-4422-BE35-D39F704B4BA0}"/>
          </ac:picMkLst>
        </pc:picChg>
      </pc:sldChg>
      <pc:sldChg chg="addSp delSp modSp">
        <pc:chgData name="Ricardo Mtz" userId="28b94b4c2cc33072" providerId="LiveId" clId="{0D10F8B4-30F3-4ACC-8AC3-31B5D5EF6F7C}" dt="2019-09-04T19:22:58.061" v="7" actId="14100"/>
        <pc:sldMkLst>
          <pc:docMk/>
          <pc:sldMk cId="743980830" sldId="303"/>
        </pc:sldMkLst>
        <pc:spChg chg="add del mod">
          <ac:chgData name="Ricardo Mtz" userId="28b94b4c2cc33072" providerId="LiveId" clId="{0D10F8B4-30F3-4ACC-8AC3-31B5D5EF6F7C}" dt="2019-09-04T19:22:50.386" v="5"/>
          <ac:spMkLst>
            <pc:docMk/>
            <pc:sldMk cId="743980830" sldId="303"/>
            <ac:spMk id="2" creationId="{A27B433C-4DDE-4DEF-9B96-3572CA2BC9E8}"/>
          </ac:spMkLst>
        </pc:spChg>
        <pc:picChg chg="add mod">
          <ac:chgData name="Ricardo Mtz" userId="28b94b4c2cc33072" providerId="LiveId" clId="{0D10F8B4-30F3-4ACC-8AC3-31B5D5EF6F7C}" dt="2019-09-04T19:22:58.061" v="7" actId="14100"/>
          <ac:picMkLst>
            <pc:docMk/>
            <pc:sldMk cId="743980830" sldId="303"/>
            <ac:picMk id="5" creationId="{2FB41249-EAA8-4075-BF1A-F7A51B6E6A37}"/>
          </ac:picMkLst>
        </pc:picChg>
        <pc:picChg chg="del mod">
          <ac:chgData name="Ricardo Mtz" userId="28b94b4c2cc33072" providerId="LiveId" clId="{0D10F8B4-30F3-4ACC-8AC3-31B5D5EF6F7C}" dt="2019-09-04T19:22:47.988" v="4"/>
          <ac:picMkLst>
            <pc:docMk/>
            <pc:sldMk cId="743980830" sldId="303"/>
            <ac:picMk id="34819" creationId="{1A92C491-DB29-454E-9A9A-7EEB791C53EE}"/>
          </ac:picMkLst>
        </pc:picChg>
      </pc:sldChg>
      <pc:sldChg chg="modSp">
        <pc:chgData name="Ricardo Mtz" userId="28b94b4c2cc33072" providerId="LiveId" clId="{0D10F8B4-30F3-4ACC-8AC3-31B5D5EF6F7C}" dt="2019-09-05T11:34:01.409" v="27" actId="1076"/>
        <pc:sldMkLst>
          <pc:docMk/>
          <pc:sldMk cId="3986512708" sldId="307"/>
        </pc:sldMkLst>
        <pc:grpChg chg="mod">
          <ac:chgData name="Ricardo Mtz" userId="28b94b4c2cc33072" providerId="LiveId" clId="{0D10F8B4-30F3-4ACC-8AC3-31B5D5EF6F7C}" dt="2019-09-05T11:34:01.409" v="27" actId="1076"/>
          <ac:grpSpMkLst>
            <pc:docMk/>
            <pc:sldMk cId="3986512708" sldId="307"/>
            <ac:grpSpMk id="29699" creationId="{51EF098E-F0FB-4A68-9F9A-69424DAEC044}"/>
          </ac:grpSpMkLst>
        </pc:grpChg>
      </pc:sldChg>
      <pc:sldChg chg="modSp">
        <pc:chgData name="Ricardo Mtz" userId="28b94b4c2cc33072" providerId="LiveId" clId="{0D10F8B4-30F3-4ACC-8AC3-31B5D5EF6F7C}" dt="2019-09-05T11:35:17.833" v="30" actId="20578"/>
        <pc:sldMkLst>
          <pc:docMk/>
          <pc:sldMk cId="3774829541" sldId="309"/>
        </pc:sldMkLst>
        <pc:spChg chg="mod">
          <ac:chgData name="Ricardo Mtz" userId="28b94b4c2cc33072" providerId="LiveId" clId="{0D10F8B4-30F3-4ACC-8AC3-31B5D5EF6F7C}" dt="2019-09-05T11:35:17.833" v="30" actId="20578"/>
          <ac:spMkLst>
            <pc:docMk/>
            <pc:sldMk cId="3774829541" sldId="309"/>
            <ac:spMk id="31746" creationId="{30D8D2D4-1ADB-4ABA-86D9-9F0A57D3ECF8}"/>
          </ac:spMkLst>
        </pc:spChg>
      </pc:sldChg>
      <pc:sldChg chg="modSp">
        <pc:chgData name="Ricardo Mtz" userId="28b94b4c2cc33072" providerId="LiveId" clId="{0D10F8B4-30F3-4ACC-8AC3-31B5D5EF6F7C}" dt="2019-09-05T11:36:13.098" v="45" actId="20577"/>
        <pc:sldMkLst>
          <pc:docMk/>
          <pc:sldMk cId="2316157302" sldId="310"/>
        </pc:sldMkLst>
        <pc:spChg chg="mod">
          <ac:chgData name="Ricardo Mtz" userId="28b94b4c2cc33072" providerId="LiveId" clId="{0D10F8B4-30F3-4ACC-8AC3-31B5D5EF6F7C}" dt="2019-09-05T11:36:13.098" v="45" actId="20577"/>
          <ac:spMkLst>
            <pc:docMk/>
            <pc:sldMk cId="2316157302" sldId="310"/>
            <ac:spMk id="32769" creationId="{6FC929D6-2FDF-47F1-8273-864891232A0D}"/>
          </ac:spMkLst>
        </pc:spChg>
      </pc:sldChg>
      <pc:sldChg chg="modSp">
        <pc:chgData name="Ricardo Mtz" userId="28b94b4c2cc33072" providerId="LiveId" clId="{0D10F8B4-30F3-4ACC-8AC3-31B5D5EF6F7C}" dt="2019-09-05T11:31:26.682" v="17" actId="20577"/>
        <pc:sldMkLst>
          <pc:docMk/>
          <pc:sldMk cId="3551775667" sldId="313"/>
        </pc:sldMkLst>
        <pc:spChg chg="mod">
          <ac:chgData name="Ricardo Mtz" userId="28b94b4c2cc33072" providerId="LiveId" clId="{0D10F8B4-30F3-4ACC-8AC3-31B5D5EF6F7C}" dt="2019-09-05T11:31:03.728" v="11" actId="27636"/>
          <ac:spMkLst>
            <pc:docMk/>
            <pc:sldMk cId="3551775667" sldId="313"/>
            <ac:spMk id="21505" creationId="{FC74DC1A-5E7E-44BC-9B78-B0B83AA55920}"/>
          </ac:spMkLst>
        </pc:spChg>
        <pc:spChg chg="mod">
          <ac:chgData name="Ricardo Mtz" userId="28b94b4c2cc33072" providerId="LiveId" clId="{0D10F8B4-30F3-4ACC-8AC3-31B5D5EF6F7C}" dt="2019-09-05T11:31:26.682" v="17" actId="20577"/>
          <ac:spMkLst>
            <pc:docMk/>
            <pc:sldMk cId="3551775667" sldId="313"/>
            <ac:spMk id="21506" creationId="{45928028-1B87-47DB-A1E1-1BD3BA1CE511}"/>
          </ac:spMkLst>
        </pc:spChg>
      </pc:sldChg>
      <pc:sldChg chg="modSp">
        <pc:chgData name="Ricardo Mtz" userId="28b94b4c2cc33072" providerId="LiveId" clId="{0D10F8B4-30F3-4ACC-8AC3-31B5D5EF6F7C}" dt="2019-09-05T11:38:07.020" v="48" actId="20577"/>
        <pc:sldMkLst>
          <pc:docMk/>
          <pc:sldMk cId="3017675248" sldId="314"/>
        </pc:sldMkLst>
        <pc:spChg chg="mod">
          <ac:chgData name="Ricardo Mtz" userId="28b94b4c2cc33072" providerId="LiveId" clId="{0D10F8B4-30F3-4ACC-8AC3-31B5D5EF6F7C}" dt="2019-09-05T11:38:07.020" v="48" actId="20577"/>
          <ac:spMkLst>
            <pc:docMk/>
            <pc:sldMk cId="3017675248" sldId="314"/>
            <ac:spMk id="4" creationId="{181B0FC3-04EE-4AE6-9D29-3737ADA461C9}"/>
          </ac:spMkLst>
        </pc:spChg>
      </pc:sldChg>
      <pc:sldChg chg="modSp del">
        <pc:chgData name="Ricardo Mtz" userId="28b94b4c2cc33072" providerId="LiveId" clId="{0D10F8B4-30F3-4ACC-8AC3-31B5D5EF6F7C}" dt="2019-09-05T11:30:35.607" v="9" actId="2696"/>
        <pc:sldMkLst>
          <pc:docMk/>
          <pc:sldMk cId="3336951512" sldId="317"/>
        </pc:sldMkLst>
        <pc:spChg chg="mod">
          <ac:chgData name="Ricardo Mtz" userId="28b94b4c2cc33072" providerId="LiveId" clId="{0D10F8B4-30F3-4ACC-8AC3-31B5D5EF6F7C}" dt="2019-09-05T11:30:31.878" v="8" actId="6549"/>
          <ac:spMkLst>
            <pc:docMk/>
            <pc:sldMk cId="3336951512" sldId="317"/>
            <ac:spMk id="3" creationId="{1CF6C50A-44B2-499C-B127-DF843329084D}"/>
          </ac:spMkLst>
        </pc:spChg>
      </pc:sldChg>
    </pc:docChg>
  </pc:docChgLst>
  <pc:docChgLst>
    <pc:chgData name="Ricardo Mtz" userId="28b94b4c2cc33072" providerId="LiveId" clId="{675C3F66-E3BE-4386-882A-B7878EE514DD}"/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3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1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91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271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92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25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7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83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2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0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7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49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57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3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4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4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9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DF3A-F6D6-441E-9802-79C17291FD02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F4BE-253C-48FE-A861-EDE3FA146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314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750A7-A34E-40F7-B334-A9737697A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Implementación de 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VLAN´s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y troncales</a:t>
            </a:r>
            <a:br>
              <a:rPr lang="es-MX" dirty="0">
                <a:solidFill>
                  <a:schemeClr val="accent5">
                    <a:lumMod val="75000"/>
                  </a:schemeClr>
                </a:solidFill>
              </a:rPr>
            </a:br>
            <a:endParaRPr lang="es-MX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0F518BFB-91C4-4088-90EB-39572A806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s-MX" dirty="0"/>
          </a:p>
          <a:p>
            <a:pPr>
              <a:buFontTx/>
              <a:buNone/>
              <a:defRPr/>
            </a:pPr>
            <a:endParaRPr lang="es-MX" dirty="0"/>
          </a:p>
          <a:p>
            <a:pPr>
              <a:buFontTx/>
              <a:buNone/>
              <a:defRPr/>
            </a:pPr>
            <a:endParaRPr lang="es-MX" dirty="0"/>
          </a:p>
          <a:p>
            <a:pPr>
              <a:buFontTx/>
              <a:buNone/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75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C74DC1A-5E7E-44BC-9B78-B0B83AA5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3600" dirty="0"/>
              <a:t>Determinando el equipo y el cableado a necesitar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45928028-1B87-47DB-A1E1-1BD3BA1CE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75000"/>
              </a:lnSpc>
            </a:pPr>
            <a:r>
              <a:rPr lang="es-ES" altLang="es-MX" sz="2400" dirty="0"/>
              <a:t>Reemplace los </a:t>
            </a:r>
            <a:r>
              <a:rPr lang="es-ES" altLang="es-MX" sz="2400" dirty="0" err="1"/>
              <a:t>hubs</a:t>
            </a:r>
            <a:r>
              <a:rPr lang="es-ES" altLang="es-MX" sz="2400" dirty="0"/>
              <a:t> y </a:t>
            </a:r>
            <a:r>
              <a:rPr lang="es-ES" altLang="es-MX" sz="2400" dirty="0" err="1"/>
              <a:t>switches</a:t>
            </a:r>
            <a:r>
              <a:rPr lang="es-ES" altLang="es-MX" sz="2400" dirty="0"/>
              <a:t> heredados con </a:t>
            </a:r>
            <a:r>
              <a:rPr lang="es-ES" altLang="es-MX" sz="2400" dirty="0" err="1"/>
              <a:t>switches</a:t>
            </a:r>
            <a:r>
              <a:rPr lang="es-ES" altLang="es-MX" sz="2400" dirty="0"/>
              <a:t> nuevos considerando la expansión futura</a:t>
            </a:r>
          </a:p>
          <a:p>
            <a:pPr algn="just">
              <a:lnSpc>
                <a:spcPct val="75000"/>
              </a:lnSpc>
            </a:pPr>
            <a:r>
              <a:rPr lang="es-ES" altLang="es-MX" sz="2400" dirty="0"/>
              <a:t>Asegure que los enlaces entre </a:t>
            </a:r>
            <a:r>
              <a:rPr lang="es-ES" altLang="es-MX" sz="2400" dirty="0" err="1"/>
              <a:t>switches</a:t>
            </a:r>
            <a:r>
              <a:rPr lang="es-ES" altLang="es-MX" sz="2400" dirty="0"/>
              <a:t> de distribución y acceso tengan el suficiente ancho de banda</a:t>
            </a:r>
          </a:p>
          <a:p>
            <a:pPr algn="just">
              <a:lnSpc>
                <a:spcPct val="75000"/>
              </a:lnSpc>
            </a:pPr>
            <a:r>
              <a:rPr lang="es-ES" altLang="es-MX" sz="2400" dirty="0"/>
              <a:t>Seleccione los </a:t>
            </a:r>
            <a:r>
              <a:rPr lang="es-ES" altLang="es-MX" sz="2400" dirty="0" err="1"/>
              <a:t>switches</a:t>
            </a:r>
            <a:r>
              <a:rPr lang="es-ES" altLang="es-MX" sz="2400" dirty="0"/>
              <a:t> con adecuado rendimiento para la capa de enlace, los cuales deben de manejar procesos de Capa 2 y Capa 3</a:t>
            </a:r>
          </a:p>
          <a:p>
            <a:pPr algn="just">
              <a:lnSpc>
                <a:spcPct val="75000"/>
              </a:lnSpc>
            </a:pPr>
            <a:r>
              <a:rPr lang="es-ES" altLang="es-MX" sz="2400" dirty="0"/>
              <a:t>El equipo de </a:t>
            </a:r>
            <a:r>
              <a:rPr lang="es-ES" altLang="es-MX" sz="2400" dirty="0" err="1"/>
              <a:t>backbone</a:t>
            </a:r>
            <a:r>
              <a:rPr lang="es-ES" altLang="es-MX" sz="2400" dirty="0"/>
              <a:t> debe de soportar alta velocidad entre la comunicación entre otros sub-módulos, tenga en cuenta el tamaño del </a:t>
            </a:r>
            <a:r>
              <a:rPr lang="es-ES" altLang="es-MX" sz="2400" dirty="0" err="1"/>
              <a:t>backbone</a:t>
            </a:r>
            <a:r>
              <a:rPr lang="es-ES" altLang="es-MX" sz="2400" dirty="0"/>
              <a:t> para brindar escalabilidad</a:t>
            </a:r>
          </a:p>
        </p:txBody>
      </p:sp>
    </p:spTree>
    <p:extLst>
      <p:ext uri="{BB962C8B-B14F-4D97-AF65-F5344CB8AC3E}">
        <p14:creationId xmlns:p14="http://schemas.microsoft.com/office/powerpoint/2010/main" val="355177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8B36BCBF-F00F-479E-9CAC-75E6E8722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91" y="221674"/>
            <a:ext cx="9335222" cy="707016"/>
          </a:xfrm>
        </p:spPr>
        <p:txBody>
          <a:bodyPr>
            <a:normAutofit/>
          </a:bodyPr>
          <a:lstStyle/>
          <a:p>
            <a:r>
              <a:rPr lang="es-ES" altLang="es-MX" sz="3200"/>
              <a:t>Historia del enlace troncal </a:t>
            </a:r>
            <a:endParaRPr lang="es-MX" altLang="es-MX" sz="3200"/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0E45F018-98D7-4A91-AEDE-230F915D2A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1" y="1006475"/>
            <a:ext cx="6119813" cy="2566988"/>
          </a:xfrm>
        </p:spPr>
      </p:pic>
      <p:pic>
        <p:nvPicPr>
          <p:cNvPr id="23555" name="Picture 6">
            <a:extLst>
              <a:ext uri="{FF2B5EF4-FFF2-40B4-BE49-F238E27FC236}">
                <a16:creationId xmlns:a16="http://schemas.microsoft.com/office/drawing/2014/main" id="{0309FBD7-9452-4600-A69F-BD4DB15E61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9129" y="3370984"/>
            <a:ext cx="5688012" cy="3094038"/>
          </a:xfrm>
        </p:spPr>
      </p:pic>
    </p:spTree>
    <p:extLst>
      <p:ext uri="{BB962C8B-B14F-4D97-AF65-F5344CB8AC3E}">
        <p14:creationId xmlns:p14="http://schemas.microsoft.com/office/powerpoint/2010/main" val="23243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957EF96-1194-4147-A3F5-81D0A02D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s-ES" altLang="es-MX"/>
              <a:t>Historia del enlace troncal </a:t>
            </a:r>
            <a:endParaRPr lang="es-MX" altLang="es-MX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D7066B9-F21B-4598-ABF7-F2DD7811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MX" b="0"/>
              <a:t>La historia del enlace troncal se remonta a los orígenes de las tecnologías radiales y telefónicas. En la tecnología radial, un enlace troncal es una sola línea de comunicaciones que transporta múltiples canales de señales de radio. </a:t>
            </a:r>
          </a:p>
        </p:txBody>
      </p:sp>
    </p:spTree>
    <p:extLst>
      <p:ext uri="{BB962C8B-B14F-4D97-AF65-F5344CB8AC3E}">
        <p14:creationId xmlns:p14="http://schemas.microsoft.com/office/powerpoint/2010/main" val="77390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957EF96-1194-4147-A3F5-81D0A02D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3200"/>
              <a:t>Historia del enlace troncal </a:t>
            </a:r>
            <a:endParaRPr lang="es-MX" altLang="es-MX" sz="32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D7066B9-F21B-4598-ABF7-F2DD7811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MX" b="0">
                <a:solidFill>
                  <a:schemeClr val="tx1"/>
                </a:solidFill>
              </a:rPr>
              <a:t>En la industria telefónica, el concepto de enlace troncal se asocia con la ruta o el canal de la comunicación telefónica entre dos puntos. Generalmente, uno de estos dos puntos es la oficina central (CO). </a:t>
            </a:r>
            <a:endParaRPr lang="es-ES" altLang="es-MX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957EF96-1194-4147-A3F5-81D0A02D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3200" dirty="0"/>
              <a:t>Historia del enlace troncal </a:t>
            </a:r>
            <a:endParaRPr lang="es-MX" altLang="es-MX" sz="32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D7066B9-F21B-4598-ABF7-F2DD7811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MX" b="0" dirty="0">
                <a:solidFill>
                  <a:schemeClr val="tx1"/>
                </a:solidFill>
              </a:rPr>
              <a:t>El concepto utilizado en las industrias radial y telefónica luego fue adoptado para las comunicaciones de datos. Un ejemplo de ello una red de comunicaciones es un enlace </a:t>
            </a:r>
            <a:r>
              <a:rPr lang="es-ES" altLang="es-MX" b="0" dirty="0" err="1">
                <a:solidFill>
                  <a:schemeClr val="tx1"/>
                </a:solidFill>
              </a:rPr>
              <a:t>backbone</a:t>
            </a:r>
            <a:r>
              <a:rPr lang="es-ES" altLang="es-MX" b="0" dirty="0">
                <a:solidFill>
                  <a:schemeClr val="tx1"/>
                </a:solidFill>
              </a:rPr>
              <a:t> entre un MDF y un IDF. Un </a:t>
            </a:r>
            <a:r>
              <a:rPr lang="es-ES" altLang="es-MX" b="0" dirty="0" err="1">
                <a:solidFill>
                  <a:schemeClr val="tx1"/>
                </a:solidFill>
              </a:rPr>
              <a:t>backbone</a:t>
            </a:r>
            <a:r>
              <a:rPr lang="es-ES" altLang="es-MX" b="0" dirty="0">
                <a:solidFill>
                  <a:schemeClr val="tx1"/>
                </a:solidFill>
              </a:rPr>
              <a:t> se compone de varios enlaces troncales. </a:t>
            </a:r>
          </a:p>
        </p:txBody>
      </p:sp>
    </p:spTree>
    <p:extLst>
      <p:ext uri="{BB962C8B-B14F-4D97-AF65-F5344CB8AC3E}">
        <p14:creationId xmlns:p14="http://schemas.microsoft.com/office/powerpoint/2010/main" val="72490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957EF96-1194-4147-A3F5-81D0A02D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3200" dirty="0"/>
              <a:t>Historia del enlace troncal </a:t>
            </a:r>
            <a:endParaRPr lang="es-MX" altLang="es-MX" sz="32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D7066B9-F21B-4598-ABF7-F2DD7811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MX" b="0" dirty="0">
                <a:solidFill>
                  <a:schemeClr val="tx1"/>
                </a:solidFill>
              </a:rPr>
              <a:t>En la actualidad, el mismo principio de enlace troncal se aplica en las tecnologías de conmutación de redes. Un enlace troncal es una conexión física y lógica entre dos </a:t>
            </a:r>
            <a:r>
              <a:rPr lang="es-ES" altLang="es-MX" b="0" dirty="0" err="1">
                <a:solidFill>
                  <a:schemeClr val="tx1"/>
                </a:solidFill>
              </a:rPr>
              <a:t>switches</a:t>
            </a:r>
            <a:r>
              <a:rPr lang="es-ES" altLang="es-MX" b="0" dirty="0">
                <a:solidFill>
                  <a:schemeClr val="tx1"/>
                </a:solidFill>
              </a:rPr>
              <a:t> a través de la cual viaja el tráfico de red.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889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6C53F4F-B22D-4208-947B-04750EE36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5400"/>
              <a:t>Historia del enlace troncal </a:t>
            </a:r>
            <a:endParaRPr lang="es-MX" altLang="es-MX" sz="5400"/>
          </a:p>
        </p:txBody>
      </p:sp>
      <p:pic>
        <p:nvPicPr>
          <p:cNvPr id="24578" name="Picture 7">
            <a:extLst>
              <a:ext uri="{FF2B5EF4-FFF2-40B4-BE49-F238E27FC236}">
                <a16:creationId xmlns:a16="http://schemas.microsoft.com/office/drawing/2014/main" id="{4CE40811-1B1A-49AC-AD85-92C32D22AE8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842168"/>
            <a:ext cx="10515600" cy="5173663"/>
          </a:xfrm>
        </p:spPr>
      </p:pic>
    </p:spTree>
    <p:extLst>
      <p:ext uri="{BB962C8B-B14F-4D97-AF65-F5344CB8AC3E}">
        <p14:creationId xmlns:p14="http://schemas.microsoft.com/office/powerpoint/2010/main" val="175049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3E369140-5FE3-4964-9CA0-A035E1D9D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4800" dirty="0"/>
              <a:t>Enlace troncal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816A1A4-B6DD-4A87-87EB-B105C843C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s-ES" altLang="es-MX" sz="5400" dirty="0"/>
              <a:t>	</a:t>
            </a:r>
            <a:r>
              <a:rPr lang="es-ES" altLang="es-MX" sz="4000" dirty="0"/>
              <a:t>Un </a:t>
            </a:r>
            <a:r>
              <a:rPr lang="es-ES" altLang="es-MX" sz="4000" b="1" i="1" dirty="0">
                <a:solidFill>
                  <a:srgbClr val="336699"/>
                </a:solidFill>
              </a:rPr>
              <a:t>enlace troncal</a:t>
            </a:r>
            <a:r>
              <a:rPr lang="es-ES" altLang="es-MX" sz="4000" dirty="0"/>
              <a:t> es una conexión física y lógica entre dos </a:t>
            </a:r>
            <a:r>
              <a:rPr lang="es-ES" altLang="es-MX" sz="4000" dirty="0" err="1"/>
              <a:t>switches</a:t>
            </a:r>
            <a:r>
              <a:rPr lang="es-ES" altLang="es-MX" sz="4000" dirty="0"/>
              <a:t> a través del cual viaja el tráfico de red. </a:t>
            </a:r>
          </a:p>
        </p:txBody>
      </p:sp>
    </p:spTree>
    <p:extLst>
      <p:ext uri="{BB962C8B-B14F-4D97-AF65-F5344CB8AC3E}">
        <p14:creationId xmlns:p14="http://schemas.microsoft.com/office/powerpoint/2010/main" val="374260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625" name="Rectangle 2">
            <a:extLst>
              <a:ext uri="{FF2B5EF4-FFF2-40B4-BE49-F238E27FC236}">
                <a16:creationId xmlns:a16="http://schemas.microsoft.com/office/drawing/2014/main" id="{8E45AF16-0BB0-452B-8ED0-5D04E240F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altLang="es-MX" sz="3200"/>
              <a:t>Enlace troncal.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A6E3304-A987-4F65-BC0C-E290779B5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65000"/>
            </a:pPr>
            <a:r>
              <a:rPr lang="es-ES" altLang="es-MX" sz="1900" dirty="0"/>
              <a:t>Un enlace troncal se puede comparar con las carreteras de una autopista.   </a:t>
            </a:r>
          </a:p>
          <a:p>
            <a:pPr>
              <a:lnSpc>
                <a:spcPct val="110000"/>
              </a:lnSpc>
              <a:buSzPct val="65000"/>
            </a:pPr>
            <a:r>
              <a:rPr lang="es-ES" altLang="es-MX" sz="1900" dirty="0"/>
              <a:t>Las carreteras que tienen distintos puntos de inicio y fin que comparten una autopista principal durante algunos kilómetros, luego se vuelven a dividir para llegar a sus destinos individuales. </a:t>
            </a:r>
          </a:p>
          <a:p>
            <a:pPr>
              <a:lnSpc>
                <a:spcPct val="110000"/>
              </a:lnSpc>
              <a:buSzPct val="65000"/>
            </a:pPr>
            <a:r>
              <a:rPr lang="es-ES" altLang="es-MX" sz="1900" dirty="0"/>
              <a:t>Este método es más económico que la construcción de una carretera entera desde el principio al fin para cada destino conocido o nuevo. 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E0615DEB-197B-4006-993C-BA3B8BBD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00395"/>
            <a:ext cx="5456279" cy="423226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9819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0ED94D8-E520-4772-A55E-656083167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/>
              <a:t>Enlace troncal.</a:t>
            </a:r>
            <a:endParaRPr lang="es-MX" altLang="es-MX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E3ADF6F-3F6D-43AE-AD0D-D52CE3009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SzPct val="65000"/>
            </a:pPr>
            <a:r>
              <a:rPr lang="es-ES" altLang="es-MX" dirty="0"/>
              <a:t>Refiriéndonos a un entorno de conmutación VLAN, un enlace troncal (</a:t>
            </a:r>
            <a:r>
              <a:rPr lang="es-ES" altLang="es-MX" dirty="0" err="1"/>
              <a:t>trunking</a:t>
            </a:r>
            <a:r>
              <a:rPr lang="es-ES" altLang="es-MX" dirty="0"/>
              <a:t>) es un enlace punto a punto que soporta varias VLAN. </a:t>
            </a:r>
          </a:p>
          <a:p>
            <a:pPr algn="just">
              <a:lnSpc>
                <a:spcPct val="90000"/>
              </a:lnSpc>
              <a:buSzPct val="65000"/>
            </a:pPr>
            <a:r>
              <a:rPr lang="es-ES" altLang="es-MX" dirty="0"/>
              <a:t>El propósito de un enlace troncal es ahorrar puertos al crear un enlace entre dos dispositivos que implementan VLAN; normalmente 2 </a:t>
            </a:r>
            <a:r>
              <a:rPr lang="es-ES" altLang="es-MX" dirty="0" err="1"/>
              <a:t>switches</a:t>
            </a:r>
            <a:r>
              <a:rPr lang="es-ES" altLang="es-MX" dirty="0"/>
              <a:t>.</a:t>
            </a:r>
          </a:p>
          <a:p>
            <a:pPr algn="just">
              <a:lnSpc>
                <a:spcPct val="90000"/>
              </a:lnSpc>
              <a:buSzPct val="65000"/>
            </a:pPr>
            <a:r>
              <a:rPr lang="es-ES" altLang="es-MX" dirty="0"/>
              <a:t>Un enlace troncal agrupa varios enlaces virtuales (lógicos) sobre un enlace físico.</a:t>
            </a:r>
          </a:p>
          <a:p>
            <a:pPr algn="just">
              <a:lnSpc>
                <a:spcPct val="90000"/>
              </a:lnSpc>
              <a:buSzPct val="65000"/>
            </a:pPr>
            <a:endParaRPr lang="es-ES" altLang="es-MX" dirty="0"/>
          </a:p>
          <a:p>
            <a:pPr algn="just">
              <a:lnSpc>
                <a:spcPct val="90000"/>
              </a:lnSpc>
              <a:buSzPct val="65000"/>
            </a:pPr>
            <a:endParaRPr lang="es-ES" altLang="es-MX" dirty="0"/>
          </a:p>
          <a:p>
            <a:pPr algn="just">
              <a:lnSpc>
                <a:spcPct val="90000"/>
              </a:lnSpc>
              <a:buSzPct val="65000"/>
            </a:pPr>
            <a:endParaRPr lang="es-ES" altLang="es-MX" sz="3200" dirty="0"/>
          </a:p>
        </p:txBody>
      </p:sp>
    </p:spTree>
    <p:extLst>
      <p:ext uri="{BB962C8B-B14F-4D97-AF65-F5344CB8AC3E}">
        <p14:creationId xmlns:p14="http://schemas.microsoft.com/office/powerpoint/2010/main" val="37426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155C5-FBB6-42B4-B14B-146EC1A3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 mal construida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7409CD-00FF-4FCA-98BD-6956502DC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95" y="2258291"/>
            <a:ext cx="8380929" cy="392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61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F0B4D70-C9B9-4831-B412-9237D8B28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SzPct val="65000"/>
            </a:pPr>
            <a:r>
              <a:rPr lang="es-ES" altLang="es-MX" dirty="0"/>
              <a:t>Sin enlace troncal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152A039D-F3E4-4457-9F7E-CE9918CAA7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SzPct val="65000"/>
            </a:pPr>
            <a:endParaRPr lang="es-ES" altLang="es-MX" sz="3200" dirty="0"/>
          </a:p>
          <a:p>
            <a:pPr>
              <a:lnSpc>
                <a:spcPct val="80000"/>
              </a:lnSpc>
              <a:buFontTx/>
              <a:buNone/>
            </a:pPr>
            <a:endParaRPr lang="es-ES" altLang="es-MX" dirty="0"/>
          </a:p>
        </p:txBody>
      </p:sp>
      <p:grpSp>
        <p:nvGrpSpPr>
          <p:cNvPr id="28675" name="Group 11">
            <a:extLst>
              <a:ext uri="{FF2B5EF4-FFF2-40B4-BE49-F238E27FC236}">
                <a16:creationId xmlns:a16="http://schemas.microsoft.com/office/drawing/2014/main" id="{E074B954-B018-4A16-ABF4-3A106E340E6D}"/>
              </a:ext>
            </a:extLst>
          </p:cNvPr>
          <p:cNvGrpSpPr>
            <a:grpSpLocks/>
          </p:cNvGrpSpPr>
          <p:nvPr/>
        </p:nvGrpSpPr>
        <p:grpSpPr bwMode="auto">
          <a:xfrm>
            <a:off x="1260764" y="2202873"/>
            <a:ext cx="9019309" cy="2535382"/>
            <a:chOff x="703" y="1298"/>
            <a:chExt cx="4603" cy="708"/>
          </a:xfrm>
        </p:grpSpPr>
        <p:pic>
          <p:nvPicPr>
            <p:cNvPr id="28676" name="Picture 8">
              <a:extLst>
                <a:ext uri="{FF2B5EF4-FFF2-40B4-BE49-F238E27FC236}">
                  <a16:creationId xmlns:a16="http://schemas.microsoft.com/office/drawing/2014/main" id="{75A02BE6-7727-4F72-B1AC-1660FAE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98"/>
              <a:ext cx="46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7" name="Picture 13">
              <a:extLst>
                <a:ext uri="{FF2B5EF4-FFF2-40B4-BE49-F238E27FC236}">
                  <a16:creationId xmlns:a16="http://schemas.microsoft.com/office/drawing/2014/main" id="{2D317398-126B-4CF3-9261-3D38185C08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450"/>
              <a:ext cx="77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8" name="Picture 13">
              <a:extLst>
                <a:ext uri="{FF2B5EF4-FFF2-40B4-BE49-F238E27FC236}">
                  <a16:creationId xmlns:a16="http://schemas.microsoft.com/office/drawing/2014/main" id="{F7C400AA-DAF2-47DC-BFF8-F8DFDF62C02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" y="1442"/>
              <a:ext cx="77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472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4830DEB-A7D1-4C5D-A24F-8B71945F1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5000"/>
            </a:pPr>
            <a:r>
              <a:rPr lang="es-ES" altLang="es-MX" dirty="0">
                <a:solidFill>
                  <a:srgbClr val="333333"/>
                </a:solidFill>
              </a:rPr>
              <a:t>Con enlace troncal 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83B634C-F36A-4D11-804D-409B291A0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SzPct val="65000"/>
            </a:pPr>
            <a:r>
              <a:rPr lang="es-ES" altLang="es-MX" dirty="0"/>
              <a:t>En una red conmutada, un enlace troncal es un enlace punto a punto que admite varias VLAN. El propósito de un enlace troncal es conservar los puertos cuando se crea un enlace entre dos dispositivos que implementan las </a:t>
            </a:r>
            <a:r>
              <a:rPr lang="es-ES" altLang="es-MX" dirty="0" err="1"/>
              <a:t>VLANs</a:t>
            </a:r>
            <a:r>
              <a:rPr lang="es-ES" altLang="es-MX" dirty="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altLang="es-MX" sz="2400" dirty="0"/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51EF098E-F0FB-4A68-9F9A-69424DAEC044}"/>
              </a:ext>
            </a:extLst>
          </p:cNvPr>
          <p:cNvGrpSpPr>
            <a:grpSpLocks/>
          </p:cNvGrpSpPr>
          <p:nvPr/>
        </p:nvGrpSpPr>
        <p:grpSpPr bwMode="auto">
          <a:xfrm>
            <a:off x="2701872" y="4264133"/>
            <a:ext cx="6321425" cy="1308100"/>
            <a:chOff x="839" y="2432"/>
            <a:chExt cx="4579" cy="606"/>
          </a:xfrm>
        </p:grpSpPr>
        <p:pic>
          <p:nvPicPr>
            <p:cNvPr id="29701" name="Picture 5">
              <a:extLst>
                <a:ext uri="{FF2B5EF4-FFF2-40B4-BE49-F238E27FC236}">
                  <a16:creationId xmlns:a16="http://schemas.microsoft.com/office/drawing/2014/main" id="{69D56261-61FF-49FB-AE60-324FEA24B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32"/>
              <a:ext cx="4579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3">
              <a:extLst>
                <a:ext uri="{FF2B5EF4-FFF2-40B4-BE49-F238E27FC236}">
                  <a16:creationId xmlns:a16="http://schemas.microsoft.com/office/drawing/2014/main" id="{D780D318-CBDC-445B-AD33-358032E4746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" y="2539"/>
              <a:ext cx="817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13">
              <a:extLst>
                <a:ext uri="{FF2B5EF4-FFF2-40B4-BE49-F238E27FC236}">
                  <a16:creationId xmlns:a16="http://schemas.microsoft.com/office/drawing/2014/main" id="{66F0CC1F-99E7-495B-90AB-A93FE1FA58D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2539"/>
              <a:ext cx="817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0" name="Rectangle 12">
            <a:extLst>
              <a:ext uri="{FF2B5EF4-FFF2-40B4-BE49-F238E27FC236}">
                <a16:creationId xmlns:a16="http://schemas.microsoft.com/office/drawing/2014/main" id="{D0A7662E-D860-4939-8E4E-B9A3F2BB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1412875"/>
            <a:ext cx="8204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9pPr>
          </a:lstStyle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5000"/>
              <a:buFontTx/>
              <a:buBlip>
                <a:blip r:embed="rId4"/>
              </a:buBlip>
            </a:pPr>
            <a:endParaRPr lang="es-ES" altLang="es-MX" dirty="0">
              <a:solidFill>
                <a:srgbClr val="333333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</a:pPr>
            <a:endParaRPr lang="es-ES" altLang="es-MX" sz="1600" b="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8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4830DEB-A7D1-4C5D-A24F-8B71945F1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5000"/>
            </a:pPr>
            <a:r>
              <a:rPr lang="es-ES" altLang="es-MX" dirty="0">
                <a:solidFill>
                  <a:srgbClr val="333333"/>
                </a:solidFill>
              </a:rPr>
              <a:t>Con enlace troncal 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83B634C-F36A-4D11-804D-409B291A0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SzPct val="65000"/>
            </a:pPr>
            <a:r>
              <a:rPr lang="es-ES" altLang="es-MX" dirty="0"/>
              <a:t>El enlace troncal agrupa múltiples enlaces virtuales en un enlace físico. Esto permite que el tráfico de varias VLAN viaje a través de un solo cable entre los </a:t>
            </a:r>
            <a:r>
              <a:rPr lang="es-ES" altLang="es-MX" dirty="0" err="1"/>
              <a:t>switches</a:t>
            </a:r>
            <a:r>
              <a:rPr lang="es-ES" altLang="es-MX" dirty="0"/>
              <a:t>. </a:t>
            </a:r>
          </a:p>
          <a:p>
            <a:pPr algn="just">
              <a:lnSpc>
                <a:spcPct val="80000"/>
              </a:lnSpc>
              <a:buSzPct val="65000"/>
            </a:pPr>
            <a:endParaRPr lang="es-ES" altLang="es-MX" dirty="0"/>
          </a:p>
          <a:p>
            <a:pPr>
              <a:lnSpc>
                <a:spcPct val="80000"/>
              </a:lnSpc>
              <a:buFontTx/>
              <a:buNone/>
            </a:pPr>
            <a:endParaRPr lang="es-ES" altLang="es-MX" sz="2400" dirty="0"/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51EF098E-F0FB-4A68-9F9A-69424DAEC044}"/>
              </a:ext>
            </a:extLst>
          </p:cNvPr>
          <p:cNvGrpSpPr>
            <a:grpSpLocks/>
          </p:cNvGrpSpPr>
          <p:nvPr/>
        </p:nvGrpSpPr>
        <p:grpSpPr bwMode="auto">
          <a:xfrm>
            <a:off x="2562387" y="4310924"/>
            <a:ext cx="6321425" cy="1308100"/>
            <a:chOff x="839" y="2432"/>
            <a:chExt cx="4579" cy="606"/>
          </a:xfrm>
        </p:grpSpPr>
        <p:pic>
          <p:nvPicPr>
            <p:cNvPr id="29701" name="Picture 5">
              <a:extLst>
                <a:ext uri="{FF2B5EF4-FFF2-40B4-BE49-F238E27FC236}">
                  <a16:creationId xmlns:a16="http://schemas.microsoft.com/office/drawing/2014/main" id="{69D56261-61FF-49FB-AE60-324FEA24B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32"/>
              <a:ext cx="4579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3">
              <a:extLst>
                <a:ext uri="{FF2B5EF4-FFF2-40B4-BE49-F238E27FC236}">
                  <a16:creationId xmlns:a16="http://schemas.microsoft.com/office/drawing/2014/main" id="{D780D318-CBDC-445B-AD33-358032E4746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" y="2539"/>
              <a:ext cx="817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13">
              <a:extLst>
                <a:ext uri="{FF2B5EF4-FFF2-40B4-BE49-F238E27FC236}">
                  <a16:creationId xmlns:a16="http://schemas.microsoft.com/office/drawing/2014/main" id="{66F0CC1F-99E7-495B-90AB-A93FE1FA58D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2539"/>
              <a:ext cx="817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0" name="Rectangle 12">
            <a:extLst>
              <a:ext uri="{FF2B5EF4-FFF2-40B4-BE49-F238E27FC236}">
                <a16:creationId xmlns:a16="http://schemas.microsoft.com/office/drawing/2014/main" id="{D0A7662E-D860-4939-8E4E-B9A3F2BB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1412875"/>
            <a:ext cx="8204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9pPr>
          </a:lstStyle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5000"/>
              <a:buFontTx/>
              <a:buBlip>
                <a:blip r:embed="rId4"/>
              </a:buBlip>
            </a:pPr>
            <a:endParaRPr lang="es-ES" altLang="es-MX" dirty="0">
              <a:solidFill>
                <a:srgbClr val="333333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</a:pPr>
            <a:endParaRPr lang="es-ES" altLang="es-MX" sz="1600" b="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1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DAF7370-AB50-4E7D-A5E1-34F9CCD7A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br>
              <a:rPr lang="es-ES" altLang="es-MX" dirty="0"/>
            </a:br>
            <a:r>
              <a:rPr lang="es-ES" altLang="es-MX" dirty="0"/>
              <a:t>Explicando enlaces troncales</a:t>
            </a:r>
            <a:br>
              <a:rPr lang="es-ES" altLang="es-MX" sz="6600" dirty="0"/>
            </a:br>
            <a:endParaRPr lang="es-ES" altLang="es-MX" sz="6600" dirty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4F6FF8A-687F-4642-968A-9056A5B13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s-ES" altLang="es-MX" dirty="0"/>
              <a:t>El paso de paquetes de múltiples </a:t>
            </a:r>
            <a:r>
              <a:rPr lang="es-ES" altLang="es-MX" dirty="0" err="1"/>
              <a:t>VLANs</a:t>
            </a:r>
            <a:r>
              <a:rPr lang="es-ES" altLang="es-MX" dirty="0"/>
              <a:t> es permitido entre </a:t>
            </a:r>
            <a:r>
              <a:rPr lang="es-ES" altLang="es-MX" dirty="0" err="1"/>
              <a:t>switches</a:t>
            </a:r>
            <a:r>
              <a:rPr lang="es-ES" altLang="es-MX" dirty="0"/>
              <a:t> a través de enlaces troncales</a:t>
            </a:r>
          </a:p>
          <a:p>
            <a:pPr eaLnBrk="1" hangingPunct="1">
              <a:lnSpc>
                <a:spcPct val="85000"/>
              </a:lnSpc>
            </a:pPr>
            <a:r>
              <a:rPr lang="es-ES" altLang="es-MX" dirty="0"/>
              <a:t>Para esto se necesita un protocolo especializado como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2800" dirty="0"/>
              <a:t>ISL (Inter – </a:t>
            </a:r>
            <a:r>
              <a:rPr lang="es-ES" altLang="es-MX" sz="2800" dirty="0" err="1"/>
              <a:t>Switch</a:t>
            </a:r>
            <a:r>
              <a:rPr lang="es-ES" altLang="es-MX" sz="2800" dirty="0"/>
              <a:t> Link)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2800" dirty="0"/>
              <a:t>802.1Q (IEEE standard </a:t>
            </a:r>
            <a:r>
              <a:rPr lang="es-ES" altLang="es-MX" sz="2800" dirty="0" err="1"/>
              <a:t>trunking</a:t>
            </a:r>
            <a:r>
              <a:rPr lang="es-ES" altLang="es-MX" sz="2800" dirty="0"/>
              <a:t> </a:t>
            </a:r>
            <a:r>
              <a:rPr lang="es-ES" altLang="es-MX" sz="2800" dirty="0" err="1"/>
              <a:t>protocol</a:t>
            </a:r>
            <a:r>
              <a:rPr lang="es-ES" altLang="es-MX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627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DAF7370-AB50-4E7D-A5E1-34F9CCD7A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br>
              <a:rPr lang="es-ES" altLang="es-MX" dirty="0"/>
            </a:br>
            <a:r>
              <a:rPr lang="es-ES" altLang="es-MX" dirty="0"/>
              <a:t>Explicando enlaces troncales</a:t>
            </a:r>
            <a:br>
              <a:rPr lang="es-ES" altLang="es-MX" sz="6600" dirty="0"/>
            </a:br>
            <a:endParaRPr lang="es-ES" altLang="es-MX" sz="6600" dirty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4F6FF8A-687F-4642-968A-9056A5B13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s-ES" altLang="es-MX" dirty="0"/>
              <a:t>Estos protocolos son necesarios para cuando se necesite interconectar: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2800" dirty="0"/>
              <a:t>Dos </a:t>
            </a:r>
            <a:r>
              <a:rPr lang="es-ES" altLang="es-MX" sz="2800" dirty="0" err="1"/>
              <a:t>Switches</a:t>
            </a:r>
            <a:endParaRPr lang="es-ES" altLang="es-MX" sz="2800" dirty="0"/>
          </a:p>
          <a:p>
            <a:pPr lvl="1" eaLnBrk="1" hangingPunct="1">
              <a:lnSpc>
                <a:spcPct val="85000"/>
              </a:lnSpc>
            </a:pPr>
            <a:r>
              <a:rPr lang="es-ES" altLang="es-MX" sz="2800" dirty="0"/>
              <a:t>Un </a:t>
            </a:r>
            <a:r>
              <a:rPr lang="es-ES" altLang="es-MX" sz="2800" dirty="0" err="1"/>
              <a:t>Switch</a:t>
            </a:r>
            <a:r>
              <a:rPr lang="es-ES" altLang="es-MX" sz="2800" dirty="0"/>
              <a:t> y un </a:t>
            </a:r>
            <a:r>
              <a:rPr lang="es-ES" altLang="es-MX" sz="2800" dirty="0" err="1"/>
              <a:t>Router</a:t>
            </a:r>
            <a:endParaRPr lang="es-ES" altLang="es-MX" sz="2800" dirty="0"/>
          </a:p>
          <a:p>
            <a:pPr lvl="1" eaLnBrk="1" hangingPunct="1">
              <a:lnSpc>
                <a:spcPct val="85000"/>
              </a:lnSpc>
            </a:pPr>
            <a:r>
              <a:rPr lang="es-ES" altLang="es-MX" sz="2800" dirty="0"/>
              <a:t>Un </a:t>
            </a:r>
            <a:r>
              <a:rPr lang="es-ES" altLang="es-MX" sz="2800" dirty="0" err="1"/>
              <a:t>Switch</a:t>
            </a:r>
            <a:r>
              <a:rPr lang="es-ES" altLang="es-MX" sz="2800" dirty="0"/>
              <a:t> y una tarjeta NIC en un server que permita enlaces troncales</a:t>
            </a:r>
          </a:p>
        </p:txBody>
      </p:sp>
    </p:spTree>
    <p:extLst>
      <p:ext uri="{BB962C8B-B14F-4D97-AF65-F5344CB8AC3E}">
        <p14:creationId xmlns:p14="http://schemas.microsoft.com/office/powerpoint/2010/main" val="390606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B315847-BE63-4CFC-81C7-5FBAA969A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Troncales ISL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30D8D2D4-1ADB-4ABA-86D9-9F0A57D3E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s-ES" altLang="es-MX" sz="3200" dirty="0"/>
              <a:t>ISL es un protocolo propietario de Cisco, el cual toma la trama de Capa 2 original y la encapsula con ciertas modificaciones</a:t>
            </a:r>
          </a:p>
        </p:txBody>
      </p:sp>
    </p:spTree>
    <p:extLst>
      <p:ext uri="{BB962C8B-B14F-4D97-AF65-F5344CB8AC3E}">
        <p14:creationId xmlns:p14="http://schemas.microsoft.com/office/powerpoint/2010/main" val="51864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B315847-BE63-4CFC-81C7-5FBAA969A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Troncales ISL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30D8D2D4-1ADB-4ABA-86D9-9F0A57D3E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s-ES" altLang="es-MX" sz="3200" dirty="0"/>
              <a:t>Características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3200" dirty="0"/>
              <a:t>Soporta múltiples protocolos de Capa 2 (Ethernet, Token Ring, FDDI y ATM)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3200" dirty="0"/>
              <a:t>Soporta PVST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3200" dirty="0"/>
              <a:t>No usa VLAN nativa, solo encapsula cada trama</a:t>
            </a:r>
          </a:p>
          <a:p>
            <a:pPr lvl="1" eaLnBrk="1" hangingPunct="1">
              <a:lnSpc>
                <a:spcPct val="85000"/>
              </a:lnSpc>
            </a:pPr>
            <a:r>
              <a:rPr lang="es-ES" altLang="es-MX" sz="3200" dirty="0"/>
              <a:t>El proceso de encapsulación deja las tramas originales sin modificación</a:t>
            </a:r>
          </a:p>
        </p:txBody>
      </p:sp>
    </p:spTree>
    <p:extLst>
      <p:ext uri="{BB962C8B-B14F-4D97-AF65-F5344CB8AC3E}">
        <p14:creationId xmlns:p14="http://schemas.microsoft.com/office/powerpoint/2010/main" val="3774829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FC929D6-2FDF-47F1-8273-864891232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Trocales IEEE 802.1Q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C899420-041C-4973-A2C2-451BA2FDC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</a:pPr>
            <a:r>
              <a:rPr lang="es-ES" altLang="es-MX" dirty="0"/>
              <a:t>Así como ISL, IEEE 802.1Q es un protocolo que permite transmitir en un enlace físico trafico de muchas </a:t>
            </a:r>
            <a:r>
              <a:rPr lang="es-ES" altLang="es-MX" dirty="0" err="1"/>
              <a:t>VLANs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70013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FC929D6-2FDF-47F1-8273-864891232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Trocales IEEE 802.1Q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C899420-041C-4973-A2C2-451BA2FDC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</a:pPr>
            <a:r>
              <a:rPr lang="es-ES" altLang="es-MX" dirty="0"/>
              <a:t>Características</a:t>
            </a:r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Permite Ethernet y Token Ring</a:t>
            </a:r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Soporta hasta 4096 </a:t>
            </a:r>
            <a:r>
              <a:rPr lang="es-ES" altLang="es-MX" sz="2800" dirty="0" err="1"/>
              <a:t>VLANs</a:t>
            </a:r>
            <a:endParaRPr lang="es-ES" altLang="es-MX" sz="2800" dirty="0"/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STP, RSTP</a:t>
            </a:r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Soporta topologías punto a multipunto</a:t>
            </a:r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Facilita el trafico sobre enlaces troncales vía la VLAN nativa ya que adhiere una etiqueta</a:t>
            </a:r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Soporta </a:t>
            </a:r>
            <a:r>
              <a:rPr lang="es-ES" altLang="es-MX" sz="2800" dirty="0" err="1"/>
              <a:t>QoS</a:t>
            </a:r>
            <a:endParaRPr lang="es-ES" altLang="es-MX" sz="2800" dirty="0"/>
          </a:p>
          <a:p>
            <a:pPr lvl="1" eaLnBrk="1" hangingPunct="1">
              <a:lnSpc>
                <a:spcPct val="75000"/>
              </a:lnSpc>
            </a:pPr>
            <a:r>
              <a:rPr lang="es-ES" altLang="es-MX" sz="2800" dirty="0"/>
              <a:t>Es un estándar en desarrollo para enlaces de telefonía sobre IP</a:t>
            </a:r>
          </a:p>
        </p:txBody>
      </p:sp>
    </p:spTree>
    <p:extLst>
      <p:ext uri="{BB962C8B-B14F-4D97-AF65-F5344CB8AC3E}">
        <p14:creationId xmlns:p14="http://schemas.microsoft.com/office/powerpoint/2010/main" val="231615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>
            <a:extLst>
              <a:ext uri="{FF2B5EF4-FFF2-40B4-BE49-F238E27FC236}">
                <a16:creationId xmlns:a16="http://schemas.microsoft.com/office/drawing/2014/main" id="{E8327860-48B7-4F1D-B605-DAD4DF99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802.1Q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026BC4A-F514-4C76-8D34-C4D869B2B17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1" y="1842111"/>
            <a:ext cx="8769350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39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93A768D-6B75-49C8-AD30-630F038E0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Problemas de un diseño de red no apropiado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74389F7C-2F74-4EDC-B51B-25FEA0F64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Dominios de falla</a:t>
            </a:r>
          </a:p>
          <a:p>
            <a:r>
              <a:rPr lang="es-ES" altLang="es-MX" dirty="0"/>
              <a:t>Dominios de broadcast</a:t>
            </a:r>
          </a:p>
          <a:p>
            <a:r>
              <a:rPr lang="es-ES" altLang="es-MX" dirty="0"/>
              <a:t>Gran cantidad de trafico </a:t>
            </a:r>
            <a:r>
              <a:rPr lang="es-ES" altLang="es-MX" dirty="0" err="1"/>
              <a:t>unicast</a:t>
            </a:r>
            <a:r>
              <a:rPr lang="es-ES" altLang="es-MX" dirty="0"/>
              <a:t> con MAC desconocida</a:t>
            </a:r>
          </a:p>
          <a:p>
            <a:r>
              <a:rPr lang="es-ES" altLang="es-MX" dirty="0"/>
              <a:t>Tráfico </a:t>
            </a:r>
            <a:r>
              <a:rPr lang="es-ES" altLang="es-MX" dirty="0" err="1"/>
              <a:t>multicast</a:t>
            </a:r>
            <a:r>
              <a:rPr lang="es-ES" altLang="es-MX" dirty="0"/>
              <a:t> en puertos donde no se requiere</a:t>
            </a:r>
          </a:p>
          <a:p>
            <a:r>
              <a:rPr lang="es-ES" altLang="es-MX" dirty="0"/>
              <a:t>Dificultad en el manejo y soporte</a:t>
            </a:r>
          </a:p>
          <a:p>
            <a:r>
              <a:rPr lang="es-ES" altLang="es-MX" dirty="0"/>
              <a:t>Posibles vulnerabilidades de seguridad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B7B5FF5B-3430-452C-8FA0-C983692E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87" y="3819237"/>
            <a:ext cx="40227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099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>
            <a:extLst>
              <a:ext uri="{FF2B5EF4-FFF2-40B4-BE49-F238E27FC236}">
                <a16:creationId xmlns:a16="http://schemas.microsoft.com/office/drawing/2014/main" id="{E8327860-48B7-4F1D-B605-DAD4DF99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802.1Q</a:t>
            </a:r>
          </a:p>
        </p:txBody>
      </p:sp>
      <p:sp>
        <p:nvSpPr>
          <p:cNvPr id="33794" name="2 Marcador de contenido">
            <a:extLst>
              <a:ext uri="{FF2B5EF4-FFF2-40B4-BE49-F238E27FC236}">
                <a16:creationId xmlns:a16="http://schemas.microsoft.com/office/drawing/2014/main" id="{65911691-EF79-464C-B0AA-79E6AECE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75000"/>
              </a:lnSpc>
            </a:pPr>
            <a:r>
              <a:rPr lang="es-ES" altLang="es-MX" dirty="0"/>
              <a:t>Para identificar un datagrama de una VLAN, el protocolo 802.1Q añade una etiqueta</a:t>
            </a:r>
          </a:p>
          <a:p>
            <a:pPr algn="just" eaLnBrk="1" hangingPunct="1">
              <a:lnSpc>
                <a:spcPct val="75000"/>
              </a:lnSpc>
            </a:pPr>
            <a:r>
              <a:rPr lang="es-ES" altLang="es-MX" dirty="0"/>
              <a:t>Si un dispositivo no-802.1Q recibe un datagrama 802.1Q, la etiqueta es ignorada y el paquete es conmutado como un datagrama estándar ethernet de Capa 2</a:t>
            </a:r>
          </a:p>
          <a:p>
            <a:pPr>
              <a:buFontTx/>
              <a:buNone/>
            </a:pPr>
            <a:endParaRPr lang="es-MX" altLang="es-MX" sz="3600" dirty="0"/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226934E8-6141-4422-BE35-D39F704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11" y="3794732"/>
            <a:ext cx="44640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8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200C0-AA35-4373-92BA-C4F9404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b="1" cap="none" dirty="0">
                <a:latin typeface="Arial Unicode MS" panose="020B0604020202020204" pitchFamily="34" charset="-128"/>
              </a:rPr>
              <a:t>Asignamos el modo </a:t>
            </a:r>
            <a:r>
              <a:rPr lang="es-MX" altLang="es-MX" b="1" cap="none" dirty="0" err="1">
                <a:latin typeface="Arial Unicode MS" panose="020B0604020202020204" pitchFamily="34" charset="-128"/>
              </a:rPr>
              <a:t>trunk</a:t>
            </a:r>
            <a:r>
              <a:rPr lang="es-MX" altLang="es-MX" b="1" cap="none" dirty="0">
                <a:latin typeface="Arial Unicode MS" panose="020B0604020202020204" pitchFamily="34" charset="-128"/>
              </a:rPr>
              <a:t> a un puerto</a:t>
            </a:r>
            <a:r>
              <a:rPr lang="es-MX" altLang="es-MX" cap="none" dirty="0">
                <a:latin typeface="Arial Unicode MS" panose="020B0604020202020204" pitchFamily="34" charset="-128"/>
              </a:rPr>
              <a:t> </a:t>
            </a:r>
            <a:br>
              <a:rPr lang="es-MX" altLang="es-MX" cap="none" dirty="0">
                <a:latin typeface="Arial Unicode MS" panose="020B0604020202020204" pitchFamily="34" charset="-128"/>
              </a:rPr>
            </a:b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1B0FC3-04EE-4AE6-9D29-3737ADA46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)#interface [Interfaz]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switchport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trunk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675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200C0-AA35-4373-92BA-C4F9404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b="1" cap="none" dirty="0" err="1">
                <a:latin typeface="Arial Unicode MS" panose="020B0604020202020204" pitchFamily="34" charset="-128"/>
              </a:rPr>
              <a:t>Configuracion</a:t>
            </a:r>
            <a:r>
              <a:rPr lang="es-MX" altLang="es-MX" b="1" cap="none" dirty="0">
                <a:latin typeface="Arial Unicode MS" panose="020B0604020202020204" pitchFamily="34" charset="-128"/>
              </a:rPr>
              <a:t> del </a:t>
            </a:r>
            <a:r>
              <a:rPr lang="es-MX" altLang="es-MX" b="1" cap="none" dirty="0" err="1">
                <a:latin typeface="Arial Unicode MS" panose="020B0604020202020204" pitchFamily="34" charset="-128"/>
              </a:rPr>
              <a:t>Router</a:t>
            </a:r>
            <a:r>
              <a:rPr lang="es-MX" altLang="es-MX" b="1" cap="none" dirty="0">
                <a:latin typeface="Arial Unicode MS" panose="020B0604020202020204" pitchFamily="34" charset="-128"/>
              </a:rPr>
              <a:t> para </a:t>
            </a:r>
            <a:r>
              <a:rPr lang="es-MX" altLang="es-MX" b="1" cap="none" dirty="0" err="1">
                <a:latin typeface="Arial Unicode MS" panose="020B0604020202020204" pitchFamily="34" charset="-128"/>
              </a:rPr>
              <a:t>Vlan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1B0FC3-04EE-4AE6-9D29-3737ADA46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619967"/>
            <a:ext cx="896751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Router#configure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)#interface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fastEthernet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)#no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shut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)#interface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fastEthernet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0/0.1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config-subif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encapsulation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dot1Q [Número de la VLAN]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config-subif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[IP] [Mascara]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54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5B02A-6760-4369-AE94-FE844409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Rangos de VLANs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09D1726C-611A-46A6-8143-8D3C5B7A3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8141" y="1825625"/>
            <a:ext cx="11305308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altLang="es-MX" sz="3200" dirty="0"/>
              <a:t>Cada VLAN en la red debe de tener un VID único</a:t>
            </a:r>
          </a:p>
          <a:p>
            <a:pPr eaLnBrk="1" hangingPunct="1"/>
            <a:r>
              <a:rPr lang="es-ES" altLang="es-MX" sz="3200" dirty="0"/>
              <a:t>El rango valido configurable por el usuario es </a:t>
            </a:r>
          </a:p>
          <a:p>
            <a:pPr lvl="1" eaLnBrk="1" hangingPunct="1"/>
            <a:r>
              <a:rPr lang="es-ES" altLang="es-MX" sz="3200" dirty="0"/>
              <a:t>VLAN ISL 	</a:t>
            </a:r>
            <a:r>
              <a:rPr lang="es-ES" altLang="es-MX" sz="3200"/>
              <a:t>		de </a:t>
            </a:r>
            <a:r>
              <a:rPr lang="es-ES" altLang="es-MX" sz="3200" dirty="0"/>
              <a:t>1 a 1024</a:t>
            </a:r>
          </a:p>
          <a:p>
            <a:pPr lvl="1" eaLnBrk="1" hangingPunct="1"/>
            <a:r>
              <a:rPr lang="es-ES" altLang="es-MX" sz="3200" dirty="0"/>
              <a:t>VLAN 802.1Q 		de 1  a 4094</a:t>
            </a:r>
          </a:p>
          <a:p>
            <a:pPr eaLnBrk="1" hangingPunct="1"/>
            <a:r>
              <a:rPr lang="es-ES" altLang="es-MX" sz="3200" dirty="0"/>
              <a:t>Como una buena practica, es asignar los rangos desde 4094 hacia abajo, debido a que ciertos </a:t>
            </a:r>
            <a:r>
              <a:rPr lang="es-ES" altLang="es-MX" sz="3200" dirty="0" err="1"/>
              <a:t>Switches</a:t>
            </a:r>
            <a:r>
              <a:rPr lang="es-ES" altLang="es-MX" sz="3200" dirty="0"/>
              <a:t> usan el rango extendido para uso interno, iniciando desde la parte baja del rango</a:t>
            </a:r>
          </a:p>
        </p:txBody>
      </p:sp>
    </p:spTree>
    <p:extLst>
      <p:ext uri="{BB962C8B-B14F-4D97-AF65-F5344CB8AC3E}">
        <p14:creationId xmlns:p14="http://schemas.microsoft.com/office/powerpoint/2010/main" val="2990171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5B02A-6760-4369-AE94-FE844409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Rangos de VLANs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1249-EAA8-4075-BF1A-F7A51B6E6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807" y="1852151"/>
            <a:ext cx="8896027" cy="44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980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EFD57-C1A7-418C-A4F8-EBFE483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VTP</a:t>
            </a:r>
            <a:br>
              <a:rPr lang="es-MX" dirty="0">
                <a:solidFill>
                  <a:schemeClr val="accent1">
                    <a:lumMod val="75000"/>
                  </a:schemeClr>
                </a:solidFill>
              </a:rPr>
            </a:br>
            <a:endParaRPr lang="es-MX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59D3240-21F0-4F40-9385-C210253E0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s-ES" dirty="0"/>
          </a:p>
          <a:p>
            <a:pPr>
              <a:buFontTx/>
              <a:buNone/>
              <a:defRPr/>
            </a:pPr>
            <a:endParaRPr lang="es-ES" dirty="0"/>
          </a:p>
          <a:p>
            <a:pPr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VLAN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Trunking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Protocol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68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D8F3A37-D182-4B02-BCB6-D5DF38BD7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/>
              <a:t>VLAN </a:t>
            </a:r>
            <a:r>
              <a:rPr lang="es-ES" altLang="es-MX" dirty="0" err="1"/>
              <a:t>Trunking</a:t>
            </a:r>
            <a:r>
              <a:rPr lang="es-ES" altLang="es-MX" dirty="0"/>
              <a:t> </a:t>
            </a:r>
            <a:r>
              <a:rPr lang="es-ES" altLang="es-MX" dirty="0" err="1"/>
              <a:t>Protocol</a:t>
            </a:r>
            <a:r>
              <a:rPr lang="es-ES" altLang="es-MX" dirty="0"/>
              <a:t> ó VTP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AF41237-1FB3-4CF9-9B42-AF4419D76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 sz="2400" dirty="0"/>
              <a:t>VTP es un protocolo de mensajería de Capa 2 que mantiene la configuración de </a:t>
            </a:r>
            <a:r>
              <a:rPr lang="es-ES" altLang="es-MX" sz="2400" dirty="0" err="1"/>
              <a:t>VLANs</a:t>
            </a:r>
            <a:r>
              <a:rPr lang="es-ES" altLang="es-MX" sz="2400" dirty="0"/>
              <a:t> consistente, agregando, borrando, y cambiando nombres de </a:t>
            </a:r>
            <a:r>
              <a:rPr lang="es-ES" altLang="es-MX" sz="2400" dirty="0" err="1"/>
              <a:t>VLANs</a:t>
            </a:r>
            <a:r>
              <a:rPr lang="es-ES" altLang="es-MX" sz="2400" dirty="0"/>
              <a:t> en todos los </a:t>
            </a:r>
            <a:r>
              <a:rPr lang="es-ES" altLang="es-MX" sz="2400" dirty="0" err="1"/>
              <a:t>Switches</a:t>
            </a:r>
            <a:r>
              <a:rPr lang="es-ES" altLang="es-MX" sz="2400" dirty="0"/>
              <a:t> del Dominio VTP</a:t>
            </a:r>
          </a:p>
        </p:txBody>
      </p:sp>
    </p:spTree>
    <p:extLst>
      <p:ext uri="{BB962C8B-B14F-4D97-AF65-F5344CB8AC3E}">
        <p14:creationId xmlns:p14="http://schemas.microsoft.com/office/powerpoint/2010/main" val="3652943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D8F3A37-D182-4B02-BCB6-D5DF38BD7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/>
              <a:t>VLAN </a:t>
            </a:r>
            <a:r>
              <a:rPr lang="es-ES" altLang="es-MX" dirty="0" err="1"/>
              <a:t>Trunking</a:t>
            </a:r>
            <a:r>
              <a:rPr lang="es-ES" altLang="es-MX" dirty="0"/>
              <a:t> </a:t>
            </a:r>
            <a:r>
              <a:rPr lang="es-ES" altLang="es-MX" dirty="0" err="1"/>
              <a:t>Protocol</a:t>
            </a:r>
            <a:r>
              <a:rPr lang="es-ES" altLang="es-MX" dirty="0"/>
              <a:t> ó VTP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AF41237-1FB3-4CF9-9B42-AF4419D76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 sz="2400" dirty="0"/>
              <a:t>Características</a:t>
            </a:r>
          </a:p>
          <a:p>
            <a:pPr lvl="1"/>
            <a:r>
              <a:rPr lang="es-ES" altLang="es-MX" dirty="0"/>
              <a:t>Es un protocolo propietario de Cisco</a:t>
            </a:r>
          </a:p>
          <a:p>
            <a:pPr lvl="1"/>
            <a:r>
              <a:rPr lang="es-ES" altLang="es-MX" dirty="0"/>
              <a:t>Anuncia </a:t>
            </a:r>
            <a:r>
              <a:rPr lang="es-ES" altLang="es-MX" dirty="0" err="1"/>
              <a:t>VLANs</a:t>
            </a:r>
            <a:r>
              <a:rPr lang="es-ES" altLang="es-MX" dirty="0"/>
              <a:t> de la 1 a la 1005 solamente</a:t>
            </a:r>
          </a:p>
          <a:p>
            <a:pPr lvl="1"/>
            <a:r>
              <a:rPr lang="es-ES" altLang="es-MX" dirty="0"/>
              <a:t>Actualizaciones e intercambio solo a través de enlaces troncales</a:t>
            </a:r>
          </a:p>
          <a:p>
            <a:pPr lvl="1"/>
            <a:r>
              <a:rPr lang="es-ES" altLang="es-MX" dirty="0"/>
              <a:t>Cada </a:t>
            </a:r>
            <a:r>
              <a:rPr lang="es-ES" altLang="es-MX" dirty="0" err="1"/>
              <a:t>switch</a:t>
            </a:r>
            <a:r>
              <a:rPr lang="es-ES" altLang="es-MX" dirty="0"/>
              <a:t> opera dentro de un modo dado de VTP</a:t>
            </a:r>
          </a:p>
          <a:p>
            <a:r>
              <a:rPr lang="es-ES" altLang="es-MX" sz="2400" dirty="0"/>
              <a:t>Actualmente los </a:t>
            </a:r>
            <a:r>
              <a:rPr lang="es-ES" altLang="es-MX" sz="2400" dirty="0" err="1"/>
              <a:t>Switches</a:t>
            </a:r>
            <a:r>
              <a:rPr lang="es-ES" altLang="es-MX" sz="2400" dirty="0"/>
              <a:t> </a:t>
            </a:r>
            <a:r>
              <a:rPr lang="es-ES" altLang="es-MX" sz="2400" dirty="0" err="1"/>
              <a:t>Catalyst</a:t>
            </a:r>
            <a:r>
              <a:rPr lang="es-ES" altLang="es-MX" sz="2400" dirty="0"/>
              <a:t> corren las versiones 1, 2 y 3 de VTP.  La mas común es Versión 2</a:t>
            </a:r>
          </a:p>
        </p:txBody>
      </p:sp>
    </p:spTree>
    <p:extLst>
      <p:ext uri="{BB962C8B-B14F-4D97-AF65-F5344CB8AC3E}">
        <p14:creationId xmlns:p14="http://schemas.microsoft.com/office/powerpoint/2010/main" val="262785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>
            <a:extLst>
              <a:ext uri="{FF2B5EF4-FFF2-40B4-BE49-F238E27FC236}">
                <a16:creationId xmlns:a16="http://schemas.microsoft.com/office/drawing/2014/main" id="{08E8B3CC-B229-472A-873E-5E69D556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VLAN Trunking Protocol VTP</a:t>
            </a:r>
            <a:endParaRPr lang="es-MX" altLang="es-MX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4A216CB-93B8-479F-B515-99C88795908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1680" y="1666704"/>
            <a:ext cx="7634288" cy="4953000"/>
          </a:xfrm>
        </p:spPr>
      </p:pic>
    </p:spTree>
    <p:extLst>
      <p:ext uri="{BB962C8B-B14F-4D97-AF65-F5344CB8AC3E}">
        <p14:creationId xmlns:p14="http://schemas.microsoft.com/office/powerpoint/2010/main" val="1267260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09D8A51-D103-4C12-906C-DAD1127A9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/>
          </a:bodyPr>
          <a:lstStyle/>
          <a:p>
            <a:r>
              <a:rPr lang="es-ES" altLang="es-MX" dirty="0"/>
              <a:t>Modos de VTP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856F8BFF-B13A-4551-9A03-904D3CEC5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69818"/>
            <a:ext cx="10515600" cy="555567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s-ES" altLang="es-MX" sz="2400" dirty="0"/>
              <a:t>Server</a:t>
            </a:r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Crea, Modifica y borra </a:t>
            </a:r>
            <a:r>
              <a:rPr lang="es-ES" altLang="es-MX" sz="2000" dirty="0" err="1"/>
              <a:t>VLANs</a:t>
            </a:r>
            <a:endParaRPr lang="es-ES" altLang="es-MX" sz="2000" dirty="0"/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Manda y envía avisos</a:t>
            </a:r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Sincroniza configuraciones de </a:t>
            </a:r>
            <a:r>
              <a:rPr lang="es-ES" altLang="es-MX" sz="2000" dirty="0" err="1"/>
              <a:t>VLANs</a:t>
            </a:r>
            <a:endParaRPr lang="es-ES" altLang="es-MX" sz="2000" dirty="0"/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Graba la configuración en NVRAM</a:t>
            </a:r>
          </a:p>
          <a:p>
            <a:pPr>
              <a:lnSpc>
                <a:spcPct val="85000"/>
              </a:lnSpc>
            </a:pPr>
            <a:r>
              <a:rPr lang="es-ES" altLang="es-MX" sz="2400" dirty="0"/>
              <a:t>Client</a:t>
            </a:r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No puede crear, cambiar o borrar </a:t>
            </a:r>
            <a:r>
              <a:rPr lang="es-ES" altLang="es-MX" sz="2000" dirty="0" err="1"/>
              <a:t>VLANs</a:t>
            </a:r>
            <a:endParaRPr lang="es-ES" altLang="es-MX" sz="2000" dirty="0"/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Re-envía los avisos</a:t>
            </a:r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Sincroniza configuraciones de </a:t>
            </a:r>
            <a:r>
              <a:rPr lang="es-ES" altLang="es-MX" sz="2000" dirty="0" err="1"/>
              <a:t>VLANs</a:t>
            </a:r>
            <a:endParaRPr lang="es-ES" altLang="es-MX" sz="2000" dirty="0"/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No graba a NVRAM</a:t>
            </a:r>
          </a:p>
          <a:p>
            <a:pPr>
              <a:lnSpc>
                <a:spcPct val="85000"/>
              </a:lnSpc>
            </a:pPr>
            <a:r>
              <a:rPr lang="es-ES" altLang="es-MX" sz="2400" dirty="0" err="1"/>
              <a:t>Transparent</a:t>
            </a:r>
            <a:endParaRPr lang="es-ES" altLang="es-MX" sz="2400" dirty="0"/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Crea, modifica y borra </a:t>
            </a:r>
            <a:r>
              <a:rPr lang="es-ES" altLang="es-MX" sz="2000" dirty="0" err="1"/>
              <a:t>VLANs</a:t>
            </a:r>
            <a:r>
              <a:rPr lang="es-ES" altLang="es-MX" sz="2000" dirty="0"/>
              <a:t> locales</a:t>
            </a:r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Re-envía avisos</a:t>
            </a:r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No sincroniza configuraciones de </a:t>
            </a:r>
            <a:r>
              <a:rPr lang="es-ES" altLang="es-MX" sz="2000" dirty="0" err="1"/>
              <a:t>VLANs</a:t>
            </a:r>
            <a:endParaRPr lang="es-ES" altLang="es-MX" sz="2000" dirty="0"/>
          </a:p>
          <a:p>
            <a:pPr lvl="1">
              <a:lnSpc>
                <a:spcPct val="85000"/>
              </a:lnSpc>
            </a:pPr>
            <a:r>
              <a:rPr lang="es-ES" altLang="es-MX" sz="2000" dirty="0"/>
              <a:t>Graba la configuración a NVRAM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8EF97867-3BF7-47A9-B6E6-FB8CAEF2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6" y="2122705"/>
            <a:ext cx="2752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1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853DB-2129-45C5-98CF-E6E64DD9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Agrupando funciones del negocio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7DD6A5-7C90-467C-874E-7C0C41DCE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9303" y="2291772"/>
            <a:ext cx="6230219" cy="3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8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9988792A-4481-4059-B479-07A804C6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Describiendo la operación de VTP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F9B9D76-0B04-4CE2-9C90-39F971C9D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 b="1" dirty="0"/>
              <a:t>PASO 1</a:t>
            </a:r>
            <a:r>
              <a:rPr lang="es-ES" altLang="es-MX" dirty="0"/>
              <a:t> El administrador crea una VLAN</a:t>
            </a:r>
          </a:p>
          <a:p>
            <a:r>
              <a:rPr lang="es-ES" altLang="es-MX" b="1" dirty="0"/>
              <a:t>PASO 2</a:t>
            </a:r>
            <a:r>
              <a:rPr lang="es-ES" altLang="es-MX" dirty="0"/>
              <a:t> Revisión 3 se actualiza a revisión 4</a:t>
            </a:r>
          </a:p>
          <a:p>
            <a:r>
              <a:rPr lang="es-ES" altLang="es-MX" b="1" dirty="0"/>
              <a:t>PASO 3</a:t>
            </a:r>
            <a:r>
              <a:rPr lang="es-ES" altLang="es-MX" dirty="0"/>
              <a:t> VTP propaga revisión 4</a:t>
            </a:r>
          </a:p>
          <a:p>
            <a:r>
              <a:rPr lang="es-ES" altLang="es-MX" b="1" dirty="0"/>
              <a:t>PASO 4</a:t>
            </a:r>
            <a:r>
              <a:rPr lang="es-ES" altLang="es-MX" dirty="0"/>
              <a:t> Revisión 3 se actualiza a revisión 4</a:t>
            </a:r>
          </a:p>
          <a:p>
            <a:r>
              <a:rPr lang="es-ES" altLang="es-MX" b="1" dirty="0"/>
              <a:t>PASO 5 </a:t>
            </a:r>
            <a:r>
              <a:rPr lang="es-ES" altLang="es-MX" dirty="0"/>
              <a:t>VTP sincroniza la nueva información de VLAN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D2B63B0F-6D2D-4C77-9C8F-67DF247CB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20" y="3997325"/>
            <a:ext cx="5076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150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63DBA53A-D615-4789-9260-C01A6AA3F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VTP pruning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51252712-E066-4DED-B35F-95840B86A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altLang="es-MX" sz="3200" dirty="0"/>
              <a:t>VTP </a:t>
            </a:r>
            <a:r>
              <a:rPr lang="es-ES" altLang="es-MX" sz="3200" dirty="0" err="1"/>
              <a:t>pruning</a:t>
            </a:r>
            <a:r>
              <a:rPr lang="es-ES" altLang="es-MX" sz="3200" dirty="0"/>
              <a:t> usa los avisos de VLAN para determinar cuando una conexión troncal esta mandando trafico innecesario</a:t>
            </a:r>
          </a:p>
          <a:p>
            <a:r>
              <a:rPr lang="es-ES" altLang="es-MX" sz="3200" dirty="0"/>
              <a:t>VTP </a:t>
            </a:r>
            <a:r>
              <a:rPr lang="es-ES" altLang="es-MX" sz="3200" dirty="0" err="1"/>
              <a:t>pruning</a:t>
            </a:r>
            <a:r>
              <a:rPr lang="es-ES" altLang="es-MX" sz="3200" dirty="0"/>
              <a:t> incrementa el ancho de banda restringiendo el flujo de trafico en enlaces troncales donde no se necesita</a:t>
            </a:r>
          </a:p>
          <a:p>
            <a:r>
              <a:rPr lang="es-ES" altLang="es-MX" sz="3200" dirty="0"/>
              <a:t>Restricciones</a:t>
            </a:r>
          </a:p>
          <a:p>
            <a:pPr lvl="1"/>
            <a:r>
              <a:rPr lang="es-ES" altLang="es-MX" sz="3200" dirty="0"/>
              <a:t>En la VLAN 1 no se puede activar esta opción</a:t>
            </a:r>
          </a:p>
          <a:p>
            <a:pPr lvl="1"/>
            <a:r>
              <a:rPr lang="es-ES" altLang="es-MX" sz="3200" dirty="0"/>
              <a:t>Sólo se puede implementar VTP </a:t>
            </a:r>
            <a:r>
              <a:rPr lang="es-ES" altLang="es-MX" sz="3200" dirty="0" err="1"/>
              <a:t>pruning</a:t>
            </a:r>
            <a:r>
              <a:rPr lang="es-ES" altLang="es-MX" sz="3200" dirty="0"/>
              <a:t> solo en los servidores de VTP</a:t>
            </a:r>
          </a:p>
        </p:txBody>
      </p:sp>
    </p:spTree>
    <p:extLst>
      <p:ext uri="{BB962C8B-B14F-4D97-AF65-F5344CB8AC3E}">
        <p14:creationId xmlns:p14="http://schemas.microsoft.com/office/powerpoint/2010/main" val="412366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5" name="1 Título">
            <a:extLst>
              <a:ext uri="{FF2B5EF4-FFF2-40B4-BE49-F238E27FC236}">
                <a16:creationId xmlns:a16="http://schemas.microsoft.com/office/drawing/2014/main" id="{059F4B46-ABDB-4753-84A2-A8F931E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MX" sz="4400">
                <a:solidFill>
                  <a:srgbClr val="FFFFFF"/>
                </a:solidFill>
              </a:rPr>
              <a:t>VTP Pruning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3">
            <a:extLst>
              <a:ext uri="{FF2B5EF4-FFF2-40B4-BE49-F238E27FC236}">
                <a16:creationId xmlns:a16="http://schemas.microsoft.com/office/drawing/2014/main" id="{3CA3EF66-461F-4ED6-A4A8-88E91527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87" y="1136606"/>
            <a:ext cx="56509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50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9" name="Rectangle 2">
            <a:extLst>
              <a:ext uri="{FF2B5EF4-FFF2-40B4-BE49-F238E27FC236}">
                <a16:creationId xmlns:a16="http://schemas.microsoft.com/office/drawing/2014/main" id="{7AA2B065-75F4-4CEB-A22A-FE3FABC7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MX" sz="3400">
                <a:solidFill>
                  <a:srgbClr val="FFFFFF"/>
                </a:solidFill>
              </a:rPr>
              <a:t>Comandos de configuración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0" name="Picture 4">
            <a:extLst>
              <a:ext uri="{FF2B5EF4-FFF2-40B4-BE49-F238E27FC236}">
                <a16:creationId xmlns:a16="http://schemas.microsoft.com/office/drawing/2014/main" id="{53D0895C-3E3F-4FFD-A023-DC0306B1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17" y="237975"/>
            <a:ext cx="8571245" cy="592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63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3" name="Rectangle 2">
            <a:extLst>
              <a:ext uri="{FF2B5EF4-FFF2-40B4-BE49-F238E27FC236}">
                <a16:creationId xmlns:a16="http://schemas.microsoft.com/office/drawing/2014/main" id="{8EEA3F07-6C71-44A9-B4D5-1AC6DCEC9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MX" sz="3400">
                <a:solidFill>
                  <a:srgbClr val="FFFFFF"/>
                </a:solidFill>
              </a:rPr>
              <a:t>…Comandos de configuración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034" name="Picture 5">
            <a:extLst>
              <a:ext uri="{FF2B5EF4-FFF2-40B4-BE49-F238E27FC236}">
                <a16:creationId xmlns:a16="http://schemas.microsoft.com/office/drawing/2014/main" id="{322AC6DE-EC97-49B1-B56E-F16D2BC1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78" y="-9869"/>
            <a:ext cx="9215633" cy="644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17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2A11F83E-D179-41DB-B3AC-060BF53A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Configurando un dominio de VTP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A1ADC6FA-A880-4965-BE8C-7DB226EC0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</a:pPr>
            <a:r>
              <a:rPr lang="es-ES" altLang="es-MX" sz="2400" b="1" dirty="0"/>
              <a:t>PASO 1</a:t>
            </a:r>
            <a:r>
              <a:rPr lang="es-ES" altLang="es-MX" sz="2400" dirty="0"/>
              <a:t> Establecer un diseño específico para establecer el </a:t>
            </a:r>
            <a:r>
              <a:rPr lang="es-ES" altLang="es-MX" sz="2400" dirty="0" err="1"/>
              <a:t>Switch</a:t>
            </a:r>
            <a:r>
              <a:rPr lang="es-ES" altLang="es-MX" sz="2400" dirty="0"/>
              <a:t> en modo Server, Client o </a:t>
            </a:r>
            <a:r>
              <a:rPr lang="es-ES" altLang="es-MX" sz="2400" dirty="0" err="1"/>
              <a:t>Transparent</a:t>
            </a:r>
            <a:r>
              <a:rPr lang="es-ES" altLang="es-MX" sz="2400" dirty="0"/>
              <a:t>, y cuales son los límites del Dominio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2</a:t>
            </a:r>
            <a:r>
              <a:rPr lang="es-ES" altLang="es-MX" sz="2400" dirty="0"/>
              <a:t> Verificar la información actual de </a:t>
            </a:r>
            <a:r>
              <a:rPr lang="es-ES" altLang="es-MX" sz="2400" dirty="0" err="1"/>
              <a:t>VLANs</a:t>
            </a:r>
            <a:r>
              <a:rPr lang="es-ES" altLang="es-MX" sz="2400" dirty="0"/>
              <a:t> en cada </a:t>
            </a:r>
            <a:r>
              <a:rPr lang="es-ES" altLang="es-MX" sz="2400" dirty="0" err="1"/>
              <a:t>Switch</a:t>
            </a:r>
            <a:r>
              <a:rPr lang="es-ES" altLang="es-MX" sz="2400" dirty="0"/>
              <a:t> que será configurado en modo Server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3</a:t>
            </a:r>
            <a:r>
              <a:rPr lang="es-ES" altLang="es-MX" sz="2400" dirty="0"/>
              <a:t> Especificar el </a:t>
            </a:r>
            <a:r>
              <a:rPr lang="es-ES" altLang="es-MX" sz="2400" dirty="0" err="1"/>
              <a:t>password</a:t>
            </a:r>
            <a:r>
              <a:rPr lang="es-ES" altLang="es-MX" sz="2400" dirty="0"/>
              <a:t> de VTP (opcional)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4</a:t>
            </a:r>
            <a:r>
              <a:rPr lang="es-ES" altLang="es-MX" sz="2400" dirty="0"/>
              <a:t> Especificar el numero de versión si no se usa el por defecto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5</a:t>
            </a:r>
            <a:r>
              <a:rPr lang="es-ES" altLang="es-MX" sz="2400" dirty="0"/>
              <a:t> Especificar el nombre del Dominio VTP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6</a:t>
            </a:r>
            <a:r>
              <a:rPr lang="es-ES" altLang="es-MX" sz="2400" dirty="0"/>
              <a:t> Configurar el modo de VTP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7</a:t>
            </a:r>
            <a:r>
              <a:rPr lang="es-ES" altLang="es-MX" sz="2400" dirty="0"/>
              <a:t> Verificar la configuración</a:t>
            </a:r>
          </a:p>
          <a:p>
            <a:pPr>
              <a:lnSpc>
                <a:spcPct val="85000"/>
              </a:lnSpc>
            </a:pPr>
            <a:r>
              <a:rPr lang="es-ES" altLang="es-MX" sz="2400" b="1" dirty="0"/>
              <a:t>PASO 8</a:t>
            </a:r>
            <a:r>
              <a:rPr lang="es-ES" altLang="es-MX" sz="2400" dirty="0"/>
              <a:t> Verificar las  actualizaciones que han sido enviadas o recibidas por el </a:t>
            </a:r>
            <a:r>
              <a:rPr lang="es-ES" altLang="es-MX" sz="2400" dirty="0" err="1"/>
              <a:t>Switch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3440749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5E34D55-C02F-4CE5-9580-CC9AE2AED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1800"/>
              <a:t>Configurando un Dominio de VTP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F60F2B6-DDF7-4B77-971D-125D6B5BA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>
            <a:normAutofit fontScale="92500" lnSpcReduction="10000"/>
          </a:bodyPr>
          <a:lstStyle/>
          <a:p>
            <a:r>
              <a:rPr lang="es-ES" altLang="es-MX" sz="2400" dirty="0"/>
              <a:t>Muestra la lista de </a:t>
            </a:r>
            <a:r>
              <a:rPr lang="es-ES" altLang="es-MX" sz="2400" dirty="0" err="1"/>
              <a:t>VLANs</a:t>
            </a:r>
            <a:r>
              <a:rPr lang="es-ES" altLang="es-MX" sz="2400" dirty="0"/>
              <a:t> actuales</a:t>
            </a:r>
          </a:p>
          <a:p>
            <a:endParaRPr lang="es-ES" altLang="es-MX" sz="2400" dirty="0"/>
          </a:p>
          <a:p>
            <a:r>
              <a:rPr lang="es-ES" altLang="es-MX" sz="2400" dirty="0"/>
              <a:t>Configura el </a:t>
            </a:r>
            <a:r>
              <a:rPr lang="es-ES" altLang="es-MX" sz="2400" dirty="0" err="1"/>
              <a:t>password</a:t>
            </a:r>
            <a:r>
              <a:rPr lang="es-ES" altLang="es-MX" sz="2400" dirty="0"/>
              <a:t> de VTP</a:t>
            </a:r>
          </a:p>
          <a:p>
            <a:endParaRPr lang="es-ES" altLang="es-MX" sz="2400" dirty="0"/>
          </a:p>
          <a:p>
            <a:r>
              <a:rPr lang="es-ES" altLang="es-MX" sz="2400" dirty="0"/>
              <a:t>Configura el nombre del dominio VTP</a:t>
            </a:r>
          </a:p>
          <a:p>
            <a:endParaRPr lang="es-ES" altLang="es-MX" sz="2400" dirty="0"/>
          </a:p>
          <a:p>
            <a:r>
              <a:rPr lang="es-ES" altLang="es-MX" sz="2400" dirty="0"/>
              <a:t>Configura el modo a Server, Client o </a:t>
            </a:r>
            <a:r>
              <a:rPr lang="es-ES" altLang="es-MX" sz="2400" dirty="0" err="1"/>
              <a:t>Transparent</a:t>
            </a:r>
            <a:endParaRPr lang="es-ES" altLang="es-MX" sz="2400" dirty="0"/>
          </a:p>
          <a:p>
            <a:endParaRPr lang="es-ES" altLang="es-MX" sz="2400" dirty="0"/>
          </a:p>
          <a:p>
            <a:r>
              <a:rPr lang="es-ES" altLang="es-MX" sz="2400" dirty="0"/>
              <a:t>Muestra el estatus de VTP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088644D4-983E-4061-A02E-F17FAC1E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2085760"/>
            <a:ext cx="594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39D8C231-EBA5-4D13-B511-9DA65900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3070040"/>
            <a:ext cx="5953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6">
            <a:extLst>
              <a:ext uri="{FF2B5EF4-FFF2-40B4-BE49-F238E27FC236}">
                <a16:creationId xmlns:a16="http://schemas.microsoft.com/office/drawing/2014/main" id="{FE7E7511-4BC4-424E-92B1-B8ECF987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4036178"/>
            <a:ext cx="59356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7">
            <a:extLst>
              <a:ext uri="{FF2B5EF4-FFF2-40B4-BE49-F238E27FC236}">
                <a16:creationId xmlns:a16="http://schemas.microsoft.com/office/drawing/2014/main" id="{BF407453-01AF-4572-9F3E-1021999E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4972778"/>
            <a:ext cx="5727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8">
            <a:extLst>
              <a:ext uri="{FF2B5EF4-FFF2-40B4-BE49-F238E27FC236}">
                <a16:creationId xmlns:a16="http://schemas.microsoft.com/office/drawing/2014/main" id="{2857B47D-0E86-4844-A84D-FCE88968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5995988"/>
            <a:ext cx="5953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85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Título">
            <a:extLst>
              <a:ext uri="{FF2B5EF4-FFF2-40B4-BE49-F238E27FC236}">
                <a16:creationId xmlns:a16="http://schemas.microsoft.com/office/drawing/2014/main" id="{B7BDE6C3-164A-43E5-A110-AE94D7E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Creando un dominio de VTP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4E76F97D-8974-4F40-8902-5D232403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16114"/>
            <a:ext cx="8769927" cy="458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797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Título">
            <a:extLst>
              <a:ext uri="{FF2B5EF4-FFF2-40B4-BE49-F238E27FC236}">
                <a16:creationId xmlns:a16="http://schemas.microsoft.com/office/drawing/2014/main" id="{F410A769-250D-4AAC-826F-0C4F04FD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Estado de VTP</a:t>
            </a:r>
          </a:p>
        </p:txBody>
      </p:sp>
      <p:sp>
        <p:nvSpPr>
          <p:cNvPr id="48130" name="2 Marcador de contenido">
            <a:extLst>
              <a:ext uri="{FF2B5EF4-FFF2-40B4-BE49-F238E27FC236}">
                <a16:creationId xmlns:a16="http://schemas.microsoft.com/office/drawing/2014/main" id="{6E74BCC8-8093-4323-94E6-BF75C39C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97425"/>
            <a:ext cx="9552709" cy="1631084"/>
          </a:xfrm>
        </p:spPr>
        <p:txBody>
          <a:bodyPr>
            <a:normAutofit/>
          </a:bodyPr>
          <a:lstStyle/>
          <a:p>
            <a:pPr algn="just">
              <a:buFontTx/>
              <a:buChar char="•"/>
            </a:pPr>
            <a:r>
              <a:rPr lang="es-MX" altLang="es-MX" sz="2400" dirty="0"/>
              <a:t>MD5 </a:t>
            </a:r>
            <a:r>
              <a:rPr lang="es-MX" altLang="es-MX" sz="2400" dirty="0" err="1"/>
              <a:t>digest</a:t>
            </a:r>
            <a:r>
              <a:rPr lang="es-MX" altLang="es-MX" sz="2400" dirty="0"/>
              <a:t> representa el </a:t>
            </a:r>
            <a:r>
              <a:rPr lang="es-MX" altLang="es-MX" sz="2400" dirty="0" err="1"/>
              <a:t>password</a:t>
            </a:r>
            <a:r>
              <a:rPr lang="es-MX" altLang="es-MX" sz="2400" dirty="0"/>
              <a:t> verificar que sea el mismo para todos.</a:t>
            </a:r>
          </a:p>
          <a:p>
            <a:pPr algn="just">
              <a:buFontTx/>
              <a:buChar char="•"/>
            </a:pPr>
            <a:r>
              <a:rPr lang="es-MX" altLang="es-MX" sz="2400" dirty="0"/>
              <a:t>Usando el comando show </a:t>
            </a:r>
            <a:r>
              <a:rPr lang="es-MX" altLang="es-MX" sz="2400" dirty="0" err="1"/>
              <a:t>vtp</a:t>
            </a:r>
            <a:r>
              <a:rPr lang="es-MX" altLang="es-MX" sz="2400" dirty="0"/>
              <a:t> </a:t>
            </a:r>
            <a:r>
              <a:rPr lang="es-MX" altLang="es-MX" sz="2400" dirty="0" err="1"/>
              <a:t>password</a:t>
            </a:r>
            <a:r>
              <a:rPr lang="es-MX" altLang="es-MX" sz="2400" dirty="0"/>
              <a:t> se ve este.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5A2044C4-AC44-4C6C-9E39-39E8459B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03" y="1736006"/>
            <a:ext cx="60579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95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1A062-F3DD-4259-A842-CEA218A5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Implementando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VLANs</a:t>
            </a:r>
            <a:br>
              <a:rPr lang="es-MX" dirty="0">
                <a:solidFill>
                  <a:schemeClr val="accent1">
                    <a:lumMod val="75000"/>
                  </a:schemeClr>
                </a:solidFill>
              </a:rPr>
            </a:br>
            <a:endParaRPr lang="es-MX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E07C8BE9-BF66-48DC-B2BF-F53DB766E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s-ES" dirty="0"/>
          </a:p>
          <a:p>
            <a:pPr>
              <a:buFontTx/>
              <a:buNone/>
              <a:defRPr/>
            </a:pPr>
            <a:endParaRPr lang="es-ES" dirty="0"/>
          </a:p>
          <a:p>
            <a:pPr>
              <a:buFontTx/>
              <a:buNone/>
              <a:defRPr/>
            </a:pPr>
            <a:endParaRPr lang="es-ES" dirty="0"/>
          </a:p>
          <a:p>
            <a:pPr algn="ctr">
              <a:buFontTx/>
              <a:buNone/>
              <a:defRPr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3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ADB5FF4-239E-428B-B450-8ED6F7041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altLang="es-MX" sz="3600" dirty="0"/>
              <a:t>Agrupando funciones del negocio dentro de </a:t>
            </a:r>
            <a:r>
              <a:rPr lang="es-ES" altLang="es-MX" sz="3600" dirty="0" err="1"/>
              <a:t>VLANs</a:t>
            </a:r>
            <a:endParaRPr lang="es-ES" altLang="es-MX" sz="3600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E3EC76C-92A6-4BFD-A9E6-AF4296F22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/>
              <a:t>Direccionamiento jerárquico de red significa que un numero de red es asignado a una VLAN</a:t>
            </a:r>
          </a:p>
          <a:p>
            <a:pPr algn="just"/>
            <a:r>
              <a:rPr lang="es-ES" altLang="es-MX"/>
              <a:t>Beneficios</a:t>
            </a:r>
          </a:p>
          <a:p>
            <a:pPr lvl="1" algn="just"/>
            <a:r>
              <a:rPr lang="es-ES" altLang="es-MX" sz="2800"/>
              <a:t>Fácil mantenimiento y resolución de problemas</a:t>
            </a:r>
          </a:p>
          <a:p>
            <a:pPr lvl="1" algn="just"/>
            <a:r>
              <a:rPr lang="es-ES" altLang="es-MX" sz="2800"/>
              <a:t>Errores minimizados</a:t>
            </a:r>
          </a:p>
          <a:p>
            <a:pPr lvl="1" algn="just"/>
            <a:r>
              <a:rPr lang="es-ES" altLang="es-MX" sz="2800"/>
              <a:t>Tablas de enrutamiento reducidas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713523AB-00E5-4CA1-A46F-9E7938CF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714173"/>
            <a:ext cx="45370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77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119696E7-E119-41B0-863D-F48120F95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Implementando VLANs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B0104625-DAF8-430D-A8C2-30C53230C1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MX" sz="3200" dirty="0"/>
              <a:t>Paso 1</a:t>
            </a:r>
          </a:p>
          <a:p>
            <a:pPr lvl="1" eaLnBrk="1" hangingPunct="1"/>
            <a:r>
              <a:rPr lang="es-ES" altLang="es-MX" sz="3200" dirty="0"/>
              <a:t>Crear la VLAN</a:t>
            </a:r>
          </a:p>
          <a:p>
            <a:pPr lvl="1" eaLnBrk="1" hangingPunct="1"/>
            <a:r>
              <a:rPr lang="es-ES" altLang="es-MX" sz="3200" dirty="0"/>
              <a:t>Asignar nombre </a:t>
            </a:r>
          </a:p>
          <a:p>
            <a:pPr lvl="1" eaLnBrk="1" hangingPunct="1"/>
            <a:r>
              <a:rPr lang="es-ES" altLang="es-MX" sz="3200" dirty="0"/>
              <a:t>Asignar el puerto del </a:t>
            </a:r>
            <a:r>
              <a:rPr lang="es-ES" altLang="es-MX" sz="3200" dirty="0" err="1"/>
              <a:t>switch</a:t>
            </a:r>
            <a:r>
              <a:rPr lang="es-ES" altLang="es-MX" sz="3200" dirty="0"/>
              <a:t> a la VLAN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5F71BF18-D67F-4101-B845-B7377D11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29" y="2249487"/>
            <a:ext cx="63436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790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>
            <a:extLst>
              <a:ext uri="{FF2B5EF4-FFF2-40B4-BE49-F238E27FC236}">
                <a16:creationId xmlns:a16="http://schemas.microsoft.com/office/drawing/2014/main" id="{BB7E1090-2F83-465A-A26F-A6D0D254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/>
              <a:t>Implementando </a:t>
            </a:r>
            <a:r>
              <a:rPr lang="es-ES" altLang="es-MX" dirty="0" err="1"/>
              <a:t>VLANs</a:t>
            </a:r>
            <a:endParaRPr lang="es-MX" altLang="es-MX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ABEA2C9-3B36-43DD-96A4-B3CEEE3C2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4" y="1690688"/>
            <a:ext cx="9993988" cy="44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0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EDDC0A76-8E74-402F-99BB-423E304DD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Implementando </a:t>
            </a:r>
            <a:r>
              <a:rPr lang="es-ES" altLang="es-MX" dirty="0" err="1"/>
              <a:t>VLANs</a:t>
            </a:r>
            <a:endParaRPr lang="es-ES" altLang="es-MX" dirty="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1C4A747-B057-4253-BF10-876C5F173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MX" sz="3200" dirty="0"/>
              <a:t>Paso 2</a:t>
            </a:r>
          </a:p>
          <a:p>
            <a:pPr lvl="1" eaLnBrk="1" hangingPunct="1"/>
            <a:r>
              <a:rPr lang="es-ES" altLang="es-MX" sz="3200" dirty="0"/>
              <a:t>Verificar la configuración</a:t>
            </a:r>
          </a:p>
        </p:txBody>
      </p:sp>
      <p:pic>
        <p:nvPicPr>
          <p:cNvPr id="52227" name="Picture 5">
            <a:extLst>
              <a:ext uri="{FF2B5EF4-FFF2-40B4-BE49-F238E27FC236}">
                <a16:creationId xmlns:a16="http://schemas.microsoft.com/office/drawing/2014/main" id="{0128D204-D2AC-4E16-8E66-866D5150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066799"/>
            <a:ext cx="554355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91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69C60296-3257-4371-8C7C-C859B65B7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…Implementando VLANs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D486CD9-FFFF-4028-A11F-B63E3E417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Paso 3</a:t>
            </a:r>
          </a:p>
          <a:p>
            <a:pPr lvl="1" eaLnBrk="1" hangingPunct="1"/>
            <a:r>
              <a:rPr lang="es-ES" altLang="es-MX" dirty="0"/>
              <a:t>Asociar el puerto a la VLAN</a:t>
            </a:r>
          </a:p>
        </p:txBody>
      </p:sp>
      <p:pic>
        <p:nvPicPr>
          <p:cNvPr id="53251" name="Picture 5">
            <a:extLst>
              <a:ext uri="{FF2B5EF4-FFF2-40B4-BE49-F238E27FC236}">
                <a16:creationId xmlns:a16="http://schemas.microsoft.com/office/drawing/2014/main" id="{80A4205B-BA58-4524-BE80-8397D471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276601"/>
            <a:ext cx="5859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72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14E593EE-89AF-41B1-9421-2733FFCCD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Implementando </a:t>
            </a:r>
            <a:r>
              <a:rPr lang="es-ES" altLang="es-MX" dirty="0" err="1"/>
              <a:t>VLANs</a:t>
            </a:r>
            <a:endParaRPr lang="es-ES" altLang="es-MX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EE3A5DF8-23D2-4410-ABD6-565DEFBE6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pPr eaLnBrk="1" hangingPunct="1"/>
            <a:r>
              <a:rPr lang="es-ES" altLang="es-MX" dirty="0"/>
              <a:t>Paso 4</a:t>
            </a:r>
          </a:p>
          <a:p>
            <a:pPr lvl="1" eaLnBrk="1" hangingPunct="1"/>
            <a:r>
              <a:rPr lang="es-ES" altLang="es-MX" dirty="0"/>
              <a:t>Verificar la configuración de los puertos del </a:t>
            </a:r>
            <a:r>
              <a:rPr lang="es-ES" altLang="es-MX" dirty="0" err="1"/>
              <a:t>switch</a:t>
            </a:r>
            <a:endParaRPr lang="es-ES" altLang="es-MX" dirty="0"/>
          </a:p>
        </p:txBody>
      </p:sp>
      <p:sp>
        <p:nvSpPr>
          <p:cNvPr id="54275" name="Text Box 5">
            <a:extLst>
              <a:ext uri="{FF2B5EF4-FFF2-40B4-BE49-F238E27FC236}">
                <a16:creationId xmlns:a16="http://schemas.microsoft.com/office/drawing/2014/main" id="{6F92623C-A034-4DD9-B58B-D7AEE182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2884054"/>
            <a:ext cx="8098994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>
            <a:spAutoFit/>
          </a:bodyPr>
          <a:lstStyle>
            <a:lvl1pPr marL="574675" defTabSz="814388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1pPr>
            <a:lvl2pPr marL="742950" indent="-285750" defTabSz="814388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2pPr>
            <a:lvl3pPr marL="1143000" indent="-228600" defTabSz="814388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3pPr>
            <a:lvl4pPr marL="1600200" indent="-228600" defTabSz="814388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4pPr>
            <a:lvl5pPr marL="2057400" indent="-228600" defTabSz="814388"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5pPr>
            <a:lvl6pPr marL="2514600" indent="-228600" defTabSz="814388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6pPr>
            <a:lvl7pPr marL="2971800" indent="-228600" defTabSz="814388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7pPr>
            <a:lvl8pPr marL="3429000" indent="-228600" defTabSz="814388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8pPr>
            <a:lvl9pPr marL="3886200" indent="-228600" defTabSz="814388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Osaka"/>
                <a:cs typeface="Osaka"/>
              </a:defRPr>
            </a:lvl9pPr>
          </a:lstStyle>
          <a:p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show interfaces </a:t>
            </a:r>
            <a:r>
              <a:rPr lang="es-ES" altLang="es-MX" i="1" dirty="0">
                <a:solidFill>
                  <a:schemeClr val="tx1"/>
                </a:solidFill>
                <a:latin typeface="Courier New" panose="02070309020205020404" pitchFamily="49" charset="0"/>
              </a:rPr>
              <a:t>interface</a:t>
            </a:r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dirty="0" err="1">
                <a:solidFill>
                  <a:schemeClr val="tx1"/>
                </a:solidFill>
                <a:latin typeface="Courier New" panose="02070309020205020404" pitchFamily="49" charset="0"/>
              </a:rPr>
              <a:t>switchport</a:t>
            </a:r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b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show </a:t>
            </a:r>
            <a:r>
              <a:rPr lang="es-ES" altLang="es-MX" dirty="0" err="1">
                <a:solidFill>
                  <a:schemeClr val="tx1"/>
                </a:solidFill>
                <a:latin typeface="Courier New" panose="02070309020205020404" pitchFamily="49" charset="0"/>
              </a:rPr>
              <a:t>vlan</a:t>
            </a:r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dirty="0" err="1">
                <a:solidFill>
                  <a:schemeClr val="tx1"/>
                </a:solidFill>
                <a:latin typeface="Courier New" panose="02070309020205020404" pitchFamily="49" charset="0"/>
              </a:rPr>
              <a:t>brief</a:t>
            </a:r>
            <a:endParaRPr lang="es-ES" altLang="es-MX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endParaRPr lang="es-ES" altLang="es-MX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s-ES" altLang="es-MX" dirty="0" err="1">
                <a:solidFill>
                  <a:schemeClr val="tx1"/>
                </a:solidFill>
                <a:latin typeface="Courier New" panose="02070309020205020404" pitchFamily="49" charset="0"/>
              </a:rPr>
              <a:t>Switch</a:t>
            </a:r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# show running-</a:t>
            </a:r>
            <a:r>
              <a:rPr lang="es-ES" altLang="es-MX" dirty="0" err="1">
                <a:solidFill>
                  <a:schemeClr val="tx1"/>
                </a:solidFill>
                <a:latin typeface="Courier New" panose="02070309020205020404" pitchFamily="49" charset="0"/>
              </a:rPr>
              <a:t>config</a:t>
            </a:r>
            <a: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br>
              <a:rPr lang="es-ES" altLang="es-MX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interface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fastethernet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5/6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Building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configuration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!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Current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configuration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:33 bytes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interface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FastEthernet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5/6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switchport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access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vlan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200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switchport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mode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access</a:t>
            </a:r>
            <a:b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s-ES" altLang="es-MX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end</a:t>
            </a:r>
            <a:r>
              <a:rPr lang="es-ES" altLang="es-MX" b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500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Título">
            <a:extLst>
              <a:ext uri="{FF2B5EF4-FFF2-40B4-BE49-F238E27FC236}">
                <a16:creationId xmlns:a16="http://schemas.microsoft.com/office/drawing/2014/main" id="{F2E7EE3B-56E5-4352-9515-0E253F6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/>
              <a:t>Implementando </a:t>
            </a:r>
            <a:r>
              <a:rPr lang="es-ES" altLang="es-MX" dirty="0" err="1"/>
              <a:t>VLANs</a:t>
            </a:r>
            <a:endParaRPr lang="es-MX" altLang="es-MX" dirty="0"/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FEB66DF8-B9BA-42D3-9E17-F9495993E03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2868" y="1622425"/>
            <a:ext cx="7813675" cy="5235575"/>
          </a:xfrm>
        </p:spPr>
      </p:pic>
    </p:spTree>
    <p:extLst>
      <p:ext uri="{BB962C8B-B14F-4D97-AF65-F5344CB8AC3E}">
        <p14:creationId xmlns:p14="http://schemas.microsoft.com/office/powerpoint/2010/main" val="4143267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1CC683-EB8E-4165-BFE3-FE267229E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s-MX" sz="6000"/>
              <a:t>SVI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06A86467-A3EE-49D4-8543-69845B9C8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pPr>
              <a:buFontTx/>
              <a:buNone/>
              <a:defRPr/>
            </a:pPr>
            <a:endParaRPr lang="es-MX" sz="2400" b="1" dirty="0"/>
          </a:p>
          <a:p>
            <a:pPr>
              <a:buFontTx/>
              <a:buNone/>
              <a:defRPr/>
            </a:pPr>
            <a:endParaRPr lang="es-MX" sz="2400" b="1" dirty="0"/>
          </a:p>
          <a:p>
            <a:pPr>
              <a:buFontTx/>
              <a:buNone/>
              <a:defRPr/>
            </a:pPr>
            <a:endParaRPr lang="es-MX" sz="2400" b="1" dirty="0"/>
          </a:p>
          <a:p>
            <a:pPr>
              <a:buFontTx/>
              <a:buNone/>
              <a:defRPr/>
            </a:pPr>
            <a:endParaRPr lang="es-MX" sz="2400" b="1" dirty="0"/>
          </a:p>
          <a:p>
            <a:pPr>
              <a:buFontTx/>
              <a:buNone/>
              <a:defRPr/>
            </a:pPr>
            <a:r>
              <a:rPr lang="es-MX" sz="2400" b="1" dirty="0" err="1"/>
              <a:t>Switch</a:t>
            </a:r>
            <a:r>
              <a:rPr lang="es-MX" sz="2400" b="1" dirty="0"/>
              <a:t> Virtual Interface</a:t>
            </a:r>
            <a:endParaRPr lang="es-MX" sz="2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10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6446163-1C7E-4EA2-B835-29E0B743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Configuración de la interfaz virtual del </a:t>
            </a:r>
            <a:r>
              <a:rPr lang="es-MX" dirty="0" err="1"/>
              <a:t>switch</a:t>
            </a:r>
            <a:endParaRPr lang="es-MX" dirty="0"/>
          </a:p>
        </p:txBody>
      </p:sp>
      <p:sp>
        <p:nvSpPr>
          <p:cNvPr id="57346" name="2 Marcador de contenido">
            <a:extLst>
              <a:ext uri="{FF2B5EF4-FFF2-40B4-BE49-F238E27FC236}">
                <a16:creationId xmlns:a16="http://schemas.microsoft.com/office/drawing/2014/main" id="{7D8F960A-946F-4C82-B922-32E660DC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altLang="es-MX" dirty="0"/>
              <a:t>La configuración de las interfaces es muy sencillo, es similar a la configuración de la interface </a:t>
            </a:r>
            <a:r>
              <a:rPr lang="es-MX" altLang="es-MX" dirty="0" err="1"/>
              <a:t>vlan</a:t>
            </a:r>
            <a:r>
              <a:rPr lang="es-MX" altLang="es-MX" dirty="0"/>
              <a:t> 1, excepto que es en necesario especificar la </a:t>
            </a:r>
            <a:r>
              <a:rPr lang="es-MX" altLang="es-MX" dirty="0" err="1"/>
              <a:t>vlan</a:t>
            </a:r>
            <a:r>
              <a:rPr lang="es-MX" altLang="es-MX" dirty="0"/>
              <a:t> ID. A configuración ejemplo para configurar la </a:t>
            </a:r>
            <a:r>
              <a:rPr lang="es-MX" altLang="es-MX" b="1" dirty="0"/>
              <a:t>interface SVI</a:t>
            </a:r>
            <a:r>
              <a:rPr lang="es-MX" altLang="es-MX" dirty="0"/>
              <a:t> de la </a:t>
            </a:r>
            <a:r>
              <a:rPr lang="es-MX" altLang="es-MX" dirty="0" err="1"/>
              <a:t>Vlan</a:t>
            </a:r>
            <a:r>
              <a:rPr lang="es-MX" altLang="es-MX" dirty="0"/>
              <a:t> 10.</a:t>
            </a:r>
          </a:p>
          <a:p>
            <a:r>
              <a:rPr lang="en-US" altLang="es-MX" dirty="0"/>
              <a:t>Sw1#configure terminal</a:t>
            </a:r>
            <a:endParaRPr lang="es-MX" altLang="es-MX" dirty="0"/>
          </a:p>
          <a:p>
            <a:r>
              <a:rPr lang="en-US" altLang="es-MX" dirty="0"/>
              <a:t>Sw1(config)# interface </a:t>
            </a:r>
            <a:r>
              <a:rPr lang="en-US" altLang="es-MX" dirty="0" err="1"/>
              <a:t>vlan</a:t>
            </a:r>
            <a:r>
              <a:rPr lang="en-US" altLang="es-MX" dirty="0"/>
              <a:t> 10 </a:t>
            </a:r>
            <a:endParaRPr lang="es-MX" altLang="es-MX" dirty="0"/>
          </a:p>
          <a:p>
            <a:r>
              <a:rPr lang="en-US" altLang="es-MX" dirty="0"/>
              <a:t>Sw1(config-</a:t>
            </a:r>
            <a:r>
              <a:rPr lang="en-US" altLang="es-MX" dirty="0" err="1"/>
              <a:t>subif</a:t>
            </a:r>
            <a:r>
              <a:rPr lang="en-US" altLang="es-MX" dirty="0"/>
              <a:t>)# </a:t>
            </a:r>
            <a:r>
              <a:rPr lang="en-US" altLang="es-MX" dirty="0" err="1"/>
              <a:t>ip</a:t>
            </a:r>
            <a:r>
              <a:rPr lang="en-US" altLang="es-MX" dirty="0"/>
              <a:t> address 172.16.10.1 255.255.255.0</a:t>
            </a:r>
            <a:endParaRPr lang="es-MX" altLang="es-MX" dirty="0"/>
          </a:p>
          <a:p>
            <a:r>
              <a:rPr lang="es-MX" altLang="es-MX" dirty="0"/>
              <a:t>Sw1(</a:t>
            </a:r>
            <a:r>
              <a:rPr lang="es-MX" altLang="es-MX" dirty="0" err="1"/>
              <a:t>config-subif</a:t>
            </a:r>
            <a:r>
              <a:rPr lang="es-MX" altLang="es-MX" dirty="0"/>
              <a:t>)# no </a:t>
            </a:r>
            <a:r>
              <a:rPr lang="es-MX" altLang="es-MX" dirty="0" err="1"/>
              <a:t>shutdown</a:t>
            </a:r>
            <a:endParaRPr lang="es-MX" altLang="es-MX" dirty="0"/>
          </a:p>
          <a:p>
            <a:pPr>
              <a:buFontTx/>
              <a:buNone/>
            </a:pPr>
            <a:endParaRPr lang="es-MX" altLang="es-MX" sz="3600" dirty="0"/>
          </a:p>
        </p:txBody>
      </p:sp>
    </p:spTree>
    <p:extLst>
      <p:ext uri="{BB962C8B-B14F-4D97-AF65-F5344CB8AC3E}">
        <p14:creationId xmlns:p14="http://schemas.microsoft.com/office/powerpoint/2010/main" val="1945190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Título">
            <a:extLst>
              <a:ext uri="{FF2B5EF4-FFF2-40B4-BE49-F238E27FC236}">
                <a16:creationId xmlns:a16="http://schemas.microsoft.com/office/drawing/2014/main" id="{EEF40D0E-2308-40B3-B0AC-854AD3F8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 err="1"/>
              <a:t>Switch</a:t>
            </a:r>
            <a:r>
              <a:rPr lang="es-MX" altLang="es-MX" dirty="0"/>
              <a:t> Virtual Interface (SVI)</a:t>
            </a:r>
          </a:p>
        </p:txBody>
      </p:sp>
      <p:sp>
        <p:nvSpPr>
          <p:cNvPr id="58370" name="2 Marcador de contenido">
            <a:extLst>
              <a:ext uri="{FF2B5EF4-FFF2-40B4-BE49-F238E27FC236}">
                <a16:creationId xmlns:a16="http://schemas.microsoft.com/office/drawing/2014/main" id="{716570A3-325D-46F0-B17F-4527E335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altLang="es-MX" dirty="0"/>
              <a:t>De igual manera se hace para cada </a:t>
            </a:r>
            <a:r>
              <a:rPr lang="es-MX" altLang="es-MX" dirty="0" err="1"/>
              <a:t>vlan</a:t>
            </a:r>
            <a:r>
              <a:rPr lang="es-MX" altLang="es-MX" dirty="0"/>
              <a:t> que se desee enrutar, realizar el </a:t>
            </a:r>
            <a:r>
              <a:rPr lang="es-MX" altLang="es-MX" b="1" dirty="0"/>
              <a:t>enrutamiento entre las </a:t>
            </a:r>
            <a:r>
              <a:rPr lang="es-MX" altLang="es-MX" b="1" dirty="0" err="1"/>
              <a:t>vlan</a:t>
            </a:r>
            <a:r>
              <a:rPr lang="es-MX" altLang="es-MX" dirty="0"/>
              <a:t> por medio de </a:t>
            </a:r>
            <a:r>
              <a:rPr lang="es-MX" altLang="es-MX" dirty="0" err="1"/>
              <a:t>switches</a:t>
            </a:r>
            <a:r>
              <a:rPr lang="es-MX" altLang="es-MX" dirty="0"/>
              <a:t> L3, mejora el rendimiento de los enfoques tradicionales, debido a que estos equipos poseen mejor desempeño que los enrutadores. </a:t>
            </a:r>
          </a:p>
          <a:p>
            <a:pPr>
              <a:buFontTx/>
              <a:buNone/>
            </a:pPr>
            <a:endParaRPr lang="es-MX" altLang="es-MX" sz="3600" dirty="0"/>
          </a:p>
        </p:txBody>
      </p:sp>
    </p:spTree>
    <p:extLst>
      <p:ext uri="{BB962C8B-B14F-4D97-AF65-F5344CB8AC3E}">
        <p14:creationId xmlns:p14="http://schemas.microsoft.com/office/powerpoint/2010/main" val="19121604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Título">
            <a:extLst>
              <a:ext uri="{FF2B5EF4-FFF2-40B4-BE49-F238E27FC236}">
                <a16:creationId xmlns:a16="http://schemas.microsoft.com/office/drawing/2014/main" id="{EEF40D0E-2308-40B3-B0AC-854AD3F8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 err="1"/>
              <a:t>Switch</a:t>
            </a:r>
            <a:r>
              <a:rPr lang="es-MX" altLang="es-MX" dirty="0"/>
              <a:t> Virtual Interface (SVI)</a:t>
            </a:r>
          </a:p>
        </p:txBody>
      </p:sp>
      <p:sp>
        <p:nvSpPr>
          <p:cNvPr id="58370" name="2 Marcador de contenido">
            <a:extLst>
              <a:ext uri="{FF2B5EF4-FFF2-40B4-BE49-F238E27FC236}">
                <a16:creationId xmlns:a16="http://schemas.microsoft.com/office/drawing/2014/main" id="{716570A3-325D-46F0-B17F-4527E335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altLang="es-MX" dirty="0"/>
              <a:t>Lo único que no hay que olvidar es, la dirección IP de las interfaces SVI, será la ruta por defecto de los equipos dentro de cada </a:t>
            </a:r>
            <a:r>
              <a:rPr lang="es-MX" altLang="es-MX" dirty="0" err="1"/>
              <a:t>vlan</a:t>
            </a:r>
            <a:r>
              <a:rPr lang="es-MX" altLang="es-MX" dirty="0"/>
              <a:t>, según el ejemplo el default </a:t>
            </a:r>
            <a:r>
              <a:rPr lang="es-MX" altLang="es-MX" dirty="0" err="1"/>
              <a:t>gateway</a:t>
            </a:r>
            <a:r>
              <a:rPr lang="es-MX" altLang="es-MX" dirty="0"/>
              <a:t> de las Computadoras que pertenecen a la </a:t>
            </a:r>
            <a:r>
              <a:rPr lang="es-MX" altLang="es-MX" dirty="0" err="1"/>
              <a:t>vlan</a:t>
            </a:r>
            <a:r>
              <a:rPr lang="es-MX" altLang="es-MX" dirty="0"/>
              <a:t> 10, </a:t>
            </a:r>
            <a:r>
              <a:rPr lang="es-MX" altLang="es-MX" dirty="0" err="1"/>
              <a:t>sera</a:t>
            </a:r>
            <a:r>
              <a:rPr lang="es-MX" altLang="es-MX" dirty="0"/>
              <a:t> la 172.16.10.1(interface virtual en el </a:t>
            </a:r>
            <a:r>
              <a:rPr lang="es-MX" altLang="es-MX" dirty="0" err="1"/>
              <a:t>switch</a:t>
            </a:r>
            <a:r>
              <a:rPr lang="es-MX" altLang="es-MX" dirty="0"/>
              <a:t>).</a:t>
            </a:r>
          </a:p>
          <a:p>
            <a:pPr>
              <a:buFontTx/>
              <a:buNone/>
            </a:pPr>
            <a:endParaRPr lang="es-MX" altLang="es-MX" sz="3600" dirty="0"/>
          </a:p>
        </p:txBody>
      </p:sp>
    </p:spTree>
    <p:extLst>
      <p:ext uri="{BB962C8B-B14F-4D97-AF65-F5344CB8AC3E}">
        <p14:creationId xmlns:p14="http://schemas.microsoft.com/office/powerpoint/2010/main" val="79128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A0B6E-01D0-4994-9023-CA7AC75E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Interconexión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5BF73-C8AF-4F5D-98F0-FBBD2CC5C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5" y="714428"/>
            <a:ext cx="8520545" cy="560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07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BF46BB96-20F6-45E1-B8C4-B1254EA45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3200" dirty="0"/>
              <a:t>Describiendo tecnologías de interconexión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E634FE17-E627-46F7-A84E-4B11EBB97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6481764" cy="447819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s-ES" altLang="es-MX" sz="1800" dirty="0" err="1"/>
              <a:t>Fast</a:t>
            </a:r>
            <a:r>
              <a:rPr lang="es-ES" altLang="es-MX" sz="1800" dirty="0"/>
              <a:t> Ethernet (100 Mbps Ethernet)</a:t>
            </a:r>
          </a:p>
          <a:p>
            <a:pPr lvl="1">
              <a:lnSpc>
                <a:spcPct val="85000"/>
              </a:lnSpc>
            </a:pPr>
            <a:r>
              <a:rPr lang="es-ES" altLang="es-MX" sz="1800" dirty="0"/>
              <a:t>IEEE 802.3u opera a 100 Mbps sobre </a:t>
            </a:r>
            <a:br>
              <a:rPr lang="es-ES" altLang="es-MX" sz="1800" dirty="0"/>
            </a:br>
            <a:r>
              <a:rPr lang="es-ES" altLang="es-MX" sz="1800" dirty="0"/>
              <a:t>cable de par trenzado</a:t>
            </a:r>
          </a:p>
          <a:p>
            <a:pPr>
              <a:lnSpc>
                <a:spcPct val="85000"/>
              </a:lnSpc>
            </a:pPr>
            <a:r>
              <a:rPr lang="es-ES" altLang="es-MX" sz="1800" dirty="0"/>
              <a:t>Gigabit Ethernet</a:t>
            </a:r>
          </a:p>
          <a:p>
            <a:pPr lvl="1">
              <a:lnSpc>
                <a:spcPct val="85000"/>
              </a:lnSpc>
            </a:pPr>
            <a:r>
              <a:rPr lang="es-ES" altLang="es-MX" sz="1800" dirty="0"/>
              <a:t>Opera a 1000 Mbps (1 Gbps), IEEE 802.3z especifica la operación sobre fibra óptica, IEEE 802.3ab especifica la operación sobre cable de par trenzado</a:t>
            </a:r>
          </a:p>
          <a:p>
            <a:pPr>
              <a:lnSpc>
                <a:spcPct val="85000"/>
              </a:lnSpc>
            </a:pPr>
            <a:r>
              <a:rPr lang="es-ES" altLang="es-MX" sz="1800" dirty="0"/>
              <a:t>10-Gigabit Ethernet</a:t>
            </a:r>
          </a:p>
          <a:p>
            <a:pPr lvl="1">
              <a:lnSpc>
                <a:spcPct val="85000"/>
              </a:lnSpc>
            </a:pPr>
            <a:r>
              <a:rPr lang="es-ES" altLang="es-MX" sz="1800" dirty="0"/>
              <a:t>Se convirtió en un estándar IEEE 802.3 en junio 2002</a:t>
            </a:r>
          </a:p>
          <a:p>
            <a:pPr>
              <a:lnSpc>
                <a:spcPct val="85000"/>
              </a:lnSpc>
            </a:pPr>
            <a:r>
              <a:rPr lang="es-ES" altLang="es-MX" sz="1800" dirty="0" err="1"/>
              <a:t>EtherChannel</a:t>
            </a:r>
            <a:endParaRPr lang="es-ES" altLang="es-MX" sz="1800" dirty="0"/>
          </a:p>
          <a:p>
            <a:pPr lvl="1">
              <a:lnSpc>
                <a:spcPct val="85000"/>
              </a:lnSpc>
            </a:pPr>
            <a:r>
              <a:rPr lang="es-ES" altLang="es-MX" sz="1800" dirty="0"/>
              <a:t>Esta característica provee agregación de ancho de banda sobre enlaces de Capa 2 entre dos </a:t>
            </a:r>
            <a:r>
              <a:rPr lang="es-ES" altLang="es-MX" sz="1800" dirty="0" err="1"/>
              <a:t>switches</a:t>
            </a:r>
            <a:r>
              <a:rPr lang="es-ES" altLang="es-MX" sz="1800" dirty="0"/>
              <a:t>, maneja hasta 1600 Mbps (8 enlaces 100 Mbps, full </a:t>
            </a:r>
            <a:r>
              <a:rPr lang="es-ES" altLang="es-MX" sz="1800" dirty="0" err="1"/>
              <a:t>duplex</a:t>
            </a:r>
            <a:r>
              <a:rPr lang="es-ES" altLang="es-MX" sz="1800" dirty="0"/>
              <a:t>) o hasta 16 Gbps (8 enlaces Gbps, full </a:t>
            </a:r>
            <a:r>
              <a:rPr lang="es-ES" altLang="es-MX" sz="1800" dirty="0" err="1"/>
              <a:t>duplex</a:t>
            </a:r>
            <a:r>
              <a:rPr lang="es-ES" altLang="es-MX" sz="1800" dirty="0"/>
              <a:t>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3CAD7591-4101-40D0-A0F0-5D39A0660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07" y="1439431"/>
            <a:ext cx="3996177" cy="42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C74DC1A-5E7E-44BC-9B78-B0B83AA5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4107873" cy="4331566"/>
          </a:xfrm>
        </p:spPr>
        <p:txBody>
          <a:bodyPr>
            <a:normAutofit/>
          </a:bodyPr>
          <a:lstStyle/>
          <a:p>
            <a:r>
              <a:rPr lang="es-ES" altLang="es-MX" sz="3600" dirty="0"/>
              <a:t>Determinando el equipo y el cableado a necesitar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4CE8F0-DDC5-45AD-BC73-4CF07E41F3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6" y="624979"/>
            <a:ext cx="5527963" cy="595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C74DC1A-5E7E-44BC-9B78-B0B83AA5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s-MX" sz="3600" dirty="0"/>
              <a:t>Determinando el equipo y el cableado a necesitar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45928028-1B87-47DB-A1E1-1BD3BA1CE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75000"/>
              </a:lnSpc>
            </a:pPr>
            <a:r>
              <a:rPr lang="es-ES" altLang="es-MX" sz="2400" dirty="0"/>
              <a:t>Los cuatro objetivos en el diseño de una red de alto desempeño son</a:t>
            </a:r>
          </a:p>
          <a:p>
            <a:pPr lvl="1" algn="just">
              <a:lnSpc>
                <a:spcPct val="75000"/>
              </a:lnSpc>
            </a:pPr>
            <a:r>
              <a:rPr lang="es-ES" altLang="es-MX" dirty="0"/>
              <a:t>Seguridad</a:t>
            </a:r>
          </a:p>
          <a:p>
            <a:pPr lvl="1" algn="just">
              <a:lnSpc>
                <a:spcPct val="75000"/>
              </a:lnSpc>
            </a:pPr>
            <a:r>
              <a:rPr lang="es-ES" altLang="es-MX" dirty="0"/>
              <a:t>Disponibilidad</a:t>
            </a:r>
          </a:p>
          <a:p>
            <a:pPr lvl="1" algn="just">
              <a:lnSpc>
                <a:spcPct val="75000"/>
              </a:lnSpc>
            </a:pPr>
            <a:r>
              <a:rPr lang="es-ES" altLang="es-MX" dirty="0"/>
              <a:t>Escalabilidad</a:t>
            </a:r>
          </a:p>
          <a:p>
            <a:pPr lvl="1" algn="just">
              <a:lnSpc>
                <a:spcPct val="75000"/>
              </a:lnSpc>
            </a:pPr>
            <a:r>
              <a:rPr lang="es-ES" altLang="es-MX" dirty="0"/>
              <a:t>Manejabilidad</a:t>
            </a:r>
          </a:p>
        </p:txBody>
      </p:sp>
    </p:spTree>
    <p:extLst>
      <p:ext uri="{BB962C8B-B14F-4D97-AF65-F5344CB8AC3E}">
        <p14:creationId xmlns:p14="http://schemas.microsoft.com/office/powerpoint/2010/main" val="44199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1646</Words>
  <Application>Microsoft Office PowerPoint</Application>
  <PresentationFormat>Panorámica</PresentationFormat>
  <Paragraphs>223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4" baseType="lpstr">
      <vt:lpstr>Arial Unicode MS</vt:lpstr>
      <vt:lpstr>Arial</vt:lpstr>
      <vt:lpstr>Courier New</vt:lpstr>
      <vt:lpstr>Tw Cen MT</vt:lpstr>
      <vt:lpstr>Circuito</vt:lpstr>
      <vt:lpstr>Implementación de VLAN´s y troncales </vt:lpstr>
      <vt:lpstr>Red mal construida</vt:lpstr>
      <vt:lpstr>Problemas de un diseño de red no apropiado</vt:lpstr>
      <vt:lpstr>Agrupando funciones del negocio</vt:lpstr>
      <vt:lpstr>Agrupando funciones del negocio dentro de VLANs</vt:lpstr>
      <vt:lpstr>Interconexión</vt:lpstr>
      <vt:lpstr>Describiendo tecnologías de interconexión</vt:lpstr>
      <vt:lpstr>Determinando el equipo y el cableado a necesitar</vt:lpstr>
      <vt:lpstr>Determinando el equipo y el cableado a necesitar</vt:lpstr>
      <vt:lpstr>Determinando el equipo y el cableado a necesitar</vt:lpstr>
      <vt:lpstr>Historia del enlace troncal </vt:lpstr>
      <vt:lpstr>Historia del enlace troncal </vt:lpstr>
      <vt:lpstr>Historia del enlace troncal </vt:lpstr>
      <vt:lpstr>Historia del enlace troncal </vt:lpstr>
      <vt:lpstr>Historia del enlace troncal </vt:lpstr>
      <vt:lpstr>Historia del enlace troncal </vt:lpstr>
      <vt:lpstr>Enlace troncal</vt:lpstr>
      <vt:lpstr>Enlace troncal.</vt:lpstr>
      <vt:lpstr>Enlace troncal.</vt:lpstr>
      <vt:lpstr>Sin enlace troncal</vt:lpstr>
      <vt:lpstr>Con enlace troncal </vt:lpstr>
      <vt:lpstr>Con enlace troncal </vt:lpstr>
      <vt:lpstr> Explicando enlaces troncales </vt:lpstr>
      <vt:lpstr> Explicando enlaces troncales </vt:lpstr>
      <vt:lpstr>Troncales ISL</vt:lpstr>
      <vt:lpstr>Troncales ISL</vt:lpstr>
      <vt:lpstr>Trocales IEEE 802.1Q</vt:lpstr>
      <vt:lpstr>Trocales IEEE 802.1Q</vt:lpstr>
      <vt:lpstr>802.1Q</vt:lpstr>
      <vt:lpstr>802.1Q</vt:lpstr>
      <vt:lpstr>Asignamos el modo trunk a un puerto  </vt:lpstr>
      <vt:lpstr>Configuracion del Router para Vlan</vt:lpstr>
      <vt:lpstr>Rangos de VLANs</vt:lpstr>
      <vt:lpstr>Rangos de VLANs</vt:lpstr>
      <vt:lpstr>VTP </vt:lpstr>
      <vt:lpstr>VLAN Trunking Protocol ó VTP</vt:lpstr>
      <vt:lpstr>VLAN Trunking Protocol ó VTP</vt:lpstr>
      <vt:lpstr>VLAN Trunking Protocol VTP</vt:lpstr>
      <vt:lpstr>Modos de VTP</vt:lpstr>
      <vt:lpstr>Describiendo la operación de VTP</vt:lpstr>
      <vt:lpstr>VTP pruning</vt:lpstr>
      <vt:lpstr>VTP Pruning</vt:lpstr>
      <vt:lpstr>Comandos de configuración</vt:lpstr>
      <vt:lpstr>…Comandos de configuración</vt:lpstr>
      <vt:lpstr>Configurando un dominio de VTP</vt:lpstr>
      <vt:lpstr>Configurando un Dominio de VTP</vt:lpstr>
      <vt:lpstr>Creando un dominio de VTP</vt:lpstr>
      <vt:lpstr>Estado de VTP</vt:lpstr>
      <vt:lpstr>Implementando VLANs </vt:lpstr>
      <vt:lpstr>Implementando VLANs</vt:lpstr>
      <vt:lpstr>Implementando VLANs</vt:lpstr>
      <vt:lpstr>Implementando VLANs</vt:lpstr>
      <vt:lpstr>…Implementando VLANs</vt:lpstr>
      <vt:lpstr>Implementando VLANs</vt:lpstr>
      <vt:lpstr>Implementando VLANs</vt:lpstr>
      <vt:lpstr>SVI</vt:lpstr>
      <vt:lpstr>Configuración de la interfaz virtual del switch</vt:lpstr>
      <vt:lpstr>Switch Virtual Interface (SVI)</vt:lpstr>
      <vt:lpstr>Switch Virtual Interface (SVI)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VLAN´s y troncales </dc:title>
  <dc:creator>Ricardo Mtz</dc:creator>
  <cp:lastModifiedBy>Ricardo Mtz</cp:lastModifiedBy>
  <cp:revision>1</cp:revision>
  <dcterms:created xsi:type="dcterms:W3CDTF">2019-09-04T19:14:33Z</dcterms:created>
  <dcterms:modified xsi:type="dcterms:W3CDTF">2019-09-05T11:38:16Z</dcterms:modified>
</cp:coreProperties>
</file>