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58" r:id="rId5"/>
    <p:sldId id="259" r:id="rId6"/>
    <p:sldId id="280" r:id="rId7"/>
    <p:sldId id="281" r:id="rId8"/>
    <p:sldId id="288" r:id="rId9"/>
    <p:sldId id="289" r:id="rId10"/>
    <p:sldId id="282" r:id="rId11"/>
    <p:sldId id="283" r:id="rId12"/>
    <p:sldId id="286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9" r:id="rId2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1B94A4E-94D3-4FC8-B955-E5BD3F42C6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Manual de Usuario-Biblioteca Multimedia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A56464-B3C7-4F0B-A67A-F458F9B460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359-3F94-4E12-BBC5-D32123E8FD0D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170F3A-5A25-4E5B-B86F-4F2756004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2A76B1-A8EC-4086-9406-D08A4AAA60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ED06B-CB0B-49F2-99D1-AE941C5C2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473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Manual de Usuario-Biblioteca Multimedia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3036-114A-4E50-9D90-004D9A2D4878}" type="datetimeFigureOut">
              <a:rPr lang="es-MX" smtClean="0"/>
              <a:t>14/06/2018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B574-99F8-4C4A-A0EB-074DC09C56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692440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2AC-6487-4A34-8B3D-EB83C5885CBF}" type="datetime1">
              <a:rPr lang="es-MX" smtClean="0"/>
              <a:t>14/06/2018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28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B673-863A-4C83-BBE3-72B496D0EA9A}" type="datetime1">
              <a:rPr lang="es-MX" smtClean="0"/>
              <a:t>14/06/2018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1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690D-5090-49E6-A0BE-04EB7A1E2270}" type="datetime1">
              <a:rPr lang="es-MX" smtClean="0"/>
              <a:t>14/06/2018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0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FCD9-93BD-4F5F-ABD2-B4CF3370FBEA}" type="datetime1">
              <a:rPr lang="es-MX" smtClean="0"/>
              <a:t>14/06/2018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85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482-881F-4B33-B517-B169731C531C}" type="datetime1">
              <a:rPr lang="es-MX" smtClean="0"/>
              <a:t>14/06/2018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0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6E16-0AB1-4A85-B745-49E1F5391F2A}" type="datetime1">
              <a:rPr lang="es-MX" smtClean="0"/>
              <a:t>14/06/2018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6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614-C928-4A4D-8AFA-E0E543F1E0E7}" type="datetime1">
              <a:rPr lang="es-MX" smtClean="0"/>
              <a:t>14/06/2018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5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AE02-5BE6-40EF-B6E6-E6423ECABF87}" type="datetime1">
              <a:rPr lang="es-MX" smtClean="0"/>
              <a:t>14/06/2018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99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E5F-5730-48D5-AF93-A74120772A30}" type="datetime1">
              <a:rPr lang="es-MX" smtClean="0"/>
              <a:t>14/06/2018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1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45F-5C36-4A28-BB09-86B0A5F8B3C3}" type="datetime1">
              <a:rPr lang="es-MX" smtClean="0"/>
              <a:t>14/06/2018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5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0F70-80FF-4488-B070-DC756EC63FDC}" type="datetime1">
              <a:rPr lang="es-MX" smtClean="0"/>
              <a:t>14/06/2018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99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568-DEAB-4B0B-8DF7-9AE2362B946B}" type="datetime1">
              <a:rPr lang="es-MX" smtClean="0"/>
              <a:t>14/06/2018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6C0D-720E-44E2-9D95-1AB23C2BD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9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187CA66-3BCC-4391-8482-998B86052028}"/>
              </a:ext>
            </a:extLst>
          </p:cNvPr>
          <p:cNvSpPr txBox="1"/>
          <p:nvPr/>
        </p:nvSpPr>
        <p:spPr>
          <a:xfrm>
            <a:off x="2832848" y="6024283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Versión: 1.0</a:t>
            </a:r>
          </a:p>
          <a:p>
            <a:pPr algn="r"/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Fecha: 14/06/2018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04103A-B69F-464A-BDCD-57EA3942D68E}"/>
              </a:ext>
            </a:extLst>
          </p:cNvPr>
          <p:cNvSpPr txBox="1"/>
          <p:nvPr/>
        </p:nvSpPr>
        <p:spPr>
          <a:xfrm>
            <a:off x="251012" y="7039545"/>
            <a:ext cx="6355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[SAEEB1.0]</a:t>
            </a:r>
          </a:p>
          <a:p>
            <a:pPr algn="just"/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Queda prohibido cualquier tipo de explotación, y en particular, la reproducción, distribución, comunicación pública y/o transformación, total o parcial, por cualquier medio, de este software sin el previo consentimiento expreso y por escrito.</a:t>
            </a:r>
          </a:p>
        </p:txBody>
      </p:sp>
    </p:spTree>
    <p:extLst>
      <p:ext uri="{BB962C8B-B14F-4D97-AF65-F5344CB8AC3E}">
        <p14:creationId xmlns:p14="http://schemas.microsoft.com/office/powerpoint/2010/main" val="101981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FA7C9CF-4ECC-45F5-87A4-FFFE902F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60BA4FD-6AC3-4E56-82F5-CCA5E20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10</a:t>
            </a:fld>
            <a:endParaRPr lang="es-MX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23213C-1ECE-4EAD-B9D1-E4A9CE1895E7}"/>
              </a:ext>
            </a:extLst>
          </p:cNvPr>
          <p:cNvSpPr txBox="1">
            <a:spLocks/>
          </p:cNvSpPr>
          <p:nvPr/>
        </p:nvSpPr>
        <p:spPr>
          <a:xfrm>
            <a:off x="456080" y="476655"/>
            <a:ext cx="5915025" cy="81805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3.3 Información Personal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Está sección esta diseñada para mostrar los datos del Usuario.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Tales como el nombre del usuario, edad, nombre del tutor, email del tutor, CURP del usuario, dirección y teléfono.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Por otro lado también podemos ver sus datos académicos, como la escuela a la que el usuario pertenece, el tipo de escuela y el director.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1D9BDF-EE93-473E-853D-DB4EE211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0" y="2762657"/>
            <a:ext cx="6354279" cy="26905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C87333-5167-4471-8748-174646D8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6" y="5453251"/>
            <a:ext cx="6012205" cy="202697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3D7042E-CB27-4B77-BE03-82F5AE85C653}"/>
              </a:ext>
            </a:extLst>
          </p:cNvPr>
          <p:cNvSpPr/>
          <p:nvPr/>
        </p:nvSpPr>
        <p:spPr>
          <a:xfrm>
            <a:off x="619895" y="3527523"/>
            <a:ext cx="5480405" cy="183241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E4BB93-7976-4584-B30E-4796D2C13F80}"/>
              </a:ext>
            </a:extLst>
          </p:cNvPr>
          <p:cNvSpPr/>
          <p:nvPr/>
        </p:nvSpPr>
        <p:spPr>
          <a:xfrm>
            <a:off x="619895" y="5493321"/>
            <a:ext cx="5480405" cy="125767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05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FA7C9CF-4ECC-45F5-87A4-FFFE902F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60BA4FD-6AC3-4E56-82F5-CCA5E20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11</a:t>
            </a:fld>
            <a:endParaRPr lang="es-MX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23213C-1ECE-4EAD-B9D1-E4A9CE1895E7}"/>
              </a:ext>
            </a:extLst>
          </p:cNvPr>
          <p:cNvSpPr txBox="1">
            <a:spLocks/>
          </p:cNvSpPr>
          <p:nvPr/>
        </p:nvSpPr>
        <p:spPr>
          <a:xfrm>
            <a:off x="456080" y="476655"/>
            <a:ext cx="5915025" cy="81805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3.4 Bandeja de Entrada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La bandeja de entrada permite ver los mensajes que otros usuarios le envíen.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De forma general tenemos: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Menú dentro de la bandeja de entrada:</a:t>
            </a:r>
          </a:p>
          <a:p>
            <a:pPr marL="342900" lvl="2" indent="0" algn="just">
              <a:spcBef>
                <a:spcPts val="750"/>
              </a:spcBef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Permite regresar al Inicio, ver mensajes recibidos, mensajes enviados o redactar.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Mensajes en cuestión.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-&gt; Para ver un mensaje: Seleccionar VER.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Aplica para cualquiera de los mensajes, pueden ser recibidos o enviados.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21082D-7AEB-4A12-8D18-55BBF659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" y="1535025"/>
            <a:ext cx="6507804" cy="30369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C0F4EF8-9CA3-4EFA-A185-2046528337C6}"/>
              </a:ext>
            </a:extLst>
          </p:cNvPr>
          <p:cNvSpPr/>
          <p:nvPr/>
        </p:nvSpPr>
        <p:spPr>
          <a:xfrm>
            <a:off x="1046598" y="2120630"/>
            <a:ext cx="4128517" cy="69066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198456-542C-4784-AD4C-6BC7FE90B305}"/>
              </a:ext>
            </a:extLst>
          </p:cNvPr>
          <p:cNvSpPr/>
          <p:nvPr/>
        </p:nvSpPr>
        <p:spPr>
          <a:xfrm>
            <a:off x="5403503" y="2225376"/>
            <a:ext cx="318052" cy="337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0E1A85-92D6-4365-9FB6-7613A1514E9A}"/>
              </a:ext>
            </a:extLst>
          </p:cNvPr>
          <p:cNvSpPr/>
          <p:nvPr/>
        </p:nvSpPr>
        <p:spPr>
          <a:xfrm>
            <a:off x="334228" y="3000982"/>
            <a:ext cx="5726104" cy="134728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1B08A5D-A929-4343-A442-2F335A2EE253}"/>
              </a:ext>
            </a:extLst>
          </p:cNvPr>
          <p:cNvSpPr/>
          <p:nvPr/>
        </p:nvSpPr>
        <p:spPr>
          <a:xfrm>
            <a:off x="6174905" y="3505656"/>
            <a:ext cx="318052" cy="337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A4E57F5-D0A3-43B4-8C5E-BF7E9201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6" y="7405534"/>
            <a:ext cx="6167931" cy="1363499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8AFF091-2728-41AD-9B52-4D63D0C001F1}"/>
              </a:ext>
            </a:extLst>
          </p:cNvPr>
          <p:cNvSpPr/>
          <p:nvPr/>
        </p:nvSpPr>
        <p:spPr>
          <a:xfrm rot="5400000">
            <a:off x="577434" y="7524350"/>
            <a:ext cx="554477" cy="33319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4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FA7C9CF-4ECC-45F5-87A4-FFFE902F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60BA4FD-6AC3-4E56-82F5-CCA5E20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12</a:t>
            </a:fld>
            <a:endParaRPr lang="es-MX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523213C-1ECE-4EAD-B9D1-E4A9CE1895E7}"/>
              </a:ext>
            </a:extLst>
          </p:cNvPr>
          <p:cNvSpPr txBox="1">
            <a:spLocks/>
          </p:cNvSpPr>
          <p:nvPr/>
        </p:nvSpPr>
        <p:spPr>
          <a:xfrm>
            <a:off x="456080" y="476655"/>
            <a:ext cx="5915025" cy="81805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Al ver el mensaje recibido aparecerá como se muestra a continuación, si se desea Responder seleccionar dicha opción:</a:t>
            </a: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Al responder el mensaje tendremos la siguiente pantalla: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7DD7365-4610-4BC1-8270-880789AEF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53"/>
          <a:stretch/>
        </p:blipFill>
        <p:spPr>
          <a:xfrm>
            <a:off x="1378085" y="1161057"/>
            <a:ext cx="3786090" cy="322494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10927CB-8216-4FC5-B457-1F969B821248}"/>
              </a:ext>
            </a:extLst>
          </p:cNvPr>
          <p:cNvSpPr/>
          <p:nvPr/>
        </p:nvSpPr>
        <p:spPr>
          <a:xfrm rot="5400000">
            <a:off x="3622191" y="3078810"/>
            <a:ext cx="554477" cy="33319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43DA75-FC0E-46E5-8207-CCBCEA7A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4" y="5070404"/>
            <a:ext cx="5915025" cy="30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F12C2-8353-4713-93CA-A63A0464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15566"/>
            <a:ext cx="5915025" cy="77203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Después de llenar los datos requeridos y el mensaje, seleccionamos Enviar mensaje.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-&gt; Para redactar un mensaje: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De igual forma se llenan todos los datos y después se envía el mensaje.</a:t>
            </a: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8DFE9E-2587-4091-A47E-EC150D00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EAB976-795A-4C93-981A-20CF2EFC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4" y="1386941"/>
            <a:ext cx="6118698" cy="254161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DC504BB-40EC-4C9B-AC87-2A0E3A90EDCA}"/>
              </a:ext>
            </a:extLst>
          </p:cNvPr>
          <p:cNvSpPr/>
          <p:nvPr/>
        </p:nvSpPr>
        <p:spPr>
          <a:xfrm>
            <a:off x="3171217" y="3370639"/>
            <a:ext cx="888719" cy="48982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DEC43E-E61B-49CA-B6E1-3752458A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3" y="5215447"/>
            <a:ext cx="5155660" cy="26694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E7B22D-B88C-44D0-B989-F67E59A3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2" y="7794307"/>
            <a:ext cx="5265528" cy="920486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EAAC22A-C602-4D2C-A9F8-7323CE618ED6}"/>
              </a:ext>
            </a:extLst>
          </p:cNvPr>
          <p:cNvSpPr/>
          <p:nvPr/>
        </p:nvSpPr>
        <p:spPr>
          <a:xfrm rot="5400000">
            <a:off x="1885732" y="7381462"/>
            <a:ext cx="608425" cy="386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6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BAFD9-8BD2-4D03-872F-0C4B01C5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47396"/>
            <a:ext cx="5915025" cy="7688555"/>
          </a:xfrm>
        </p:spPr>
        <p:txBody>
          <a:bodyPr/>
          <a:lstStyle/>
          <a:p>
            <a:pPr marL="0" indent="0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3.4 Calificaciones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3.4.1 Padre de Familia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En está sección el padre de familia puede ver las calificaciones del alumno en el periodo actual.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Dichas calificaciones estarán siendo actualizadas por periodo.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1A860F-0B08-4C4A-B73B-55002D3B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4160FA-1080-409C-8604-B6899C6E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FA5235-C133-4D50-9213-3A7E2261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6" y="2451533"/>
            <a:ext cx="5973097" cy="30740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D39773-5FDF-4E1C-91E7-42A97CCE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9" y="5525554"/>
            <a:ext cx="5663381" cy="9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BAFD9-8BD2-4D03-872F-0C4B01C5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47396"/>
            <a:ext cx="5915025" cy="7688555"/>
          </a:xfrm>
        </p:spPr>
        <p:txBody>
          <a:bodyPr/>
          <a:lstStyle/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3.4.2 Profesor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En está sección el profesor puede ver agregar calificaciones a los alumnos de sus grupos, dichas calificaciones estarán siendo actualizadas por periodo.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Para agregar una calificación lo primero que debe hacer es seleccionar un grupo. Y seleccionar ACEPTAR.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Aparecerá  una lista con todos los alumnos que existen en dicho grupo, se seleccionará una calificación para cada alumno. Finalmente Agregar Calificaciones.</a:t>
            </a: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1A860F-0B08-4C4A-B73B-55002D3B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4160FA-1080-409C-8604-B6899C6E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15</a:t>
            </a:fld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CCCC77-E35F-453C-B087-08AB0C01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2542564"/>
            <a:ext cx="6150077" cy="230071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4BF5854-D0C2-4A0D-AD6E-11A0CADD11AC}"/>
              </a:ext>
            </a:extLst>
          </p:cNvPr>
          <p:cNvSpPr/>
          <p:nvPr/>
        </p:nvSpPr>
        <p:spPr>
          <a:xfrm rot="16200000">
            <a:off x="873065" y="4492518"/>
            <a:ext cx="465748" cy="386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2773AC-7E1F-48EF-BF36-D5FC8DBAE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5914997"/>
            <a:ext cx="5586660" cy="2883107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845A54A-61A2-484F-913C-AFF29733A918}"/>
              </a:ext>
            </a:extLst>
          </p:cNvPr>
          <p:cNvSpPr/>
          <p:nvPr/>
        </p:nvSpPr>
        <p:spPr>
          <a:xfrm>
            <a:off x="1651819" y="7163355"/>
            <a:ext cx="789500" cy="3863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28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B2FB4-271F-4216-8058-55C57766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02342"/>
            <a:ext cx="5915025" cy="7933609"/>
          </a:xfrm>
        </p:spPr>
        <p:txBody>
          <a:bodyPr/>
          <a:lstStyle/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Boleta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Está sección esta destinada únicamente para los orientadores, cuyo deber es generar las boletas al finalizar cierto periodo escolar. 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Para iniciar, les aparecerá una lista de todos sus alumnos, deben seleccionar el Alumno del que desean generar la boleta y “ACEPTAR”.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Se debe confirmar el alumno que se ha elegido.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6D283E-EC0B-4D62-A730-3207DD0E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69A70A-2059-4E44-B78E-A4B989C7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16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835A8B-0710-4FC3-8FBC-834DA7DD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333017"/>
            <a:ext cx="5915025" cy="2339448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FFDE918-18CD-494F-BA2B-B21470A3B6A5}"/>
              </a:ext>
            </a:extLst>
          </p:cNvPr>
          <p:cNvSpPr/>
          <p:nvPr/>
        </p:nvSpPr>
        <p:spPr>
          <a:xfrm>
            <a:off x="1541206" y="3834580"/>
            <a:ext cx="523568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933F4C-0A75-4964-8C3C-94390073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9" y="5332131"/>
            <a:ext cx="5727979" cy="224415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ABFDC96-7E0C-4640-A790-5BCE649FE24B}"/>
              </a:ext>
            </a:extLst>
          </p:cNvPr>
          <p:cNvSpPr/>
          <p:nvPr/>
        </p:nvSpPr>
        <p:spPr>
          <a:xfrm>
            <a:off x="1541206" y="6781800"/>
            <a:ext cx="523568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07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C1F6-6469-4437-A61E-5E696A26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64574"/>
            <a:ext cx="5915025" cy="7771377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Después de confirmar aparecerá una previsualización de los datos del alumno y sus calificaciones.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Para generar la boleta en un archivo PDF, seleccionar “PDF”.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753E93-CAFC-44DA-A205-33F5D634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8D85E0-FF69-4FE6-B795-9928E74A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17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AA8015-3EB2-4A3B-8D14-54310DB9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1" y="1686647"/>
            <a:ext cx="5915025" cy="2174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00A7AD-D9CE-4A8E-AD69-9ABA7FE8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41" y="3860665"/>
            <a:ext cx="5777375" cy="309815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470133C-AA49-4C8F-81DF-A973CB496653}"/>
              </a:ext>
            </a:extLst>
          </p:cNvPr>
          <p:cNvSpPr/>
          <p:nvPr/>
        </p:nvSpPr>
        <p:spPr>
          <a:xfrm>
            <a:off x="946747" y="6488975"/>
            <a:ext cx="638705" cy="53125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D6EBB7-3F18-469E-9785-F0CECAFAC57D}"/>
              </a:ext>
            </a:extLst>
          </p:cNvPr>
          <p:cNvSpPr/>
          <p:nvPr/>
        </p:nvSpPr>
        <p:spPr>
          <a:xfrm>
            <a:off x="471487" y="6601170"/>
            <a:ext cx="383919" cy="33183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89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5C6E8-B576-4C55-AC29-E0EF9788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83458"/>
            <a:ext cx="5915025" cy="7852493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Se abrirá otra pestaña en el navegador que habrá generado el archivo PDF de la boleta.</a:t>
            </a: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30DBB6-F140-4DD3-B11D-31A67609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54DA32-2321-476F-95AD-94227E5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F7B11F-A28A-4428-84EE-2BB91079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7" y="1207061"/>
            <a:ext cx="6496665" cy="33649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86C681-FAD8-422C-B17A-FD5D39132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13"/>
          <a:stretch/>
        </p:blipFill>
        <p:spPr>
          <a:xfrm>
            <a:off x="180666" y="4564466"/>
            <a:ext cx="6496665" cy="12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61721-FC58-4B2E-93ED-2DF62E9E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17090"/>
            <a:ext cx="5915025" cy="7918861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3.6 Citas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3.6.1 Padre de Familia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Esta sección está diseñada para que el padre de familia pueda ver las citas que tiene programadas con el Orientador.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La primera pantalla son todas las citas recibidas con sus detalles.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Algunas otras funcionalidades que tiene esta sección son:</a:t>
            </a:r>
          </a:p>
          <a:p>
            <a:pPr marL="457200" indent="-457200">
              <a:buAutoNum type="arabicPeriod"/>
            </a:pPr>
            <a:r>
              <a:rPr lang="es-MX" dirty="0"/>
              <a:t>Buscar las citas por fecha.</a:t>
            </a:r>
          </a:p>
          <a:p>
            <a:pPr marL="457200" indent="-457200" algn="just">
              <a:buAutoNum type="arabicPeriod"/>
            </a:pPr>
            <a:r>
              <a:rPr lang="es-MX" dirty="0"/>
              <a:t>Puede confirmar el estado de su cita, si es pendiente implica que no ha confirmado su cita directamente.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427905-B319-4DB8-B896-675D7BFE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5B138C-4063-4B84-8429-DEAB2B5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19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40EE49-4DC5-4784-8FB3-588B927C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3" y="2101645"/>
            <a:ext cx="6144294" cy="32205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2EBAE89-385B-4A90-9D17-9AA7F59E6311}"/>
              </a:ext>
            </a:extLst>
          </p:cNvPr>
          <p:cNvSpPr/>
          <p:nvPr/>
        </p:nvSpPr>
        <p:spPr>
          <a:xfrm>
            <a:off x="1566179" y="2735511"/>
            <a:ext cx="2261027" cy="53125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2E2DC53-A6D0-4DC6-B6EB-57F8D885C8E9}"/>
              </a:ext>
            </a:extLst>
          </p:cNvPr>
          <p:cNvSpPr/>
          <p:nvPr/>
        </p:nvSpPr>
        <p:spPr>
          <a:xfrm>
            <a:off x="877528" y="4498258"/>
            <a:ext cx="818537" cy="4129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584701-8C2C-48CB-BCF6-DE25D979FA9F}"/>
              </a:ext>
            </a:extLst>
          </p:cNvPr>
          <p:cNvSpPr/>
          <p:nvPr/>
        </p:nvSpPr>
        <p:spPr>
          <a:xfrm>
            <a:off x="3941841" y="2832173"/>
            <a:ext cx="318052" cy="3379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EAC074A-617E-4EB7-AC1B-D319D6DF5168}"/>
              </a:ext>
            </a:extLst>
          </p:cNvPr>
          <p:cNvSpPr/>
          <p:nvPr/>
        </p:nvSpPr>
        <p:spPr>
          <a:xfrm>
            <a:off x="444842" y="4535769"/>
            <a:ext cx="318052" cy="3379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05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D5AF-84F8-41F6-8FDA-F5100BCD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588929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" panose="020B0502040204020203" pitchFamily="34" charset="0"/>
                <a:cs typeface="Segoe UI" panose="020B0502040204020203" pitchFamily="34" charset="0"/>
              </a:rPr>
              <a:t>Hoja de Control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8F774A-2024-4C2B-94AA-E6C14B085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00519"/>
              </p:ext>
            </p:extLst>
          </p:nvPr>
        </p:nvGraphicFramePr>
        <p:xfrm>
          <a:off x="471488" y="1344706"/>
          <a:ext cx="5915025" cy="18211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572465">
                  <a:extLst>
                    <a:ext uri="{9D8B030D-6E8A-4147-A177-3AD203B41FA5}">
                      <a16:colId xmlns:a16="http://schemas.microsoft.com/office/drawing/2014/main" val="2649906118"/>
                    </a:ext>
                  </a:extLst>
                </a:gridCol>
                <a:gridCol w="4342560">
                  <a:extLst>
                    <a:ext uri="{9D8B030D-6E8A-4147-A177-3AD203B41FA5}">
                      <a16:colId xmlns:a16="http://schemas.microsoft.com/office/drawing/2014/main" val="702902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Proyecto: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Sistema de Administración</a:t>
                      </a:r>
                      <a:r>
                        <a:rPr lang="es-MX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Escolar de Educación Básica</a:t>
                      </a:r>
                      <a:endParaRPr lang="es-MX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Entregable: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Manual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56406"/>
                  </a:ext>
                </a:extLst>
              </a:tr>
              <a:tr h="369943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Autor(es):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Carrillo Balcázar Eduardo Yair</a:t>
                      </a:r>
                    </a:p>
                    <a:p>
                      <a:pPr algn="l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Díaz</a:t>
                      </a:r>
                      <a:r>
                        <a:rPr lang="es-MX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Ramos Enrique</a:t>
                      </a:r>
                    </a:p>
                    <a:p>
                      <a:pPr algn="l"/>
                      <a:r>
                        <a:rPr lang="es-MX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Nicolás Sayago Abigail</a:t>
                      </a:r>
                      <a:endParaRPr lang="es-MX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1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Versión/Edición: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2503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D7C94-2958-4E50-AC43-A43D5257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A4925-480A-4A8D-8D7C-4BF69D76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2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348925-1E24-4F66-8EBA-8812C0EB72B8}"/>
              </a:ext>
            </a:extLst>
          </p:cNvPr>
          <p:cNvSpPr txBox="1"/>
          <p:nvPr/>
        </p:nvSpPr>
        <p:spPr>
          <a:xfrm>
            <a:off x="471488" y="3498868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CONTROL DE DISTRIBUCIÓN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A25F3CA-086F-4F8B-8B2F-908864CB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80578"/>
              </p:ext>
            </p:extLst>
          </p:nvPr>
        </p:nvGraphicFramePr>
        <p:xfrm>
          <a:off x="471488" y="4082501"/>
          <a:ext cx="591502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15024">
                  <a:extLst>
                    <a:ext uri="{9D8B030D-6E8A-4147-A177-3AD203B41FA5}">
                      <a16:colId xmlns:a16="http://schemas.microsoft.com/office/drawing/2014/main" val="38927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Nombres y Apellidos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9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Carrillo</a:t>
                      </a:r>
                      <a:r>
                        <a:rPr lang="es-MX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Balcázar Eduardo Yair</a:t>
                      </a:r>
                      <a:endParaRPr lang="es-MX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9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Díaz</a:t>
                      </a:r>
                      <a:r>
                        <a:rPr lang="es-MX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Ramos Enrique</a:t>
                      </a:r>
                      <a:endParaRPr lang="es-MX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3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Nicolás Sayago Abigail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1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8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61721-FC58-4B2E-93ED-2DF62E9E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17090"/>
            <a:ext cx="5915025" cy="7918861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3.6.1 Orientador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Esta sección está diseñada para que el Orientador pueda ver las citas que tiene programadas con los padres de familia.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La primera pantalla son todas las citas recibidas.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Algunas otras funcionalidades que tiene esta sección son:</a:t>
            </a:r>
          </a:p>
          <a:p>
            <a:pPr marL="457200" indent="-457200">
              <a:buAutoNum type="arabicPeriod"/>
            </a:pPr>
            <a:r>
              <a:rPr lang="es-MX" dirty="0"/>
              <a:t>Buscar las citas por fecha.</a:t>
            </a:r>
          </a:p>
          <a:p>
            <a:pPr marL="457200" indent="-457200" algn="just">
              <a:buAutoNum type="arabicPeriod"/>
            </a:pPr>
            <a:r>
              <a:rPr lang="es-MX" dirty="0"/>
              <a:t>Observa si los padres de familia han confirmado o no su cita.</a:t>
            </a:r>
          </a:p>
          <a:p>
            <a:pPr marL="457200" indent="-457200" algn="just">
              <a:buAutoNum type="arabicPeriod"/>
            </a:pPr>
            <a:r>
              <a:rPr lang="es-MX" dirty="0"/>
              <a:t>El orientador puede generar una nueva cita.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427905-B319-4DB8-B896-675D7BFE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5B138C-4063-4B84-8429-DEAB2B5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20</a:t>
            </a:fld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1C4484-238B-4D50-A0D8-C61810A7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2" y="1725717"/>
            <a:ext cx="6171364" cy="328902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9660266-9FE4-403C-817B-71093A11FB0E}"/>
              </a:ext>
            </a:extLst>
          </p:cNvPr>
          <p:cNvSpPr/>
          <p:nvPr/>
        </p:nvSpPr>
        <p:spPr>
          <a:xfrm>
            <a:off x="1696065" y="2419059"/>
            <a:ext cx="2261027" cy="53125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0BB1DA-658D-42D6-86B4-143BC4C2D29F}"/>
              </a:ext>
            </a:extLst>
          </p:cNvPr>
          <p:cNvSpPr/>
          <p:nvPr/>
        </p:nvSpPr>
        <p:spPr>
          <a:xfrm>
            <a:off x="4111008" y="2515721"/>
            <a:ext cx="318052" cy="3379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A56BBC-6EB5-433A-A2D6-E945B4FA1A09}"/>
              </a:ext>
            </a:extLst>
          </p:cNvPr>
          <p:cNvSpPr/>
          <p:nvPr/>
        </p:nvSpPr>
        <p:spPr>
          <a:xfrm>
            <a:off x="921774" y="4173793"/>
            <a:ext cx="818537" cy="4129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A6A054C-C2AC-4917-873E-A8C465D29CB0}"/>
              </a:ext>
            </a:extLst>
          </p:cNvPr>
          <p:cNvSpPr/>
          <p:nvPr/>
        </p:nvSpPr>
        <p:spPr>
          <a:xfrm>
            <a:off x="492516" y="4211304"/>
            <a:ext cx="318052" cy="3379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890C06-670D-42BB-BD77-EA63F7938015}"/>
              </a:ext>
            </a:extLst>
          </p:cNvPr>
          <p:cNvSpPr/>
          <p:nvPr/>
        </p:nvSpPr>
        <p:spPr>
          <a:xfrm>
            <a:off x="4031227" y="3272008"/>
            <a:ext cx="1440425" cy="49620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6197A2D-15B1-4566-8E90-B41A0B66E446}"/>
              </a:ext>
            </a:extLst>
          </p:cNvPr>
          <p:cNvSpPr/>
          <p:nvPr/>
        </p:nvSpPr>
        <p:spPr>
          <a:xfrm>
            <a:off x="3530524" y="3351145"/>
            <a:ext cx="318052" cy="337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45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1F428-4C4B-4D66-A2E3-CCCAA00A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83458"/>
            <a:ext cx="5915025" cy="7852493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-&gt; Generar Citas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Para generar una cita se deben llenar todos los datos correspondientes.</a:t>
            </a: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04A0A2-4505-41B5-83E5-395FACD6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F4D2EA-08DA-43DC-A3FF-750F977C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21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B6C1C1-D84B-45D3-ABBC-B1CC568A0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"/>
          <a:stretch/>
        </p:blipFill>
        <p:spPr>
          <a:xfrm>
            <a:off x="568734" y="1330396"/>
            <a:ext cx="5817778" cy="31162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FEC066-B8C0-4470-9256-319C66EEE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0" y="4446620"/>
            <a:ext cx="5894489" cy="73743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AB946C5-0071-4602-B9FB-F1FB58573142}"/>
              </a:ext>
            </a:extLst>
          </p:cNvPr>
          <p:cNvSpPr/>
          <p:nvPr/>
        </p:nvSpPr>
        <p:spPr>
          <a:xfrm>
            <a:off x="2374490" y="4446620"/>
            <a:ext cx="1054510" cy="4129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C8D9F90-3333-4BE0-BF54-9562E356FD6A}"/>
              </a:ext>
            </a:extLst>
          </p:cNvPr>
          <p:cNvSpPr/>
          <p:nvPr/>
        </p:nvSpPr>
        <p:spPr>
          <a:xfrm>
            <a:off x="1748145" y="4520361"/>
            <a:ext cx="523568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01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5CEE925-A168-454D-894D-AEA004770806}"/>
              </a:ext>
            </a:extLst>
          </p:cNvPr>
          <p:cNvSpPr txBox="1">
            <a:spLocks/>
          </p:cNvSpPr>
          <p:nvPr/>
        </p:nvSpPr>
        <p:spPr>
          <a:xfrm>
            <a:off x="608480" y="528181"/>
            <a:ext cx="5915025" cy="82813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2.1.8 Cerrar sesión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En la mayoría de las páginas existe un “Cerrar sesión”.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43078A-3A5B-40E6-A6D4-02182C52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8" y="3030105"/>
            <a:ext cx="5945443" cy="30837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D06D528-6C8A-4CB2-A764-518F57D04936}"/>
              </a:ext>
            </a:extLst>
          </p:cNvPr>
          <p:cNvSpPr/>
          <p:nvPr/>
        </p:nvSpPr>
        <p:spPr>
          <a:xfrm>
            <a:off x="5169770" y="3296245"/>
            <a:ext cx="523568" cy="324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8314-9CD9-427E-B01F-867BA228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588929"/>
          </a:xfrm>
        </p:spPr>
        <p:txBody>
          <a:bodyPr/>
          <a:lstStyle/>
          <a:p>
            <a:r>
              <a:rPr lang="es-MX" sz="32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EF18C-CDFA-4894-AFCB-DCF9055A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162227"/>
            <a:ext cx="5915025" cy="7073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1. Descripción del Sistema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1.1 Objeto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1.2 Alcance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1.3 Funcionalidad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2. Requerimientos para el Sistema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 Mapa del Sistema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3.1 Ingreso al Sistema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3.1.1 Entrar a la página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3.1.2 Iniciar sesión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3.2 Pagina principal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3.2.1 Padre de Familia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3.2.2 Profesor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3.2.3 Orientador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3.3 Información Personal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3.4 Bandeja de Entrada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3.4 Calificaciones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3.4.1 Padre de Familia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3.4.2 Profesor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3.5 Boleta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3.6 Citas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3.6.1 Padre de Familia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	3.6.2 Profesor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3.7 Cerrar sesión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06617D-83AE-4ED9-BEC2-40CF2A84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3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40969FA-00F9-47C1-8101-3055CCEC67BB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58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latin typeface="Segoe UI" panose="020B0502040204020203" pitchFamily="34" charset="0"/>
                <a:cs typeface="Segoe UI" panose="020B0502040204020203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51099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145D2-4F4B-4ECA-949C-D3BAF309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488141"/>
            <a:ext cx="5915025" cy="67478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1.1 Objeto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Construcción de un Sistema de Administración Escolar de Educación Básica.</a:t>
            </a:r>
          </a:p>
          <a:p>
            <a:pPr marL="0" indent="0" algn="just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1.2 Alcance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Está versión es únicamente para usuarios registrados en la base de datos SAEEB, entre ellos padres de familia, profesores y orientadores.</a:t>
            </a:r>
          </a:p>
          <a:p>
            <a:pPr marL="0" indent="0" algn="just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1.3 Funcionalidad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usuario podrá iniciar sesión dependiendo de su tipo de usuario:</a:t>
            </a:r>
          </a:p>
          <a:p>
            <a:pPr algn="just"/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Padre de Familia: 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usuario podrá ver la información personal de su hijo o tutorado, la bandeja de entrada, calificaciones del periodo actual y citas. Para más información vea la sección Padre de familia.</a:t>
            </a:r>
          </a:p>
          <a:p>
            <a:pPr algn="just"/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Profesor: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usuario podrá ver su información personal, la bandeja de entrada y subir calificaciones del periodo actual. Para más información vea la sección Profesor. </a:t>
            </a:r>
          </a:p>
          <a:p>
            <a:pPr algn="just"/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Orientador: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usuario podrá ver su información personal, la bandeja de entrada, generar boletas de calificaciones y citas. Para más información vea la sección Orientador. 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30B034-D496-40D7-B0A6-D328CA87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E856E6-CDF4-4909-80A3-C1EF1DF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4</a:t>
            </a:fld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8F82859-0E81-486A-96D8-7F5A1EC87B66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58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latin typeface="Segoe UI" panose="020B0502040204020203" pitchFamily="34" charset="0"/>
                <a:cs typeface="Segoe UI" panose="020B0502040204020203" pitchFamily="34" charset="0"/>
              </a:rPr>
              <a:t>1.Descripción del Sistema</a:t>
            </a:r>
          </a:p>
        </p:txBody>
      </p:sp>
    </p:spTree>
    <p:extLst>
      <p:ext uri="{BB962C8B-B14F-4D97-AF65-F5344CB8AC3E}">
        <p14:creationId xmlns:p14="http://schemas.microsoft.com/office/powerpoint/2010/main" val="324413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AB457-A8F7-41C8-AB54-C653467E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0" y="1298165"/>
            <a:ext cx="5915025" cy="73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3.1 Ingreso al Sistema</a:t>
            </a:r>
          </a:p>
          <a:p>
            <a:pPr marL="0" indent="0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3.1.1 Entrar a la página 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Para ingresar al Sistema necesitamos tener instaladas las herramientas descritas en la sección 2. Después de eso es necesario ingresar al navegador de su preferencia e ingresar la siguiente URL:</a:t>
            </a:r>
          </a:p>
          <a:p>
            <a:pPr marL="0" indent="0" algn="just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Localhost/ADOO/SAEEB/SAEEB</a:t>
            </a: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95AF73-DD1F-4018-AF06-D84AFCE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5</a:t>
            </a:fld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E7C43-AB70-4398-B820-6B15FA7E1273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58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latin typeface="Segoe UI" panose="020B0502040204020203" pitchFamily="34" charset="0"/>
                <a:cs typeface="Segoe UI" panose="020B0502040204020203" pitchFamily="34" charset="0"/>
              </a:rPr>
              <a:t>3. Mapa del Sistema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422D01F-3EAE-412A-B0F4-796ADF219DA9}"/>
              </a:ext>
            </a:extLst>
          </p:cNvPr>
          <p:cNvSpPr txBox="1">
            <a:spLocks/>
          </p:cNvSpPr>
          <p:nvPr/>
        </p:nvSpPr>
        <p:spPr>
          <a:xfrm>
            <a:off x="456080" y="4745457"/>
            <a:ext cx="5915025" cy="145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426EA8-B526-4845-8D0F-BF20D0A1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0" y="3532859"/>
            <a:ext cx="6042722" cy="322071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C3C6F-E9C0-4A76-B46B-6854677C2FFE}"/>
              </a:ext>
            </a:extLst>
          </p:cNvPr>
          <p:cNvSpPr/>
          <p:nvPr/>
        </p:nvSpPr>
        <p:spPr>
          <a:xfrm>
            <a:off x="550744" y="3640753"/>
            <a:ext cx="1476260" cy="240647"/>
          </a:xfrm>
          <a:prstGeom prst="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9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0D2A2-64AC-406A-BF8B-AE30D7E7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15566"/>
            <a:ext cx="5915025" cy="7720386"/>
          </a:xfrm>
        </p:spPr>
        <p:txBody>
          <a:bodyPr/>
          <a:lstStyle/>
          <a:p>
            <a:pPr marL="0" indent="0" algn="just">
              <a:buNone/>
            </a:pP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3.1.2 Iniciar sesión</a:t>
            </a: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Ya que estamos en la página principal, seleccionamos Iniciar Sesión.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A continuación se muestra la página para iniciar sesión, es necesario tener el </a:t>
            </a:r>
            <a:r>
              <a:rPr lang="es-MX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idUsuario</a:t>
            </a: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 y la </a:t>
            </a: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contraseña</a:t>
            </a: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poder ingresar.</a:t>
            </a: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EC195E-CE35-4A92-8A00-ADF37EA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79BA23-9BA8-4F03-810D-81D976D4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6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DB804B-6651-4F49-A60C-F70387D3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542442"/>
            <a:ext cx="4181476" cy="2252071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D2B5DE0-3B49-4A3C-BF5F-8D82D758F4C3}"/>
              </a:ext>
            </a:extLst>
          </p:cNvPr>
          <p:cNvSpPr/>
          <p:nvPr/>
        </p:nvSpPr>
        <p:spPr>
          <a:xfrm>
            <a:off x="943583" y="2976664"/>
            <a:ext cx="846306" cy="4182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6AF5A1-2529-4F92-A3AC-8F62EF8E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47" y="5263173"/>
            <a:ext cx="4524105" cy="321196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48F65D6-6D31-43B9-9380-A9CE352BD8D3}"/>
              </a:ext>
            </a:extLst>
          </p:cNvPr>
          <p:cNvSpPr/>
          <p:nvPr/>
        </p:nvSpPr>
        <p:spPr>
          <a:xfrm>
            <a:off x="1241899" y="6450865"/>
            <a:ext cx="846306" cy="4182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F487C4F-2C8A-41E9-B943-720538BB0585}"/>
              </a:ext>
            </a:extLst>
          </p:cNvPr>
          <p:cNvSpPr/>
          <p:nvPr/>
        </p:nvSpPr>
        <p:spPr>
          <a:xfrm>
            <a:off x="1241899" y="7050737"/>
            <a:ext cx="846306" cy="4182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96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BB92232-6204-4D10-BB3A-8FE92ECE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44E4BC-DB0D-4C1F-8649-E342DAF6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7</a:t>
            </a:fld>
            <a:endParaRPr lang="es-MX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4B9F91-D935-46C2-9C05-666D749C76A6}"/>
              </a:ext>
            </a:extLst>
          </p:cNvPr>
          <p:cNvSpPr txBox="1">
            <a:spLocks/>
          </p:cNvSpPr>
          <p:nvPr/>
        </p:nvSpPr>
        <p:spPr>
          <a:xfrm>
            <a:off x="456080" y="476655"/>
            <a:ext cx="5915025" cy="81805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3.2 Pagina principal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3.2.1 Padre de Familia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padre de familia tiene las opciones que aparecen en la página principal. Cada una de ellas será descrita en los próximos apartados. Para ingresar a cada una de ellas únicamente seleccionamos “</a:t>
            </a:r>
            <a:r>
              <a:rPr lang="es-MX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La página principal para un padre de familia es la siguiente: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B1A5AF-3E8E-414C-9DB1-BA22B053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9" y="2605036"/>
            <a:ext cx="6403562" cy="324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E8EC04-AE7C-48EB-814E-4C14557E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5" y="5851414"/>
            <a:ext cx="6444572" cy="20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7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70764-5A91-497D-AB2D-BB8C34FE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7745"/>
            <a:ext cx="5915025" cy="7798206"/>
          </a:xfrm>
        </p:spPr>
        <p:txBody>
          <a:bodyPr/>
          <a:lstStyle/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3.2.2 Profesor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Profesor tiene las opciones que aparecen en la página principal. Cada una de ellas será descrita en los próximos apartados. Para ingresar a cada una de ellas únicamente seleccionamos “Ver”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La página principal para un Profesor es la siguiente: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89DB3D-F416-47C3-9C29-0D0F78D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12A8DA-8B2A-4E10-86CD-CA00A70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85D86F-38C9-4767-9A1D-1C4007A4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9" y="2274296"/>
            <a:ext cx="6403562" cy="3245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FECF70-7884-4AEA-9CF4-A3760E59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2" y="5520221"/>
            <a:ext cx="6271041" cy="1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6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70764-5A91-497D-AB2D-BB8C34FE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7745"/>
            <a:ext cx="5915025" cy="7798206"/>
          </a:xfrm>
        </p:spPr>
        <p:txBody>
          <a:bodyPr/>
          <a:lstStyle/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3.2.3 Orientador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El Orientador tiene las opciones que aparecen en la página principal. Cada una de ellas será descrita en los próximos apartados. Para ingresar a cada una de ellas únicamente seleccionamos “Ver”</a:t>
            </a:r>
          </a:p>
          <a:p>
            <a:pPr marL="0" indent="0">
              <a:buNone/>
            </a:pPr>
            <a:r>
              <a:rPr lang="es-MX" sz="1600" dirty="0">
                <a:latin typeface="Segoe UI" panose="020B0502040204020203" pitchFamily="34" charset="0"/>
                <a:cs typeface="Segoe UI" panose="020B0502040204020203" pitchFamily="34" charset="0"/>
              </a:rPr>
              <a:t>La página principal para un Orientador es la siguiente: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89DB3D-F416-47C3-9C29-0D0F78D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12A8DA-8B2A-4E10-86CD-CA00A70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6C0D-720E-44E2-9D95-1AB23C2BDBC7}" type="slidenum">
              <a:rPr lang="es-MX" smtClean="0"/>
              <a:t>9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85D86F-38C9-4767-9A1D-1C4007A4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9" y="2274296"/>
            <a:ext cx="6403562" cy="324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C2AEA37-D0CB-4D0A-B3C4-305D37BFB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6"/>
          <a:stretch/>
        </p:blipFill>
        <p:spPr>
          <a:xfrm>
            <a:off x="217491" y="5510493"/>
            <a:ext cx="6403562" cy="18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1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1113</Words>
  <Application>Microsoft Office PowerPoint</Application>
  <PresentationFormat>Carta (216 x 279 mm)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Segoe UI</vt:lpstr>
      <vt:lpstr>Tema de Office</vt:lpstr>
      <vt:lpstr>Presentación de PowerPoint</vt:lpstr>
      <vt:lpstr>Hoja de Control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Nicolas Sayago</dc:creator>
  <cp:lastModifiedBy>Abigail Nic. S.</cp:lastModifiedBy>
  <cp:revision>96</cp:revision>
  <dcterms:created xsi:type="dcterms:W3CDTF">2017-12-01T18:55:27Z</dcterms:created>
  <dcterms:modified xsi:type="dcterms:W3CDTF">2018-06-15T06:28:03Z</dcterms:modified>
</cp:coreProperties>
</file>