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0" r:id="rId5"/>
    <p:sldId id="261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>
        <p:scale>
          <a:sx n="89" d="100"/>
          <a:sy n="89" d="100"/>
        </p:scale>
        <p:origin x="42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7AAC-46A4-47B0-926D-3C730C9B432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F1C2B06-3435-4759-943B-1C804487F53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48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7AAC-46A4-47B0-926D-3C730C9B432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2B06-3435-4759-943B-1C804487F53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3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7AAC-46A4-47B0-926D-3C730C9B432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2B06-3435-4759-943B-1C804487F53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19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7AAC-46A4-47B0-926D-3C730C9B432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2B06-3435-4759-943B-1C804487F53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88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7AAC-46A4-47B0-926D-3C730C9B432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2B06-3435-4759-943B-1C804487F53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23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7AAC-46A4-47B0-926D-3C730C9B432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2B06-3435-4759-943B-1C804487F53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60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7AAC-46A4-47B0-926D-3C730C9B432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2B06-3435-4759-943B-1C804487F53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67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7AAC-46A4-47B0-926D-3C730C9B432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2B06-3435-4759-943B-1C804487F53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64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7AAC-46A4-47B0-926D-3C730C9B432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2B06-3435-4759-943B-1C804487F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08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7AAC-46A4-47B0-926D-3C730C9B432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2B06-3435-4759-943B-1C804487F53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43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D557AAC-46A4-47B0-926D-3C730C9B432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2B06-3435-4759-943B-1C804487F53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80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57AAC-46A4-47B0-926D-3C730C9B4321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F1C2B06-3435-4759-943B-1C804487F53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28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F5EAEE-E8D8-B6CB-6F5C-D5F8DA271189}"/>
              </a:ext>
            </a:extLst>
          </p:cNvPr>
          <p:cNvSpPr txBox="1"/>
          <p:nvPr/>
        </p:nvSpPr>
        <p:spPr>
          <a:xfrm>
            <a:off x="1367406" y="604007"/>
            <a:ext cx="3099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CRED?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78DF9-6C27-3795-DA21-A7D477A0B570}"/>
              </a:ext>
            </a:extLst>
          </p:cNvPr>
          <p:cNvSpPr txBox="1"/>
          <p:nvPr/>
        </p:nvSpPr>
        <p:spPr>
          <a:xfrm>
            <a:off x="1367406" y="1922027"/>
            <a:ext cx="94831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 is a members-only club that rewards individuals for their timely credit card bill payments by </a:t>
            </a:r>
          </a:p>
          <a:p>
            <a:r>
              <a:rPr lang="en-US" dirty="0"/>
              <a:t>providing them with exclusive offers and access to premium experiences. It is a platform that allows</a:t>
            </a:r>
          </a:p>
          <a:p>
            <a:r>
              <a:rPr lang="en-US" dirty="0"/>
              <a:t>credit card users to manage multiple cards along with an analysis of their credit score. Members </a:t>
            </a:r>
          </a:p>
          <a:p>
            <a:r>
              <a:rPr lang="en-US" dirty="0"/>
              <a:t>with a high Experian or CRIF score are eligible for exclusive rewards upon payment of their credit</a:t>
            </a:r>
          </a:p>
          <a:p>
            <a:r>
              <a:rPr lang="en-US" dirty="0"/>
              <a:t>card bills through the app. Among many of the features in the app are CRED's credit card spend </a:t>
            </a:r>
          </a:p>
          <a:p>
            <a:r>
              <a:rPr lang="en-US" dirty="0"/>
              <a:t>tracking and management feature which provided the user with analysis of spend tracking and </a:t>
            </a:r>
          </a:p>
          <a:p>
            <a:r>
              <a:rPr lang="en-US" dirty="0"/>
              <a:t>efficiency of usage of the card.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479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2A0706-4E81-DE1D-74A3-BF56B5E2A7E6}"/>
              </a:ext>
            </a:extLst>
          </p:cNvPr>
          <p:cNvSpPr txBox="1"/>
          <p:nvPr/>
        </p:nvSpPr>
        <p:spPr>
          <a:xfrm>
            <a:off x="974785" y="517584"/>
            <a:ext cx="106409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Cred’s reinforcement mechanics :</a:t>
            </a:r>
          </a:p>
          <a:p>
            <a:endParaRPr lang="en-US" dirty="0"/>
          </a:p>
          <a:p>
            <a:r>
              <a:rPr lang="en-US" dirty="0"/>
              <a:t>Gems (Referral reward): Referral is also a common strategy used for increasing adoption across many products. </a:t>
            </a:r>
          </a:p>
          <a:p>
            <a:r>
              <a:rPr lang="en-US" dirty="0"/>
              <a:t>What Cred did here slightly differently was using reinforcement mechanics. Every referral got you ‘Gems’. </a:t>
            </a:r>
          </a:p>
          <a:p>
            <a:r>
              <a:rPr lang="en-US" dirty="0"/>
              <a:t>You could see your gems grow and you can sell these gems for cool rewards.</a:t>
            </a:r>
          </a:p>
          <a:p>
            <a:endParaRPr lang="en-IN" dirty="0"/>
          </a:p>
          <a:p>
            <a:r>
              <a:rPr lang="en-US" dirty="0"/>
              <a:t>Coins: Every time someone uses the app to make payment — they earn cred coins. They could have made </a:t>
            </a:r>
          </a:p>
          <a:p>
            <a:r>
              <a:rPr lang="en-US" dirty="0"/>
              <a:t>1 Rupee = 1 Cred Coin. But to give a sense of higher earning, coins are awarded disproportionately higher than </a:t>
            </a:r>
          </a:p>
          <a:p>
            <a:r>
              <a:rPr lang="en-US" dirty="0"/>
              <a:t>the amount you pay for.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65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A26565-3D78-808D-2313-1BEC0FC2E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455" y="1328468"/>
            <a:ext cx="8341625" cy="281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17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4D7ECF-791E-CA41-7C65-A1A1F908C354}"/>
              </a:ext>
            </a:extLst>
          </p:cNvPr>
          <p:cNvSpPr txBox="1"/>
          <p:nvPr/>
        </p:nvSpPr>
        <p:spPr>
          <a:xfrm>
            <a:off x="992037" y="595222"/>
            <a:ext cx="8684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COMPTETION AND SUSTAINABILITY OF CRED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DD38A-6810-D7CD-8439-93E41786D490}"/>
              </a:ext>
            </a:extLst>
          </p:cNvPr>
          <p:cNvSpPr txBox="1"/>
          <p:nvPr/>
        </p:nvSpPr>
        <p:spPr>
          <a:xfrm>
            <a:off x="992037" y="2251494"/>
            <a:ext cx="110539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Catering to only members, CRED Scan &amp; Pay does not seem to compete with apps like </a:t>
            </a:r>
            <a:r>
              <a:rPr lang="en-US" dirty="0" err="1"/>
              <a:t>PhonePe</a:t>
            </a:r>
            <a:r>
              <a:rPr lang="en-US" dirty="0"/>
              <a:t> and </a:t>
            </a:r>
            <a:r>
              <a:rPr lang="en-US" dirty="0" err="1"/>
              <a:t>Gpay</a:t>
            </a:r>
            <a:endParaRPr lang="en-US" dirty="0"/>
          </a:p>
          <a:p>
            <a:r>
              <a:rPr lang="en-US" dirty="0"/>
              <a:t>    rather aims to increase the level of engagement for existing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Mint, Cash and Salary Shield features, the company has already entered into the lending and insurance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company’s revenue has increased from INR 18 Cr in FY20 to INR 95.5 Cr in FY21 while the total loss too </a:t>
            </a:r>
          </a:p>
          <a:p>
            <a:r>
              <a:rPr lang="en-US" dirty="0"/>
              <a:t>     increased from INR 361 Cr to INR 524 Cr during the same periods.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625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7FCD69-67E1-4398-8F2E-A7B873A1E5A0}"/>
              </a:ext>
            </a:extLst>
          </p:cNvPr>
          <p:cNvSpPr txBox="1"/>
          <p:nvPr/>
        </p:nvSpPr>
        <p:spPr>
          <a:xfrm>
            <a:off x="914401" y="566157"/>
            <a:ext cx="10126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started as a credit card bill payments app in 2018 has expanded to CRED Pay for making utility bills, </a:t>
            </a:r>
          </a:p>
          <a:p>
            <a:r>
              <a:rPr lang="en-US" dirty="0"/>
              <a:t>CRED Mint for P2P lending, CRED Store, CRED Cash for loans and now Scan-and-Pay for UPI.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7B2E97-BE6A-B8D3-7CFE-FEB1577691A2}"/>
              </a:ext>
            </a:extLst>
          </p:cNvPr>
          <p:cNvSpPr txBox="1"/>
          <p:nvPr/>
        </p:nvSpPr>
        <p:spPr>
          <a:xfrm>
            <a:off x="914401" y="1790154"/>
            <a:ext cx="10665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 &amp; Pay, a UPI payment feature, is made available to CRED members only. Member eligibility involves having a </a:t>
            </a:r>
          </a:p>
          <a:p>
            <a:r>
              <a:rPr lang="en-US" dirty="0"/>
              <a:t>750 Experian score, so despite being UPI at the core, CRED’s Scan &amp; Pay feature does not really compete with </a:t>
            </a:r>
          </a:p>
          <a:p>
            <a:r>
              <a:rPr lang="en-US" dirty="0"/>
              <a:t>other UPI apps. Those work for anyone and everyone who owns a mobile phone.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851D3-CD2D-3FD9-6488-F6E9609477F9}"/>
              </a:ext>
            </a:extLst>
          </p:cNvPr>
          <p:cNvSpPr txBox="1"/>
          <p:nvPr/>
        </p:nvSpPr>
        <p:spPr>
          <a:xfrm>
            <a:off x="914401" y="3291150"/>
            <a:ext cx="10748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Unlike other UPI payments features, the company claims to offer certain unique features such as payments </a:t>
            </a:r>
          </a:p>
          <a:p>
            <a:r>
              <a:rPr lang="en-US" dirty="0"/>
              <a:t>protection, </a:t>
            </a:r>
            <a:r>
              <a:rPr lang="en-US" dirty="0" err="1"/>
              <a:t>customisable</a:t>
            </a:r>
            <a:r>
              <a:rPr lang="en-US" dirty="0"/>
              <a:t> experience and anonymous UPI. Besides providing the existing status of the transaction, </a:t>
            </a:r>
          </a:p>
          <a:p>
            <a:r>
              <a:rPr lang="en-US" dirty="0"/>
              <a:t>CRED is claiming 100% protection on every payment in case of failures.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35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D380E-C75B-34CA-AE5C-644434EB9308}"/>
              </a:ext>
            </a:extLst>
          </p:cNvPr>
          <p:cNvSpPr txBox="1"/>
          <p:nvPr/>
        </p:nvSpPr>
        <p:spPr>
          <a:xfrm>
            <a:off x="681486" y="1250831"/>
            <a:ext cx="11065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of CRED’s users might themselves be so habituated to Paytm or Google Pay or </a:t>
            </a:r>
            <a:r>
              <a:rPr lang="en-US" dirty="0" err="1"/>
              <a:t>PhonePe</a:t>
            </a:r>
            <a:r>
              <a:rPr lang="en-US" dirty="0"/>
              <a:t> that the fact that </a:t>
            </a:r>
          </a:p>
          <a:p>
            <a:r>
              <a:rPr lang="en-US" dirty="0"/>
              <a:t>CRED has a UPI feature might not register immediately. So CRED has to continuously push for engagement through </a:t>
            </a:r>
          </a:p>
          <a:p>
            <a:r>
              <a:rPr lang="en-US" dirty="0"/>
              <a:t>marketing, notifications and more.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404DCC-8645-FD34-9F8E-3915D703434C}"/>
              </a:ext>
            </a:extLst>
          </p:cNvPr>
          <p:cNvSpPr txBox="1"/>
          <p:nvPr/>
        </p:nvSpPr>
        <p:spPr>
          <a:xfrm>
            <a:off x="681486" y="2782669"/>
            <a:ext cx="11428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the same time, the likes of Paytm, </a:t>
            </a:r>
            <a:r>
              <a:rPr lang="en-US" dirty="0" err="1"/>
              <a:t>PhonePe</a:t>
            </a:r>
            <a:r>
              <a:rPr lang="en-US" dirty="0"/>
              <a:t>, Amazon Pay and Google Pay already offer most features that CRED does, </a:t>
            </a:r>
          </a:p>
          <a:p>
            <a:r>
              <a:rPr lang="en-US" dirty="0"/>
              <a:t>including credit card bill payments, lending and much more.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390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41AC80-6E38-C2D1-B4C9-9F45515E2591}"/>
              </a:ext>
            </a:extLst>
          </p:cNvPr>
          <p:cNvSpPr txBox="1"/>
          <p:nvPr/>
        </p:nvSpPr>
        <p:spPr>
          <a:xfrm>
            <a:off x="569343" y="776378"/>
            <a:ext cx="11194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limited target market also limits the potential revenue streams for CRED, and also pose questions of </a:t>
            </a:r>
          </a:p>
          <a:p>
            <a:r>
              <a:rPr lang="en-US" dirty="0"/>
              <a:t>lack of scalability. “The idea is to increase the level of engagement and retain the members for a longer term, reducing </a:t>
            </a:r>
          </a:p>
          <a:p>
            <a:r>
              <a:rPr lang="en-US" dirty="0"/>
              <a:t>the CAC and increasing the ARPU,” said a company spokesperson.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1EFA07-24DB-6FFD-0930-1AB03E88FAE8}"/>
              </a:ext>
            </a:extLst>
          </p:cNvPr>
          <p:cNvSpPr txBox="1"/>
          <p:nvPr/>
        </p:nvSpPr>
        <p:spPr>
          <a:xfrm>
            <a:off x="569343" y="2061714"/>
            <a:ext cx="11562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 claims to offer a delightful and rewarding experience to users, which it says is the USP. While other apps do offer </a:t>
            </a:r>
          </a:p>
          <a:p>
            <a:r>
              <a:rPr lang="en-US" dirty="0"/>
              <a:t>similar rewards on every transaction, the term ‘delightful’ is subjective and does not necessarily mean deeper engagement </a:t>
            </a:r>
          </a:p>
          <a:p>
            <a:r>
              <a:rPr lang="en-US" dirty="0"/>
              <a:t>from the customer.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B27A1-A2EF-0194-1301-E0344FD1D402}"/>
              </a:ext>
            </a:extLst>
          </p:cNvPr>
          <p:cNvSpPr txBox="1"/>
          <p:nvPr/>
        </p:nvSpPr>
        <p:spPr>
          <a:xfrm>
            <a:off x="569343" y="3308231"/>
            <a:ext cx="88478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instance, Flipkart and Paytm have a loyalty </a:t>
            </a:r>
            <a:r>
              <a:rPr lang="en-US" dirty="0" err="1"/>
              <a:t>programme</a:t>
            </a:r>
            <a:r>
              <a:rPr lang="en-US" dirty="0"/>
              <a:t> that is similar to CRED Coins. </a:t>
            </a:r>
          </a:p>
          <a:p>
            <a:r>
              <a:rPr lang="en-US" dirty="0"/>
              <a:t>But while Flipkart has 150 Mn products, CRED just has a few thousands in its catalogue. </a:t>
            </a:r>
          </a:p>
          <a:p>
            <a:r>
              <a:rPr lang="en-US" dirty="0"/>
              <a:t>So the question is: Is the CRED store with its limited shopping experience actually delightful?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7244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58ABD2-9AB4-3554-9F4E-093D55292120}"/>
              </a:ext>
            </a:extLst>
          </p:cNvPr>
          <p:cNvSpPr txBox="1"/>
          <p:nvPr/>
        </p:nvSpPr>
        <p:spPr>
          <a:xfrm>
            <a:off x="4658264" y="2104845"/>
            <a:ext cx="15969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THANK</a:t>
            </a:r>
          </a:p>
          <a:p>
            <a:r>
              <a:rPr lang="en-US" sz="3200" dirty="0"/>
              <a:t>   YOU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485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9B0254-94F9-3EB5-DBC8-E885370C5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10" y="914401"/>
            <a:ext cx="8954780" cy="378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ow does CRED work">
            <a:extLst>
              <a:ext uri="{FF2B5EF4-FFF2-40B4-BE49-F238E27FC236}">
                <a16:creationId xmlns:a16="http://schemas.microsoft.com/office/drawing/2014/main" id="{953BA71C-DDD8-4F56-05DE-1C1133799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074" y="992037"/>
            <a:ext cx="7150542" cy="4023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347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ow CRED makes money">
            <a:extLst>
              <a:ext uri="{FF2B5EF4-FFF2-40B4-BE49-F238E27FC236}">
                <a16:creationId xmlns:a16="http://schemas.microsoft.com/office/drawing/2014/main" id="{1F66662C-4865-4122-9A8A-6B3609C95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339" y="957532"/>
            <a:ext cx="7089222" cy="3989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878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674E92-2115-07D5-598F-3A9BA08BB34C}"/>
              </a:ext>
            </a:extLst>
          </p:cNvPr>
          <p:cNvSpPr txBox="1"/>
          <p:nvPr/>
        </p:nvSpPr>
        <p:spPr>
          <a:xfrm>
            <a:off x="1078302" y="1345721"/>
            <a:ext cx="8286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 has no single best source of revenue. CRED has a varied product/service span – </a:t>
            </a:r>
          </a:p>
          <a:p>
            <a:r>
              <a:rPr lang="en-US" dirty="0"/>
              <a:t>Rent pay, CRED Stash, Store, Credit Card Payments, and CRED Pay.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30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ED - Key Offerings">
            <a:extLst>
              <a:ext uri="{FF2B5EF4-FFF2-40B4-BE49-F238E27FC236}">
                <a16:creationId xmlns:a16="http://schemas.microsoft.com/office/drawing/2014/main" id="{E7835CB9-7BD8-4A6E-98B0-B219CBB6E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129" y="69012"/>
            <a:ext cx="5827433" cy="599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20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70625-854B-B78E-B84A-DE496C7FB309}"/>
              </a:ext>
            </a:extLst>
          </p:cNvPr>
          <p:cNvSpPr txBox="1"/>
          <p:nvPr/>
        </p:nvSpPr>
        <p:spPr>
          <a:xfrm>
            <a:off x="1155940" y="491706"/>
            <a:ext cx="2478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MARKETING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8435E5-06B7-DC17-7FAD-38F0B9453C23}"/>
              </a:ext>
            </a:extLst>
          </p:cNvPr>
          <p:cNvSpPr txBox="1"/>
          <p:nvPr/>
        </p:nvSpPr>
        <p:spPr>
          <a:xfrm>
            <a:off x="1155940" y="1388853"/>
            <a:ext cx="38189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IPL Sponsorship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Viral marketing moves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Cred Mega Jackpot Week Campaign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Cred Powerplay Campaign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Mercedes GLC Coupe Giveaway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22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972366-D7B8-F62B-0BEE-359389095955}"/>
              </a:ext>
            </a:extLst>
          </p:cNvPr>
          <p:cNvSpPr txBox="1"/>
          <p:nvPr/>
        </p:nvSpPr>
        <p:spPr>
          <a:xfrm>
            <a:off x="1190445" y="1242203"/>
            <a:ext cx="1023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— Solve a real user need and provide amazing convenience through the app. Credit card payment was </a:t>
            </a:r>
          </a:p>
          <a:p>
            <a:r>
              <a:rPr lang="en-US" dirty="0"/>
              <a:t>always difficult in India — especially if you didn’t have a savings/current bank account with the provider.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DEA1B-FF02-69BC-6653-E72C715A1C14}"/>
              </a:ext>
            </a:extLst>
          </p:cNvPr>
          <p:cNvSpPr txBox="1"/>
          <p:nvPr/>
        </p:nvSpPr>
        <p:spPr>
          <a:xfrm>
            <a:off x="1190445" y="2143339"/>
            <a:ext cx="9324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Secondly, as we often realize, having a useful product alone is not enough. Increasing adoption and </a:t>
            </a:r>
          </a:p>
          <a:p>
            <a:r>
              <a:rPr lang="en-US" dirty="0"/>
              <a:t>engagement is often the challenge. Reinforcement learning is a useful strategy for this.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82574-B365-E29D-AE64-013FD98501E6}"/>
              </a:ext>
            </a:extLst>
          </p:cNvPr>
          <p:cNvSpPr txBox="1"/>
          <p:nvPr/>
        </p:nvSpPr>
        <p:spPr>
          <a:xfrm>
            <a:off x="1190445" y="402623"/>
            <a:ext cx="3909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PRODUCT ANALYSIS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5089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6C5E40-19FD-7248-19F4-6BF6FB461C21}"/>
              </a:ext>
            </a:extLst>
          </p:cNvPr>
          <p:cNvSpPr txBox="1"/>
          <p:nvPr/>
        </p:nvSpPr>
        <p:spPr>
          <a:xfrm>
            <a:off x="1285336" y="500332"/>
            <a:ext cx="507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Cred user Adoption Strategy: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40F0B-0706-9A51-3718-F4D3B52EFA71}"/>
              </a:ext>
            </a:extLst>
          </p:cNvPr>
          <p:cNvSpPr txBox="1"/>
          <p:nvPr/>
        </p:nvSpPr>
        <p:spPr>
          <a:xfrm>
            <a:off x="1285336" y="1328468"/>
            <a:ext cx="105294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Exclusivity (Create intrigue): Cred initially marketed as a members only app. And becoming a member gives </a:t>
            </a:r>
          </a:p>
          <a:p>
            <a:r>
              <a:rPr lang="en-US" dirty="0"/>
              <a:t>you certain exclusive benefits. This exclusivity brings with it a sense of intrigue and premium feeling to the app. </a:t>
            </a:r>
          </a:p>
          <a:p>
            <a:r>
              <a:rPr lang="en-US" dirty="0"/>
              <a:t>Over the years a similar strategy has been adopted by Gmail, Facebook to bring this sense of exclusivity and </a:t>
            </a:r>
          </a:p>
          <a:p>
            <a:r>
              <a:rPr lang="en-US" dirty="0"/>
              <a:t>intrigue through invite only growth in the beginning. A note for caution though is that ‘Exclusivity’ as a strategy </a:t>
            </a:r>
          </a:p>
          <a:p>
            <a:r>
              <a:rPr lang="en-US" dirty="0"/>
              <a:t>might not be ideal for every product- it has to tie into your larger business model. For Cred — they tied the </a:t>
            </a:r>
          </a:p>
          <a:p>
            <a:r>
              <a:rPr lang="en-US" dirty="0"/>
              <a:t>exclusivity based on a users credit score. Anyone with a score of above 750 could </a:t>
            </a:r>
            <a:r>
              <a:rPr lang="en-US" dirty="0" err="1"/>
              <a:t>enter.So</a:t>
            </a:r>
            <a:r>
              <a:rPr lang="en-US" dirty="0"/>
              <a:t> basically user with </a:t>
            </a:r>
          </a:p>
          <a:p>
            <a:r>
              <a:rPr lang="en-US" dirty="0"/>
              <a:t>a </a:t>
            </a:r>
            <a:r>
              <a:rPr lang="en-US" dirty="0" err="1"/>
              <a:t>scrore</a:t>
            </a:r>
            <a:r>
              <a:rPr lang="en-US" dirty="0"/>
              <a:t> 750+ will have good credit history and they are folks who use credit card often in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44309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4043</TotalTime>
  <Words>977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Bhargav</dc:creator>
  <cp:lastModifiedBy>Akash Bhargav</cp:lastModifiedBy>
  <cp:revision>4</cp:revision>
  <dcterms:created xsi:type="dcterms:W3CDTF">2022-10-18T18:30:47Z</dcterms:created>
  <dcterms:modified xsi:type="dcterms:W3CDTF">2022-10-21T13:54:30Z</dcterms:modified>
</cp:coreProperties>
</file>