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Maven Pro Medium"/>
      <p:regular r:id="rId26"/>
      <p:bold r:id="rId27"/>
    </p:embeddedFont>
    <p:embeddedFont>
      <p:font typeface="Nuni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Medium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NunitoLight-regular.fntdata"/><Relationship Id="rId27" Type="http://schemas.openxmlformats.org/officeDocument/2006/relationships/font" Target="fonts/MavenPr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Light-boldItalic.fntdata"/><Relationship Id="rId30" Type="http://schemas.openxmlformats.org/officeDocument/2006/relationships/font" Target="fonts/Nuni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69f11d1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69f11d1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69f11d1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69f11d1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69f11d12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69f11d12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69f11d1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69f11d1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6acf06f3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6acf06f3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62b246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62b246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62b246b8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62b246b8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69f11d1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69f11d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69f11d1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69f11d1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69f11d1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69f11d1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6acf06f3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6acf06f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69f11d1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69f11d1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6acf06f3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6acf06f3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jec.streamlit.app/" TargetMode="External"/><Relationship Id="rId4" Type="http://schemas.openxmlformats.org/officeDocument/2006/relationships/hyperlink" Target="https://github.com/sabarishreddy99/BigData_CS-GY-6513_Fall2023_Proj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3275" y="1130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Vehicle Collision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15075" y="3167000"/>
            <a:ext cx="85206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Abijith Pradeep (ap8246)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Damaraju Venkatesh (vd2348)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 Sabarish Reddy Remala (jr6421)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Analysis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Vehicle groups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Small, Light, Medium, Heavy, Other (Unknown), Unspecified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Analysis was done filtering out the Unspecified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a UDF on the above groups to return strings based on the presence of a group.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Filtered out with license_status column and analysed for unlicensed drivers, which indirectly checks out as crime.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</a:t>
            </a:r>
            <a:r>
              <a:rPr lang="en"/>
              <a:t>Inferences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255025" y="1268450"/>
            <a:ext cx="7030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eriod"/>
            </a:pPr>
            <a:r>
              <a:rPr lang="en"/>
              <a:t>Light Mode vehicles had the highest overall number of accidents, about 1.8M, which was 50% of the total vehicles present.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the second analysis the above inference made sense, as we found Light mode vehicles colliding with each other or other pedestrians/obstacles as the highest number, around 600k collisions out of the 1.8M unique collisions, which contributed around 33%.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Contributing factors of unlicensed drivers showed that driver inattention or carelessness caused a major number of accidents, around 5800 which was 28% of the total unlicensed driver accidents.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Limitations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14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We tried to correlate the accident data with weather data in  NYC. But the data we found was insufficient to provide any conclusions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There are few columns for which off street or cross street names mentioned which could be leveraged to fetch the borough, but it was too ambiguous to derive.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Grouping vehicles was tough with only a single given column (Vehicle_Type) so we had incorporate another column (Vehicle_Make) in order to group the vehicles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Lot of repeated reasons under the contributing factor column which made it difficult to classify without grouping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https://projec.streamlit.app/</a:t>
            </a:r>
            <a:r>
              <a:rPr b="1" lang="en" sz="1900"/>
              <a:t> </a:t>
            </a:r>
            <a:endParaRPr b="1"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Above URL is our web interface containing all the interactive plots and analysis related to our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Github Repository:</a:t>
            </a:r>
            <a:r>
              <a:rPr lang="en"/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https://github.com/sabarishreddy99/BigData_CS-GY-6513_Fall2023_Proj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17900" y="1597875"/>
            <a:ext cx="70305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>
                <a:latin typeface="Maven Pro Medium"/>
                <a:ea typeface="Maven Pro Medium"/>
                <a:cs typeface="Maven Pro Medium"/>
                <a:sym typeface="Maven Pro Medium"/>
              </a:rPr>
              <a:t>Traffic accidents are serious issues, that can possibly cause disabilities, injuries, and even fatalities. </a:t>
            </a:r>
            <a:endParaRPr sz="1325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>
                <a:latin typeface="Maven Pro Medium"/>
                <a:ea typeface="Maven Pro Medium"/>
                <a:cs typeface="Maven Pro Medium"/>
                <a:sym typeface="Maven Pro Medium"/>
              </a:rPr>
              <a:t>In order to decrease the number of accidents, we need to understand and analyze the traffic accidents.</a:t>
            </a:r>
            <a:endParaRPr sz="1325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>
                <a:latin typeface="Maven Pro Medium"/>
                <a:ea typeface="Maven Pro Medium"/>
                <a:cs typeface="Maven Pro Medium"/>
                <a:sym typeface="Maven Pro Medium"/>
              </a:rPr>
              <a:t>We found few datasets suitable for this in NYC Open Data program. </a:t>
            </a:r>
            <a:endParaRPr sz="1325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325">
                <a:latin typeface="Maven Pro Medium"/>
                <a:ea typeface="Maven Pro Medium"/>
                <a:cs typeface="Maven Pro Medium"/>
                <a:sym typeface="Maven Pro Medium"/>
              </a:rPr>
              <a:t>Big Data ecosystem has the ability to store, manipulate, analyze, and mine large traffic accident datasets and can drive knowledge creation that can help decision-makers reduce the number of accidents. </a:t>
            </a:r>
            <a:endParaRPr sz="1325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379975"/>
            <a:ext cx="70305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Given the dataset of Motor Vehicle Collisions, provide statistical answers by searching within the data to provide useful insights for motor vehicle accident prevention.</a:t>
            </a:r>
            <a:endParaRPr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AutoNum type="arabicParenR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Are number of accidents increasing or decreasing over years?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AutoNum type="arabicParenR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Can we identify the hotspots across NYC for accidents?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AutoNum type="arabicParenR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are major causes for accidents?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AutoNum type="arabicParenR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Which category of people on the road are most affected because of accident?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AutoNum type="arabicParenR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Are new laws and regulations effective in limiting the accidents?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Data Pre-Processing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693600"/>
            <a:ext cx="7030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b="1" lang="en" sz="1408"/>
              <a:t>Null values:</a:t>
            </a:r>
            <a:r>
              <a:rPr lang="en" sz="1408"/>
              <a:t> A record from dataset will be ignored if collision_id is null else the column will be considered and can provide useful information.</a:t>
            </a:r>
            <a:br>
              <a:rPr lang="en" sz="1408"/>
            </a:b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b="1" lang="en" sz="1408"/>
              <a:t>Borough filling:  </a:t>
            </a:r>
            <a:r>
              <a:rPr lang="en" sz="1408"/>
              <a:t>For boroughs which had null values,u</a:t>
            </a:r>
            <a:r>
              <a:rPr lang="en" sz="1408"/>
              <a:t>sing Geospatial libraries we were able to determine the Borough for a particular collision given its latitude and longitude values.</a:t>
            </a:r>
            <a:br>
              <a:rPr lang="en" sz="1408"/>
            </a:b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b="1" lang="en" sz="1408"/>
              <a:t>Vehicle Group:</a:t>
            </a:r>
            <a:r>
              <a:rPr lang="en" sz="1408"/>
              <a:t> Grouping vehicle using vehicle_make and vehicle_type even when either one of them is null. </a:t>
            </a:r>
            <a:endParaRPr sz="140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Data Analysis &amp; Inferences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Categorical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Vehicle Data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Contributing Factor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Hotspot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Analysis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lang="en" sz="1408"/>
              <a:t>For Accidents involving pedestrians, based on the pedestrian action reported, count of accidents are calculated</a:t>
            </a: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lang="en" sz="1408"/>
              <a:t>For all the categories, analysis is done based on the contributing factor</a:t>
            </a: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lang="en" sz="1408"/>
              <a:t>Distribution</a:t>
            </a:r>
            <a:r>
              <a:rPr lang="en" sz="1408"/>
              <a:t> of accidents across all boroughs is analysed</a:t>
            </a: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lang="en" sz="1408"/>
              <a:t>Accident count is normalised by dividing it with the population of the borough.</a:t>
            </a: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lang="en" sz="1408"/>
              <a:t>Injuries and Deaths comparison over years and time of day..</a:t>
            </a:r>
            <a:endParaRPr sz="1408"/>
          </a:p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AutoNum type="arabicPeriod"/>
            </a:pPr>
            <a:r>
              <a:rPr lang="en" sz="1408"/>
              <a:t>Impact of new legislations as part of Vision Zero are also analysed.</a:t>
            </a:r>
            <a:endParaRPr sz="140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ategorical Data </a:t>
            </a:r>
            <a:r>
              <a:rPr lang="en"/>
              <a:t>Inferences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07075"/>
            <a:ext cx="70305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Brooklyn had the highest number of accidents while Staten Island has the least  for all categories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Most number of accidents for all the categories are happening in the timeframe 4PM - 7PM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On normalising the accident count with population, Queens has the highest ratio when it comes to pedestrian accidents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For pedestrians Crossing with Signal is the highest mentioned reason followed by Right of Way rule , which means negligence of drivers is the root cause.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When it comes to cyclists, Manhattan is found the most dangerous borough..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This is because most number of delivery vehicles being used in Manhattan is one of the reason, while the complex street structure and busy traffic being other reasons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Surprisingly Staten Island had the highest ratio of accidents per population when it comes to Motorist based accidents followed by Manhattan and Queens.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Light"/>
              <a:buAutoNum type="arabicParenR"/>
            </a:pPr>
            <a:r>
              <a:rPr lang="en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While highest density of cabs is the reason for this in Manhattan, movement of heavy vehicles is highest in Queens which could be the major cause behind this.</a:t>
            </a:r>
            <a:endParaRPr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Factor Analysis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20572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several factors that were </a:t>
            </a:r>
            <a:r>
              <a:rPr lang="en"/>
              <a:t>recorded in the dataset </a:t>
            </a:r>
            <a:r>
              <a:rPr lang="en"/>
              <a:t>that causes an accident.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&gt;65 factors contributes the happening of all accidents in Bronx, Brooklyn, Manhattan, Queens and Staten Island.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</a:t>
            </a:r>
            <a:r>
              <a:rPr lang="en"/>
              <a:t>visualize, we further classified to 17 types such 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Biological Effects</a:t>
            </a:r>
            <a:r>
              <a:rPr lang="en"/>
              <a:t> - Fatigued/Drowsy, Lost Consciousness, Fell Asleep, Illness,          Shoulders Defective/Improper, Physical Disability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Driver Incompetence</a:t>
            </a:r>
            <a:r>
              <a:rPr lang="en"/>
              <a:t> - Backing Unsafely, Passing or Lane Usage Improper, Turning Improperly, Unsafe Lane Changing, Driver Inexperience, Aggressive Driving/Road Rage, Eating or Drinking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 Classification Stats: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205725"/>
            <a:ext cx="70305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were the top 7 </a:t>
            </a:r>
            <a:r>
              <a:rPr lang="en"/>
              <a:t>classification factors </a:t>
            </a:r>
            <a:r>
              <a:rPr lang="en"/>
              <a:t>that were responsible for</a:t>
            </a:r>
            <a:r>
              <a:rPr b="1" lang="en"/>
              <a:t> 69%</a:t>
            </a:r>
            <a:r>
              <a:rPr lang="en"/>
              <a:t> of over all accidents in NYC.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Driver Inattention</a:t>
            </a:r>
            <a:r>
              <a:rPr lang="en"/>
              <a:t> (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</a:t>
            </a:r>
            <a:r>
              <a:rPr b="1" lang="en">
                <a:solidFill>
                  <a:srgbClr val="9900FF"/>
                </a:solidFill>
              </a:rPr>
              <a:t>X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Driver Incompetence</a:t>
            </a:r>
            <a:r>
              <a:rPr lang="en"/>
              <a:t> (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Following Too Closely</a:t>
            </a:r>
            <a:r>
              <a:rPr lang="en"/>
              <a:t> (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Right Way Rule</a:t>
            </a:r>
            <a:r>
              <a:rPr lang="en"/>
              <a:t> (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Other Vehicle Intervention </a:t>
            </a: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Biological Effects </a:t>
            </a: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Traffic Rule Avoidance</a:t>
            </a:r>
            <a:r>
              <a:rPr lang="en"/>
              <a:t> (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/>
              <a:t>&gt;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/>
              <a:t>&gt;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/>
              <a:t>&gt;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/>
              <a:t>&gt;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b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- Manhattan</a:t>
            </a:r>
            <a:r>
              <a:rPr lang="en"/>
              <a:t>, </a:t>
            </a:r>
            <a:r>
              <a:rPr b="1" lang="en">
                <a:solidFill>
                  <a:srgbClr val="FF9900"/>
                </a:solidFill>
              </a:rPr>
              <a:t>B</a:t>
            </a:r>
            <a:r>
              <a:rPr lang="en">
                <a:solidFill>
                  <a:srgbClr val="FF9900"/>
                </a:solidFill>
              </a:rPr>
              <a:t> - Brooklyn</a:t>
            </a:r>
            <a:r>
              <a:rPr lang="en"/>
              <a:t>, </a:t>
            </a:r>
            <a:r>
              <a:rPr b="1" lang="en">
                <a:solidFill>
                  <a:srgbClr val="4A86E8"/>
                </a:solidFill>
              </a:rPr>
              <a:t>Q</a:t>
            </a:r>
            <a:r>
              <a:rPr lang="en">
                <a:solidFill>
                  <a:srgbClr val="4A86E8"/>
                </a:solidFill>
              </a:rPr>
              <a:t> - Queens</a:t>
            </a:r>
            <a:r>
              <a:rPr lang="en"/>
              <a:t>,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BX</a:t>
            </a:r>
            <a:r>
              <a:rPr lang="en">
                <a:solidFill>
                  <a:srgbClr val="9900FF"/>
                </a:solidFill>
              </a:rPr>
              <a:t> - Bronx</a:t>
            </a:r>
            <a:r>
              <a:rPr lang="en"/>
              <a:t>, </a:t>
            </a:r>
            <a:r>
              <a:rPr b="1" lang="en">
                <a:solidFill>
                  <a:srgbClr val="38761D"/>
                </a:solidFill>
              </a:rPr>
              <a:t>S</a:t>
            </a:r>
            <a:r>
              <a:rPr lang="en">
                <a:solidFill>
                  <a:srgbClr val="38761D"/>
                </a:solidFill>
              </a:rPr>
              <a:t> - Staten Island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